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0" r:id="rId3"/>
    <p:sldMasterId id="2147483692" r:id="rId4"/>
  </p:sldMasterIdLst>
  <p:notesMasterIdLst>
    <p:notesMasterId r:id="rId15"/>
  </p:notesMasterIdLst>
  <p:sldIdLst>
    <p:sldId id="747" r:id="rId5"/>
    <p:sldId id="749" r:id="rId6"/>
    <p:sldId id="880" r:id="rId7"/>
    <p:sldId id="881" r:id="rId8"/>
    <p:sldId id="258" r:id="rId9"/>
    <p:sldId id="263" r:id="rId10"/>
    <p:sldId id="259" r:id="rId11"/>
    <p:sldId id="882" r:id="rId12"/>
    <p:sldId id="260" r:id="rId13"/>
    <p:sldId id="261"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F4D4"/>
    <a:srgbClr val="E9F5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p:cViewPr varScale="1">
        <p:scale>
          <a:sx n="98" d="100"/>
          <a:sy n="98" d="100"/>
        </p:scale>
        <p:origin x="114" y="30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E5F4D4"/>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92D050"/>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DFF1CB"/>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E5F4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PLAN D’ACTION</a:t>
          </a:r>
        </a:p>
      </dsp:txBody>
      <dsp:txXfrm>
        <a:off x="10159857" y="0"/>
        <a:ext cx="1850727" cy="3651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6" Type="http://schemas.openxmlformats.org/officeDocument/2006/relationships/image" Target="../media/image49.png"/><Relationship Id="rId21" Type="http://schemas.openxmlformats.org/officeDocument/2006/relationships/image" Target="../media/image44.png"/><Relationship Id="rId42" Type="http://schemas.openxmlformats.org/officeDocument/2006/relationships/image" Target="../media/image65.png"/><Relationship Id="rId47" Type="http://schemas.openxmlformats.org/officeDocument/2006/relationships/image" Target="../media/image70.png"/><Relationship Id="rId63" Type="http://schemas.openxmlformats.org/officeDocument/2006/relationships/image" Target="../media/image86.png"/><Relationship Id="rId68" Type="http://schemas.openxmlformats.org/officeDocument/2006/relationships/image" Target="../media/image91.png"/><Relationship Id="rId16" Type="http://schemas.openxmlformats.org/officeDocument/2006/relationships/image" Target="../media/image39.png"/><Relationship Id="rId11" Type="http://schemas.openxmlformats.org/officeDocument/2006/relationships/image" Target="../media/image34.png"/><Relationship Id="rId32" Type="http://schemas.openxmlformats.org/officeDocument/2006/relationships/image" Target="../media/image55.png"/><Relationship Id="rId37" Type="http://schemas.openxmlformats.org/officeDocument/2006/relationships/image" Target="../media/image60.png"/><Relationship Id="rId53" Type="http://schemas.openxmlformats.org/officeDocument/2006/relationships/image" Target="../media/image76.png"/><Relationship Id="rId58" Type="http://schemas.openxmlformats.org/officeDocument/2006/relationships/image" Target="../media/image81.png"/><Relationship Id="rId74" Type="http://schemas.openxmlformats.org/officeDocument/2006/relationships/image" Target="../media/image97.png"/><Relationship Id="rId79" Type="http://schemas.openxmlformats.org/officeDocument/2006/relationships/image" Target="../media/image102.png"/><Relationship Id="rId5" Type="http://schemas.openxmlformats.org/officeDocument/2006/relationships/image" Target="../media/image28.png"/><Relationship Id="rId61" Type="http://schemas.openxmlformats.org/officeDocument/2006/relationships/image" Target="../media/image84.png"/><Relationship Id="rId19" Type="http://schemas.openxmlformats.org/officeDocument/2006/relationships/image" Target="../media/image42.png"/><Relationship Id="rId14" Type="http://schemas.openxmlformats.org/officeDocument/2006/relationships/image" Target="../media/image37.png"/><Relationship Id="rId22" Type="http://schemas.openxmlformats.org/officeDocument/2006/relationships/image" Target="../media/image45.png"/><Relationship Id="rId27" Type="http://schemas.openxmlformats.org/officeDocument/2006/relationships/image" Target="../media/image50.png"/><Relationship Id="rId30" Type="http://schemas.openxmlformats.org/officeDocument/2006/relationships/image" Target="../media/image53.png"/><Relationship Id="rId35" Type="http://schemas.openxmlformats.org/officeDocument/2006/relationships/image" Target="../media/image58.png"/><Relationship Id="rId43" Type="http://schemas.openxmlformats.org/officeDocument/2006/relationships/image" Target="../media/image66.png"/><Relationship Id="rId48" Type="http://schemas.openxmlformats.org/officeDocument/2006/relationships/image" Target="../media/image71.png"/><Relationship Id="rId56" Type="http://schemas.openxmlformats.org/officeDocument/2006/relationships/image" Target="../media/image79.png"/><Relationship Id="rId64" Type="http://schemas.openxmlformats.org/officeDocument/2006/relationships/image" Target="../media/image87.png"/><Relationship Id="rId69" Type="http://schemas.openxmlformats.org/officeDocument/2006/relationships/image" Target="../media/image92.png"/><Relationship Id="rId77" Type="http://schemas.openxmlformats.org/officeDocument/2006/relationships/image" Target="../media/image100.png"/><Relationship Id="rId8" Type="http://schemas.openxmlformats.org/officeDocument/2006/relationships/image" Target="../media/image31.png"/><Relationship Id="rId51" Type="http://schemas.openxmlformats.org/officeDocument/2006/relationships/image" Target="../media/image74.png"/><Relationship Id="rId72" Type="http://schemas.openxmlformats.org/officeDocument/2006/relationships/image" Target="../media/image95.png"/><Relationship Id="rId80" Type="http://schemas.openxmlformats.org/officeDocument/2006/relationships/image" Target="../media/image103.png"/><Relationship Id="rId3" Type="http://schemas.openxmlformats.org/officeDocument/2006/relationships/image" Target="../media/image26.png"/><Relationship Id="rId12" Type="http://schemas.openxmlformats.org/officeDocument/2006/relationships/image" Target="../media/image35.png"/><Relationship Id="rId17" Type="http://schemas.openxmlformats.org/officeDocument/2006/relationships/image" Target="../media/image40.png"/><Relationship Id="rId25" Type="http://schemas.openxmlformats.org/officeDocument/2006/relationships/image" Target="../media/image48.png"/><Relationship Id="rId33" Type="http://schemas.openxmlformats.org/officeDocument/2006/relationships/image" Target="../media/image56.png"/><Relationship Id="rId38" Type="http://schemas.openxmlformats.org/officeDocument/2006/relationships/image" Target="../media/image61.png"/><Relationship Id="rId46" Type="http://schemas.openxmlformats.org/officeDocument/2006/relationships/image" Target="../media/image69.png"/><Relationship Id="rId59" Type="http://schemas.openxmlformats.org/officeDocument/2006/relationships/image" Target="../media/image82.png"/><Relationship Id="rId67" Type="http://schemas.openxmlformats.org/officeDocument/2006/relationships/image" Target="../media/image90.png"/><Relationship Id="rId20" Type="http://schemas.openxmlformats.org/officeDocument/2006/relationships/image" Target="../media/image43.png"/><Relationship Id="rId41" Type="http://schemas.openxmlformats.org/officeDocument/2006/relationships/image" Target="../media/image64.png"/><Relationship Id="rId54" Type="http://schemas.openxmlformats.org/officeDocument/2006/relationships/image" Target="../media/image77.png"/><Relationship Id="rId62" Type="http://schemas.openxmlformats.org/officeDocument/2006/relationships/image" Target="../media/image85.png"/><Relationship Id="rId70" Type="http://schemas.openxmlformats.org/officeDocument/2006/relationships/image" Target="../media/image93.png"/><Relationship Id="rId75" Type="http://schemas.openxmlformats.org/officeDocument/2006/relationships/image" Target="../media/image98.png"/><Relationship Id="rId1" Type="http://schemas.openxmlformats.org/officeDocument/2006/relationships/image" Target="../media/image24.png"/><Relationship Id="rId6" Type="http://schemas.openxmlformats.org/officeDocument/2006/relationships/image" Target="../media/image29.png"/><Relationship Id="rId15" Type="http://schemas.openxmlformats.org/officeDocument/2006/relationships/image" Target="../media/image38.png"/><Relationship Id="rId23" Type="http://schemas.openxmlformats.org/officeDocument/2006/relationships/image" Target="../media/image46.png"/><Relationship Id="rId28" Type="http://schemas.openxmlformats.org/officeDocument/2006/relationships/image" Target="../media/image51.png"/><Relationship Id="rId36" Type="http://schemas.openxmlformats.org/officeDocument/2006/relationships/image" Target="../media/image59.png"/><Relationship Id="rId49" Type="http://schemas.openxmlformats.org/officeDocument/2006/relationships/image" Target="../media/image72.png"/><Relationship Id="rId57" Type="http://schemas.openxmlformats.org/officeDocument/2006/relationships/image" Target="../media/image80.png"/><Relationship Id="rId10" Type="http://schemas.openxmlformats.org/officeDocument/2006/relationships/image" Target="../media/image33.png"/><Relationship Id="rId31" Type="http://schemas.openxmlformats.org/officeDocument/2006/relationships/image" Target="../media/image54.png"/><Relationship Id="rId44" Type="http://schemas.openxmlformats.org/officeDocument/2006/relationships/image" Target="../media/image67.png"/><Relationship Id="rId52" Type="http://schemas.openxmlformats.org/officeDocument/2006/relationships/image" Target="../media/image75.png"/><Relationship Id="rId60" Type="http://schemas.openxmlformats.org/officeDocument/2006/relationships/image" Target="../media/image83.png"/><Relationship Id="rId65" Type="http://schemas.openxmlformats.org/officeDocument/2006/relationships/image" Target="../media/image88.png"/><Relationship Id="rId73" Type="http://schemas.openxmlformats.org/officeDocument/2006/relationships/image" Target="../media/image96.png"/><Relationship Id="rId78" Type="http://schemas.openxmlformats.org/officeDocument/2006/relationships/image" Target="../media/image101.png"/><Relationship Id="rId81" Type="http://schemas.openxmlformats.org/officeDocument/2006/relationships/image" Target="../media/image104.png"/><Relationship Id="rId4" Type="http://schemas.openxmlformats.org/officeDocument/2006/relationships/image" Target="../media/image27.png"/><Relationship Id="rId9" Type="http://schemas.openxmlformats.org/officeDocument/2006/relationships/image" Target="../media/image32.png"/><Relationship Id="rId13" Type="http://schemas.openxmlformats.org/officeDocument/2006/relationships/image" Target="../media/image36.png"/><Relationship Id="rId18" Type="http://schemas.openxmlformats.org/officeDocument/2006/relationships/image" Target="../media/image41.png"/><Relationship Id="rId39" Type="http://schemas.openxmlformats.org/officeDocument/2006/relationships/image" Target="../media/image62.png"/><Relationship Id="rId34" Type="http://schemas.openxmlformats.org/officeDocument/2006/relationships/image" Target="../media/image57.png"/><Relationship Id="rId50" Type="http://schemas.openxmlformats.org/officeDocument/2006/relationships/image" Target="../media/image73.png"/><Relationship Id="rId55" Type="http://schemas.openxmlformats.org/officeDocument/2006/relationships/image" Target="../media/image78.png"/><Relationship Id="rId76" Type="http://schemas.openxmlformats.org/officeDocument/2006/relationships/image" Target="../media/image99.png"/><Relationship Id="rId7" Type="http://schemas.openxmlformats.org/officeDocument/2006/relationships/image" Target="../media/image30.png"/><Relationship Id="rId71" Type="http://schemas.openxmlformats.org/officeDocument/2006/relationships/image" Target="../media/image94.png"/><Relationship Id="rId2" Type="http://schemas.openxmlformats.org/officeDocument/2006/relationships/image" Target="../media/image25.png"/><Relationship Id="rId29" Type="http://schemas.openxmlformats.org/officeDocument/2006/relationships/image" Target="../media/image52.png"/><Relationship Id="rId24" Type="http://schemas.openxmlformats.org/officeDocument/2006/relationships/image" Target="../media/image47.png"/><Relationship Id="rId40" Type="http://schemas.openxmlformats.org/officeDocument/2006/relationships/image" Target="../media/image63.png"/><Relationship Id="rId45" Type="http://schemas.openxmlformats.org/officeDocument/2006/relationships/image" Target="../media/image68.png"/><Relationship Id="rId66" Type="http://schemas.openxmlformats.org/officeDocument/2006/relationships/image" Target="../media/image8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B7BA24-E74C-4A79-80BC-1A30862E6A03}" type="datetimeFigureOut">
              <a:rPr lang="fr-FR" smtClean="0"/>
              <a:t>23/01/2025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F38410-5A1F-45E9-8AE2-3AE2FCF31590}" type="slidenum">
              <a:rPr lang="fr-FR" smtClean="0"/>
              <a:t>‹N°›</a:t>
            </a:fld>
            <a:endParaRPr lang="fr-FR"/>
          </a:p>
        </p:txBody>
      </p:sp>
    </p:spTree>
    <p:extLst>
      <p:ext uri="{BB962C8B-B14F-4D97-AF65-F5344CB8AC3E}">
        <p14:creationId xmlns:p14="http://schemas.microsoft.com/office/powerpoint/2010/main" val="1291767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3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965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07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 choix des leviers d’action dépend de plusieurs critères,</a:t>
            </a:r>
            <a:r>
              <a:rPr lang="fr-FR" b="1" baseline="0" dirty="0"/>
              <a:t> il doit bien prendre en compte les différents items dans les cases bleues (approche globale du système d’exploitation ET de son environnement)</a:t>
            </a:r>
          </a:p>
          <a:p>
            <a:r>
              <a:rPr lang="fr-FR" dirty="0"/>
              <a:t>Source IDELE (2021) https://idele.fr/detail-dossier/empreinte-carbone-leviers-de-reduction-en-elevage-bovin-lait</a:t>
            </a:r>
          </a:p>
        </p:txBody>
      </p:sp>
      <p:sp>
        <p:nvSpPr>
          <p:cNvPr id="4" name="Espace réservé du numéro de diapositive 3"/>
          <p:cNvSpPr>
            <a:spLocks noGrp="1"/>
          </p:cNvSpPr>
          <p:nvPr>
            <p:ph type="sldNum" sz="quarter" idx="10"/>
          </p:nvPr>
        </p:nvSpPr>
        <p:spPr/>
        <p:txBody>
          <a:bodyPr/>
          <a:lstStyle/>
          <a:p>
            <a:fld id="{20F38410-5A1F-45E9-8AE2-3AE2FCF31590}" type="slidenum">
              <a:rPr lang="fr-FR" smtClean="0"/>
              <a:t>6</a:t>
            </a:fld>
            <a:endParaRPr lang="fr-FR"/>
          </a:p>
        </p:txBody>
      </p:sp>
    </p:spTree>
    <p:extLst>
      <p:ext uri="{BB962C8B-B14F-4D97-AF65-F5344CB8AC3E}">
        <p14:creationId xmlns:p14="http://schemas.microsoft.com/office/powerpoint/2010/main" val="945363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Personnes ressources : l’animateur peut prendre le temps d’indiquer individuellement</a:t>
            </a:r>
            <a:r>
              <a:rPr lang="fr-FR" baseline="0" dirty="0"/>
              <a:t> le nom du conseiller Chambre bas carbone à contacter ou qui prendra contact.</a:t>
            </a:r>
          </a:p>
          <a:p>
            <a:r>
              <a:rPr lang="fr-FR" baseline="0" dirty="0"/>
              <a:t>Speed meeting : voir </a:t>
            </a:r>
            <a:r>
              <a:rPr lang="fr-FR" baseline="0"/>
              <a:t>diapo suivante</a:t>
            </a:r>
            <a:endParaRPr lang="fr-FR" dirty="0"/>
          </a:p>
        </p:txBody>
      </p:sp>
      <p:sp>
        <p:nvSpPr>
          <p:cNvPr id="4" name="Espace réservé du numéro de diapositive 3"/>
          <p:cNvSpPr>
            <a:spLocks noGrp="1"/>
          </p:cNvSpPr>
          <p:nvPr>
            <p:ph type="sldNum" sz="quarter" idx="10"/>
          </p:nvPr>
        </p:nvSpPr>
        <p:spPr/>
        <p:txBody>
          <a:bodyPr/>
          <a:lstStyle/>
          <a:p>
            <a:fld id="{EB47742F-5184-48A4-870B-EC6AEF20799E}"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3161733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B47742F-5184-48A4-870B-EC6AEF20799E}"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161733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Questionnaire de satisfaction : voir si modèle standard existant</a:t>
            </a:r>
          </a:p>
        </p:txBody>
      </p:sp>
      <p:sp>
        <p:nvSpPr>
          <p:cNvPr id="4" name="Espace réservé du numéro de diapositive 3"/>
          <p:cNvSpPr>
            <a:spLocks noGrp="1"/>
          </p:cNvSpPr>
          <p:nvPr>
            <p:ph type="sldNum" sz="quarter" idx="10"/>
          </p:nvPr>
        </p:nvSpPr>
        <p:spPr/>
        <p:txBody>
          <a:bodyPr/>
          <a:lstStyle/>
          <a:p>
            <a:fld id="{EB47742F-5184-48A4-870B-EC6AEF20799E}"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2311214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659849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77654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82642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2723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14380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24175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594589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55944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41976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02919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31596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7"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34" y="0"/>
            <a:ext cx="118575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09600" y="381000"/>
            <a:ext cx="8331200" cy="1524000"/>
          </a:xfrm>
        </p:spPr>
        <p:txBody>
          <a:bodyPr/>
          <a:lstStyle>
            <a:lvl1pPr>
              <a:defRPr b="1"/>
            </a:lvl1pPr>
          </a:lstStyle>
          <a:p>
            <a:pPr lvl="0"/>
            <a:r>
              <a:rPr lang="fr-FR" noProof="0"/>
              <a:t>Modifiez le style du titre</a:t>
            </a:r>
            <a:endParaRPr lang="en-US" noProof="0" dirty="0"/>
          </a:p>
        </p:txBody>
      </p:sp>
      <p:sp>
        <p:nvSpPr>
          <p:cNvPr id="3075" name="Rectangle 3"/>
          <p:cNvSpPr>
            <a:spLocks noGrp="1" noChangeArrowheads="1"/>
          </p:cNvSpPr>
          <p:nvPr>
            <p:ph type="subTitle" idx="1"/>
          </p:nvPr>
        </p:nvSpPr>
        <p:spPr>
          <a:xfrm>
            <a:off x="609600" y="1905000"/>
            <a:ext cx="6197600" cy="1752600"/>
          </a:xfrm>
        </p:spPr>
        <p:txBody>
          <a:bodyPr/>
          <a:lstStyle>
            <a:lvl1pPr marL="0" indent="0">
              <a:buFontTx/>
              <a:buNone/>
              <a:defRPr sz="2400">
                <a:solidFill>
                  <a:schemeClr val="tx1"/>
                </a:solidFill>
              </a:defRPr>
            </a:lvl1pPr>
          </a:lstStyle>
          <a:p>
            <a:pPr lvl="0"/>
            <a:r>
              <a:rPr lang="fr-FR" noProof="0"/>
              <a:t>Modifiez le style des sous-titres du masque</a:t>
            </a:r>
            <a:endParaRPr lang="en-US" noProof="0"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435" y="3429000"/>
            <a:ext cx="3072341" cy="1249232"/>
          </a:xfrm>
          <a:prstGeom prst="rect">
            <a:avLst/>
          </a:prstGeom>
        </p:spPr>
      </p:pic>
    </p:spTree>
    <p:extLst>
      <p:ext uri="{BB962C8B-B14F-4D97-AF65-F5344CB8AC3E}">
        <p14:creationId xmlns:p14="http://schemas.microsoft.com/office/powerpoint/2010/main" val="262446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434718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963084" y="4406901"/>
            <a:ext cx="10363200" cy="1362075"/>
          </a:xfrm>
        </p:spPr>
        <p:txBody>
          <a:bodyPr anchor="t"/>
          <a:lstStyle>
            <a:lvl1pPr algn="l">
              <a:defRPr sz="3600" b="1" cap="all"/>
            </a:lvl1pPr>
          </a:lstStyle>
          <a:p>
            <a:r>
              <a:rPr lang="fr-FR"/>
              <a:t>Modifiez le style du titre</a:t>
            </a:r>
            <a:endParaRPr lang="fr-FR" dirty="0"/>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795702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re de section">
    <p:spTree>
      <p:nvGrpSpPr>
        <p:cNvPr id="1" name=""/>
        <p:cNvGrpSpPr/>
        <p:nvPr/>
      </p:nvGrpSpPr>
      <p:grpSpPr>
        <a:xfrm>
          <a:off x="0" y="0"/>
          <a:ext cx="0" cy="0"/>
          <a:chOff x="0" y="0"/>
          <a:chExt cx="0" cy="0"/>
        </a:xfrm>
      </p:grpSpPr>
      <p:pic>
        <p:nvPicPr>
          <p:cNvPr id="3" name="Picture 3" descr="cercle haut pw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08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2" y="6186488"/>
            <a:ext cx="10991849"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99701" y="4437063"/>
            <a:ext cx="1750484"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007435" y="2852937"/>
            <a:ext cx="10363200" cy="1362075"/>
          </a:xfrm>
        </p:spPr>
        <p:txBody>
          <a:bodyPr anchor="t"/>
          <a:lstStyle>
            <a:lvl1pPr algn="l">
              <a:defRPr sz="3600" b="1" cap="all">
                <a:solidFill>
                  <a:srgbClr val="009139"/>
                </a:solidFill>
              </a:defRPr>
            </a:lvl1pPr>
          </a:lstStyle>
          <a:p>
            <a:r>
              <a:rPr lang="fr-FR"/>
              <a:t>Modifiez le style du titre</a:t>
            </a:r>
            <a:endParaRPr lang="fr-FR" dirty="0"/>
          </a:p>
        </p:txBody>
      </p:sp>
    </p:spTree>
    <p:extLst>
      <p:ext uri="{BB962C8B-B14F-4D97-AF65-F5344CB8AC3E}">
        <p14:creationId xmlns:p14="http://schemas.microsoft.com/office/powerpoint/2010/main" val="2184528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endParaRPr lang="fr-FR" dirty="0"/>
          </a:p>
        </p:txBody>
      </p:sp>
      <p:sp>
        <p:nvSpPr>
          <p:cNvPr id="3" name="Espace réservé du contenu 2"/>
          <p:cNvSpPr>
            <a:spLocks noGrp="1"/>
          </p:cNvSpPr>
          <p:nvPr>
            <p:ph sz="half" idx="1"/>
          </p:nvPr>
        </p:nvSpPr>
        <p:spPr>
          <a:xfrm>
            <a:off x="914400" y="1981200"/>
            <a:ext cx="5080000" cy="4114800"/>
          </a:xfrm>
        </p:spPr>
        <p:txBody>
          <a:bodyPr/>
          <a:lstStyle>
            <a:lvl1pPr>
              <a:defRPr sz="2800" baseline="0">
                <a:latin typeface="Verdana"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98086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2677634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4"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9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rot="5400000" flipH="1">
            <a:off x="7283980" y="3321051"/>
            <a:ext cx="6264275"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4217" y="5661025"/>
            <a:ext cx="1219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rot="5400000">
            <a:off x="8286812" y="2246300"/>
            <a:ext cx="5544616" cy="1285280"/>
          </a:xfrm>
        </p:spPr>
        <p:txBody>
          <a:bodyPr/>
          <a:lstStyle/>
          <a:p>
            <a:r>
              <a:rPr lang="fr-FR"/>
              <a:t>Modifiez le style du titre</a:t>
            </a:r>
            <a:endParaRPr lang="fr-FR" dirty="0"/>
          </a:p>
        </p:txBody>
      </p:sp>
      <p:sp>
        <p:nvSpPr>
          <p:cNvPr id="3" name="Espace réservé du texte vertical 2"/>
          <p:cNvSpPr>
            <a:spLocks noGrp="1"/>
          </p:cNvSpPr>
          <p:nvPr>
            <p:ph type="body" orient="vert" idx="1"/>
          </p:nvPr>
        </p:nvSpPr>
        <p:spPr>
          <a:xfrm>
            <a:off x="917303" y="1124744"/>
            <a:ext cx="9118037" cy="4114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211595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267366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3412755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991702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2560628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33114652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104498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45538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12083776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145971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02" y="2778345"/>
            <a:ext cx="11473818"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lstStyle/>
          <a:p>
            <a:pPr algn="ctr"/>
            <a:endParaRPr lang="fr-FR" sz="2300"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21"/>
            <a:ext cx="10692000" cy="1015200"/>
          </a:xfrm>
        </p:spPr>
        <p:txBody>
          <a:bodyPr anchor="b">
            <a:normAutofit/>
          </a:bodyPr>
          <a:lstStyle>
            <a:lvl1pPr algn="l">
              <a:defRPr sz="4299">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63" y="3818899"/>
            <a:ext cx="9513937" cy="1128600"/>
          </a:xfrm>
        </p:spPr>
        <p:txBody>
          <a:bodyPr>
            <a:normAutofit/>
          </a:bodyPr>
          <a:lstStyle>
            <a:lvl1pPr marL="0" indent="0" algn="l">
              <a:buNone/>
              <a:defRPr sz="3199">
                <a:solidFill>
                  <a:schemeClr val="bg1"/>
                </a:solidFill>
              </a:defRPr>
            </a:lvl1pPr>
            <a:lvl2pPr marL="609353" indent="0" algn="ctr">
              <a:buNone/>
              <a:defRPr sz="2699"/>
            </a:lvl2pPr>
            <a:lvl3pPr marL="1218716" indent="0" algn="ctr">
              <a:buNone/>
              <a:defRPr sz="2400"/>
            </a:lvl3pPr>
            <a:lvl4pPr marL="1828071" indent="0" algn="ctr">
              <a:buNone/>
              <a:defRPr sz="2100"/>
            </a:lvl4pPr>
            <a:lvl5pPr marL="2437430" indent="0" algn="ctr">
              <a:buNone/>
              <a:defRPr sz="2100"/>
            </a:lvl5pPr>
            <a:lvl6pPr marL="3046783" indent="0" algn="ctr">
              <a:buNone/>
              <a:defRPr sz="2100"/>
            </a:lvl6pPr>
            <a:lvl7pPr marL="3656136" indent="0" algn="ctr">
              <a:buNone/>
              <a:defRPr sz="2100"/>
            </a:lvl7pPr>
            <a:lvl8pPr marL="4265494" indent="0" algn="ctr">
              <a:buNone/>
              <a:defRPr sz="2100"/>
            </a:lvl8pPr>
            <a:lvl9pPr marL="4874850" indent="0" algn="ctr">
              <a:buNone/>
              <a:defRPr sz="21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485" y="4884839"/>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3" y="285621"/>
            <a:ext cx="11473816" cy="2492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nchorCtr="0"/>
          <a:lstStyle/>
          <a:p>
            <a:pPr algn="ctr"/>
            <a:r>
              <a:rPr lang="fr-FR" sz="1800" i="1" dirty="0"/>
              <a:t>Insérer une photo de votre choix sur ce cadre gris </a:t>
            </a:r>
            <a:r>
              <a:rPr lang="fr-FR" sz="1800" i="1" u="sng" dirty="0"/>
              <a:t>en respectant les dimensions</a:t>
            </a:r>
          </a:p>
        </p:txBody>
      </p:sp>
      <p:pic>
        <p:nvPicPr>
          <p:cNvPr id="11" name="Imag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034" y="5798232"/>
            <a:ext cx="1776118" cy="529326"/>
          </a:xfrm>
          <a:prstGeom prst="rect">
            <a:avLst/>
          </a:prstGeom>
        </p:spPr>
      </p:pic>
    </p:spTree>
    <p:extLst>
      <p:ext uri="{BB962C8B-B14F-4D97-AF65-F5344CB8AC3E}">
        <p14:creationId xmlns:p14="http://schemas.microsoft.com/office/powerpoint/2010/main" val="2463207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23/01/2025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11215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727726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818877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74663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954282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583928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974393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155849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46464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934839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5772854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9718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72127-DEE8-4B44-8B67-6B783FBAF3E7}"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BB9AB9-046B-401B-8091-83B107812847}"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0346910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alpha val="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1"/>
            <a:ext cx="10363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Cliquez pour modifier le style du titre du masque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Tree>
    <p:extLst>
      <p:ext uri="{BB962C8B-B14F-4D97-AF65-F5344CB8AC3E}">
        <p14:creationId xmlns:p14="http://schemas.microsoft.com/office/powerpoint/2010/main" val="37265843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txStyles>
    <p:titleStyle>
      <a:lvl1pPr algn="l" rtl="0" eaLnBrk="1" fontAlgn="base" hangingPunct="1">
        <a:spcBef>
          <a:spcPct val="0"/>
        </a:spcBef>
        <a:spcAft>
          <a:spcPct val="0"/>
        </a:spcAft>
        <a:defRPr sz="3600">
          <a:solidFill>
            <a:srgbClr val="009139"/>
          </a:solidFill>
          <a:latin typeface="+mj-lt"/>
          <a:ea typeface="+mj-ea"/>
          <a:cs typeface="+mj-cs"/>
        </a:defRPr>
      </a:lvl1pPr>
      <a:lvl2pPr algn="l" rtl="0" eaLnBrk="1" fontAlgn="base" hangingPunct="1">
        <a:spcBef>
          <a:spcPct val="0"/>
        </a:spcBef>
        <a:spcAft>
          <a:spcPct val="0"/>
        </a:spcAft>
        <a:defRPr sz="3600">
          <a:solidFill>
            <a:srgbClr val="009139"/>
          </a:solidFill>
          <a:latin typeface="Verdana" pitchFamily="34" charset="0"/>
        </a:defRPr>
      </a:lvl2pPr>
      <a:lvl3pPr algn="l" rtl="0" eaLnBrk="1" fontAlgn="base" hangingPunct="1">
        <a:spcBef>
          <a:spcPct val="0"/>
        </a:spcBef>
        <a:spcAft>
          <a:spcPct val="0"/>
        </a:spcAft>
        <a:defRPr sz="3600">
          <a:solidFill>
            <a:srgbClr val="009139"/>
          </a:solidFill>
          <a:latin typeface="Verdana" pitchFamily="34" charset="0"/>
        </a:defRPr>
      </a:lvl3pPr>
      <a:lvl4pPr algn="l" rtl="0" eaLnBrk="1" fontAlgn="base" hangingPunct="1">
        <a:spcBef>
          <a:spcPct val="0"/>
        </a:spcBef>
        <a:spcAft>
          <a:spcPct val="0"/>
        </a:spcAft>
        <a:defRPr sz="3600">
          <a:solidFill>
            <a:srgbClr val="009139"/>
          </a:solidFill>
          <a:latin typeface="Verdana" pitchFamily="34" charset="0"/>
        </a:defRPr>
      </a:lvl4pPr>
      <a:lvl5pPr algn="l" rtl="0" eaLnBrk="1" fontAlgn="base" hangingPunct="1">
        <a:spcBef>
          <a:spcPct val="0"/>
        </a:spcBef>
        <a:spcAft>
          <a:spcPct val="0"/>
        </a:spcAft>
        <a:defRPr sz="3600">
          <a:solidFill>
            <a:srgbClr val="009139"/>
          </a:solidFill>
          <a:latin typeface="Verdana" pitchFamily="34" charset="0"/>
        </a:defRPr>
      </a:lvl5pPr>
      <a:lvl6pPr marL="457200" algn="l" rtl="0" eaLnBrk="1" fontAlgn="base" hangingPunct="1">
        <a:spcBef>
          <a:spcPct val="0"/>
        </a:spcBef>
        <a:spcAft>
          <a:spcPct val="0"/>
        </a:spcAft>
        <a:defRPr sz="3600">
          <a:solidFill>
            <a:schemeClr val="tx2"/>
          </a:solidFill>
          <a:latin typeface="Verdana" pitchFamily="34" charset="0"/>
        </a:defRPr>
      </a:lvl6pPr>
      <a:lvl7pPr marL="914400" algn="l" rtl="0" eaLnBrk="1" fontAlgn="base" hangingPunct="1">
        <a:spcBef>
          <a:spcPct val="0"/>
        </a:spcBef>
        <a:spcAft>
          <a:spcPct val="0"/>
        </a:spcAft>
        <a:defRPr sz="3600">
          <a:solidFill>
            <a:schemeClr val="tx2"/>
          </a:solidFill>
          <a:latin typeface="Verdana" pitchFamily="34" charset="0"/>
        </a:defRPr>
      </a:lvl7pPr>
      <a:lvl8pPr marL="1371600" algn="l" rtl="0" eaLnBrk="1" fontAlgn="base" hangingPunct="1">
        <a:spcBef>
          <a:spcPct val="0"/>
        </a:spcBef>
        <a:spcAft>
          <a:spcPct val="0"/>
        </a:spcAft>
        <a:defRPr sz="3600">
          <a:solidFill>
            <a:schemeClr val="tx2"/>
          </a:solidFill>
          <a:latin typeface="Verdana" pitchFamily="34" charset="0"/>
        </a:defRPr>
      </a:lvl8pPr>
      <a:lvl9pPr marL="1828800" algn="l" rtl="0" eaLnBrk="1" fontAlgn="base" hangingPunct="1">
        <a:spcBef>
          <a:spcPct val="0"/>
        </a:spcBef>
        <a:spcAft>
          <a:spcPct val="0"/>
        </a:spcAft>
        <a:defRPr sz="3600">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67567945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solidFill>
                  <a:prstClr val="black">
                    <a:tint val="75000"/>
                  </a:prstClr>
                </a:solidFill>
              </a:rPr>
              <a:pPr/>
              <a:t>23/01/2025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3735684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climatquizz.chambres-agriculture.fr/" TargetMode="Externa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0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https://opera-connaissances.chambres-agriculture.fr/doc_num.php?explnum_id=192144" TargetMode="External"/><Relationship Id="rId5" Type="http://schemas.openxmlformats.org/officeDocument/2006/relationships/image" Target="../media/image15.png"/><Relationship Id="rId4" Type="http://schemas.openxmlformats.org/officeDocument/2006/relationships/image" Target="../media/image105.png"/></Relationships>
</file>

<file path=ppt/slides/_rels/slide7.xml.rels><?xml version="1.0" encoding="UTF-8" standalone="yes"?>
<Relationships xmlns="http://schemas.openxmlformats.org/package/2006/relationships"><Relationship Id="rId3" Type="http://schemas.openxmlformats.org/officeDocument/2006/relationships/hyperlink" Target="https://opera-connaissances.chambres-agriculture.fr/doc_num.php?explnum_id=179187"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07.gif"/></Relationships>
</file>

<file path=ppt/slides/_rels/slide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09.png"/><Relationship Id="rId4" Type="http://schemas.openxmlformats.org/officeDocument/2006/relationships/image" Target="../media/image107.gif"/></Relationships>
</file>

<file path=ppt/slides/_rels/slide10.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15.png"/><Relationship Id="rId7" Type="http://schemas.openxmlformats.org/officeDocument/2006/relationships/image" Target="../media/image11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gif"/><Relationship Id="rId4" Type="http://schemas.openxmlformats.org/officeDocument/2006/relationships/image" Target="../media/image10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3967718"/>
            <a:ext cx="10692000" cy="1015200"/>
          </a:xfrm>
        </p:spPr>
        <p:txBody>
          <a:bodyPr>
            <a:normAutofit fontScale="90000"/>
          </a:bodyPr>
          <a:lstStyle/>
          <a:p>
            <a:r>
              <a:rPr lang="fr-FR" sz="4400" dirty="0"/>
              <a:t>Enjeux et impacts du changement   climatique pour mon exploitation - </a:t>
            </a:r>
            <a:r>
              <a:rPr lang="fr-FR" sz="4000" i="1" dirty="0"/>
              <a:t>Comment être acteur ?</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750000" y="5472457"/>
            <a:ext cx="5112568"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pic>
        <p:nvPicPr>
          <p:cNvPr id="7" name="Image 6" descr="Une image contenant texte, Police, capture d’écran&#10;&#10;Description générée automatiquement">
            <a:extLst>
              <a:ext uri="{FF2B5EF4-FFF2-40B4-BE49-F238E27FC236}">
                <a16:creationId xmlns:a16="http://schemas.microsoft.com/office/drawing/2014/main" id="{CFFFC295-4E45-7C2E-30CF-D04F3000C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3244" y="5313332"/>
            <a:ext cx="3186875" cy="1123458"/>
          </a:xfrm>
          <a:prstGeom prst="rect">
            <a:avLst/>
          </a:prstGeom>
        </p:spPr>
      </p:pic>
    </p:spTree>
    <p:extLst>
      <p:ext uri="{BB962C8B-B14F-4D97-AF65-F5344CB8AC3E}">
        <p14:creationId xmlns:p14="http://schemas.microsoft.com/office/powerpoint/2010/main" val="31079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4581128"/>
            <a:ext cx="10692000" cy="1015200"/>
          </a:xfrm>
        </p:spPr>
        <p:txBody>
          <a:bodyPr>
            <a:normAutofit fontScale="90000"/>
          </a:bodyPr>
          <a:lstStyle/>
          <a:p>
            <a:r>
              <a:rPr lang="fr-FR" sz="3300" b="1" i="1" dirty="0"/>
              <a:t>Étape Plan d’action</a:t>
            </a:r>
            <a:br>
              <a:rPr lang="fr-FR" sz="3300" b="1" i="1" dirty="0"/>
            </a:br>
            <a:br>
              <a:rPr lang="fr-FR" sz="3300" b="1" i="1" dirty="0"/>
            </a:br>
            <a:r>
              <a:rPr lang="fr-FR" sz="4000" b="1" dirty="0">
                <a:solidFill>
                  <a:schemeClr val="bg1"/>
                </a:solidFill>
              </a:rPr>
              <a:t>Agir sur le bilan carbone de mon système d’exploitation</a:t>
            </a:r>
            <a:br>
              <a:rPr lang="fr-FR" sz="4000" b="1" dirty="0">
                <a:solidFill>
                  <a:schemeClr val="bg1"/>
                </a:solidFill>
              </a:rPr>
            </a:br>
            <a:endParaRPr lang="fr-FR" sz="4000" dirty="0"/>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3539715" y="6157211"/>
            <a:ext cx="5755113"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REFLEX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spTree>
    <p:extLst>
      <p:ext uri="{BB962C8B-B14F-4D97-AF65-F5344CB8AC3E}">
        <p14:creationId xmlns:p14="http://schemas.microsoft.com/office/powerpoint/2010/main" val="16664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2456" y="404664"/>
            <a:ext cx="6707088" cy="745156"/>
          </a:xfrm>
        </p:spPr>
        <p:txBody>
          <a:bodyPr>
            <a:noAutofit/>
          </a:bodyPr>
          <a:lstStyle/>
          <a:p>
            <a:pPr defTabSz="457200"/>
            <a:r>
              <a:rPr lang="fr-FR" sz="3200" b="1" u="sng" dirty="0">
                <a:latin typeface="Verdana"/>
                <a:ea typeface="ＭＳ Ｐゴシック" pitchFamily="-110" charset="-128"/>
                <a:cs typeface="ＭＳ Ｐゴシック" pitchFamily="-110" charset="-128"/>
              </a:rPr>
              <a:t>Proposition d’organisation</a:t>
            </a:r>
            <a:r>
              <a:rPr lang="fr-FR" sz="3200" b="1" dirty="0">
                <a:latin typeface="Verdana"/>
                <a:ea typeface="ＭＳ Ｐゴシック" pitchFamily="-110" charset="-128"/>
                <a:cs typeface="ＭＳ Ｐゴシック" pitchFamily="-110" charset="-128"/>
              </a:rPr>
              <a:t> :</a:t>
            </a:r>
            <a:endParaRPr lang="fr-FR" sz="3200" dirty="0">
              <a:latin typeface="Verdana"/>
              <a:ea typeface="ＭＳ Ｐゴシック" pitchFamily="-110" charset="-128"/>
              <a:cs typeface="ＭＳ Ｐゴシック" pitchFamily="-110" charset="-128"/>
            </a:endParaRPr>
          </a:p>
        </p:txBody>
      </p:sp>
      <p:sp>
        <p:nvSpPr>
          <p:cNvPr id="3" name="Espace réservé du contenu 2"/>
          <p:cNvSpPr>
            <a:spLocks noGrp="1"/>
          </p:cNvSpPr>
          <p:nvPr>
            <p:ph idx="1"/>
          </p:nvPr>
        </p:nvSpPr>
        <p:spPr>
          <a:xfrm>
            <a:off x="1148713" y="1657817"/>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94911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487696"/>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b="1" dirty="0">
                <a:solidFill>
                  <a:schemeClr val="accent6">
                    <a:lumMod val="75000"/>
                  </a:schemeClr>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graphicFrame>
        <p:nvGraphicFramePr>
          <p:cNvPr id="6" name="Diagramme 5">
            <a:extLst>
              <a:ext uri="{FF2B5EF4-FFF2-40B4-BE49-F238E27FC236}">
                <a16:creationId xmlns:a16="http://schemas.microsoft.com/office/drawing/2014/main" id="{AD4F5965-5987-58B1-3DDF-ACDC4EA5FDC0}"/>
              </a:ext>
            </a:extLst>
          </p:cNvPr>
          <p:cNvGraphicFramePr/>
          <p:nvPr>
            <p:extLst>
              <p:ext uri="{D42A27DB-BD31-4B8C-83A1-F6EECF244321}">
                <p14:modId xmlns:p14="http://schemas.microsoft.com/office/powerpoint/2010/main" val="2636695136"/>
              </p:ext>
            </p:extLst>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5976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67408" y="865306"/>
            <a:ext cx="8352928" cy="4849664"/>
          </a:xfrm>
        </p:spPr>
        <p:txBody>
          <a:bodyPr>
            <a:normAutofit fontScale="85000" lnSpcReduction="10000"/>
          </a:bodyPr>
          <a:lstStyle/>
          <a:p>
            <a:pPr marL="457200" lvl="1" indent="-457200">
              <a:lnSpc>
                <a:spcPct val="110000"/>
              </a:lnSpc>
              <a:buFont typeface="Wingdings" panose="05000000000000000000" pitchFamily="2" charset="2"/>
              <a:buChar char="Ø"/>
            </a:pPr>
            <a:r>
              <a:rPr lang="fr-FR" dirty="0">
                <a:solidFill>
                  <a:schemeClr val="accent6">
                    <a:lumMod val="75000"/>
                  </a:schemeClr>
                </a:solidFill>
              </a:rPr>
              <a:t>Je m’informe sur les solutions d’amélioration possibles</a:t>
            </a:r>
          </a:p>
          <a:p>
            <a:pPr lvl="1">
              <a:buFont typeface="Courier New" pitchFamily="49" charset="0"/>
              <a:buChar char="o"/>
            </a:pPr>
            <a:r>
              <a:rPr lang="fr-FR" sz="2000" dirty="0"/>
              <a:t>À partir de ma veille personnelle : Guide des bonnes pratiques environnementales , Boite à outils Climat, plateforme web </a:t>
            </a:r>
            <a:r>
              <a:rPr lang="fr-FR" sz="2000" dirty="0" err="1"/>
              <a:t>Autosysel</a:t>
            </a:r>
            <a:r>
              <a:rPr lang="fr-FR" sz="2000" dirty="0"/>
              <a:t>, groupes techniques…</a:t>
            </a:r>
          </a:p>
          <a:p>
            <a:pPr lvl="1">
              <a:buFont typeface="Courier New" pitchFamily="49" charset="0"/>
              <a:buChar char="o"/>
            </a:pPr>
            <a:r>
              <a:rPr lang="fr-FR" sz="2000" dirty="0"/>
              <a:t>À partir d’autodiagnostics : Cap2ER niveau 1, Self CO2, </a:t>
            </a:r>
            <a:r>
              <a:rPr lang="fr-FR" sz="2000" dirty="0">
                <a:hlinkClick r:id="rId2"/>
              </a:rPr>
              <a:t>ClimatQuizz</a:t>
            </a:r>
            <a:r>
              <a:rPr lang="fr-FR" sz="2000" dirty="0"/>
              <a:t>, Je </a:t>
            </a:r>
            <a:r>
              <a:rPr lang="fr-FR" sz="2000" dirty="0" err="1"/>
              <a:t>diag</a:t>
            </a:r>
            <a:r>
              <a:rPr lang="fr-FR" sz="2000" dirty="0"/>
              <a:t> ma ferme, diagnostic agroécologique ACTA…</a:t>
            </a:r>
          </a:p>
          <a:p>
            <a:pPr lvl="1">
              <a:buFont typeface="Courier New" pitchFamily="49" charset="0"/>
              <a:buChar char="o"/>
            </a:pPr>
            <a:r>
              <a:rPr lang="fr-FR" sz="2000" dirty="0"/>
              <a:t>Par des contacts avec des personnes spécialisées : conseillers, relais terrain, techniciens groupements…</a:t>
            </a:r>
          </a:p>
          <a:p>
            <a:pPr marL="457200" lvl="1" indent="0">
              <a:buNone/>
            </a:pPr>
            <a:endParaRPr lang="fr-FR" sz="1300" dirty="0"/>
          </a:p>
          <a:p>
            <a:pPr marL="457200" lvl="1" indent="-457200">
              <a:lnSpc>
                <a:spcPct val="110000"/>
              </a:lnSpc>
              <a:buFont typeface="Wingdings" panose="05000000000000000000" pitchFamily="2" charset="2"/>
              <a:buChar char="Ø"/>
            </a:pPr>
            <a:r>
              <a:rPr lang="fr-FR" dirty="0">
                <a:solidFill>
                  <a:schemeClr val="accent6">
                    <a:lumMod val="75000"/>
                  </a:schemeClr>
                </a:solidFill>
              </a:rPr>
              <a:t>Je m’appuie sur un diagnostic atténuation - adaptation  </a:t>
            </a:r>
          </a:p>
          <a:p>
            <a:pPr marL="0" lvl="1" indent="0">
              <a:lnSpc>
                <a:spcPct val="110000"/>
              </a:lnSpc>
              <a:buNone/>
            </a:pPr>
            <a:endParaRPr lang="fr-FR" sz="1400" dirty="0">
              <a:solidFill>
                <a:schemeClr val="accent6">
                  <a:lumMod val="75000"/>
                </a:schemeClr>
              </a:solidFill>
            </a:endParaRPr>
          </a:p>
          <a:p>
            <a:pPr marL="457200" lvl="1" indent="-457200">
              <a:lnSpc>
                <a:spcPct val="110000"/>
              </a:lnSpc>
              <a:buFont typeface="Wingdings" panose="05000000000000000000" pitchFamily="2" charset="2"/>
              <a:buChar char="Ø"/>
            </a:pPr>
            <a:r>
              <a:rPr lang="fr-FR" dirty="0">
                <a:solidFill>
                  <a:schemeClr val="accent6">
                    <a:lumMod val="75000"/>
                  </a:schemeClr>
                </a:solidFill>
              </a:rPr>
              <a:t>J’étudie la faisabilité technique et économique des différentes solutions</a:t>
            </a:r>
          </a:p>
          <a:p>
            <a:pPr marL="0" lvl="1" indent="0">
              <a:lnSpc>
                <a:spcPct val="110000"/>
              </a:lnSpc>
              <a:buNone/>
            </a:pPr>
            <a:endParaRPr lang="fr-FR" sz="1300" dirty="0">
              <a:solidFill>
                <a:srgbClr val="595959"/>
              </a:solidFill>
            </a:endParaRPr>
          </a:p>
          <a:p>
            <a:pPr marL="457200" lvl="1" indent="-457200">
              <a:lnSpc>
                <a:spcPct val="110000"/>
              </a:lnSpc>
              <a:buFont typeface="Wingdings" panose="05000000000000000000" pitchFamily="2" charset="2"/>
              <a:buChar char="Ø"/>
            </a:pPr>
            <a:r>
              <a:rPr lang="fr-FR" dirty="0">
                <a:solidFill>
                  <a:schemeClr val="accent6">
                    <a:lumMod val="75000"/>
                  </a:schemeClr>
                </a:solidFill>
              </a:rPr>
              <a:t>J’établis des priorités en fonction de mes objectifs, ma capacité financière…</a:t>
            </a:r>
          </a:p>
          <a:p>
            <a:endParaRPr lang="fr-FR" dirty="0"/>
          </a:p>
          <a:p>
            <a:pPr lvl="1"/>
            <a:endParaRPr lang="fr-FR" dirty="0"/>
          </a:p>
        </p:txBody>
      </p:sp>
      <p:sp>
        <p:nvSpPr>
          <p:cNvPr id="5" name="Titre 4"/>
          <p:cNvSpPr>
            <a:spLocks noGrp="1"/>
          </p:cNvSpPr>
          <p:nvPr>
            <p:ph type="title"/>
          </p:nvPr>
        </p:nvSpPr>
        <p:spPr>
          <a:xfrm>
            <a:off x="349204" y="116632"/>
            <a:ext cx="10513168" cy="568849"/>
          </a:xfrm>
        </p:spPr>
        <p:txBody>
          <a:bodyPr vert="horz" lIns="91440" tIns="45720" rIns="91440" bIns="45720" rtlCol="0" anchor="ctr">
            <a:noAutofit/>
          </a:bodyPr>
          <a:lstStyle/>
          <a:p>
            <a:pPr marL="571500" indent="-571500" algn="l">
              <a:lnSpc>
                <a:spcPct val="90000"/>
              </a:lnSpc>
              <a:buBlip>
                <a:blip r:embed="rId3"/>
              </a:buBlip>
            </a:pPr>
            <a:r>
              <a:rPr lang="fr-FR" sz="3000" b="1" cap="small" dirty="0">
                <a:latin typeface="Verdana" panose="020B0604030504040204" pitchFamily="34" charset="0"/>
                <a:ea typeface="Verdana" panose="020B0604030504040204" pitchFamily="34" charset="0"/>
              </a:rPr>
              <a:t>Comment choisir mes leviers d’action ? (1)</a:t>
            </a:r>
          </a:p>
        </p:txBody>
      </p:sp>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312" t="40111" r="58500" b="10556"/>
          <a:stretch/>
        </p:blipFill>
        <p:spPr bwMode="auto">
          <a:xfrm>
            <a:off x="9336224" y="1002915"/>
            <a:ext cx="2088368" cy="2735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28448" y="5121160"/>
            <a:ext cx="1467849" cy="1467850"/>
          </a:xfrm>
          <a:prstGeom prst="rect">
            <a:avLst/>
          </a:prstGeom>
          <a:noFill/>
          <a:extLst>
            <a:ext uri="{909E8E84-426E-40DD-AFC4-6F175D3DCCD1}">
              <a14:hiddenFill xmlns:a14="http://schemas.microsoft.com/office/drawing/2010/main">
                <a:solidFill>
                  <a:srgbClr val="FFFFFF"/>
                </a:solidFill>
              </a14:hiddenFill>
            </a:ext>
          </a:extLst>
        </p:spPr>
      </p:pic>
      <p:sp>
        <p:nvSpPr>
          <p:cNvPr id="2" name="Flèche droite 1"/>
          <p:cNvSpPr/>
          <p:nvPr/>
        </p:nvSpPr>
        <p:spPr>
          <a:xfrm>
            <a:off x="911424" y="5198793"/>
            <a:ext cx="8821708" cy="1618725"/>
          </a:xfrm>
          <a:prstGeom prst="rightArrow">
            <a:avLst/>
          </a:prstGeom>
          <a:solidFill>
            <a:srgbClr val="ABDA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prstClr val="black"/>
                </a:solidFill>
              </a:rPr>
              <a:t>Je peux me faire accompagner par un conseiller carbone pour le diagnostic, l’élaboration de mon plan d’action, l’étude de faisabilité et la mise en œuvre de solutions…</a:t>
            </a:r>
          </a:p>
        </p:txBody>
      </p:sp>
    </p:spTree>
    <p:extLst>
      <p:ext uri="{BB962C8B-B14F-4D97-AF65-F5344CB8AC3E}">
        <p14:creationId xmlns:p14="http://schemas.microsoft.com/office/powerpoint/2010/main" val="2202125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01" y="821157"/>
            <a:ext cx="6085767" cy="5910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re 4">
            <a:extLst>
              <a:ext uri="{FF2B5EF4-FFF2-40B4-BE49-F238E27FC236}">
                <a16:creationId xmlns:a16="http://schemas.microsoft.com/office/drawing/2014/main" id="{C3A3D981-A765-7349-B4D3-16C5BAC4C367}"/>
              </a:ext>
            </a:extLst>
          </p:cNvPr>
          <p:cNvSpPr>
            <a:spLocks noGrp="1"/>
          </p:cNvSpPr>
          <p:nvPr>
            <p:ph type="title"/>
          </p:nvPr>
        </p:nvSpPr>
        <p:spPr>
          <a:xfrm>
            <a:off x="349204" y="116632"/>
            <a:ext cx="10513168" cy="568849"/>
          </a:xfrm>
        </p:spPr>
        <p:txBody>
          <a:bodyPr vert="horz" lIns="91440" tIns="45720" rIns="91440" bIns="45720" rtlCol="0" anchor="ctr">
            <a:noAutofit/>
          </a:bodyPr>
          <a:lstStyle/>
          <a:p>
            <a:pPr marL="571500" indent="-571500" algn="l">
              <a:lnSpc>
                <a:spcPct val="90000"/>
              </a:lnSpc>
              <a:buBlip>
                <a:blip r:embed="rId5"/>
              </a:buBlip>
            </a:pPr>
            <a:r>
              <a:rPr lang="fr-FR" sz="3000" b="1" cap="small" dirty="0">
                <a:latin typeface="Verdana" panose="020B0604030504040204" pitchFamily="34" charset="0"/>
                <a:ea typeface="Verdana" panose="020B0604030504040204" pitchFamily="34" charset="0"/>
              </a:rPr>
              <a:t>Comment choisir mes leviers d’action ? (2)</a:t>
            </a:r>
          </a:p>
        </p:txBody>
      </p:sp>
      <p:sp>
        <p:nvSpPr>
          <p:cNvPr id="5" name="ZoneTexte 4">
            <a:extLst>
              <a:ext uri="{FF2B5EF4-FFF2-40B4-BE49-F238E27FC236}">
                <a16:creationId xmlns:a16="http://schemas.microsoft.com/office/drawing/2014/main" id="{6512A4E0-CD0D-A2DE-AD8F-7FF032954CC8}"/>
              </a:ext>
            </a:extLst>
          </p:cNvPr>
          <p:cNvSpPr txBox="1"/>
          <p:nvPr/>
        </p:nvSpPr>
        <p:spPr>
          <a:xfrm>
            <a:off x="6656475" y="1303020"/>
            <a:ext cx="5208499" cy="1754326"/>
          </a:xfrm>
          <a:prstGeom prst="rect">
            <a:avLst/>
          </a:prstGeom>
          <a:noFill/>
        </p:spPr>
        <p:txBody>
          <a:bodyPr wrap="square" rtlCol="0">
            <a:spAutoFit/>
          </a:bodyPr>
          <a:lstStyle/>
          <a:p>
            <a:r>
              <a:rPr lang="fr-FR" dirty="0"/>
              <a:t>Le tableur Excel </a:t>
            </a:r>
            <a:r>
              <a:rPr lang="fr-FR" dirty="0">
                <a:hlinkClick r:id="rId6"/>
              </a:rPr>
              <a:t>ClimAction</a:t>
            </a:r>
            <a:r>
              <a:rPr lang="fr-FR" dirty="0"/>
              <a:t> peut m’aider à prioriser en fonction de critères :</a:t>
            </a:r>
          </a:p>
          <a:p>
            <a:pPr marL="285750" indent="-285750">
              <a:buFont typeface="Wingdings" panose="05000000000000000000" pitchFamily="2" charset="2"/>
              <a:buChar char="§"/>
            </a:pPr>
            <a:r>
              <a:rPr lang="fr-FR" dirty="0"/>
              <a:t>gain gaz à effet de serre</a:t>
            </a:r>
          </a:p>
          <a:p>
            <a:pPr marL="285750" indent="-285750">
              <a:buFont typeface="Wingdings" panose="05000000000000000000" pitchFamily="2" charset="2"/>
              <a:buChar char="§"/>
            </a:pPr>
            <a:r>
              <a:rPr lang="fr-FR" dirty="0"/>
              <a:t>gain économique</a:t>
            </a:r>
          </a:p>
          <a:p>
            <a:pPr marL="285750" indent="-285750">
              <a:buFont typeface="Wingdings" panose="05000000000000000000" pitchFamily="2" charset="2"/>
              <a:buChar char="§"/>
            </a:pPr>
            <a:r>
              <a:rPr lang="fr-FR" dirty="0"/>
              <a:t>impact sur mon temps de travail</a:t>
            </a:r>
          </a:p>
          <a:p>
            <a:pPr marL="285750" indent="-285750">
              <a:buFont typeface="Wingdings" panose="05000000000000000000" pitchFamily="2" charset="2"/>
              <a:buChar char="§"/>
            </a:pPr>
            <a:r>
              <a:rPr lang="fr-FR" dirty="0"/>
              <a:t>investissement nécessaire</a:t>
            </a:r>
          </a:p>
        </p:txBody>
      </p:sp>
      <p:pic>
        <p:nvPicPr>
          <p:cNvPr id="1064" name="Image 1063">
            <a:extLst>
              <a:ext uri="{FF2B5EF4-FFF2-40B4-BE49-F238E27FC236}">
                <a16:creationId xmlns:a16="http://schemas.microsoft.com/office/drawing/2014/main" id="{C52EC70E-4C39-A1DA-5433-960BF7D03DF6}"/>
              </a:ext>
            </a:extLst>
          </p:cNvPr>
          <p:cNvPicPr>
            <a:picLocks noChangeAspect="1"/>
          </p:cNvPicPr>
          <p:nvPr/>
        </p:nvPicPr>
        <p:blipFill>
          <a:blip r:embed="rId7"/>
          <a:stretch>
            <a:fillRect/>
          </a:stretch>
        </p:blipFill>
        <p:spPr>
          <a:xfrm>
            <a:off x="6157913" y="3742717"/>
            <a:ext cx="6016624" cy="3008312"/>
          </a:xfrm>
          <a:prstGeom prst="rect">
            <a:avLst/>
          </a:prstGeom>
        </p:spPr>
      </p:pic>
    </p:spTree>
    <p:extLst>
      <p:ext uri="{BB962C8B-B14F-4D97-AF65-F5344CB8AC3E}">
        <p14:creationId xmlns:p14="http://schemas.microsoft.com/office/powerpoint/2010/main" val="192399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911424" y="1124744"/>
            <a:ext cx="10009112" cy="4154984"/>
          </a:xfrm>
          <a:prstGeom prst="rect">
            <a:avLst/>
          </a:prstGeom>
          <a:noFill/>
        </p:spPr>
        <p:txBody>
          <a:bodyPr wrap="square" rtlCol="0">
            <a:spAutoFit/>
          </a:bodyPr>
          <a:lstStyle/>
          <a:p>
            <a:r>
              <a:rPr lang="fr-FR" sz="2200" dirty="0">
                <a:solidFill>
                  <a:prstClr val="black"/>
                </a:solidFill>
              </a:rPr>
              <a:t>Au moyen du support pédagogique </a:t>
            </a:r>
            <a:r>
              <a:rPr lang="fr-FR" sz="2200" dirty="0">
                <a:solidFill>
                  <a:prstClr val="black"/>
                </a:solidFill>
                <a:hlinkClick r:id="rId3"/>
              </a:rPr>
              <a:t>téléchargeable</a:t>
            </a:r>
            <a:r>
              <a:rPr lang="fr-FR" sz="2200" dirty="0">
                <a:solidFill>
                  <a:prstClr val="black"/>
                </a:solidFill>
              </a:rPr>
              <a:t> :</a:t>
            </a:r>
          </a:p>
          <a:p>
            <a:endParaRPr lang="fr-FR" sz="2200" dirty="0">
              <a:solidFill>
                <a:prstClr val="black"/>
              </a:solidFill>
            </a:endParaRPr>
          </a:p>
          <a:p>
            <a:pPr marL="342900" indent="-342900">
              <a:buBlip>
                <a:blip r:embed="rId4"/>
              </a:buBlip>
            </a:pPr>
            <a:r>
              <a:rPr lang="fr-FR" sz="2200" dirty="0">
                <a:solidFill>
                  <a:prstClr val="black"/>
                </a:solidFill>
              </a:rPr>
              <a:t>Prendre 10-15 minutes individuellement pour revenir sur les leviers d’actions bas carbone choisis</a:t>
            </a:r>
          </a:p>
          <a:p>
            <a:pPr marL="342900" indent="-342900">
              <a:buBlip>
                <a:blip r:embed="rId4"/>
              </a:buBlip>
            </a:pPr>
            <a:endParaRPr lang="fr-FR" sz="2200" dirty="0">
              <a:solidFill>
                <a:prstClr val="black"/>
              </a:solidFill>
            </a:endParaRPr>
          </a:p>
          <a:p>
            <a:pPr marL="342900" indent="-342900">
              <a:buBlip>
                <a:blip r:embed="rId4"/>
              </a:buBlip>
            </a:pPr>
            <a:r>
              <a:rPr lang="fr-FR" sz="2200" dirty="0">
                <a:solidFill>
                  <a:prstClr val="black"/>
                </a:solidFill>
              </a:rPr>
              <a:t>Trouver des noms de personnes ressources</a:t>
            </a:r>
          </a:p>
          <a:p>
            <a:pPr marL="342900" indent="-342900">
              <a:buBlip>
                <a:blip r:embed="rId4"/>
              </a:buBlip>
            </a:pPr>
            <a:endParaRPr lang="fr-FR" sz="2200" dirty="0">
              <a:solidFill>
                <a:prstClr val="black"/>
              </a:solidFill>
            </a:endParaRPr>
          </a:p>
          <a:p>
            <a:pPr marL="342900" indent="-342900">
              <a:buBlip>
                <a:blip r:embed="rId4"/>
              </a:buBlip>
            </a:pPr>
            <a:r>
              <a:rPr lang="fr-FR" sz="2200" dirty="0">
                <a:solidFill>
                  <a:prstClr val="black"/>
                </a:solidFill>
              </a:rPr>
              <a:t>Identifier des freins à la mise en œuvre des leviers</a:t>
            </a:r>
          </a:p>
          <a:p>
            <a:pPr marL="342900" indent="-342900">
              <a:buBlip>
                <a:blip r:embed="rId4"/>
              </a:buBlip>
            </a:pPr>
            <a:endParaRPr lang="fr-FR" sz="2200" dirty="0">
              <a:solidFill>
                <a:prstClr val="black"/>
              </a:solidFill>
            </a:endParaRPr>
          </a:p>
          <a:p>
            <a:pPr marL="342900" indent="-342900">
              <a:buBlip>
                <a:blip r:embed="rId4"/>
              </a:buBlip>
            </a:pPr>
            <a:r>
              <a:rPr lang="fr-FR" sz="2200" dirty="0">
                <a:solidFill>
                  <a:prstClr val="black"/>
                </a:solidFill>
              </a:rPr>
              <a:t>Si 1 ou 2 veulent bien venir présenter au groupe et expliquer leur choix ?</a:t>
            </a:r>
          </a:p>
          <a:p>
            <a:pPr marL="342900" indent="-342900">
              <a:buBlip>
                <a:blip r:embed="rId4"/>
              </a:buBlip>
            </a:pPr>
            <a:endParaRPr lang="fr-FR" sz="2200" dirty="0">
              <a:solidFill>
                <a:prstClr val="black"/>
              </a:solidFill>
            </a:endParaRPr>
          </a:p>
          <a:p>
            <a:pPr marL="342900" indent="-342900">
              <a:buBlip>
                <a:blip r:embed="rId4"/>
              </a:buBlip>
            </a:pPr>
            <a:r>
              <a:rPr lang="fr-FR" sz="2200" dirty="0">
                <a:solidFill>
                  <a:prstClr val="black"/>
                </a:solidFill>
              </a:rPr>
              <a:t>Si le temps le permet, faire un speed meeting créatif</a:t>
            </a:r>
          </a:p>
        </p:txBody>
      </p:sp>
      <p:sp>
        <p:nvSpPr>
          <p:cNvPr id="5" name="Titre 1"/>
          <p:cNvSpPr txBox="1">
            <a:spLocks/>
          </p:cNvSpPr>
          <p:nvPr/>
        </p:nvSpPr>
        <p:spPr>
          <a:xfrm>
            <a:off x="596460" y="156084"/>
            <a:ext cx="8091828" cy="576064"/>
          </a:xfrm>
          <a:prstGeom prst="rect">
            <a:avLst/>
          </a:prstGeom>
        </p:spPr>
        <p:txBody>
          <a:bodyPr vert="horz" lIns="91440" tIns="45720" rIns="91440" bIns="45720" rtlCol="0" anchor="ctr">
            <a:noAutofit/>
          </a:bodyPr>
          <a:lstStyle>
            <a:lvl1pPr marL="571500" indent="-571500">
              <a:lnSpc>
                <a:spcPct val="90000"/>
              </a:lnSpc>
              <a:spcBef>
                <a:spcPct val="0"/>
              </a:spcBef>
              <a:buBlip>
                <a:blip r:embed="rId5"/>
              </a:buBlip>
              <a:defRPr sz="3000" b="1" cap="small">
                <a:latin typeface="Verdana" panose="020B0604030504040204" pitchFamily="34" charset="0"/>
                <a:ea typeface="Verdana" panose="020B0604030504040204" pitchFamily="34" charset="0"/>
                <a:cs typeface="+mj-cs"/>
              </a:defRPr>
            </a:lvl1pPr>
          </a:lstStyle>
          <a:p>
            <a:r>
              <a:rPr lang="fr-FR" dirty="0"/>
              <a:t>Formalisation du plan d’action </a:t>
            </a:r>
          </a:p>
        </p:txBody>
      </p:sp>
      <p:sp>
        <p:nvSpPr>
          <p:cNvPr id="2" name="ZoneTexte 1">
            <a:extLst>
              <a:ext uri="{FF2B5EF4-FFF2-40B4-BE49-F238E27FC236}">
                <a16:creationId xmlns:a16="http://schemas.microsoft.com/office/drawing/2014/main" id="{08E5958C-ED9E-1288-C08F-24966AD9FF0E}"/>
              </a:ext>
            </a:extLst>
          </p:cNvPr>
          <p:cNvSpPr txBox="1"/>
          <p:nvPr/>
        </p:nvSpPr>
        <p:spPr>
          <a:xfrm>
            <a:off x="911424" y="5614380"/>
            <a:ext cx="10585176" cy="646331"/>
          </a:xfrm>
          <a:prstGeom prst="rect">
            <a:avLst/>
          </a:prstGeom>
          <a:noFill/>
        </p:spPr>
        <p:txBody>
          <a:bodyPr wrap="square" rtlCol="0">
            <a:spAutoFit/>
          </a:bodyPr>
          <a:lstStyle/>
          <a:p>
            <a:r>
              <a:rPr lang="fr-FR" dirty="0">
                <a:solidFill>
                  <a:schemeClr val="accent5">
                    <a:lumMod val="75000"/>
                  </a:schemeClr>
                </a:solidFill>
              </a:rPr>
              <a:t>Support « set pédagogique » en format A3 ou A4 à télécharger sur la page Climat-</a:t>
            </a:r>
            <a:r>
              <a:rPr lang="fr-FR" dirty="0" err="1">
                <a:solidFill>
                  <a:schemeClr val="accent5">
                    <a:lumMod val="75000"/>
                  </a:schemeClr>
                </a:solidFill>
              </a:rPr>
              <a:t>culteur</a:t>
            </a:r>
            <a:r>
              <a:rPr lang="fr-FR" dirty="0">
                <a:solidFill>
                  <a:schemeClr val="accent5">
                    <a:lumMod val="75000"/>
                  </a:schemeClr>
                </a:solidFill>
              </a:rPr>
              <a:t> Opéra connaissances : https://opera-connaissances.chambres-agriculture.fr/index.php?lvl=notice_display&amp;id=291453 </a:t>
            </a:r>
          </a:p>
        </p:txBody>
      </p:sp>
    </p:spTree>
    <p:extLst>
      <p:ext uri="{BB962C8B-B14F-4D97-AF65-F5344CB8AC3E}">
        <p14:creationId xmlns:p14="http://schemas.microsoft.com/office/powerpoint/2010/main" val="3673255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EFAD64-FBE2-FBF6-A7C8-57EF9CA11B2B}"/>
              </a:ext>
            </a:extLst>
          </p:cNvPr>
          <p:cNvSpPr>
            <a:spLocks noGrp="1"/>
          </p:cNvSpPr>
          <p:nvPr>
            <p:ph type="title"/>
          </p:nvPr>
        </p:nvSpPr>
        <p:spPr/>
        <p:txBody>
          <a:bodyPr/>
          <a:lstStyle/>
          <a:p>
            <a:endParaRPr lang="fr-FR"/>
          </a:p>
        </p:txBody>
      </p:sp>
      <p:pic>
        <p:nvPicPr>
          <p:cNvPr id="4" name="Image 3">
            <a:extLst>
              <a:ext uri="{FF2B5EF4-FFF2-40B4-BE49-F238E27FC236}">
                <a16:creationId xmlns:a16="http://schemas.microsoft.com/office/drawing/2014/main" id="{1977B4DF-EF0B-9AB0-A910-6C265D6CD3B2}"/>
              </a:ext>
            </a:extLst>
          </p:cNvPr>
          <p:cNvPicPr>
            <a:picLocks noChangeAspect="1"/>
          </p:cNvPicPr>
          <p:nvPr/>
        </p:nvPicPr>
        <p:blipFill rotWithShape="1">
          <a:blip r:embed="rId2"/>
          <a:srcRect l="8657" t="12200" r="58268" b="10101"/>
          <a:stretch/>
        </p:blipFill>
        <p:spPr>
          <a:xfrm>
            <a:off x="911424" y="197260"/>
            <a:ext cx="10081120" cy="6660740"/>
          </a:xfrm>
          <a:prstGeom prst="rect">
            <a:avLst/>
          </a:prstGeom>
        </p:spPr>
      </p:pic>
    </p:spTree>
    <p:extLst>
      <p:ext uri="{BB962C8B-B14F-4D97-AF65-F5344CB8AC3E}">
        <p14:creationId xmlns:p14="http://schemas.microsoft.com/office/powerpoint/2010/main" val="3601310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629646" y="268736"/>
            <a:ext cx="5349280" cy="648072"/>
          </a:xfrm>
          <a:prstGeom prst="rect">
            <a:avLst/>
          </a:prstGeom>
        </p:spPr>
        <p:txBody>
          <a:bodyPr vert="horz" lIns="91440" tIns="45720" rIns="91440" bIns="45720" rtlCol="0" anchor="ctr">
            <a:noAutofit/>
          </a:bodyPr>
          <a:lstStyle>
            <a:lvl1pPr marL="571500" indent="-571500">
              <a:lnSpc>
                <a:spcPct val="90000"/>
              </a:lnSpc>
              <a:spcBef>
                <a:spcPct val="0"/>
              </a:spcBef>
              <a:buBlip>
                <a:blip r:embed="rId3"/>
              </a:buBlip>
              <a:defRPr sz="3000" b="1" cap="small">
                <a:latin typeface="Verdana" panose="020B0604030504040204" pitchFamily="34" charset="0"/>
                <a:ea typeface="Verdana" panose="020B0604030504040204" pitchFamily="34" charset="0"/>
                <a:cs typeface="+mj-cs"/>
              </a:defRPr>
            </a:lvl1pPr>
          </a:lstStyle>
          <a:p>
            <a:r>
              <a:rPr lang="fr-FR" dirty="0"/>
              <a:t>Speed meeting créatif</a:t>
            </a:r>
          </a:p>
        </p:txBody>
      </p:sp>
      <p:sp>
        <p:nvSpPr>
          <p:cNvPr id="2" name="ZoneTexte 1"/>
          <p:cNvSpPr txBox="1"/>
          <p:nvPr/>
        </p:nvSpPr>
        <p:spPr>
          <a:xfrm>
            <a:off x="1703512" y="1124744"/>
            <a:ext cx="9433048" cy="4955203"/>
          </a:xfrm>
          <a:prstGeom prst="rect">
            <a:avLst/>
          </a:prstGeom>
          <a:noFill/>
        </p:spPr>
        <p:txBody>
          <a:bodyPr wrap="square" rtlCol="0">
            <a:spAutoFit/>
          </a:bodyPr>
          <a:lstStyle/>
          <a:p>
            <a:r>
              <a:rPr lang="fr-FR" sz="2200" b="1" dirty="0">
                <a:solidFill>
                  <a:schemeClr val="accent2">
                    <a:lumMod val="75000"/>
                  </a:schemeClr>
                </a:solidFill>
              </a:rPr>
              <a:t>Une animation pour faire réfléchir aux leviers d’action </a:t>
            </a:r>
          </a:p>
          <a:p>
            <a:r>
              <a:rPr lang="fr-FR" sz="2200" b="1" dirty="0">
                <a:solidFill>
                  <a:schemeClr val="accent2">
                    <a:lumMod val="75000"/>
                  </a:schemeClr>
                </a:solidFill>
              </a:rPr>
              <a:t>à inscrire dans son plan d’action !</a:t>
            </a:r>
          </a:p>
          <a:p>
            <a:endParaRPr lang="fr-FR" b="1" dirty="0">
              <a:solidFill>
                <a:schemeClr val="accent2">
                  <a:lumMod val="75000"/>
                </a:schemeClr>
              </a:solidFill>
            </a:endParaRPr>
          </a:p>
          <a:p>
            <a:endParaRPr lang="fr-FR" sz="200" dirty="0">
              <a:solidFill>
                <a:prstClr val="black"/>
              </a:solidFill>
            </a:endParaRPr>
          </a:p>
          <a:p>
            <a:pPr marL="285750" indent="-285750">
              <a:buBlip>
                <a:blip r:embed="rId4"/>
              </a:buBlip>
            </a:pPr>
            <a:r>
              <a:rPr lang="fr-FR" dirty="0">
                <a:solidFill>
                  <a:prstClr val="black"/>
                </a:solidFill>
              </a:rPr>
              <a:t>Disposer deux rangées de chaises face à face, correspondant au nombre de personnes. </a:t>
            </a:r>
          </a:p>
          <a:p>
            <a:pPr marL="171450" indent="-171450">
              <a:buBlip>
                <a:blip r:embed="rId4"/>
              </a:buBlip>
            </a:pPr>
            <a:endParaRPr lang="fr-FR" sz="900" dirty="0">
              <a:solidFill>
                <a:prstClr val="black"/>
              </a:solidFill>
            </a:endParaRPr>
          </a:p>
          <a:p>
            <a:pPr marL="285750" indent="-285750">
              <a:buBlip>
                <a:blip r:embed="rId4"/>
              </a:buBlip>
            </a:pPr>
            <a:r>
              <a:rPr lang="fr-FR" dirty="0">
                <a:solidFill>
                  <a:prstClr val="black"/>
                </a:solidFill>
              </a:rPr>
              <a:t>Chaque personne s’installe sur une chaise et échange avec son binôme d’en face sur son levier « rêvé ». Il s’agit de construire un projet conjuguant les envies des deux participants. Durée : 3 à 5 minutes. </a:t>
            </a:r>
          </a:p>
          <a:p>
            <a:pPr marL="171450" indent="-171450">
              <a:buBlip>
                <a:blip r:embed="rId4"/>
              </a:buBlip>
            </a:pPr>
            <a:endParaRPr lang="fr-FR" sz="900" dirty="0">
              <a:solidFill>
                <a:prstClr val="black"/>
              </a:solidFill>
            </a:endParaRPr>
          </a:p>
          <a:p>
            <a:pPr marL="285750" indent="-285750">
              <a:buBlip>
                <a:blip r:embed="rId4"/>
              </a:buBlip>
            </a:pPr>
            <a:r>
              <a:rPr lang="fr-FR" dirty="0">
                <a:solidFill>
                  <a:prstClr val="black"/>
                </a:solidFill>
              </a:rPr>
              <a:t>Le temps écoulé, l’une des deux rangées se lève et se décale d’une chaise. La personne en bout de rangée vient se mettre au début. Les échanges reprennent. </a:t>
            </a:r>
          </a:p>
          <a:p>
            <a:pPr marL="171450" indent="-171450">
              <a:buBlip>
                <a:blip r:embed="rId4"/>
              </a:buBlip>
            </a:pPr>
            <a:endParaRPr lang="fr-FR" sz="900" dirty="0">
              <a:solidFill>
                <a:prstClr val="black"/>
              </a:solidFill>
            </a:endParaRPr>
          </a:p>
          <a:p>
            <a:pPr marL="285750" indent="-285750">
              <a:buBlip>
                <a:blip r:embed="rId4"/>
              </a:buBlip>
            </a:pPr>
            <a:r>
              <a:rPr lang="fr-FR" dirty="0">
                <a:solidFill>
                  <a:prstClr val="black"/>
                </a:solidFill>
              </a:rPr>
              <a:t>Renouveler ce changement autant de fois que souhaité. On peut faire se rencontrer tout le monde ou arrêter au bout d’un moment en fonction du nombre de participants et du temps dont on dispose. </a:t>
            </a:r>
          </a:p>
          <a:p>
            <a:pPr marL="171450" indent="-171450">
              <a:buBlip>
                <a:blip r:embed="rId4"/>
              </a:buBlip>
            </a:pPr>
            <a:endParaRPr lang="fr-FR" sz="900" dirty="0">
              <a:solidFill>
                <a:prstClr val="black"/>
              </a:solidFill>
            </a:endParaRPr>
          </a:p>
          <a:p>
            <a:pPr marL="285750" indent="-285750">
              <a:buBlip>
                <a:blip r:embed="rId4"/>
              </a:buBlip>
            </a:pPr>
            <a:r>
              <a:rPr lang="fr-FR" dirty="0">
                <a:solidFill>
                  <a:prstClr val="black"/>
                </a:solidFill>
              </a:rPr>
              <a:t>À la fin du temps, chacun peut prendre en note ce qu’il aura retenu sur la faisabilité de son levier « rêvé ».</a:t>
            </a:r>
          </a:p>
          <a:p>
            <a:endParaRPr lang="fr-FR" dirty="0">
              <a:solidFill>
                <a:prstClr val="black"/>
              </a:solidFill>
            </a:endParaRPr>
          </a:p>
        </p:txBody>
      </p:sp>
      <p:pic>
        <p:nvPicPr>
          <p:cNvPr id="6" name="Image 5" descr="Une image contenant Police, Graphique, logo, symbole&#10;&#10;Description générée automatiquement">
            <a:extLst>
              <a:ext uri="{FF2B5EF4-FFF2-40B4-BE49-F238E27FC236}">
                <a16:creationId xmlns:a16="http://schemas.microsoft.com/office/drawing/2014/main" id="{B87541F8-F853-3284-837B-9B39D03811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163785" y="2852936"/>
            <a:ext cx="4104456" cy="1512168"/>
          </a:xfrm>
          <a:prstGeom prst="rect">
            <a:avLst/>
          </a:prstGeom>
        </p:spPr>
      </p:pic>
    </p:spTree>
    <p:extLst>
      <p:ext uri="{BB962C8B-B14F-4D97-AF65-F5344CB8AC3E}">
        <p14:creationId xmlns:p14="http://schemas.microsoft.com/office/powerpoint/2010/main" val="2698023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7368" y="274637"/>
            <a:ext cx="10873208" cy="716631"/>
          </a:xfrm>
        </p:spPr>
        <p:txBody>
          <a:bodyPr vert="horz" lIns="91440" tIns="45720" rIns="91440" bIns="45720" rtlCol="0" anchor="ctr">
            <a:noAutofit/>
          </a:bodyPr>
          <a:lstStyle/>
          <a:p>
            <a:pPr marL="571500" indent="-571500" algn="l">
              <a:lnSpc>
                <a:spcPct val="90000"/>
              </a:lnSpc>
              <a:buBlip>
                <a:blip r:embed="rId3"/>
              </a:buBlip>
            </a:pPr>
            <a:r>
              <a:rPr lang="fr-FR" sz="3000" b="1" cap="small" dirty="0">
                <a:latin typeface="Verdana" panose="020B0604030504040204" pitchFamily="34" charset="0"/>
                <a:ea typeface="Verdana" panose="020B0604030504040204" pitchFamily="34" charset="0"/>
              </a:rPr>
              <a:t>Une dernière animation pour faire le bilan      de la formation</a:t>
            </a:r>
          </a:p>
        </p:txBody>
      </p:sp>
      <p:sp>
        <p:nvSpPr>
          <p:cNvPr id="3" name="Espace réservé du contenu 2"/>
          <p:cNvSpPr>
            <a:spLocks noGrp="1"/>
          </p:cNvSpPr>
          <p:nvPr>
            <p:ph idx="1"/>
          </p:nvPr>
        </p:nvSpPr>
        <p:spPr>
          <a:xfrm>
            <a:off x="1631504" y="1556792"/>
            <a:ext cx="8229600" cy="4525963"/>
          </a:xfrm>
        </p:spPr>
        <p:txBody>
          <a:bodyPr>
            <a:normAutofit fontScale="85000" lnSpcReduction="20000"/>
          </a:bodyPr>
          <a:lstStyle/>
          <a:p>
            <a:pPr>
              <a:buBlip>
                <a:blip r:embed="rId4"/>
              </a:buBlip>
            </a:pPr>
            <a:r>
              <a:rPr lang="fr-FR" b="1" dirty="0"/>
              <a:t>Animation pépite/caillou/canif :</a:t>
            </a:r>
          </a:p>
          <a:p>
            <a:pPr marL="0" indent="0">
              <a:buNone/>
            </a:pPr>
            <a:r>
              <a:rPr lang="fr-FR" dirty="0"/>
              <a:t> </a:t>
            </a:r>
          </a:p>
          <a:p>
            <a:pPr marL="0" indent="0">
              <a:buNone/>
            </a:pPr>
            <a:endParaRPr lang="fr-FR" dirty="0"/>
          </a:p>
          <a:p>
            <a:pPr marL="0" indent="0">
              <a:buNone/>
            </a:pPr>
            <a:endParaRPr lang="fr-FR" dirty="0"/>
          </a:p>
          <a:p>
            <a:pPr marL="0" indent="0">
              <a:buNone/>
            </a:pPr>
            <a:r>
              <a:rPr lang="fr-FR" dirty="0"/>
              <a:t>À l’oral, chaque participant donne ce qui l’a marqué :</a:t>
            </a:r>
          </a:p>
          <a:p>
            <a:pPr>
              <a:buBlip>
                <a:blip r:embed="rId5"/>
              </a:buBlip>
            </a:pPr>
            <a:r>
              <a:rPr lang="fr-FR" dirty="0"/>
              <a:t>une pépite (un élément qu’il a aimé)</a:t>
            </a:r>
          </a:p>
          <a:p>
            <a:pPr>
              <a:buBlip>
                <a:blip r:embed="rId5"/>
              </a:buBlip>
            </a:pPr>
            <a:r>
              <a:rPr lang="fr-FR" dirty="0"/>
              <a:t>un caillou (un élément qui lui a déplu) </a:t>
            </a:r>
          </a:p>
          <a:p>
            <a:pPr>
              <a:buBlip>
                <a:blip r:embed="rId5"/>
              </a:buBlip>
            </a:pPr>
            <a:r>
              <a:rPr lang="fr-FR" dirty="0"/>
              <a:t>un canif (quelque chose qui lui a été utile). </a:t>
            </a:r>
          </a:p>
          <a:p>
            <a:pPr>
              <a:buBlip>
                <a:blip r:embed="rId4"/>
              </a:buBlip>
            </a:pPr>
            <a:endParaRPr lang="fr-FR" dirty="0"/>
          </a:p>
          <a:p>
            <a:pPr>
              <a:buBlip>
                <a:blip r:embed="rId4"/>
              </a:buBlip>
            </a:pPr>
            <a:r>
              <a:rPr lang="fr-FR" b="1" dirty="0"/>
              <a:t>Questionnaire à remplir</a:t>
            </a:r>
          </a:p>
          <a:p>
            <a:pPr marL="0" indent="0">
              <a:buNone/>
            </a:pPr>
            <a:endParaRPr lang="fr-FR" dirty="0"/>
          </a:p>
        </p:txBody>
      </p:sp>
      <p:pic>
        <p:nvPicPr>
          <p:cNvPr id="1028" name="Picture 4" descr="pepite d or sublime"/>
          <p:cNvPicPr>
            <a:picLocks noChangeAspect="1" noChangeArrowheads="1"/>
          </p:cNvPicPr>
          <p:nvPr/>
        </p:nvPicPr>
        <p:blipFill rotWithShape="1">
          <a:blip r:embed="rId6">
            <a:extLst>
              <a:ext uri="{28A0092B-C50C-407E-A947-70E740481C1C}">
                <a14:useLocalDpi xmlns:a14="http://schemas.microsoft.com/office/drawing/2010/main" val="0"/>
              </a:ext>
            </a:extLst>
          </a:blip>
          <a:srcRect t="4807" r="23066" b="6246"/>
          <a:stretch/>
        </p:blipFill>
        <p:spPr bwMode="auto">
          <a:xfrm>
            <a:off x="2886659" y="2166791"/>
            <a:ext cx="1053495" cy="8404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e caillou dans le soulier du ministre | En poussant le crayon"/>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1969"/>
          <a:stretch/>
        </p:blipFill>
        <p:spPr bwMode="auto">
          <a:xfrm>
            <a:off x="4038787" y="2061082"/>
            <a:ext cx="1135471" cy="10518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30 Meilleur test Couteau Suisse Victorinox en 2021: après avoir recherché  des option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34930" y="2060848"/>
            <a:ext cx="1018084" cy="1018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694766"/>
      </p:ext>
    </p:extLst>
  </p:cSld>
  <p:clrMapOvr>
    <a:masterClrMapping/>
  </p:clrMapOvr>
</p:sld>
</file>

<file path=ppt/theme/theme1.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headEnd type="triangle"/>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hèmeCA">
  <a:themeElements>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Thème Offic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TotalTime>
  <Words>799</Words>
  <Application>Microsoft Office PowerPoint</Application>
  <PresentationFormat>Grand écran</PresentationFormat>
  <Paragraphs>101</Paragraphs>
  <Slides>10</Slides>
  <Notes>7</Notes>
  <HiddenSlides>0</HiddenSlides>
  <MMClips>0</MMClips>
  <ScaleCrop>false</ScaleCrop>
  <HeadingPairs>
    <vt:vector size="6" baseType="variant">
      <vt:variant>
        <vt:lpstr>Polices utilisées</vt:lpstr>
      </vt:variant>
      <vt:variant>
        <vt:i4>5</vt:i4>
      </vt:variant>
      <vt:variant>
        <vt:lpstr>Thème</vt:lpstr>
      </vt:variant>
      <vt:variant>
        <vt:i4>4</vt:i4>
      </vt:variant>
      <vt:variant>
        <vt:lpstr>Titres des diapositives</vt:lpstr>
      </vt:variant>
      <vt:variant>
        <vt:i4>10</vt:i4>
      </vt:variant>
    </vt:vector>
  </HeadingPairs>
  <TitlesOfParts>
    <vt:vector size="19" baseType="lpstr">
      <vt:lpstr>Arial</vt:lpstr>
      <vt:lpstr>Calibri</vt:lpstr>
      <vt:lpstr>Courier New</vt:lpstr>
      <vt:lpstr>Verdana</vt:lpstr>
      <vt:lpstr>Wingdings</vt:lpstr>
      <vt:lpstr>2_Thème Office</vt:lpstr>
      <vt:lpstr>ThèmeCA</vt:lpstr>
      <vt:lpstr>2_APCA_V4</vt:lpstr>
      <vt:lpstr>Thème Office</vt:lpstr>
      <vt:lpstr>Enjeux et impacts du changement   climatique pour mon exploitation - Comment être acteur ?</vt:lpstr>
      <vt:lpstr>Étape Plan d’action  Agir sur le bilan carbone de mon système d’exploitation </vt:lpstr>
      <vt:lpstr>Proposition d’organisation :</vt:lpstr>
      <vt:lpstr>Présentation PowerPoint</vt:lpstr>
      <vt:lpstr>Comment choisir mes leviers d’action ? (1)</vt:lpstr>
      <vt:lpstr>Comment choisir mes leviers d’action ? (2)</vt:lpstr>
      <vt:lpstr>Présentation PowerPoint</vt:lpstr>
      <vt:lpstr>Présentation PowerPoint</vt:lpstr>
      <vt:lpstr>Présentation PowerPoint</vt:lpstr>
      <vt:lpstr>Une dernière animation pour faire le bilan      de la formation</vt:lpstr>
    </vt:vector>
  </TitlesOfParts>
  <Company>CAPDL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Enjeux et impacts du changement   climatique pour mon exploitation : comment être acteur ?</dc:title>
  <dc:creator>LOUBAUD-BERSON Mélanie</dc:creator>
  <cp:lastModifiedBy>Melanie LOUBAUD BERSON</cp:lastModifiedBy>
  <cp:revision>14</cp:revision>
  <dcterms:created xsi:type="dcterms:W3CDTF">2021-09-15T15:29:49Z</dcterms:created>
  <dcterms:modified xsi:type="dcterms:W3CDTF">2025-01-23T15:41:35Z</dcterms:modified>
</cp:coreProperties>
</file>