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5.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73.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6" r:id="rId5"/>
    <p:sldMasterId id="2147483752" r:id="rId6"/>
    <p:sldMasterId id="2147483768" r:id="rId7"/>
    <p:sldMasterId id="2147483780" r:id="rId8"/>
    <p:sldMasterId id="2147483803" r:id="rId9"/>
    <p:sldMasterId id="2147483818" r:id="rId10"/>
    <p:sldMasterId id="2147483830" r:id="rId11"/>
    <p:sldMasterId id="2147483842" r:id="rId12"/>
  </p:sldMasterIdLst>
  <p:notesMasterIdLst>
    <p:notesMasterId r:id="rId167"/>
  </p:notesMasterIdLst>
  <p:sldIdLst>
    <p:sldId id="747" r:id="rId13"/>
    <p:sldId id="749" r:id="rId14"/>
    <p:sldId id="750" r:id="rId15"/>
    <p:sldId id="751" r:id="rId16"/>
    <p:sldId id="370" r:id="rId17"/>
    <p:sldId id="752" r:id="rId18"/>
    <p:sldId id="753" r:id="rId19"/>
    <p:sldId id="579" r:id="rId20"/>
    <p:sldId id="921" r:id="rId21"/>
    <p:sldId id="918" r:id="rId22"/>
    <p:sldId id="587" r:id="rId23"/>
    <p:sldId id="778" r:id="rId24"/>
    <p:sldId id="879" r:id="rId25"/>
    <p:sldId id="917" r:id="rId26"/>
    <p:sldId id="757" r:id="rId27"/>
    <p:sldId id="880" r:id="rId28"/>
    <p:sldId id="931" r:id="rId29"/>
    <p:sldId id="919" r:id="rId30"/>
    <p:sldId id="920" r:id="rId31"/>
    <p:sldId id="928" r:id="rId32"/>
    <p:sldId id="932" r:id="rId33"/>
    <p:sldId id="7975" r:id="rId34"/>
    <p:sldId id="760" r:id="rId35"/>
    <p:sldId id="891" r:id="rId36"/>
    <p:sldId id="876" r:id="rId37"/>
    <p:sldId id="893" r:id="rId38"/>
    <p:sldId id="914" r:id="rId39"/>
    <p:sldId id="764" r:id="rId40"/>
    <p:sldId id="765" r:id="rId41"/>
    <p:sldId id="924" r:id="rId42"/>
    <p:sldId id="925" r:id="rId43"/>
    <p:sldId id="926" r:id="rId44"/>
    <p:sldId id="780" r:id="rId45"/>
    <p:sldId id="257" r:id="rId46"/>
    <p:sldId id="258" r:id="rId47"/>
    <p:sldId id="260" r:id="rId48"/>
    <p:sldId id="354" r:id="rId49"/>
    <p:sldId id="771" r:id="rId50"/>
    <p:sldId id="875" r:id="rId51"/>
    <p:sldId id="773" r:id="rId52"/>
    <p:sldId id="912" r:id="rId53"/>
    <p:sldId id="700" r:id="rId54"/>
    <p:sldId id="386" r:id="rId55"/>
    <p:sldId id="877" r:id="rId56"/>
    <p:sldId id="725" r:id="rId57"/>
    <p:sldId id="270" r:id="rId58"/>
    <p:sldId id="883" r:id="rId59"/>
    <p:sldId id="884" r:id="rId60"/>
    <p:sldId id="885" r:id="rId61"/>
    <p:sldId id="886" r:id="rId62"/>
    <p:sldId id="361" r:id="rId63"/>
    <p:sldId id="887" r:id="rId64"/>
    <p:sldId id="888" r:id="rId65"/>
    <p:sldId id="889" r:id="rId66"/>
    <p:sldId id="784" r:id="rId67"/>
    <p:sldId id="890" r:id="rId68"/>
    <p:sldId id="691" r:id="rId69"/>
    <p:sldId id="783" r:id="rId70"/>
    <p:sldId id="256" r:id="rId71"/>
    <p:sldId id="881" r:id="rId72"/>
    <p:sldId id="789" r:id="rId73"/>
    <p:sldId id="271" r:id="rId74"/>
    <p:sldId id="791" r:id="rId75"/>
    <p:sldId id="273" r:id="rId76"/>
    <p:sldId id="274" r:id="rId77"/>
    <p:sldId id="915" r:id="rId78"/>
    <p:sldId id="916" r:id="rId79"/>
    <p:sldId id="933" r:id="rId80"/>
    <p:sldId id="374" r:id="rId81"/>
    <p:sldId id="339" r:id="rId82"/>
    <p:sldId id="930" r:id="rId83"/>
    <p:sldId id="357" r:id="rId84"/>
    <p:sldId id="358" r:id="rId85"/>
    <p:sldId id="402" r:id="rId86"/>
    <p:sldId id="376" r:id="rId87"/>
    <p:sldId id="411" r:id="rId88"/>
    <p:sldId id="809" r:id="rId89"/>
    <p:sldId id="381" r:id="rId90"/>
    <p:sldId id="382" r:id="rId91"/>
    <p:sldId id="275" r:id="rId92"/>
    <p:sldId id="923" r:id="rId93"/>
    <p:sldId id="805" r:id="rId94"/>
    <p:sldId id="356" r:id="rId95"/>
    <p:sldId id="913" r:id="rId96"/>
    <p:sldId id="807" r:id="rId97"/>
    <p:sldId id="910" r:id="rId98"/>
    <p:sldId id="911" r:id="rId99"/>
    <p:sldId id="669" r:id="rId100"/>
    <p:sldId id="670" r:id="rId101"/>
    <p:sldId id="892" r:id="rId102"/>
    <p:sldId id="279" r:id="rId103"/>
    <p:sldId id="280" r:id="rId104"/>
    <p:sldId id="818" r:id="rId105"/>
    <p:sldId id="819" r:id="rId106"/>
    <p:sldId id="577" r:id="rId107"/>
    <p:sldId id="922" r:id="rId108"/>
    <p:sldId id="927" r:id="rId109"/>
    <p:sldId id="7974" r:id="rId110"/>
    <p:sldId id="302" r:id="rId111"/>
    <p:sldId id="674" r:id="rId112"/>
    <p:sldId id="820" r:id="rId113"/>
    <p:sldId id="821" r:id="rId114"/>
    <p:sldId id="394" r:id="rId115"/>
    <p:sldId id="281" r:id="rId116"/>
    <p:sldId id="907" r:id="rId117"/>
    <p:sldId id="894" r:id="rId118"/>
    <p:sldId id="929" r:id="rId119"/>
    <p:sldId id="895" r:id="rId120"/>
    <p:sldId id="896" r:id="rId121"/>
    <p:sldId id="419" r:id="rId122"/>
    <p:sldId id="824" r:id="rId123"/>
    <p:sldId id="709" r:id="rId124"/>
    <p:sldId id="555" r:id="rId125"/>
    <p:sldId id="262" r:id="rId126"/>
    <p:sldId id="826" r:id="rId127"/>
    <p:sldId id="557" r:id="rId128"/>
    <p:sldId id="554" r:id="rId129"/>
    <p:sldId id="388" r:id="rId130"/>
    <p:sldId id="412" r:id="rId131"/>
    <p:sldId id="864" r:id="rId132"/>
    <p:sldId id="560" r:id="rId133"/>
    <p:sldId id="834" r:id="rId134"/>
    <p:sldId id="835" r:id="rId135"/>
    <p:sldId id="836" r:id="rId136"/>
    <p:sldId id="379" r:id="rId137"/>
    <p:sldId id="838" r:id="rId138"/>
    <p:sldId id="380" r:id="rId139"/>
    <p:sldId id="840" r:id="rId140"/>
    <p:sldId id="842" r:id="rId141"/>
    <p:sldId id="843" r:id="rId142"/>
    <p:sldId id="846" r:id="rId143"/>
    <p:sldId id="847" r:id="rId144"/>
    <p:sldId id="849" r:id="rId145"/>
    <p:sldId id="848" r:id="rId146"/>
    <p:sldId id="850" r:id="rId147"/>
    <p:sldId id="865" r:id="rId148"/>
    <p:sldId id="566" r:id="rId149"/>
    <p:sldId id="866" r:id="rId150"/>
    <p:sldId id="867" r:id="rId151"/>
    <p:sldId id="898" r:id="rId152"/>
    <p:sldId id="868" r:id="rId153"/>
    <p:sldId id="897" r:id="rId154"/>
    <p:sldId id="906" r:id="rId155"/>
    <p:sldId id="902" r:id="rId156"/>
    <p:sldId id="869" r:id="rId157"/>
    <p:sldId id="870" r:id="rId158"/>
    <p:sldId id="903" r:id="rId159"/>
    <p:sldId id="904" r:id="rId160"/>
    <p:sldId id="871" r:id="rId161"/>
    <p:sldId id="872" r:id="rId162"/>
    <p:sldId id="908" r:id="rId163"/>
    <p:sldId id="905" r:id="rId164"/>
    <p:sldId id="873" r:id="rId165"/>
    <p:sldId id="874" r:id="rId1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FBC"/>
    <a:srgbClr val="0037A4"/>
    <a:srgbClr val="0043C8"/>
    <a:srgbClr val="FF9933"/>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6" autoAdjust="0"/>
    <p:restoredTop sz="86486" autoAdjust="0"/>
  </p:normalViewPr>
  <p:slideViewPr>
    <p:cSldViewPr snapToGrid="0">
      <p:cViewPr varScale="1">
        <p:scale>
          <a:sx n="95" d="100"/>
          <a:sy n="95" d="100"/>
        </p:scale>
        <p:origin x="13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5.xml"/><Relationship Id="rId21" Type="http://schemas.openxmlformats.org/officeDocument/2006/relationships/slide" Target="slides/slide9.xml"/><Relationship Id="rId42" Type="http://schemas.openxmlformats.org/officeDocument/2006/relationships/slide" Target="slides/slide30.xml"/><Relationship Id="rId63" Type="http://schemas.openxmlformats.org/officeDocument/2006/relationships/slide" Target="slides/slide51.xml"/><Relationship Id="rId84" Type="http://schemas.openxmlformats.org/officeDocument/2006/relationships/slide" Target="slides/slide72.xml"/><Relationship Id="rId138" Type="http://schemas.openxmlformats.org/officeDocument/2006/relationships/slide" Target="slides/slide126.xml"/><Relationship Id="rId159" Type="http://schemas.openxmlformats.org/officeDocument/2006/relationships/slide" Target="slides/slide147.xml"/><Relationship Id="rId170" Type="http://schemas.openxmlformats.org/officeDocument/2006/relationships/theme" Target="theme/theme1.xml"/><Relationship Id="rId107" Type="http://schemas.openxmlformats.org/officeDocument/2006/relationships/slide" Target="slides/slide95.xml"/><Relationship Id="rId11" Type="http://schemas.openxmlformats.org/officeDocument/2006/relationships/slideMaster" Target="slideMasters/slideMaster8.xml"/><Relationship Id="rId32" Type="http://schemas.openxmlformats.org/officeDocument/2006/relationships/slide" Target="slides/slide20.xml"/><Relationship Id="rId53" Type="http://schemas.openxmlformats.org/officeDocument/2006/relationships/slide" Target="slides/slide41.xml"/><Relationship Id="rId74" Type="http://schemas.openxmlformats.org/officeDocument/2006/relationships/slide" Target="slides/slide62.xml"/><Relationship Id="rId128" Type="http://schemas.openxmlformats.org/officeDocument/2006/relationships/slide" Target="slides/slide116.xml"/><Relationship Id="rId149" Type="http://schemas.openxmlformats.org/officeDocument/2006/relationships/slide" Target="slides/slide137.xml"/><Relationship Id="rId5" Type="http://schemas.openxmlformats.org/officeDocument/2006/relationships/slideMaster" Target="slideMasters/slideMaster2.xml"/><Relationship Id="rId95" Type="http://schemas.openxmlformats.org/officeDocument/2006/relationships/slide" Target="slides/slide83.xml"/><Relationship Id="rId160" Type="http://schemas.openxmlformats.org/officeDocument/2006/relationships/slide" Target="slides/slide148.xml"/><Relationship Id="rId22" Type="http://schemas.openxmlformats.org/officeDocument/2006/relationships/slide" Target="slides/slide10.xml"/><Relationship Id="rId43" Type="http://schemas.openxmlformats.org/officeDocument/2006/relationships/slide" Target="slides/slide31.xml"/><Relationship Id="rId64" Type="http://schemas.openxmlformats.org/officeDocument/2006/relationships/slide" Target="slides/slide52.xml"/><Relationship Id="rId118" Type="http://schemas.openxmlformats.org/officeDocument/2006/relationships/slide" Target="slides/slide106.xml"/><Relationship Id="rId139" Type="http://schemas.openxmlformats.org/officeDocument/2006/relationships/slide" Target="slides/slide127.xml"/><Relationship Id="rId85" Type="http://schemas.openxmlformats.org/officeDocument/2006/relationships/slide" Target="slides/slide73.xml"/><Relationship Id="rId150" Type="http://schemas.openxmlformats.org/officeDocument/2006/relationships/slide" Target="slides/slide138.xml"/><Relationship Id="rId171" Type="http://schemas.openxmlformats.org/officeDocument/2006/relationships/tableStyles" Target="tableStyles.xml"/><Relationship Id="rId12" Type="http://schemas.openxmlformats.org/officeDocument/2006/relationships/slideMaster" Target="slideMasters/slideMaster9.xml"/><Relationship Id="rId33" Type="http://schemas.openxmlformats.org/officeDocument/2006/relationships/slide" Target="slides/slide21.xml"/><Relationship Id="rId108" Type="http://schemas.openxmlformats.org/officeDocument/2006/relationships/slide" Target="slides/slide96.xml"/><Relationship Id="rId129" Type="http://schemas.openxmlformats.org/officeDocument/2006/relationships/slide" Target="slides/slide117.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40" Type="http://schemas.openxmlformats.org/officeDocument/2006/relationships/slide" Target="slides/slide128.xml"/><Relationship Id="rId145" Type="http://schemas.openxmlformats.org/officeDocument/2006/relationships/slide" Target="slides/slide133.xml"/><Relationship Id="rId161" Type="http://schemas.openxmlformats.org/officeDocument/2006/relationships/slide" Target="slides/slide149.xml"/><Relationship Id="rId166" Type="http://schemas.openxmlformats.org/officeDocument/2006/relationships/slide" Target="slides/slide154.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slide" Target="slides/slide102.xml"/><Relationship Id="rId119" Type="http://schemas.openxmlformats.org/officeDocument/2006/relationships/slide" Target="slides/slide107.xml"/><Relationship Id="rId44" Type="http://schemas.openxmlformats.org/officeDocument/2006/relationships/slide" Target="slides/slide32.xml"/><Relationship Id="rId60" Type="http://schemas.openxmlformats.org/officeDocument/2006/relationships/slide" Target="slides/slide48.xml"/><Relationship Id="rId65" Type="http://schemas.openxmlformats.org/officeDocument/2006/relationships/slide" Target="slides/slide53.xml"/><Relationship Id="rId81" Type="http://schemas.openxmlformats.org/officeDocument/2006/relationships/slide" Target="slides/slide69.xml"/><Relationship Id="rId86" Type="http://schemas.openxmlformats.org/officeDocument/2006/relationships/slide" Target="slides/slide74.xml"/><Relationship Id="rId130" Type="http://schemas.openxmlformats.org/officeDocument/2006/relationships/slide" Target="slides/slide118.xml"/><Relationship Id="rId135" Type="http://schemas.openxmlformats.org/officeDocument/2006/relationships/slide" Target="slides/slide123.xml"/><Relationship Id="rId151" Type="http://schemas.openxmlformats.org/officeDocument/2006/relationships/slide" Target="slides/slide139.xml"/><Relationship Id="rId156" Type="http://schemas.openxmlformats.org/officeDocument/2006/relationships/slide" Target="slides/slide144.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slide" Target="slides/slide108.xml"/><Relationship Id="rId125" Type="http://schemas.openxmlformats.org/officeDocument/2006/relationships/slide" Target="slides/slide113.xml"/><Relationship Id="rId141" Type="http://schemas.openxmlformats.org/officeDocument/2006/relationships/slide" Target="slides/slide129.xml"/><Relationship Id="rId146" Type="http://schemas.openxmlformats.org/officeDocument/2006/relationships/slide" Target="slides/slide134.xml"/><Relationship Id="rId167"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162" Type="http://schemas.openxmlformats.org/officeDocument/2006/relationships/slide" Target="slides/slide150.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 Id="rId131" Type="http://schemas.openxmlformats.org/officeDocument/2006/relationships/slide" Target="slides/slide119.xml"/><Relationship Id="rId136" Type="http://schemas.openxmlformats.org/officeDocument/2006/relationships/slide" Target="slides/slide124.xml"/><Relationship Id="rId157" Type="http://schemas.openxmlformats.org/officeDocument/2006/relationships/slide" Target="slides/slide145.xml"/><Relationship Id="rId61" Type="http://schemas.openxmlformats.org/officeDocument/2006/relationships/slide" Target="slides/slide49.xml"/><Relationship Id="rId82" Type="http://schemas.openxmlformats.org/officeDocument/2006/relationships/slide" Target="slides/slide70.xml"/><Relationship Id="rId152" Type="http://schemas.openxmlformats.org/officeDocument/2006/relationships/slide" Target="slides/slide14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26" Type="http://schemas.openxmlformats.org/officeDocument/2006/relationships/slide" Target="slides/slide114.xml"/><Relationship Id="rId147" Type="http://schemas.openxmlformats.org/officeDocument/2006/relationships/slide" Target="slides/slide135.xml"/><Relationship Id="rId16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slide" Target="slides/slide109.xml"/><Relationship Id="rId142" Type="http://schemas.openxmlformats.org/officeDocument/2006/relationships/slide" Target="slides/slide130.xml"/><Relationship Id="rId163" Type="http://schemas.openxmlformats.org/officeDocument/2006/relationships/slide" Target="slides/slide151.xml"/><Relationship Id="rId3" Type="http://schemas.openxmlformats.org/officeDocument/2006/relationships/customXml" Target="../customXml/item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slide" Target="slides/slide104.xml"/><Relationship Id="rId137" Type="http://schemas.openxmlformats.org/officeDocument/2006/relationships/slide" Target="slides/slide125.xml"/><Relationship Id="rId158" Type="http://schemas.openxmlformats.org/officeDocument/2006/relationships/slide" Target="slides/slide146.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slide" Target="slides/slide99.xml"/><Relationship Id="rId132" Type="http://schemas.openxmlformats.org/officeDocument/2006/relationships/slide" Target="slides/slide120.xml"/><Relationship Id="rId153" Type="http://schemas.openxmlformats.org/officeDocument/2006/relationships/slide" Target="slides/slide141.xml"/><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slide" Target="slides/slide94.xml"/><Relationship Id="rId127" Type="http://schemas.openxmlformats.org/officeDocument/2006/relationships/slide" Target="slides/slide115.xml"/><Relationship Id="rId10" Type="http://schemas.openxmlformats.org/officeDocument/2006/relationships/slideMaster" Target="slideMasters/slideMaster7.xml"/><Relationship Id="rId31" Type="http://schemas.openxmlformats.org/officeDocument/2006/relationships/slide" Target="slides/slide19.xml"/><Relationship Id="rId52" Type="http://schemas.openxmlformats.org/officeDocument/2006/relationships/slide" Target="slides/slide40.xml"/><Relationship Id="rId73" Type="http://schemas.openxmlformats.org/officeDocument/2006/relationships/slide" Target="slides/slide61.xml"/><Relationship Id="rId78" Type="http://schemas.openxmlformats.org/officeDocument/2006/relationships/slide" Target="slides/slide66.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slide" Target="slides/slide110.xml"/><Relationship Id="rId143" Type="http://schemas.openxmlformats.org/officeDocument/2006/relationships/slide" Target="slides/slide131.xml"/><Relationship Id="rId148" Type="http://schemas.openxmlformats.org/officeDocument/2006/relationships/slide" Target="slides/slide136.xml"/><Relationship Id="rId164" Type="http://schemas.openxmlformats.org/officeDocument/2006/relationships/slide" Target="slides/slide152.xml"/><Relationship Id="rId16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4.xml"/><Relationship Id="rId47" Type="http://schemas.openxmlformats.org/officeDocument/2006/relationships/slide" Target="slides/slide35.xml"/><Relationship Id="rId68" Type="http://schemas.openxmlformats.org/officeDocument/2006/relationships/slide" Target="slides/slide56.xml"/><Relationship Id="rId89" Type="http://schemas.openxmlformats.org/officeDocument/2006/relationships/slide" Target="slides/slide77.xml"/><Relationship Id="rId112" Type="http://schemas.openxmlformats.org/officeDocument/2006/relationships/slide" Target="slides/slide100.xml"/><Relationship Id="rId133" Type="http://schemas.openxmlformats.org/officeDocument/2006/relationships/slide" Target="slides/slide121.xml"/><Relationship Id="rId154" Type="http://schemas.openxmlformats.org/officeDocument/2006/relationships/slide" Target="slides/slide142.xml"/><Relationship Id="rId16" Type="http://schemas.openxmlformats.org/officeDocument/2006/relationships/slide" Target="slides/slide4.xml"/><Relationship Id="rId37" Type="http://schemas.openxmlformats.org/officeDocument/2006/relationships/slide" Target="slides/slide25.xml"/><Relationship Id="rId58" Type="http://schemas.openxmlformats.org/officeDocument/2006/relationships/slide" Target="slides/slide46.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slide" Target="slides/slide111.xml"/><Relationship Id="rId144" Type="http://schemas.openxmlformats.org/officeDocument/2006/relationships/slide" Target="slides/slide132.xml"/><Relationship Id="rId90" Type="http://schemas.openxmlformats.org/officeDocument/2006/relationships/slide" Target="slides/slide78.xml"/><Relationship Id="rId165" Type="http://schemas.openxmlformats.org/officeDocument/2006/relationships/slide" Target="slides/slide153.xml"/><Relationship Id="rId27" Type="http://schemas.openxmlformats.org/officeDocument/2006/relationships/slide" Target="slides/slide15.xml"/><Relationship Id="rId48" Type="http://schemas.openxmlformats.org/officeDocument/2006/relationships/slide" Target="slides/slide36.xml"/><Relationship Id="rId69" Type="http://schemas.openxmlformats.org/officeDocument/2006/relationships/slide" Target="slides/slide57.xml"/><Relationship Id="rId113" Type="http://schemas.openxmlformats.org/officeDocument/2006/relationships/slide" Target="slides/slide101.xml"/><Relationship Id="rId134" Type="http://schemas.openxmlformats.org/officeDocument/2006/relationships/slide" Target="slides/slide122.xml"/><Relationship Id="rId80" Type="http://schemas.openxmlformats.org/officeDocument/2006/relationships/slide" Target="slides/slide68.xml"/><Relationship Id="rId155" Type="http://schemas.openxmlformats.org/officeDocument/2006/relationships/slide" Target="slides/slide143.xml"/><Relationship Id="rId17" Type="http://schemas.openxmlformats.org/officeDocument/2006/relationships/slide" Target="slides/slide5.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24" Type="http://schemas.openxmlformats.org/officeDocument/2006/relationships/slide" Target="slides/slide11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ignone49d\Desktop\Indic%20climatq%20anuels%2020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ignone49d\Desktop\SW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ignone49d\Desktop\SWI.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ignone49d\Desktop\SWI.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tignone49d\Desktop\Donn&#233;es%20vigne.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apdl.local\CRA\TERRITOIRES\Energie_GES\ChangementClimatique\ObservatoiresCC\ORACLEPays%20de%20loire\ORACLE_2017\02-Indicateurs%20agroclimatiques\01-Pyrale\Accumulation%20DJ%20pyrale.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Pluie!$E$3</c:f>
              <c:strCache>
                <c:ptCount val="1"/>
                <c:pt idx="0">
                  <c:v>St Nazaire - Montoir</c:v>
                </c:pt>
              </c:strCache>
            </c:strRef>
          </c:tx>
          <c:spPr>
            <a:solidFill>
              <a:srgbClr val="0070C0"/>
            </a:solidFill>
            <a:ln>
              <a:solidFill>
                <a:srgbClr val="0070C0"/>
              </a:solidFill>
            </a:ln>
          </c:spPr>
          <c:invertIfNegative val="0"/>
          <c:cat>
            <c:numRef>
              <c:f>Pluie!$A$4:$A$49</c:f>
              <c:numCache>
                <c:formatCode>General</c:formatCod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numCache>
            </c:numRef>
          </c:cat>
          <c:val>
            <c:numRef>
              <c:f>Pluie!$E$4:$E$49</c:f>
              <c:numCache>
                <c:formatCode>General</c:formatCode>
                <c:ptCount val="46"/>
                <c:pt idx="1">
                  <c:v>468.7</c:v>
                </c:pt>
                <c:pt idx="2">
                  <c:v>685.3</c:v>
                </c:pt>
                <c:pt idx="3">
                  <c:v>629.20000000000005</c:v>
                </c:pt>
                <c:pt idx="4">
                  <c:v>734.2</c:v>
                </c:pt>
                <c:pt idx="5">
                  <c:v>609.9</c:v>
                </c:pt>
                <c:pt idx="6">
                  <c:v>592.5</c:v>
                </c:pt>
                <c:pt idx="7">
                  <c:v>764.6</c:v>
                </c:pt>
                <c:pt idx="8">
                  <c:v>673.3</c:v>
                </c:pt>
                <c:pt idx="9">
                  <c:v>734.4</c:v>
                </c:pt>
                <c:pt idx="10">
                  <c:v>755.3</c:v>
                </c:pt>
                <c:pt idx="11">
                  <c:v>882.8</c:v>
                </c:pt>
                <c:pt idx="12">
                  <c:v>994.3</c:v>
                </c:pt>
                <c:pt idx="13">
                  <c:v>726.7</c:v>
                </c:pt>
                <c:pt idx="14">
                  <c:v>917.3</c:v>
                </c:pt>
                <c:pt idx="15">
                  <c:v>539.1</c:v>
                </c:pt>
                <c:pt idx="16">
                  <c:v>763.3</c:v>
                </c:pt>
                <c:pt idx="17">
                  <c:v>701.1</c:v>
                </c:pt>
                <c:pt idx="18">
                  <c:v>754.7</c:v>
                </c:pt>
                <c:pt idx="19">
                  <c:v>606.20000000000005</c:v>
                </c:pt>
                <c:pt idx="20">
                  <c:v>616.4</c:v>
                </c:pt>
                <c:pt idx="21">
                  <c:v>747.7</c:v>
                </c:pt>
                <c:pt idx="22">
                  <c:v>670.1</c:v>
                </c:pt>
                <c:pt idx="23">
                  <c:v>704.2</c:v>
                </c:pt>
                <c:pt idx="24">
                  <c:v>994.5</c:v>
                </c:pt>
                <c:pt idx="25">
                  <c:v>809.4</c:v>
                </c:pt>
                <c:pt idx="26">
                  <c:v>642.6</c:v>
                </c:pt>
                <c:pt idx="27">
                  <c:v>662</c:v>
                </c:pt>
                <c:pt idx="28">
                  <c:v>800.8</c:v>
                </c:pt>
                <c:pt idx="29">
                  <c:v>1050.2</c:v>
                </c:pt>
                <c:pt idx="30">
                  <c:v>1072.5999999999999</c:v>
                </c:pt>
                <c:pt idx="31">
                  <c:v>882.6</c:v>
                </c:pt>
                <c:pt idx="32">
                  <c:v>949.4</c:v>
                </c:pt>
                <c:pt idx="33">
                  <c:v>689</c:v>
                </c:pt>
                <c:pt idx="34">
                  <c:v>636.20000000000005</c:v>
                </c:pt>
                <c:pt idx="35">
                  <c:v>480</c:v>
                </c:pt>
                <c:pt idx="36">
                  <c:v>831.2</c:v>
                </c:pt>
                <c:pt idx="37">
                  <c:v>782.8</c:v>
                </c:pt>
                <c:pt idx="38">
                  <c:v>783.6</c:v>
                </c:pt>
                <c:pt idx="39">
                  <c:v>797</c:v>
                </c:pt>
                <c:pt idx="40">
                  <c:v>745.3</c:v>
                </c:pt>
                <c:pt idx="41">
                  <c:v>615.9</c:v>
                </c:pt>
                <c:pt idx="42">
                  <c:v>794</c:v>
                </c:pt>
                <c:pt idx="43">
                  <c:v>854.8</c:v>
                </c:pt>
                <c:pt idx="44">
                  <c:v>1004.8</c:v>
                </c:pt>
                <c:pt idx="45">
                  <c:v>727</c:v>
                </c:pt>
              </c:numCache>
            </c:numRef>
          </c:val>
          <c:extLst>
            <c:ext xmlns:c16="http://schemas.microsoft.com/office/drawing/2014/chart" uri="{C3380CC4-5D6E-409C-BE32-E72D297353CC}">
              <c16:uniqueId val="{00000000-6E46-4A16-9511-78DE277F2A18}"/>
            </c:ext>
          </c:extLst>
        </c:ser>
        <c:dLbls>
          <c:showLegendKey val="0"/>
          <c:showVal val="0"/>
          <c:showCatName val="0"/>
          <c:showSerName val="0"/>
          <c:showPercent val="0"/>
          <c:showBubbleSize val="0"/>
        </c:dLbls>
        <c:gapWidth val="150"/>
        <c:axId val="161751424"/>
        <c:axId val="161752960"/>
      </c:barChart>
      <c:catAx>
        <c:axId val="161751424"/>
        <c:scaling>
          <c:orientation val="minMax"/>
        </c:scaling>
        <c:delete val="0"/>
        <c:axPos val="b"/>
        <c:numFmt formatCode="General" sourceLinked="1"/>
        <c:majorTickMark val="cross"/>
        <c:minorTickMark val="out"/>
        <c:tickLblPos val="nextTo"/>
        <c:crossAx val="161752960"/>
        <c:crosses val="autoZero"/>
        <c:auto val="1"/>
        <c:lblAlgn val="ctr"/>
        <c:lblOffset val="100"/>
        <c:tickLblSkip val="10"/>
        <c:tickMarkSkip val="5"/>
        <c:noMultiLvlLbl val="0"/>
      </c:catAx>
      <c:valAx>
        <c:axId val="161752960"/>
        <c:scaling>
          <c:orientation val="minMax"/>
          <c:max val="1200"/>
          <c:min val="0"/>
        </c:scaling>
        <c:delete val="0"/>
        <c:axPos val="l"/>
        <c:majorGridlines/>
        <c:title>
          <c:tx>
            <c:rich>
              <a:bodyPr/>
              <a:lstStyle/>
              <a:p>
                <a:pPr>
                  <a:defRPr/>
                </a:pPr>
                <a:r>
                  <a:rPr lang="fr-FR" dirty="0"/>
                  <a:t>Pluie (mm)</a:t>
                </a:r>
              </a:p>
            </c:rich>
          </c:tx>
          <c:overlay val="0"/>
        </c:title>
        <c:numFmt formatCode="General" sourceLinked="1"/>
        <c:majorTickMark val="cross"/>
        <c:minorTickMark val="in"/>
        <c:tickLblPos val="nextTo"/>
        <c:crossAx val="161751424"/>
        <c:crosses val="autoZero"/>
        <c:crossBetween val="between"/>
        <c:majorUnit val="200"/>
      </c:valAx>
      <c:spPr>
        <a:noFill/>
        <a:ln w="25400">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Printemps</a:t>
            </a:r>
          </a:p>
        </c:rich>
      </c:tx>
      <c:overlay val="0"/>
    </c:title>
    <c:autoTitleDeleted val="0"/>
    <c:plotArea>
      <c:layout/>
      <c:barChart>
        <c:barDir val="col"/>
        <c:grouping val="clustered"/>
        <c:varyColors val="0"/>
        <c:ser>
          <c:idx val="0"/>
          <c:order val="0"/>
          <c:tx>
            <c:strRef>
              <c:f>'valeur SWI an saison'!$K$2</c:f>
              <c:strCache>
                <c:ptCount val="1"/>
                <c:pt idx="0">
                  <c:v>44</c:v>
                </c:pt>
              </c:strCache>
            </c:strRef>
          </c:tx>
          <c:spPr>
            <a:solidFill>
              <a:srgbClr val="0070C0"/>
            </a:solidFill>
            <a:ln>
              <a:solidFill>
                <a:srgbClr val="0070C0"/>
              </a:solidFill>
            </a:ln>
          </c:spPr>
          <c:invertIfNegative val="0"/>
          <c:trendline>
            <c:spPr>
              <a:ln>
                <a:prstDash val="dash"/>
              </a:ln>
            </c:spPr>
            <c:trendlineType val="linear"/>
            <c:dispRSqr val="0"/>
            <c:dispEq val="0"/>
          </c:trendline>
          <c:cat>
            <c:numRef>
              <c:f>'valeur SWI an saison'!$A$3:$A$38</c:f>
              <c:numCache>
                <c:formatCode>General</c:formatCode>
                <c:ptCount val="3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numCache>
            </c:numRef>
          </c:cat>
          <c:val>
            <c:numRef>
              <c:f>'valeur SWI an saison'!$K$3:$K$38</c:f>
              <c:numCache>
                <c:formatCode>0.000</c:formatCode>
                <c:ptCount val="36"/>
                <c:pt idx="0">
                  <c:v>0.78911956521739135</c:v>
                </c:pt>
                <c:pt idx="1">
                  <c:v>0.96260869565217411</c:v>
                </c:pt>
                <c:pt idx="2">
                  <c:v>0.70638043478260892</c:v>
                </c:pt>
                <c:pt idx="3">
                  <c:v>1.0116630434782616</c:v>
                </c:pt>
                <c:pt idx="4">
                  <c:v>0.82028260869565228</c:v>
                </c:pt>
                <c:pt idx="5">
                  <c:v>0.86854347826086953</c:v>
                </c:pt>
                <c:pt idx="6">
                  <c:v>0.9653369565217389</c:v>
                </c:pt>
                <c:pt idx="7">
                  <c:v>0.79004347826086951</c:v>
                </c:pt>
                <c:pt idx="8">
                  <c:v>0.90419565217391307</c:v>
                </c:pt>
                <c:pt idx="9">
                  <c:v>0.81683695652173893</c:v>
                </c:pt>
                <c:pt idx="10">
                  <c:v>0.60131521739130434</c:v>
                </c:pt>
                <c:pt idx="11">
                  <c:v>0.82103260869565231</c:v>
                </c:pt>
                <c:pt idx="12">
                  <c:v>0.70898913043478262</c:v>
                </c:pt>
                <c:pt idx="13">
                  <c:v>0.68567391304347824</c:v>
                </c:pt>
                <c:pt idx="14">
                  <c:v>0.86515217391304378</c:v>
                </c:pt>
                <c:pt idx="15">
                  <c:v>0.75796739130434798</c:v>
                </c:pt>
                <c:pt idx="16">
                  <c:v>0.82815217391304341</c:v>
                </c:pt>
                <c:pt idx="17">
                  <c:v>0.58896739130434783</c:v>
                </c:pt>
                <c:pt idx="18">
                  <c:v>0.8589891304347822</c:v>
                </c:pt>
                <c:pt idx="19">
                  <c:v>0.91179347826086932</c:v>
                </c:pt>
                <c:pt idx="20">
                  <c:v>0.89646739130434827</c:v>
                </c:pt>
                <c:pt idx="21">
                  <c:v>0.98210869565217396</c:v>
                </c:pt>
                <c:pt idx="22">
                  <c:v>0.78686956521739115</c:v>
                </c:pt>
                <c:pt idx="23">
                  <c:v>0.67180434782608689</c:v>
                </c:pt>
                <c:pt idx="24">
                  <c:v>0.77065217391304353</c:v>
                </c:pt>
                <c:pt idx="25">
                  <c:v>0.58581521739130427</c:v>
                </c:pt>
                <c:pt idx="26">
                  <c:v>0.83627173913043507</c:v>
                </c:pt>
                <c:pt idx="27">
                  <c:v>0.80559782608695663</c:v>
                </c:pt>
                <c:pt idx="28">
                  <c:v>0.92521739130434799</c:v>
                </c:pt>
                <c:pt idx="29">
                  <c:v>0.76746739130434816</c:v>
                </c:pt>
                <c:pt idx="30">
                  <c:v>0.73941304347826098</c:v>
                </c:pt>
                <c:pt idx="31">
                  <c:v>0.58995652173913049</c:v>
                </c:pt>
                <c:pt idx="32">
                  <c:v>0.73525000000000018</c:v>
                </c:pt>
                <c:pt idx="33">
                  <c:v>0.86930434782608679</c:v>
                </c:pt>
                <c:pt idx="34">
                  <c:v>0.79290217391304341</c:v>
                </c:pt>
                <c:pt idx="35">
                  <c:v>0.80125000000000002</c:v>
                </c:pt>
              </c:numCache>
            </c:numRef>
          </c:val>
          <c:extLst>
            <c:ext xmlns:c16="http://schemas.microsoft.com/office/drawing/2014/chart" uri="{C3380CC4-5D6E-409C-BE32-E72D297353CC}">
              <c16:uniqueId val="{00000001-2B8F-49A4-974E-125B36E1BEEE}"/>
            </c:ext>
          </c:extLst>
        </c:ser>
        <c:dLbls>
          <c:showLegendKey val="0"/>
          <c:showVal val="0"/>
          <c:showCatName val="0"/>
          <c:showSerName val="0"/>
          <c:showPercent val="0"/>
          <c:showBubbleSize val="0"/>
        </c:dLbls>
        <c:gapWidth val="150"/>
        <c:axId val="162296960"/>
        <c:axId val="162298880"/>
      </c:barChart>
      <c:catAx>
        <c:axId val="162296960"/>
        <c:scaling>
          <c:orientation val="minMax"/>
        </c:scaling>
        <c:delete val="0"/>
        <c:axPos val="b"/>
        <c:title>
          <c:tx>
            <c:rich>
              <a:bodyPr/>
              <a:lstStyle/>
              <a:p>
                <a:pPr>
                  <a:defRPr/>
                </a:pPr>
                <a:r>
                  <a:rPr lang="en-US" dirty="0"/>
                  <a:t>Année</a:t>
                </a:r>
              </a:p>
            </c:rich>
          </c:tx>
          <c:overlay val="0"/>
        </c:title>
        <c:numFmt formatCode="General" sourceLinked="1"/>
        <c:majorTickMark val="cross"/>
        <c:minorTickMark val="in"/>
        <c:tickLblPos val="nextTo"/>
        <c:crossAx val="162298880"/>
        <c:crosses val="autoZero"/>
        <c:auto val="0"/>
        <c:lblAlgn val="ctr"/>
        <c:lblOffset val="100"/>
        <c:tickLblSkip val="10"/>
        <c:tickMarkSkip val="5"/>
        <c:noMultiLvlLbl val="0"/>
      </c:catAx>
      <c:valAx>
        <c:axId val="162298880"/>
        <c:scaling>
          <c:orientation val="minMax"/>
        </c:scaling>
        <c:delete val="0"/>
        <c:axPos val="l"/>
        <c:majorGridlines>
          <c:spPr>
            <a:ln>
              <a:noFill/>
            </a:ln>
          </c:spPr>
        </c:majorGridlines>
        <c:title>
          <c:tx>
            <c:rich>
              <a:bodyPr rot="-5400000" vert="horz"/>
              <a:lstStyle/>
              <a:p>
                <a:pPr>
                  <a:defRPr/>
                </a:pPr>
                <a:r>
                  <a:rPr lang="en-US" dirty="0"/>
                  <a:t>SWI</a:t>
                </a:r>
              </a:p>
            </c:rich>
          </c:tx>
          <c:overlay val="0"/>
        </c:title>
        <c:numFmt formatCode="0.0" sourceLinked="0"/>
        <c:majorTickMark val="cross"/>
        <c:minorTickMark val="out"/>
        <c:tickLblPos val="nextTo"/>
        <c:crossAx val="162296960"/>
        <c:crossesAt val="1"/>
        <c:crossBetween val="between"/>
        <c:minorUnit val="5.000000000000001E-2"/>
      </c:valAx>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Eté</a:t>
            </a:r>
          </a:p>
        </c:rich>
      </c:tx>
      <c:overlay val="0"/>
    </c:title>
    <c:autoTitleDeleted val="0"/>
    <c:plotArea>
      <c:layout/>
      <c:barChart>
        <c:barDir val="col"/>
        <c:grouping val="clustered"/>
        <c:varyColors val="0"/>
        <c:ser>
          <c:idx val="0"/>
          <c:order val="0"/>
          <c:tx>
            <c:strRef>
              <c:f>'valeur SWI an saison'!$P$2</c:f>
              <c:strCache>
                <c:ptCount val="1"/>
                <c:pt idx="0">
                  <c:v>44</c:v>
                </c:pt>
              </c:strCache>
            </c:strRef>
          </c:tx>
          <c:spPr>
            <a:solidFill>
              <a:srgbClr val="0070C0"/>
            </a:solidFill>
            <a:ln>
              <a:solidFill>
                <a:srgbClr val="0070C0"/>
              </a:solidFill>
            </a:ln>
          </c:spPr>
          <c:invertIfNegative val="0"/>
          <c:trendline>
            <c:spPr>
              <a:ln>
                <a:prstDash val="dash"/>
              </a:ln>
            </c:spPr>
            <c:trendlineType val="linear"/>
            <c:dispRSqr val="0"/>
            <c:dispEq val="0"/>
          </c:trendline>
          <c:cat>
            <c:numRef>
              <c:f>'valeur SWI an saison'!$A$3:$A$38</c:f>
              <c:numCache>
                <c:formatCode>General</c:formatCode>
                <c:ptCount val="3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numCache>
            </c:numRef>
          </c:cat>
          <c:val>
            <c:numRef>
              <c:f>'valeur SWI an saison'!$P$3:$P$38</c:f>
              <c:numCache>
                <c:formatCode>0.000</c:formatCode>
                <c:ptCount val="36"/>
                <c:pt idx="0">
                  <c:v>0.43927173913043477</c:v>
                </c:pt>
                <c:pt idx="1">
                  <c:v>0.5277173913043478</c:v>
                </c:pt>
                <c:pt idx="2">
                  <c:v>0.33569565217391301</c:v>
                </c:pt>
                <c:pt idx="3">
                  <c:v>0.4144456521739131</c:v>
                </c:pt>
                <c:pt idx="4">
                  <c:v>0.37817391304347842</c:v>
                </c:pt>
                <c:pt idx="5">
                  <c:v>0.32929347826086969</c:v>
                </c:pt>
                <c:pt idx="6">
                  <c:v>0.34072826086956531</c:v>
                </c:pt>
                <c:pt idx="7">
                  <c:v>0.36048913043478253</c:v>
                </c:pt>
                <c:pt idx="8">
                  <c:v>0.41594565217391294</c:v>
                </c:pt>
                <c:pt idx="9">
                  <c:v>0.21783695652173909</c:v>
                </c:pt>
                <c:pt idx="10">
                  <c:v>0.22741304347826091</c:v>
                </c:pt>
                <c:pt idx="11">
                  <c:v>0.30849999999999994</c:v>
                </c:pt>
                <c:pt idx="12">
                  <c:v>0.27400000000000002</c:v>
                </c:pt>
                <c:pt idx="13">
                  <c:v>0.35735869565217404</c:v>
                </c:pt>
                <c:pt idx="14">
                  <c:v>0.34214130434782603</c:v>
                </c:pt>
                <c:pt idx="15">
                  <c:v>0.2375652173913044</c:v>
                </c:pt>
                <c:pt idx="16">
                  <c:v>0.26961956521739133</c:v>
                </c:pt>
                <c:pt idx="17">
                  <c:v>0.28747826086956524</c:v>
                </c:pt>
                <c:pt idx="18">
                  <c:v>0.31874999999999998</c:v>
                </c:pt>
                <c:pt idx="19">
                  <c:v>0.40061956521739112</c:v>
                </c:pt>
                <c:pt idx="20">
                  <c:v>0.41460869565217384</c:v>
                </c:pt>
                <c:pt idx="21">
                  <c:v>0.36118478260869563</c:v>
                </c:pt>
                <c:pt idx="22">
                  <c:v>0.32229347826086963</c:v>
                </c:pt>
                <c:pt idx="23">
                  <c:v>0.27770652173913041</c:v>
                </c:pt>
                <c:pt idx="24">
                  <c:v>0.25886956521739141</c:v>
                </c:pt>
                <c:pt idx="25">
                  <c:v>0.185608695652174</c:v>
                </c:pt>
                <c:pt idx="26">
                  <c:v>0.25140217391304343</c:v>
                </c:pt>
                <c:pt idx="27">
                  <c:v>0.5006956521739131</c:v>
                </c:pt>
                <c:pt idx="28">
                  <c:v>0.46013043478260862</c:v>
                </c:pt>
                <c:pt idx="29">
                  <c:v>0.28436956521739132</c:v>
                </c:pt>
                <c:pt idx="30">
                  <c:v>0.23081521739130445</c:v>
                </c:pt>
                <c:pt idx="31">
                  <c:v>0.28770652173913031</c:v>
                </c:pt>
                <c:pt idx="32">
                  <c:v>0.34992391304347825</c:v>
                </c:pt>
                <c:pt idx="33">
                  <c:v>0.35577173913043475</c:v>
                </c:pt>
                <c:pt idx="34">
                  <c:v>0.33945652173913038</c:v>
                </c:pt>
                <c:pt idx="35">
                  <c:v>0.30379347826086966</c:v>
                </c:pt>
              </c:numCache>
            </c:numRef>
          </c:val>
          <c:extLst>
            <c:ext xmlns:c16="http://schemas.microsoft.com/office/drawing/2014/chart" uri="{C3380CC4-5D6E-409C-BE32-E72D297353CC}">
              <c16:uniqueId val="{00000001-3207-4267-B48F-6D2E16E0E19F}"/>
            </c:ext>
          </c:extLst>
        </c:ser>
        <c:dLbls>
          <c:showLegendKey val="0"/>
          <c:showVal val="0"/>
          <c:showCatName val="0"/>
          <c:showSerName val="0"/>
          <c:showPercent val="0"/>
          <c:showBubbleSize val="0"/>
        </c:dLbls>
        <c:gapWidth val="150"/>
        <c:axId val="162328576"/>
        <c:axId val="162330496"/>
      </c:barChart>
      <c:catAx>
        <c:axId val="162328576"/>
        <c:scaling>
          <c:orientation val="minMax"/>
        </c:scaling>
        <c:delete val="0"/>
        <c:axPos val="b"/>
        <c:title>
          <c:tx>
            <c:rich>
              <a:bodyPr/>
              <a:lstStyle/>
              <a:p>
                <a:pPr>
                  <a:defRPr/>
                </a:pPr>
                <a:r>
                  <a:rPr lang="en-US" dirty="0"/>
                  <a:t>Année</a:t>
                </a:r>
              </a:p>
            </c:rich>
          </c:tx>
          <c:overlay val="0"/>
        </c:title>
        <c:numFmt formatCode="General" sourceLinked="1"/>
        <c:majorTickMark val="cross"/>
        <c:minorTickMark val="in"/>
        <c:tickLblPos val="nextTo"/>
        <c:crossAx val="162330496"/>
        <c:crosses val="autoZero"/>
        <c:auto val="0"/>
        <c:lblAlgn val="ctr"/>
        <c:lblOffset val="100"/>
        <c:tickLblSkip val="10"/>
        <c:tickMarkSkip val="5"/>
        <c:noMultiLvlLbl val="0"/>
      </c:catAx>
      <c:valAx>
        <c:axId val="162330496"/>
        <c:scaling>
          <c:orientation val="minMax"/>
          <c:max val="1.2"/>
        </c:scaling>
        <c:delete val="0"/>
        <c:axPos val="l"/>
        <c:majorGridlines>
          <c:spPr>
            <a:ln>
              <a:noFill/>
            </a:ln>
          </c:spPr>
        </c:majorGridlines>
        <c:title>
          <c:tx>
            <c:rich>
              <a:bodyPr rot="-5400000" vert="horz"/>
              <a:lstStyle/>
              <a:p>
                <a:pPr>
                  <a:defRPr/>
                </a:pPr>
                <a:r>
                  <a:rPr lang="en-US" dirty="0"/>
                  <a:t>SWI</a:t>
                </a:r>
              </a:p>
            </c:rich>
          </c:tx>
          <c:overlay val="0"/>
        </c:title>
        <c:numFmt formatCode="0.0" sourceLinked="0"/>
        <c:majorTickMark val="cross"/>
        <c:minorTickMark val="out"/>
        <c:tickLblPos val="nextTo"/>
        <c:crossAx val="162328576"/>
        <c:crossesAt val="1"/>
        <c:crossBetween val="between"/>
        <c:minorUnit val="5.000000000000001E-2"/>
      </c:valAx>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Automne</a:t>
            </a:r>
          </a:p>
        </c:rich>
      </c:tx>
      <c:overlay val="0"/>
    </c:title>
    <c:autoTitleDeleted val="0"/>
    <c:plotArea>
      <c:layout/>
      <c:barChart>
        <c:barDir val="col"/>
        <c:grouping val="clustered"/>
        <c:varyColors val="0"/>
        <c:ser>
          <c:idx val="0"/>
          <c:order val="0"/>
          <c:tx>
            <c:strRef>
              <c:f>'valeur SWI an saison'!$U$2</c:f>
              <c:strCache>
                <c:ptCount val="1"/>
                <c:pt idx="0">
                  <c:v>44</c:v>
                </c:pt>
              </c:strCache>
            </c:strRef>
          </c:tx>
          <c:spPr>
            <a:solidFill>
              <a:srgbClr val="0070C0"/>
            </a:solidFill>
            <a:ln>
              <a:solidFill>
                <a:srgbClr val="0070C0"/>
              </a:solidFill>
            </a:ln>
          </c:spPr>
          <c:invertIfNegative val="0"/>
          <c:trendline>
            <c:spPr>
              <a:ln>
                <a:prstDash val="dash"/>
              </a:ln>
            </c:spPr>
            <c:trendlineType val="linear"/>
            <c:dispRSqr val="0"/>
            <c:dispEq val="0"/>
          </c:trendline>
          <c:cat>
            <c:numRef>
              <c:f>'valeur SWI an saison'!$A$3:$A$38</c:f>
              <c:numCache>
                <c:formatCode>General</c:formatCode>
                <c:ptCount val="3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numCache>
            </c:numRef>
          </c:cat>
          <c:val>
            <c:numRef>
              <c:f>'valeur SWI an saison'!$U$3:$U$38</c:f>
              <c:numCache>
                <c:formatCode>0.000</c:formatCode>
                <c:ptCount val="36"/>
                <c:pt idx="0">
                  <c:v>0.5786483516483516</c:v>
                </c:pt>
                <c:pt idx="1">
                  <c:v>0.75093406593406575</c:v>
                </c:pt>
                <c:pt idx="2">
                  <c:v>0.75867032967032955</c:v>
                </c:pt>
                <c:pt idx="3">
                  <c:v>0.52039560439560417</c:v>
                </c:pt>
                <c:pt idx="4">
                  <c:v>0.6345604395604395</c:v>
                </c:pt>
                <c:pt idx="5">
                  <c:v>0.30796703296703293</c:v>
                </c:pt>
                <c:pt idx="6">
                  <c:v>0.62046153846153829</c:v>
                </c:pt>
                <c:pt idx="7">
                  <c:v>0.7039450549450551</c:v>
                </c:pt>
                <c:pt idx="8">
                  <c:v>0.32949450549450554</c:v>
                </c:pt>
                <c:pt idx="9">
                  <c:v>0.31064835164835153</c:v>
                </c:pt>
                <c:pt idx="10">
                  <c:v>0.37491208791208791</c:v>
                </c:pt>
                <c:pt idx="11">
                  <c:v>0.64726373626373634</c:v>
                </c:pt>
                <c:pt idx="12">
                  <c:v>0.69995604395604405</c:v>
                </c:pt>
                <c:pt idx="13">
                  <c:v>0.75965934065934104</c:v>
                </c:pt>
                <c:pt idx="14">
                  <c:v>0.79910989010989009</c:v>
                </c:pt>
                <c:pt idx="15">
                  <c:v>0.37371428571428567</c:v>
                </c:pt>
                <c:pt idx="16">
                  <c:v>0.3962527472527469</c:v>
                </c:pt>
                <c:pt idx="17">
                  <c:v>0.4213516483516484</c:v>
                </c:pt>
                <c:pt idx="18">
                  <c:v>0.66858241758241765</c:v>
                </c:pt>
                <c:pt idx="19">
                  <c:v>0.85529670329670304</c:v>
                </c:pt>
                <c:pt idx="20">
                  <c:v>0.76910989010989017</c:v>
                </c:pt>
                <c:pt idx="21">
                  <c:v>0.48391208791208778</c:v>
                </c:pt>
                <c:pt idx="22">
                  <c:v>0.67452747252747247</c:v>
                </c:pt>
                <c:pt idx="23">
                  <c:v>0.53053846153846151</c:v>
                </c:pt>
                <c:pt idx="24">
                  <c:v>0.48442857142857154</c:v>
                </c:pt>
                <c:pt idx="25">
                  <c:v>0.38447252747252736</c:v>
                </c:pt>
                <c:pt idx="26">
                  <c:v>0.70846153846153825</c:v>
                </c:pt>
                <c:pt idx="27">
                  <c:v>0.28599999999999987</c:v>
                </c:pt>
                <c:pt idx="28">
                  <c:v>0.53234065934065944</c:v>
                </c:pt>
                <c:pt idx="29">
                  <c:v>0.43339560439560448</c:v>
                </c:pt>
                <c:pt idx="30">
                  <c:v>0.61357142857142866</c:v>
                </c:pt>
                <c:pt idx="31">
                  <c:v>0.41771428571428532</c:v>
                </c:pt>
                <c:pt idx="32">
                  <c:v>0.66763736263736262</c:v>
                </c:pt>
                <c:pt idx="33">
                  <c:v>0.59921978021978028</c:v>
                </c:pt>
                <c:pt idx="34">
                  <c:v>0.53779120879120879</c:v>
                </c:pt>
                <c:pt idx="35">
                  <c:v>0.62996703296703294</c:v>
                </c:pt>
              </c:numCache>
            </c:numRef>
          </c:val>
          <c:extLst>
            <c:ext xmlns:c16="http://schemas.microsoft.com/office/drawing/2014/chart" uri="{C3380CC4-5D6E-409C-BE32-E72D297353CC}">
              <c16:uniqueId val="{00000001-8DD0-4BFE-B41F-9848B239C442}"/>
            </c:ext>
          </c:extLst>
        </c:ser>
        <c:dLbls>
          <c:showLegendKey val="0"/>
          <c:showVal val="0"/>
          <c:showCatName val="0"/>
          <c:showSerName val="0"/>
          <c:showPercent val="0"/>
          <c:showBubbleSize val="0"/>
        </c:dLbls>
        <c:gapWidth val="150"/>
        <c:axId val="162364032"/>
        <c:axId val="162366208"/>
      </c:barChart>
      <c:catAx>
        <c:axId val="162364032"/>
        <c:scaling>
          <c:orientation val="minMax"/>
        </c:scaling>
        <c:delete val="0"/>
        <c:axPos val="b"/>
        <c:title>
          <c:tx>
            <c:rich>
              <a:bodyPr/>
              <a:lstStyle/>
              <a:p>
                <a:pPr>
                  <a:defRPr/>
                </a:pPr>
                <a:r>
                  <a:rPr lang="en-US" dirty="0"/>
                  <a:t>Année</a:t>
                </a:r>
              </a:p>
            </c:rich>
          </c:tx>
          <c:overlay val="0"/>
        </c:title>
        <c:numFmt formatCode="General" sourceLinked="1"/>
        <c:majorTickMark val="cross"/>
        <c:minorTickMark val="in"/>
        <c:tickLblPos val="nextTo"/>
        <c:crossAx val="162366208"/>
        <c:crosses val="autoZero"/>
        <c:auto val="0"/>
        <c:lblAlgn val="ctr"/>
        <c:lblOffset val="100"/>
        <c:tickLblSkip val="10"/>
        <c:tickMarkSkip val="5"/>
        <c:noMultiLvlLbl val="0"/>
      </c:catAx>
      <c:valAx>
        <c:axId val="162366208"/>
        <c:scaling>
          <c:orientation val="minMax"/>
          <c:max val="1.2"/>
        </c:scaling>
        <c:delete val="0"/>
        <c:axPos val="l"/>
        <c:majorGridlines>
          <c:spPr>
            <a:ln>
              <a:noFill/>
            </a:ln>
          </c:spPr>
        </c:majorGridlines>
        <c:title>
          <c:tx>
            <c:rich>
              <a:bodyPr rot="-5400000" vert="horz"/>
              <a:lstStyle/>
              <a:p>
                <a:pPr>
                  <a:defRPr/>
                </a:pPr>
                <a:r>
                  <a:rPr lang="en-US" dirty="0"/>
                  <a:t>SWI</a:t>
                </a:r>
              </a:p>
            </c:rich>
          </c:tx>
          <c:overlay val="0"/>
        </c:title>
        <c:numFmt formatCode="0.0" sourceLinked="0"/>
        <c:majorTickMark val="cross"/>
        <c:minorTickMark val="out"/>
        <c:tickLblPos val="nextTo"/>
        <c:crossAx val="162364032"/>
        <c:crossesAt val="1"/>
        <c:crossBetween val="between"/>
        <c:minorUnit val="5.000000000000001E-2"/>
      </c:valAx>
    </c:plotArea>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598335020720013"/>
          <c:y val="5.1400554097404488E-2"/>
          <c:w val="0.64401760377803308"/>
          <c:h val="0.76063766691348866"/>
        </c:manualLayout>
      </c:layout>
      <c:barChart>
        <c:barDir val="col"/>
        <c:grouping val="clustered"/>
        <c:varyColors val="0"/>
        <c:ser>
          <c:idx val="1"/>
          <c:order val="0"/>
          <c:tx>
            <c:strRef>
              <c:f>Bioclimat!$D$31</c:f>
              <c:strCache>
                <c:ptCount val="1"/>
                <c:pt idx="0">
                  <c:v>Moyenne de la date de vendange (1950-1969) </c:v>
                </c:pt>
              </c:strCache>
            </c:strRef>
          </c:tx>
          <c:invertIfNegative val="0"/>
          <c:cat>
            <c:strRef>
              <c:f>Bioclimat!$B$32:$B$35</c:f>
              <c:strCache>
                <c:ptCount val="4"/>
                <c:pt idx="0">
                  <c:v>Cabernet franc</c:v>
                </c:pt>
                <c:pt idx="1">
                  <c:v>Gamay</c:v>
                </c:pt>
                <c:pt idx="2">
                  <c:v>Grolleau noir</c:v>
                </c:pt>
                <c:pt idx="3">
                  <c:v>Chenin blanc</c:v>
                </c:pt>
              </c:strCache>
            </c:strRef>
          </c:cat>
          <c:val>
            <c:numRef>
              <c:f>Bioclimat!$D$32:$D$35</c:f>
              <c:numCache>
                <c:formatCode>d\-mmm</c:formatCode>
                <c:ptCount val="4"/>
                <c:pt idx="0">
                  <c:v>42658</c:v>
                </c:pt>
                <c:pt idx="1">
                  <c:v>42647</c:v>
                </c:pt>
                <c:pt idx="2">
                  <c:v>42649</c:v>
                </c:pt>
                <c:pt idx="3">
                  <c:v>42654</c:v>
                </c:pt>
              </c:numCache>
            </c:numRef>
          </c:val>
          <c:extLst>
            <c:ext xmlns:c16="http://schemas.microsoft.com/office/drawing/2014/chart" uri="{C3380CC4-5D6E-409C-BE32-E72D297353CC}">
              <c16:uniqueId val="{00000000-EEFE-4821-9863-A874C355427E}"/>
            </c:ext>
          </c:extLst>
        </c:ser>
        <c:ser>
          <c:idx val="2"/>
          <c:order val="1"/>
          <c:tx>
            <c:strRef>
              <c:f>Bioclimat!$E$31</c:f>
              <c:strCache>
                <c:ptCount val="1"/>
                <c:pt idx="0">
                  <c:v>Moyenne de la date de vendange (1990-2010)</c:v>
                </c:pt>
              </c:strCache>
            </c:strRef>
          </c:tx>
          <c:spPr>
            <a:solidFill>
              <a:schemeClr val="accent1"/>
            </a:solidFill>
          </c:spPr>
          <c:invertIfNegative val="0"/>
          <c:cat>
            <c:strRef>
              <c:f>Bioclimat!$B$32:$B$35</c:f>
              <c:strCache>
                <c:ptCount val="4"/>
                <c:pt idx="0">
                  <c:v>Cabernet franc</c:v>
                </c:pt>
                <c:pt idx="1">
                  <c:v>Gamay</c:v>
                </c:pt>
                <c:pt idx="2">
                  <c:v>Grolleau noir</c:v>
                </c:pt>
                <c:pt idx="3">
                  <c:v>Chenin blanc</c:v>
                </c:pt>
              </c:strCache>
            </c:strRef>
          </c:cat>
          <c:val>
            <c:numRef>
              <c:f>Bioclimat!$E$32:$E$35</c:f>
              <c:numCache>
                <c:formatCode>d\-mmm</c:formatCode>
                <c:ptCount val="4"/>
                <c:pt idx="0">
                  <c:v>42643</c:v>
                </c:pt>
                <c:pt idx="1">
                  <c:v>42635</c:v>
                </c:pt>
                <c:pt idx="2">
                  <c:v>42635</c:v>
                </c:pt>
                <c:pt idx="3">
                  <c:v>42641</c:v>
                </c:pt>
              </c:numCache>
            </c:numRef>
          </c:val>
          <c:extLst>
            <c:ext xmlns:c16="http://schemas.microsoft.com/office/drawing/2014/chart" uri="{C3380CC4-5D6E-409C-BE32-E72D297353CC}">
              <c16:uniqueId val="{00000001-EEFE-4821-9863-A874C355427E}"/>
            </c:ext>
          </c:extLst>
        </c:ser>
        <c:dLbls>
          <c:showLegendKey val="0"/>
          <c:showVal val="0"/>
          <c:showCatName val="0"/>
          <c:showSerName val="0"/>
          <c:showPercent val="0"/>
          <c:showBubbleSize val="0"/>
        </c:dLbls>
        <c:gapWidth val="150"/>
        <c:axId val="160076160"/>
        <c:axId val="160078080"/>
      </c:barChart>
      <c:catAx>
        <c:axId val="160076160"/>
        <c:scaling>
          <c:orientation val="minMax"/>
        </c:scaling>
        <c:delete val="0"/>
        <c:axPos val="b"/>
        <c:title>
          <c:tx>
            <c:rich>
              <a:bodyPr/>
              <a:lstStyle/>
              <a:p>
                <a:pPr>
                  <a:defRPr sz="1100"/>
                </a:pPr>
                <a:r>
                  <a:rPr lang="fr-FR" sz="1100" dirty="0"/>
                  <a:t>Variété</a:t>
                </a:r>
              </a:p>
            </c:rich>
          </c:tx>
          <c:overlay val="0"/>
        </c:title>
        <c:numFmt formatCode="General" sourceLinked="0"/>
        <c:majorTickMark val="out"/>
        <c:minorTickMark val="none"/>
        <c:tickLblPos val="nextTo"/>
        <c:crossAx val="160078080"/>
        <c:crosses val="autoZero"/>
        <c:auto val="1"/>
        <c:lblAlgn val="ctr"/>
        <c:lblOffset val="100"/>
        <c:noMultiLvlLbl val="0"/>
      </c:catAx>
      <c:valAx>
        <c:axId val="160078080"/>
        <c:scaling>
          <c:orientation val="minMax"/>
        </c:scaling>
        <c:delete val="0"/>
        <c:axPos val="l"/>
        <c:majorGridlines/>
        <c:title>
          <c:tx>
            <c:rich>
              <a:bodyPr rot="-5400000" vert="horz"/>
              <a:lstStyle/>
              <a:p>
                <a:pPr>
                  <a:defRPr sz="1100"/>
                </a:pPr>
                <a:r>
                  <a:rPr lang="fr-FR" sz="1100" dirty="0"/>
                  <a:t>Date de vendange</a:t>
                </a:r>
              </a:p>
            </c:rich>
          </c:tx>
          <c:overlay val="0"/>
        </c:title>
        <c:numFmt formatCode="d\-mmm" sourceLinked="1"/>
        <c:majorTickMark val="out"/>
        <c:minorTickMark val="none"/>
        <c:tickLblPos val="nextTo"/>
        <c:crossAx val="160076160"/>
        <c:crosses val="autoZero"/>
        <c:crossBetween val="between"/>
      </c:valAx>
    </c:plotArea>
    <c:legend>
      <c:legendPos val="r"/>
      <c:layout>
        <c:manualLayout>
          <c:xMode val="edge"/>
          <c:yMode val="edge"/>
          <c:x val="0.79914820547001209"/>
          <c:y val="0.21682487605715953"/>
          <c:w val="0.17024442963280953"/>
          <c:h val="0.53394284047827356"/>
        </c:manualLayout>
      </c:layout>
      <c:overlay val="0"/>
    </c:legend>
    <c:plotVisOnly val="1"/>
    <c:dispBlanksAs val="gap"/>
    <c:showDLblsOverMax val="0"/>
  </c:chart>
  <c:spPr>
    <a:ln>
      <a:noFill/>
    </a:ln>
  </c:spPr>
  <c:txPr>
    <a:bodyPr/>
    <a:lstStyle/>
    <a:p>
      <a:pPr>
        <a:defRPr sz="105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a:pPr>
            <a:r>
              <a:rPr lang="en-US" sz="1600" b="1" dirty="0"/>
              <a:t>St </a:t>
            </a:r>
            <a:r>
              <a:rPr lang="en-US" sz="1600" b="1" dirty="0" err="1"/>
              <a:t>Nazaire</a:t>
            </a:r>
            <a:r>
              <a:rPr lang="en-US" sz="1600" b="1" dirty="0"/>
              <a:t> - </a:t>
            </a:r>
            <a:r>
              <a:rPr lang="en-US" sz="1600" b="1" dirty="0" err="1"/>
              <a:t>Montoir</a:t>
            </a:r>
            <a:endParaRPr lang="en-US" sz="1600" b="1" dirty="0"/>
          </a:p>
        </c:rich>
      </c:tx>
      <c:layout>
        <c:manualLayout>
          <c:xMode val="edge"/>
          <c:yMode val="edge"/>
          <c:x val="0.37711161054828113"/>
          <c:y val="0"/>
        </c:manualLayout>
      </c:layout>
      <c:overlay val="0"/>
    </c:title>
    <c:autoTitleDeleted val="0"/>
    <c:plotArea>
      <c:layout>
        <c:manualLayout>
          <c:layoutTarget val="inner"/>
          <c:xMode val="edge"/>
          <c:yMode val="edge"/>
          <c:x val="9.4864059683556975E-2"/>
          <c:y val="8.3468323488018595E-2"/>
          <c:w val="0.86312864525487198"/>
          <c:h val="0.85811852748258233"/>
        </c:manualLayout>
      </c:layout>
      <c:lineChart>
        <c:grouping val="standard"/>
        <c:varyColors val="0"/>
        <c:ser>
          <c:idx val="0"/>
          <c:order val="0"/>
          <c:tx>
            <c:v>Accumulation DJ base 10°C</c:v>
          </c:tx>
          <c:spPr>
            <a:ln>
              <a:solidFill>
                <a:srgbClr val="FF6600"/>
              </a:solidFill>
            </a:ln>
          </c:spPr>
          <c:marker>
            <c:symbol val="none"/>
          </c:marker>
          <c:trendline>
            <c:spPr>
              <a:ln w="12700">
                <a:prstDash val="dash"/>
              </a:ln>
            </c:spPr>
            <c:trendlineType val="linear"/>
            <c:dispRSqr val="0"/>
            <c:dispEq val="0"/>
          </c:trendline>
          <c:cat>
            <c:numRef>
              <c:f>Feuil1!$A$19:$A$58</c:f>
              <c:numCache>
                <c:formatCode>General</c:formatCode>
                <c:ptCount val="4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numCache>
            </c:numRef>
          </c:cat>
          <c:val>
            <c:numRef>
              <c:f>Feuil1!$B$19:$B$58</c:f>
              <c:numCache>
                <c:formatCode>General</c:formatCode>
                <c:ptCount val="40"/>
                <c:pt idx="0">
                  <c:v>482.1</c:v>
                </c:pt>
                <c:pt idx="1">
                  <c:v>644.70000000000005</c:v>
                </c:pt>
                <c:pt idx="2">
                  <c:v>436.7</c:v>
                </c:pt>
                <c:pt idx="3">
                  <c:v>395.2</c:v>
                </c:pt>
                <c:pt idx="4">
                  <c:v>429.4</c:v>
                </c:pt>
                <c:pt idx="5">
                  <c:v>360.4</c:v>
                </c:pt>
                <c:pt idx="6">
                  <c:v>426.7</c:v>
                </c:pt>
                <c:pt idx="7">
                  <c:v>569.9</c:v>
                </c:pt>
                <c:pt idx="8">
                  <c:v>538.20000000000005</c:v>
                </c:pt>
                <c:pt idx="9">
                  <c:v>467.6</c:v>
                </c:pt>
                <c:pt idx="10">
                  <c:v>478.7</c:v>
                </c:pt>
                <c:pt idx="11">
                  <c:v>402.3</c:v>
                </c:pt>
                <c:pt idx="12">
                  <c:v>505.1</c:v>
                </c:pt>
                <c:pt idx="13">
                  <c:v>546.1</c:v>
                </c:pt>
                <c:pt idx="14">
                  <c:v>664.2</c:v>
                </c:pt>
                <c:pt idx="15">
                  <c:v>603</c:v>
                </c:pt>
                <c:pt idx="16">
                  <c:v>435.4</c:v>
                </c:pt>
                <c:pt idx="17">
                  <c:v>582.70000000000005</c:v>
                </c:pt>
                <c:pt idx="18">
                  <c:v>556</c:v>
                </c:pt>
                <c:pt idx="19">
                  <c:v>557.5</c:v>
                </c:pt>
                <c:pt idx="20">
                  <c:v>566.9</c:v>
                </c:pt>
                <c:pt idx="21">
                  <c:v>483.4</c:v>
                </c:pt>
                <c:pt idx="22">
                  <c:v>600.9</c:v>
                </c:pt>
                <c:pt idx="23">
                  <c:v>542</c:v>
                </c:pt>
                <c:pt idx="24">
                  <c:v>640.70000000000005</c:v>
                </c:pt>
                <c:pt idx="25">
                  <c:v>530.1</c:v>
                </c:pt>
                <c:pt idx="26">
                  <c:v>578.6</c:v>
                </c:pt>
                <c:pt idx="27">
                  <c:v>497.6</c:v>
                </c:pt>
                <c:pt idx="28">
                  <c:v>738.2</c:v>
                </c:pt>
                <c:pt idx="29">
                  <c:v>571.79999999999995</c:v>
                </c:pt>
                <c:pt idx="30">
                  <c:v>680.8</c:v>
                </c:pt>
                <c:pt idx="31">
                  <c:v>664</c:v>
                </c:pt>
                <c:pt idx="32">
                  <c:v>680.3</c:v>
                </c:pt>
                <c:pt idx="33">
                  <c:v>618.79999999999995</c:v>
                </c:pt>
                <c:pt idx="34">
                  <c:v>645</c:v>
                </c:pt>
                <c:pt idx="35">
                  <c:v>624.9</c:v>
                </c:pt>
                <c:pt idx="36">
                  <c:v>730.4</c:v>
                </c:pt>
                <c:pt idx="37">
                  <c:v>589.79999999999995</c:v>
                </c:pt>
                <c:pt idx="38">
                  <c:v>521.6</c:v>
                </c:pt>
                <c:pt idx="39">
                  <c:v>670.9</c:v>
                </c:pt>
              </c:numCache>
            </c:numRef>
          </c:val>
          <c:smooth val="0"/>
          <c:extLst>
            <c:ext xmlns:c16="http://schemas.microsoft.com/office/drawing/2014/chart" uri="{C3380CC4-5D6E-409C-BE32-E72D297353CC}">
              <c16:uniqueId val="{00000001-8980-4086-942F-63710B45B569}"/>
            </c:ext>
          </c:extLst>
        </c:ser>
        <c:ser>
          <c:idx val="5"/>
          <c:order val="1"/>
          <c:tx>
            <c:strRef>
              <c:f>Feuil1!$S$2</c:f>
              <c:strCache>
                <c:ptCount val="1"/>
                <c:pt idx="0">
                  <c:v>Espèce bivoltine - émergence vols adultes 1ere génération</c:v>
                </c:pt>
              </c:strCache>
            </c:strRef>
          </c:tx>
          <c:spPr>
            <a:ln>
              <a:solidFill>
                <a:srgbClr val="0070C0"/>
              </a:solidFill>
              <a:prstDash val="sysDot"/>
            </a:ln>
          </c:spPr>
          <c:marker>
            <c:symbol val="none"/>
          </c:marker>
          <c:val>
            <c:numRef>
              <c:f>Feuil1!$S$19:$S$58</c:f>
              <c:numCache>
                <c:formatCode>General</c:formatCode>
                <c:ptCount val="40"/>
                <c:pt idx="0">
                  <c:v>190</c:v>
                </c:pt>
                <c:pt idx="1">
                  <c:v>190</c:v>
                </c:pt>
                <c:pt idx="2">
                  <c:v>190</c:v>
                </c:pt>
                <c:pt idx="3">
                  <c:v>190</c:v>
                </c:pt>
                <c:pt idx="4">
                  <c:v>190</c:v>
                </c:pt>
                <c:pt idx="5">
                  <c:v>190</c:v>
                </c:pt>
                <c:pt idx="6">
                  <c:v>190</c:v>
                </c:pt>
                <c:pt idx="7">
                  <c:v>190</c:v>
                </c:pt>
                <c:pt idx="8">
                  <c:v>190</c:v>
                </c:pt>
                <c:pt idx="9">
                  <c:v>190</c:v>
                </c:pt>
                <c:pt idx="10">
                  <c:v>190</c:v>
                </c:pt>
                <c:pt idx="11">
                  <c:v>190</c:v>
                </c:pt>
                <c:pt idx="12">
                  <c:v>190</c:v>
                </c:pt>
                <c:pt idx="13">
                  <c:v>190</c:v>
                </c:pt>
                <c:pt idx="14">
                  <c:v>190</c:v>
                </c:pt>
                <c:pt idx="15">
                  <c:v>190</c:v>
                </c:pt>
                <c:pt idx="16">
                  <c:v>190</c:v>
                </c:pt>
                <c:pt idx="17">
                  <c:v>190</c:v>
                </c:pt>
                <c:pt idx="18">
                  <c:v>190</c:v>
                </c:pt>
                <c:pt idx="19">
                  <c:v>190</c:v>
                </c:pt>
                <c:pt idx="20">
                  <c:v>190</c:v>
                </c:pt>
                <c:pt idx="21">
                  <c:v>190</c:v>
                </c:pt>
                <c:pt idx="22">
                  <c:v>190</c:v>
                </c:pt>
                <c:pt idx="23">
                  <c:v>190</c:v>
                </c:pt>
                <c:pt idx="24">
                  <c:v>190</c:v>
                </c:pt>
                <c:pt idx="25">
                  <c:v>190</c:v>
                </c:pt>
                <c:pt idx="26">
                  <c:v>190</c:v>
                </c:pt>
                <c:pt idx="27">
                  <c:v>190</c:v>
                </c:pt>
                <c:pt idx="28">
                  <c:v>190</c:v>
                </c:pt>
                <c:pt idx="29">
                  <c:v>190</c:v>
                </c:pt>
                <c:pt idx="30">
                  <c:v>190</c:v>
                </c:pt>
                <c:pt idx="31">
                  <c:v>190</c:v>
                </c:pt>
                <c:pt idx="32">
                  <c:v>190</c:v>
                </c:pt>
                <c:pt idx="33">
                  <c:v>190</c:v>
                </c:pt>
                <c:pt idx="34">
                  <c:v>190</c:v>
                </c:pt>
                <c:pt idx="35">
                  <c:v>190</c:v>
                </c:pt>
                <c:pt idx="36">
                  <c:v>190</c:v>
                </c:pt>
                <c:pt idx="37">
                  <c:v>190</c:v>
                </c:pt>
                <c:pt idx="38">
                  <c:v>190</c:v>
                </c:pt>
                <c:pt idx="39">
                  <c:v>190</c:v>
                </c:pt>
              </c:numCache>
            </c:numRef>
          </c:val>
          <c:smooth val="0"/>
          <c:extLst>
            <c:ext xmlns:c16="http://schemas.microsoft.com/office/drawing/2014/chart" uri="{C3380CC4-5D6E-409C-BE32-E72D297353CC}">
              <c16:uniqueId val="{00000002-8980-4086-942F-63710B45B569}"/>
            </c:ext>
          </c:extLst>
        </c:ser>
        <c:ser>
          <c:idx val="3"/>
          <c:order val="2"/>
          <c:tx>
            <c:strRef>
              <c:f>Feuil1!$T$2</c:f>
              <c:strCache>
                <c:ptCount val="1"/>
                <c:pt idx="0">
                  <c:v>Espèce bivoltine - pic vols adultes 1ère génération</c:v>
                </c:pt>
              </c:strCache>
            </c:strRef>
          </c:tx>
          <c:spPr>
            <a:ln w="19050">
              <a:solidFill>
                <a:srgbClr val="0070C0"/>
              </a:solidFill>
            </a:ln>
          </c:spPr>
          <c:marker>
            <c:symbol val="none"/>
          </c:marker>
          <c:cat>
            <c:numRef>
              <c:f>Feuil1!$A$19:$A$58</c:f>
              <c:numCache>
                <c:formatCode>General</c:formatCode>
                <c:ptCount val="4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numCache>
            </c:numRef>
          </c:cat>
          <c:val>
            <c:numRef>
              <c:f>Feuil1!$T$19:$T$58</c:f>
              <c:numCache>
                <c:formatCode>General</c:formatCode>
                <c:ptCount val="40"/>
                <c:pt idx="0">
                  <c:v>281</c:v>
                </c:pt>
                <c:pt idx="1">
                  <c:v>281</c:v>
                </c:pt>
                <c:pt idx="2">
                  <c:v>281</c:v>
                </c:pt>
                <c:pt idx="3">
                  <c:v>281</c:v>
                </c:pt>
                <c:pt idx="4">
                  <c:v>281</c:v>
                </c:pt>
                <c:pt idx="5">
                  <c:v>281</c:v>
                </c:pt>
                <c:pt idx="6">
                  <c:v>281</c:v>
                </c:pt>
                <c:pt idx="7">
                  <c:v>281</c:v>
                </c:pt>
                <c:pt idx="8">
                  <c:v>281</c:v>
                </c:pt>
                <c:pt idx="9">
                  <c:v>281</c:v>
                </c:pt>
                <c:pt idx="10">
                  <c:v>281</c:v>
                </c:pt>
                <c:pt idx="11">
                  <c:v>281</c:v>
                </c:pt>
                <c:pt idx="12">
                  <c:v>281</c:v>
                </c:pt>
                <c:pt idx="13">
                  <c:v>281</c:v>
                </c:pt>
                <c:pt idx="14">
                  <c:v>281</c:v>
                </c:pt>
                <c:pt idx="15">
                  <c:v>281</c:v>
                </c:pt>
                <c:pt idx="16">
                  <c:v>281</c:v>
                </c:pt>
                <c:pt idx="17">
                  <c:v>281</c:v>
                </c:pt>
                <c:pt idx="18">
                  <c:v>281</c:v>
                </c:pt>
                <c:pt idx="19">
                  <c:v>281</c:v>
                </c:pt>
                <c:pt idx="20">
                  <c:v>281</c:v>
                </c:pt>
                <c:pt idx="21">
                  <c:v>281</c:v>
                </c:pt>
                <c:pt idx="22">
                  <c:v>281</c:v>
                </c:pt>
                <c:pt idx="23">
                  <c:v>281</c:v>
                </c:pt>
                <c:pt idx="24">
                  <c:v>281</c:v>
                </c:pt>
                <c:pt idx="25">
                  <c:v>281</c:v>
                </c:pt>
                <c:pt idx="26">
                  <c:v>281</c:v>
                </c:pt>
                <c:pt idx="27">
                  <c:v>281</c:v>
                </c:pt>
                <c:pt idx="28">
                  <c:v>281</c:v>
                </c:pt>
                <c:pt idx="29">
                  <c:v>281</c:v>
                </c:pt>
                <c:pt idx="30">
                  <c:v>281</c:v>
                </c:pt>
                <c:pt idx="31">
                  <c:v>281</c:v>
                </c:pt>
                <c:pt idx="32">
                  <c:v>281</c:v>
                </c:pt>
                <c:pt idx="33">
                  <c:v>281</c:v>
                </c:pt>
                <c:pt idx="34">
                  <c:v>281</c:v>
                </c:pt>
                <c:pt idx="35">
                  <c:v>281</c:v>
                </c:pt>
                <c:pt idx="36">
                  <c:v>281</c:v>
                </c:pt>
                <c:pt idx="37">
                  <c:v>281</c:v>
                </c:pt>
                <c:pt idx="38">
                  <c:v>281</c:v>
                </c:pt>
                <c:pt idx="39">
                  <c:v>281</c:v>
                </c:pt>
              </c:numCache>
            </c:numRef>
          </c:val>
          <c:smooth val="0"/>
          <c:extLst>
            <c:ext xmlns:c16="http://schemas.microsoft.com/office/drawing/2014/chart" uri="{C3380CC4-5D6E-409C-BE32-E72D297353CC}">
              <c16:uniqueId val="{00000003-8980-4086-942F-63710B45B569}"/>
            </c:ext>
          </c:extLst>
        </c:ser>
        <c:ser>
          <c:idx val="4"/>
          <c:order val="3"/>
          <c:tx>
            <c:strRef>
              <c:f>Feuil1!$U$2</c:f>
              <c:strCache>
                <c:ptCount val="1"/>
                <c:pt idx="0">
                  <c:v>Espèce bivoltine - émergence des adultes de 2ème génération</c:v>
                </c:pt>
              </c:strCache>
            </c:strRef>
          </c:tx>
          <c:spPr>
            <a:ln>
              <a:solidFill>
                <a:srgbClr val="00B0F0"/>
              </a:solidFill>
              <a:prstDash val="sysDot"/>
            </a:ln>
          </c:spPr>
          <c:marker>
            <c:symbol val="none"/>
          </c:marker>
          <c:cat>
            <c:numRef>
              <c:f>Feuil1!$A$19:$A$58</c:f>
              <c:numCache>
                <c:formatCode>General</c:formatCode>
                <c:ptCount val="40"/>
                <c:pt idx="0">
                  <c:v>1975</c:v>
                </c:pt>
                <c:pt idx="1">
                  <c:v>1976</c:v>
                </c:pt>
                <c:pt idx="2">
                  <c:v>1977</c:v>
                </c:pt>
                <c:pt idx="3">
                  <c:v>1978</c:v>
                </c:pt>
                <c:pt idx="4">
                  <c:v>1979</c:v>
                </c:pt>
                <c:pt idx="5">
                  <c:v>1980</c:v>
                </c:pt>
                <c:pt idx="6">
                  <c:v>1981</c:v>
                </c:pt>
                <c:pt idx="7">
                  <c:v>1982</c:v>
                </c:pt>
                <c:pt idx="8">
                  <c:v>1983</c:v>
                </c:pt>
                <c:pt idx="9">
                  <c:v>1984</c:v>
                </c:pt>
                <c:pt idx="10">
                  <c:v>1985</c:v>
                </c:pt>
                <c:pt idx="11">
                  <c:v>1986</c:v>
                </c:pt>
                <c:pt idx="12">
                  <c:v>1987</c:v>
                </c:pt>
                <c:pt idx="13">
                  <c:v>1988</c:v>
                </c:pt>
                <c:pt idx="14">
                  <c:v>1989</c:v>
                </c:pt>
                <c:pt idx="15">
                  <c:v>1990</c:v>
                </c:pt>
                <c:pt idx="16">
                  <c:v>1991</c:v>
                </c:pt>
                <c:pt idx="17">
                  <c:v>1992</c:v>
                </c:pt>
                <c:pt idx="18">
                  <c:v>1993</c:v>
                </c:pt>
                <c:pt idx="19">
                  <c:v>1994</c:v>
                </c:pt>
                <c:pt idx="20">
                  <c:v>1995</c:v>
                </c:pt>
                <c:pt idx="21">
                  <c:v>1996</c:v>
                </c:pt>
                <c:pt idx="22">
                  <c:v>1997</c:v>
                </c:pt>
                <c:pt idx="23">
                  <c:v>1998</c:v>
                </c:pt>
                <c:pt idx="24">
                  <c:v>1999</c:v>
                </c:pt>
                <c:pt idx="25">
                  <c:v>2000</c:v>
                </c:pt>
                <c:pt idx="26">
                  <c:v>2001</c:v>
                </c:pt>
                <c:pt idx="27">
                  <c:v>2002</c:v>
                </c:pt>
                <c:pt idx="28">
                  <c:v>2003</c:v>
                </c:pt>
                <c:pt idx="29">
                  <c:v>2004</c:v>
                </c:pt>
                <c:pt idx="30">
                  <c:v>2005</c:v>
                </c:pt>
                <c:pt idx="31">
                  <c:v>2006</c:v>
                </c:pt>
                <c:pt idx="32">
                  <c:v>2007</c:v>
                </c:pt>
                <c:pt idx="33">
                  <c:v>2008</c:v>
                </c:pt>
                <c:pt idx="34">
                  <c:v>2009</c:v>
                </c:pt>
                <c:pt idx="35">
                  <c:v>2010</c:v>
                </c:pt>
                <c:pt idx="36">
                  <c:v>2011</c:v>
                </c:pt>
                <c:pt idx="37">
                  <c:v>2012</c:v>
                </c:pt>
                <c:pt idx="38">
                  <c:v>2013</c:v>
                </c:pt>
                <c:pt idx="39">
                  <c:v>2014</c:v>
                </c:pt>
              </c:numCache>
            </c:numRef>
          </c:cat>
          <c:val>
            <c:numRef>
              <c:f>Feuil1!$U$19:$U$58</c:f>
              <c:numCache>
                <c:formatCode>General</c:formatCode>
                <c:ptCount val="40"/>
                <c:pt idx="0">
                  <c:v>792</c:v>
                </c:pt>
                <c:pt idx="1">
                  <c:v>792</c:v>
                </c:pt>
                <c:pt idx="2">
                  <c:v>792</c:v>
                </c:pt>
                <c:pt idx="3">
                  <c:v>792</c:v>
                </c:pt>
                <c:pt idx="4">
                  <c:v>792</c:v>
                </c:pt>
                <c:pt idx="5">
                  <c:v>792</c:v>
                </c:pt>
                <c:pt idx="6">
                  <c:v>792</c:v>
                </c:pt>
                <c:pt idx="7">
                  <c:v>792</c:v>
                </c:pt>
                <c:pt idx="8">
                  <c:v>792</c:v>
                </c:pt>
                <c:pt idx="9">
                  <c:v>792</c:v>
                </c:pt>
                <c:pt idx="10">
                  <c:v>792</c:v>
                </c:pt>
                <c:pt idx="11">
                  <c:v>792</c:v>
                </c:pt>
                <c:pt idx="12">
                  <c:v>792</c:v>
                </c:pt>
                <c:pt idx="13">
                  <c:v>792</c:v>
                </c:pt>
                <c:pt idx="14">
                  <c:v>792</c:v>
                </c:pt>
                <c:pt idx="15">
                  <c:v>792</c:v>
                </c:pt>
                <c:pt idx="16">
                  <c:v>792</c:v>
                </c:pt>
                <c:pt idx="17">
                  <c:v>792</c:v>
                </c:pt>
                <c:pt idx="18">
                  <c:v>792</c:v>
                </c:pt>
                <c:pt idx="19">
                  <c:v>792</c:v>
                </c:pt>
                <c:pt idx="20">
                  <c:v>792</c:v>
                </c:pt>
                <c:pt idx="21">
                  <c:v>792</c:v>
                </c:pt>
                <c:pt idx="22">
                  <c:v>792</c:v>
                </c:pt>
                <c:pt idx="23">
                  <c:v>792</c:v>
                </c:pt>
                <c:pt idx="24">
                  <c:v>792</c:v>
                </c:pt>
                <c:pt idx="25">
                  <c:v>792</c:v>
                </c:pt>
                <c:pt idx="26">
                  <c:v>792</c:v>
                </c:pt>
                <c:pt idx="27">
                  <c:v>792</c:v>
                </c:pt>
                <c:pt idx="28">
                  <c:v>792</c:v>
                </c:pt>
                <c:pt idx="29">
                  <c:v>792</c:v>
                </c:pt>
                <c:pt idx="30">
                  <c:v>792</c:v>
                </c:pt>
                <c:pt idx="31">
                  <c:v>792</c:v>
                </c:pt>
                <c:pt idx="32">
                  <c:v>792</c:v>
                </c:pt>
                <c:pt idx="33">
                  <c:v>792</c:v>
                </c:pt>
                <c:pt idx="34">
                  <c:v>792</c:v>
                </c:pt>
                <c:pt idx="35">
                  <c:v>792</c:v>
                </c:pt>
                <c:pt idx="36">
                  <c:v>792</c:v>
                </c:pt>
                <c:pt idx="37">
                  <c:v>792</c:v>
                </c:pt>
                <c:pt idx="38">
                  <c:v>792</c:v>
                </c:pt>
                <c:pt idx="39">
                  <c:v>792</c:v>
                </c:pt>
              </c:numCache>
            </c:numRef>
          </c:val>
          <c:smooth val="0"/>
          <c:extLst>
            <c:ext xmlns:c16="http://schemas.microsoft.com/office/drawing/2014/chart" uri="{C3380CC4-5D6E-409C-BE32-E72D297353CC}">
              <c16:uniqueId val="{00000004-8980-4086-942F-63710B45B569}"/>
            </c:ext>
          </c:extLst>
        </c:ser>
        <c:ser>
          <c:idx val="6"/>
          <c:order val="4"/>
          <c:tx>
            <c:strRef>
              <c:f>Feuil1!$V$2</c:f>
              <c:strCache>
                <c:ptCount val="1"/>
                <c:pt idx="0">
                  <c:v>Espèce bivoltine - pic vols adultes de 2ème génération</c:v>
                </c:pt>
              </c:strCache>
            </c:strRef>
          </c:tx>
          <c:spPr>
            <a:ln w="19050">
              <a:solidFill>
                <a:srgbClr val="00B0F0"/>
              </a:solidFill>
            </a:ln>
          </c:spPr>
          <c:marker>
            <c:symbol val="none"/>
          </c:marker>
          <c:val>
            <c:numRef>
              <c:f>Feuil1!$V$19:$V$58</c:f>
              <c:numCache>
                <c:formatCode>General</c:formatCode>
                <c:ptCount val="40"/>
                <c:pt idx="0">
                  <c:v>919</c:v>
                </c:pt>
                <c:pt idx="1">
                  <c:v>919</c:v>
                </c:pt>
                <c:pt idx="2">
                  <c:v>919</c:v>
                </c:pt>
                <c:pt idx="3">
                  <c:v>919</c:v>
                </c:pt>
                <c:pt idx="4">
                  <c:v>919</c:v>
                </c:pt>
                <c:pt idx="5">
                  <c:v>919</c:v>
                </c:pt>
                <c:pt idx="6">
                  <c:v>919</c:v>
                </c:pt>
                <c:pt idx="7">
                  <c:v>919</c:v>
                </c:pt>
                <c:pt idx="8">
                  <c:v>919</c:v>
                </c:pt>
                <c:pt idx="9">
                  <c:v>919</c:v>
                </c:pt>
                <c:pt idx="10">
                  <c:v>919</c:v>
                </c:pt>
                <c:pt idx="11">
                  <c:v>919</c:v>
                </c:pt>
                <c:pt idx="12">
                  <c:v>919</c:v>
                </c:pt>
                <c:pt idx="13">
                  <c:v>919</c:v>
                </c:pt>
                <c:pt idx="14">
                  <c:v>919</c:v>
                </c:pt>
                <c:pt idx="15">
                  <c:v>919</c:v>
                </c:pt>
                <c:pt idx="16">
                  <c:v>919</c:v>
                </c:pt>
                <c:pt idx="17">
                  <c:v>919</c:v>
                </c:pt>
                <c:pt idx="18">
                  <c:v>919</c:v>
                </c:pt>
                <c:pt idx="19">
                  <c:v>919</c:v>
                </c:pt>
                <c:pt idx="20">
                  <c:v>919</c:v>
                </c:pt>
                <c:pt idx="21">
                  <c:v>919</c:v>
                </c:pt>
                <c:pt idx="22">
                  <c:v>919</c:v>
                </c:pt>
                <c:pt idx="23">
                  <c:v>919</c:v>
                </c:pt>
                <c:pt idx="24">
                  <c:v>919</c:v>
                </c:pt>
                <c:pt idx="25">
                  <c:v>919</c:v>
                </c:pt>
                <c:pt idx="26">
                  <c:v>919</c:v>
                </c:pt>
                <c:pt idx="27">
                  <c:v>919</c:v>
                </c:pt>
                <c:pt idx="28">
                  <c:v>919</c:v>
                </c:pt>
                <c:pt idx="29">
                  <c:v>919</c:v>
                </c:pt>
                <c:pt idx="30">
                  <c:v>919</c:v>
                </c:pt>
                <c:pt idx="31">
                  <c:v>919</c:v>
                </c:pt>
                <c:pt idx="32">
                  <c:v>919</c:v>
                </c:pt>
                <c:pt idx="33">
                  <c:v>919</c:v>
                </c:pt>
                <c:pt idx="34">
                  <c:v>919</c:v>
                </c:pt>
                <c:pt idx="35">
                  <c:v>919</c:v>
                </c:pt>
                <c:pt idx="36">
                  <c:v>919</c:v>
                </c:pt>
                <c:pt idx="37">
                  <c:v>919</c:v>
                </c:pt>
                <c:pt idx="38">
                  <c:v>919</c:v>
                </c:pt>
                <c:pt idx="39">
                  <c:v>919</c:v>
                </c:pt>
              </c:numCache>
            </c:numRef>
          </c:val>
          <c:smooth val="0"/>
          <c:extLst>
            <c:ext xmlns:c16="http://schemas.microsoft.com/office/drawing/2014/chart" uri="{C3380CC4-5D6E-409C-BE32-E72D297353CC}">
              <c16:uniqueId val="{00000005-8980-4086-942F-63710B45B569}"/>
            </c:ext>
          </c:extLst>
        </c:ser>
        <c:dLbls>
          <c:showLegendKey val="0"/>
          <c:showVal val="0"/>
          <c:showCatName val="0"/>
          <c:showSerName val="0"/>
          <c:showPercent val="0"/>
          <c:showBubbleSize val="0"/>
        </c:dLbls>
        <c:smooth val="0"/>
        <c:axId val="160167040"/>
        <c:axId val="160168576"/>
      </c:lineChart>
      <c:catAx>
        <c:axId val="160167040"/>
        <c:scaling>
          <c:orientation val="minMax"/>
        </c:scaling>
        <c:delete val="0"/>
        <c:axPos val="b"/>
        <c:numFmt formatCode="General" sourceLinked="1"/>
        <c:majorTickMark val="cross"/>
        <c:minorTickMark val="in"/>
        <c:tickLblPos val="nextTo"/>
        <c:txPr>
          <a:bodyPr/>
          <a:lstStyle/>
          <a:p>
            <a:pPr>
              <a:defRPr sz="900"/>
            </a:pPr>
            <a:endParaRPr lang="fr-FR"/>
          </a:p>
        </c:txPr>
        <c:crossAx val="160168576"/>
        <c:crosses val="autoZero"/>
        <c:auto val="1"/>
        <c:lblAlgn val="ctr"/>
        <c:lblOffset val="100"/>
        <c:tickLblSkip val="5"/>
        <c:tickMarkSkip val="5"/>
        <c:noMultiLvlLbl val="0"/>
      </c:catAx>
      <c:valAx>
        <c:axId val="160168576"/>
        <c:scaling>
          <c:orientation val="minMax"/>
        </c:scaling>
        <c:delete val="0"/>
        <c:axPos val="l"/>
        <c:title>
          <c:tx>
            <c:rich>
              <a:bodyPr rot="-5400000" vert="horz"/>
              <a:lstStyle/>
              <a:p>
                <a:pPr>
                  <a:defRPr sz="900"/>
                </a:pPr>
                <a:r>
                  <a:rPr lang="fr-FR" sz="900"/>
                  <a:t>Somme des températures</a:t>
                </a:r>
              </a:p>
            </c:rich>
          </c:tx>
          <c:overlay val="0"/>
        </c:title>
        <c:numFmt formatCode="General" sourceLinked="1"/>
        <c:majorTickMark val="out"/>
        <c:minorTickMark val="none"/>
        <c:tickLblPos val="nextTo"/>
        <c:txPr>
          <a:bodyPr/>
          <a:lstStyle/>
          <a:p>
            <a:pPr>
              <a:defRPr sz="800"/>
            </a:pPr>
            <a:endParaRPr lang="fr-FR"/>
          </a:p>
        </c:txPr>
        <c:crossAx val="160167040"/>
        <c:crosses val="autoZero"/>
        <c:crossBetween val="midCat"/>
      </c:valAx>
    </c:plotArea>
    <c:plotVisOnly val="1"/>
    <c:dispBlanksAs val="gap"/>
    <c:showDLblsOverMax val="0"/>
  </c:chart>
  <c:spPr>
    <a:solidFill>
      <a:srgbClr val="FFFFFF"/>
    </a:solidFill>
    <a:ln>
      <a:noFill/>
    </a:ln>
  </c:sp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fr-FR" dirty="0"/>
              <a:t>Le Mans</a:t>
            </a:r>
          </a:p>
        </c:rich>
      </c:tx>
      <c:layout>
        <c:manualLayout>
          <c:xMode val="edge"/>
          <c:yMode val="edge"/>
          <c:x val="0.12475214500954615"/>
          <c:y val="3.5885526583016185E-2"/>
        </c:manualLayout>
      </c:layout>
      <c:overlay val="0"/>
    </c:title>
    <c:autoTitleDeleted val="0"/>
    <c:plotArea>
      <c:layout>
        <c:manualLayout>
          <c:layoutTarget val="inner"/>
          <c:xMode val="edge"/>
          <c:yMode val="edge"/>
          <c:x val="0.12237768269960665"/>
          <c:y val="0.16351473302192515"/>
          <c:w val="0.82344585000645409"/>
          <c:h val="0.67108170569587888"/>
        </c:manualLayout>
      </c:layout>
      <c:lineChart>
        <c:grouping val="standard"/>
        <c:varyColors val="0"/>
        <c:ser>
          <c:idx val="0"/>
          <c:order val="0"/>
          <c:tx>
            <c:v>Nb jours échaudant 72</c:v>
          </c:tx>
          <c:spPr>
            <a:ln>
              <a:solidFill>
                <a:srgbClr val="FFC000"/>
              </a:solidFill>
            </a:ln>
          </c:spPr>
          <c:marker>
            <c:symbol val="none"/>
          </c:marker>
          <c:trendline>
            <c:spPr>
              <a:ln w="9525">
                <a:solidFill>
                  <a:schemeClr val="tx1"/>
                </a:solidFill>
                <a:prstDash val="dash"/>
              </a:ln>
            </c:spPr>
            <c:trendlineType val="linear"/>
            <c:dispRSqr val="0"/>
            <c:dispEq val="0"/>
          </c:trendline>
          <c:cat>
            <c:numRef>
              <c:f>Feuil1!$B$4:$B$61</c:f>
              <c:numCache>
                <c:formatCode>General</c:formatCode>
                <c:ptCount val="58"/>
                <c:pt idx="0">
                  <c:v>1959</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numCache>
            </c:numRef>
          </c:cat>
          <c:val>
            <c:numRef>
              <c:f>Feuil1!$M$4:$M$61</c:f>
              <c:numCache>
                <c:formatCode>General</c:formatCode>
                <c:ptCount val="58"/>
                <c:pt idx="0">
                  <c:v>36</c:v>
                </c:pt>
                <c:pt idx="1">
                  <c:v>19</c:v>
                </c:pt>
                <c:pt idx="2">
                  <c:v>20</c:v>
                </c:pt>
                <c:pt idx="3">
                  <c:v>14</c:v>
                </c:pt>
                <c:pt idx="4">
                  <c:v>14</c:v>
                </c:pt>
                <c:pt idx="5">
                  <c:v>27</c:v>
                </c:pt>
                <c:pt idx="6">
                  <c:v>13</c:v>
                </c:pt>
                <c:pt idx="7">
                  <c:v>16</c:v>
                </c:pt>
                <c:pt idx="8">
                  <c:v>26</c:v>
                </c:pt>
                <c:pt idx="9">
                  <c:v>10</c:v>
                </c:pt>
                <c:pt idx="10">
                  <c:v>28</c:v>
                </c:pt>
                <c:pt idx="11">
                  <c:v>23</c:v>
                </c:pt>
                <c:pt idx="12">
                  <c:v>23</c:v>
                </c:pt>
                <c:pt idx="13">
                  <c:v>17</c:v>
                </c:pt>
                <c:pt idx="14">
                  <c:v>23</c:v>
                </c:pt>
                <c:pt idx="15">
                  <c:v>17</c:v>
                </c:pt>
                <c:pt idx="16">
                  <c:v>25</c:v>
                </c:pt>
                <c:pt idx="17">
                  <c:v>56</c:v>
                </c:pt>
                <c:pt idx="18">
                  <c:v>15</c:v>
                </c:pt>
                <c:pt idx="19">
                  <c:v>15</c:v>
                </c:pt>
                <c:pt idx="20">
                  <c:v>22</c:v>
                </c:pt>
                <c:pt idx="21">
                  <c:v>8</c:v>
                </c:pt>
                <c:pt idx="22">
                  <c:v>12</c:v>
                </c:pt>
                <c:pt idx="23">
                  <c:v>32</c:v>
                </c:pt>
                <c:pt idx="24">
                  <c:v>36</c:v>
                </c:pt>
                <c:pt idx="25">
                  <c:v>29</c:v>
                </c:pt>
                <c:pt idx="26">
                  <c:v>20</c:v>
                </c:pt>
                <c:pt idx="27">
                  <c:v>26</c:v>
                </c:pt>
                <c:pt idx="28">
                  <c:v>20</c:v>
                </c:pt>
                <c:pt idx="29">
                  <c:v>16</c:v>
                </c:pt>
                <c:pt idx="30">
                  <c:v>50</c:v>
                </c:pt>
                <c:pt idx="31">
                  <c:v>34</c:v>
                </c:pt>
                <c:pt idx="32">
                  <c:v>18</c:v>
                </c:pt>
                <c:pt idx="33">
                  <c:v>38</c:v>
                </c:pt>
                <c:pt idx="34">
                  <c:v>23</c:v>
                </c:pt>
                <c:pt idx="35">
                  <c:v>35</c:v>
                </c:pt>
                <c:pt idx="36">
                  <c:v>35</c:v>
                </c:pt>
                <c:pt idx="37">
                  <c:v>34</c:v>
                </c:pt>
                <c:pt idx="38">
                  <c:v>27</c:v>
                </c:pt>
                <c:pt idx="39">
                  <c:v>26</c:v>
                </c:pt>
                <c:pt idx="40">
                  <c:v>33</c:v>
                </c:pt>
                <c:pt idx="41">
                  <c:v>25</c:v>
                </c:pt>
                <c:pt idx="42">
                  <c:v>32</c:v>
                </c:pt>
                <c:pt idx="43">
                  <c:v>23</c:v>
                </c:pt>
                <c:pt idx="44">
                  <c:v>43</c:v>
                </c:pt>
                <c:pt idx="45">
                  <c:v>34</c:v>
                </c:pt>
                <c:pt idx="46">
                  <c:v>36</c:v>
                </c:pt>
                <c:pt idx="47">
                  <c:v>51</c:v>
                </c:pt>
                <c:pt idx="48">
                  <c:v>20</c:v>
                </c:pt>
                <c:pt idx="49">
                  <c:v>31</c:v>
                </c:pt>
                <c:pt idx="50">
                  <c:v>30</c:v>
                </c:pt>
                <c:pt idx="51">
                  <c:v>43</c:v>
                </c:pt>
                <c:pt idx="52">
                  <c:v>32</c:v>
                </c:pt>
                <c:pt idx="53">
                  <c:v>21</c:v>
                </c:pt>
                <c:pt idx="54">
                  <c:v>36</c:v>
                </c:pt>
                <c:pt idx="55">
                  <c:v>32</c:v>
                </c:pt>
                <c:pt idx="56">
                  <c:v>37</c:v>
                </c:pt>
                <c:pt idx="57">
                  <c:v>27</c:v>
                </c:pt>
              </c:numCache>
            </c:numRef>
          </c:val>
          <c:smooth val="0"/>
          <c:extLst>
            <c:ext xmlns:c16="http://schemas.microsoft.com/office/drawing/2014/chart" uri="{C3380CC4-5D6E-409C-BE32-E72D297353CC}">
              <c16:uniqueId val="{00000001-C4E5-406E-8549-9D5AC26DBD96}"/>
            </c:ext>
          </c:extLst>
        </c:ser>
        <c:dLbls>
          <c:showLegendKey val="0"/>
          <c:showVal val="0"/>
          <c:showCatName val="0"/>
          <c:showSerName val="0"/>
          <c:showPercent val="0"/>
          <c:showBubbleSize val="0"/>
        </c:dLbls>
        <c:smooth val="0"/>
        <c:axId val="289056256"/>
        <c:axId val="289057792"/>
      </c:lineChart>
      <c:catAx>
        <c:axId val="289056256"/>
        <c:scaling>
          <c:orientation val="minMax"/>
        </c:scaling>
        <c:delete val="0"/>
        <c:axPos val="b"/>
        <c:numFmt formatCode="General" sourceLinked="1"/>
        <c:majorTickMark val="cross"/>
        <c:minorTickMark val="in"/>
        <c:tickLblPos val="nextTo"/>
        <c:spPr>
          <a:ln>
            <a:solidFill>
              <a:schemeClr val="bg1">
                <a:lumMod val="50000"/>
                <a:alpha val="50000"/>
              </a:schemeClr>
            </a:solidFill>
          </a:ln>
        </c:spPr>
        <c:crossAx val="289057792"/>
        <c:crosses val="autoZero"/>
        <c:auto val="1"/>
        <c:lblAlgn val="ctr"/>
        <c:lblOffset val="100"/>
        <c:tickLblSkip val="5"/>
        <c:tickMarkSkip val="5"/>
        <c:noMultiLvlLbl val="0"/>
      </c:catAx>
      <c:valAx>
        <c:axId val="289057792"/>
        <c:scaling>
          <c:orientation val="minMax"/>
        </c:scaling>
        <c:delete val="0"/>
        <c:axPos val="l"/>
        <c:majorGridlines>
          <c:spPr>
            <a:ln>
              <a:noFill/>
            </a:ln>
          </c:spPr>
        </c:majorGridlines>
        <c:title>
          <c:tx>
            <c:rich>
              <a:bodyPr rot="-5400000" vert="horz"/>
              <a:lstStyle/>
              <a:p>
                <a:pPr>
                  <a:defRPr/>
                </a:pPr>
                <a:r>
                  <a:rPr lang="fr-FR" dirty="0"/>
                  <a:t>Nombre de jours échaudants</a:t>
                </a:r>
              </a:p>
            </c:rich>
          </c:tx>
          <c:layout>
            <c:manualLayout>
              <c:xMode val="edge"/>
              <c:yMode val="edge"/>
              <c:x val="0"/>
              <c:y val="0.25206053788730953"/>
            </c:manualLayout>
          </c:layout>
          <c:overlay val="0"/>
        </c:title>
        <c:numFmt formatCode="General" sourceLinked="1"/>
        <c:majorTickMark val="none"/>
        <c:minorTickMark val="none"/>
        <c:tickLblPos val="nextTo"/>
        <c:spPr>
          <a:ln w="9525">
            <a:solidFill>
              <a:schemeClr val="bg1">
                <a:lumMod val="50000"/>
                <a:alpha val="50000"/>
              </a:schemeClr>
            </a:solidFill>
          </a:ln>
        </c:spPr>
        <c:crossAx val="289056256"/>
        <c:crosses val="autoZero"/>
        <c:crossBetween val="midCat"/>
      </c:valAx>
      <c:spPr>
        <a:ln>
          <a:noFill/>
        </a:ln>
      </c:spPr>
    </c:plotArea>
    <c:plotVisOnly val="1"/>
    <c:dispBlanksAs val="gap"/>
    <c:showDLblsOverMax val="0"/>
  </c:chart>
  <c:spPr>
    <a:solidFill>
      <a:srgbClr val="FFFFFF"/>
    </a:solidFill>
    <a:ln>
      <a:noFill/>
    </a:ln>
  </c:spPr>
  <c:txPr>
    <a:bodyPr/>
    <a:lstStyle/>
    <a:p>
      <a:pPr>
        <a:defRPr sz="1400"/>
      </a:pPr>
      <a:endParaRPr lang="fr-FR"/>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Émissions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6BF-429D-858E-74AFE90FA17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6BF-429D-858E-74AFE90FA17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6BF-429D-858E-74AFE90FA17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6BF-429D-858E-74AFE90FA17D}"/>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CO2</c:v>
                </c:pt>
                <c:pt idx="1">
                  <c:v>N2O</c:v>
                </c:pt>
                <c:pt idx="2">
                  <c:v>CH4</c:v>
                </c:pt>
                <c:pt idx="3">
                  <c:v>gaz fluorés</c:v>
                </c:pt>
              </c:strCache>
            </c:strRef>
          </c:cat>
          <c:val>
            <c:numRef>
              <c:f>Feuil1!$B$2:$B$5</c:f>
              <c:numCache>
                <c:formatCode>0%</c:formatCode>
                <c:ptCount val="4"/>
                <c:pt idx="0">
                  <c:v>0.76</c:v>
                </c:pt>
                <c:pt idx="1">
                  <c:v>7.0000000000000007E-2</c:v>
                </c:pt>
                <c:pt idx="2">
                  <c:v>0.15</c:v>
                </c:pt>
                <c:pt idx="3">
                  <c:v>0.03</c:v>
                </c:pt>
              </c:numCache>
            </c:numRef>
          </c:val>
          <c:extLst>
            <c:ext xmlns:c16="http://schemas.microsoft.com/office/drawing/2014/chart" uri="{C3380CC4-5D6E-409C-BE32-E72D297353CC}">
              <c16:uniqueId val="{00000000-CB7A-4782-9EAC-055E2EF18B5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5.xml.rels><?xml version="1.0" encoding="UTF-8" standalone="yes"?>
<Relationships xmlns="http://schemas.openxmlformats.org/package/2006/relationships"><Relationship Id="rId3" Type="http://schemas.openxmlformats.org/officeDocument/2006/relationships/image" Target="../media/image238.jpg"/><Relationship Id="rId2" Type="http://schemas.openxmlformats.org/officeDocument/2006/relationships/image" Target="../media/image237.jpg"/><Relationship Id="rId1" Type="http://schemas.openxmlformats.org/officeDocument/2006/relationships/image" Target="../media/image236.jpg"/><Relationship Id="rId6" Type="http://schemas.openxmlformats.org/officeDocument/2006/relationships/image" Target="../media/image241.jpg"/><Relationship Id="rId5" Type="http://schemas.openxmlformats.org/officeDocument/2006/relationships/image" Target="../media/image240.jpg"/><Relationship Id="rId4" Type="http://schemas.openxmlformats.org/officeDocument/2006/relationships/image" Target="../media/image239.jpg"/></Relationships>
</file>

<file path=ppt/diagrams/_rels/drawing5.xml.rels><?xml version="1.0" encoding="UTF-8" standalone="yes"?>
<Relationships xmlns="http://schemas.openxmlformats.org/package/2006/relationships"><Relationship Id="rId3" Type="http://schemas.openxmlformats.org/officeDocument/2006/relationships/image" Target="../media/image238.jpg"/><Relationship Id="rId2" Type="http://schemas.openxmlformats.org/officeDocument/2006/relationships/image" Target="../media/image237.jpg"/><Relationship Id="rId1" Type="http://schemas.openxmlformats.org/officeDocument/2006/relationships/image" Target="../media/image236.jpg"/><Relationship Id="rId6" Type="http://schemas.openxmlformats.org/officeDocument/2006/relationships/image" Target="../media/image241.jpg"/><Relationship Id="rId5" Type="http://schemas.openxmlformats.org/officeDocument/2006/relationships/image" Target="../media/image240.jpg"/><Relationship Id="rId4" Type="http://schemas.openxmlformats.org/officeDocument/2006/relationships/image" Target="../media/image23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B98C4309-7B17-4725-A8ED-BAD39253DEB4}">
      <dgm:prSet phldrT="[Texte]"/>
      <dgm:spPr/>
      <dgm:t>
        <a:bodyPr/>
        <a:lstStyle/>
        <a:p>
          <a:r>
            <a:rPr lang="fr-FR" dirty="0"/>
            <a:t>FAITS &amp; PROJECTIONS</a:t>
          </a:r>
        </a:p>
      </dgm:t>
    </dgm:pt>
    <dgm:pt modelId="{6CBB19F4-56A2-47D1-8D15-2BA438002346}" type="parTrans" cxnId="{5A39C3BF-17C5-4BE5-AFC6-A9CB33503FE6}">
      <dgm:prSet/>
      <dgm:spPr/>
      <dgm:t>
        <a:bodyPr/>
        <a:lstStyle/>
        <a:p>
          <a:endParaRPr lang="fr-FR"/>
        </a:p>
      </dgm:t>
    </dgm:pt>
    <dgm:pt modelId="{D3884C97-2DEB-4C9C-8713-0E8F922CA7E8}" type="sibTrans" cxnId="{5A39C3BF-17C5-4BE5-AFC6-A9CB33503FE6}">
      <dgm:prSet/>
      <dgm:spPr/>
      <dgm:t>
        <a:bodyPr/>
        <a:lstStyle/>
        <a:p>
          <a:endParaRPr lang="fr-FR"/>
        </a:p>
      </dgm:t>
    </dgm:pt>
    <dgm:pt modelId="{AD551121-0E84-438B-8825-F6FC3C8C5C8C}">
      <dgm:prSet phldrT="[Texte]"/>
      <dgm:spPr>
        <a:solidFill>
          <a:schemeClr val="accent1">
            <a:lumMod val="40000"/>
            <a:lumOff val="60000"/>
          </a:schemeClr>
        </a:solidFill>
      </dgm:spPr>
      <dgm:t>
        <a:bodyPr/>
        <a:lstStyle/>
        <a:p>
          <a:r>
            <a:rPr lang="fr-FR" dirty="0"/>
            <a:t>LES IMPACTS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chemeClr val="accent1">
            <a:lumMod val="40000"/>
            <a:lumOff val="60000"/>
          </a:schemeClr>
        </a:solidFill>
      </dgm:spPr>
      <dgm:t>
        <a:bodyPr/>
        <a:lstStyle/>
        <a:p>
          <a:r>
            <a:rPr lang="fr-FR" dirty="0"/>
            <a:t>ATTÉNUATION &amp; ADAPTATION</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chemeClr val="accent1">
            <a:lumMod val="40000"/>
            <a:lumOff val="60000"/>
          </a:schemeClr>
        </a:solidFill>
      </dgm:spPr>
      <dgm:t>
        <a:bodyPr/>
        <a:lstStyle/>
        <a:p>
          <a:r>
            <a:rPr lang="fr-FR" dirty="0"/>
            <a:t>GAZ À EFFET DE SERRE</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chemeClr val="accent1">
            <a:lumMod val="40000"/>
            <a:lumOff val="60000"/>
          </a:schemeClr>
        </a:solidFill>
      </dgm:spPr>
      <dgm:t>
        <a:bodyPr/>
        <a:lstStyle/>
        <a:p>
          <a:r>
            <a:rPr lang="fr-FR" dirty="0"/>
            <a:t>LE MARCHÉ DU CARBONE</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5">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5">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5">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5">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FC7783B9-E5AA-4001-B509-C1243D6B51E8}" type="pres">
      <dgm:prSet presAssocID="{C21AB906-CFCC-4E64-8519-ABC371EC63FA}" presName="parTxOnly" presStyleLbl="node1" presStyleIdx="4" presStyleCnt="5">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4"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AC7AFE35-D118-4180-8200-40A2336FB285}" type="presParOf" srcId="{D9AABD0C-43D9-45CD-8724-15589479E186}" destId="{FC7783B9-E5AA-4001-B509-C1243D6B51E8}" srcOrd="8"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139EBD-9BC5-4790-B2A3-62FE967408BB}" type="doc">
      <dgm:prSet loTypeId="urn:microsoft.com/office/officeart/2005/8/layout/arrow2" loCatId="process" qsTypeId="urn:microsoft.com/office/officeart/2005/8/quickstyle/simple1" qsCatId="simple" csTypeId="urn:microsoft.com/office/officeart/2005/8/colors/accent3_2" csCatId="accent3" phldr="1"/>
      <dgm:spPr/>
    </dgm:pt>
    <dgm:pt modelId="{FC15BBC1-2D88-4F70-A375-49E8C31664F0}">
      <dgm:prSet phldrT="[Texte]" custT="1"/>
      <dgm:spPr>
        <a:xfrm>
          <a:off x="221846" y="1107269"/>
          <a:ext cx="1508431" cy="421877"/>
        </a:xfrm>
        <a:prstGeom prst="rect">
          <a:avLst/>
        </a:prstGeom>
        <a:noFill/>
        <a:ln>
          <a:noFill/>
        </a:ln>
        <a:effectLst/>
      </dgm:spPr>
      <dgm:t>
        <a:bodyPr/>
        <a:lstStyle/>
        <a:p>
          <a:pPr>
            <a:buNone/>
          </a:pPr>
          <a:r>
            <a:rPr lang="fr-FR" sz="1400" b="1" dirty="0">
              <a:solidFill>
                <a:schemeClr val="accent5">
                  <a:lumMod val="50000"/>
                </a:schemeClr>
              </a:solidFill>
              <a:latin typeface="Verdana"/>
              <a:ea typeface="+mn-ea"/>
              <a:cs typeface="+mn-cs"/>
            </a:rPr>
            <a:t>St Nazaire +0,30°c/déc.</a:t>
          </a:r>
        </a:p>
      </dgm:t>
    </dgm:pt>
    <dgm:pt modelId="{CAE5C06C-8589-40EC-8684-9AB1ACFA00AB}" type="parTrans" cxnId="{3624CF62-9201-49F7-83AD-287CE876657A}">
      <dgm:prSet/>
      <dgm:spPr/>
      <dgm:t>
        <a:bodyPr/>
        <a:lstStyle/>
        <a:p>
          <a:endParaRPr lang="fr-FR"/>
        </a:p>
      </dgm:t>
    </dgm:pt>
    <dgm:pt modelId="{11739734-89AF-41AF-9E95-C07DEE2B0242}" type="sibTrans" cxnId="{3624CF62-9201-49F7-83AD-287CE876657A}">
      <dgm:prSet/>
      <dgm:spPr/>
      <dgm:t>
        <a:bodyPr/>
        <a:lstStyle/>
        <a:p>
          <a:endParaRPr lang="fr-FR"/>
        </a:p>
      </dgm:t>
    </dgm:pt>
    <dgm:pt modelId="{D249F17F-53CB-4AA8-BF2F-3EEE6EB8268D}">
      <dgm:prSet phldrT="[Texte]" custT="1"/>
      <dgm:spPr>
        <a:xfrm>
          <a:off x="2230011" y="1844709"/>
          <a:ext cx="1877572" cy="913300"/>
        </a:xfrm>
        <a:prstGeom prst="rect">
          <a:avLst/>
        </a:prstGeom>
        <a:noFill/>
        <a:ln>
          <a:noFill/>
        </a:ln>
        <a:effectLst/>
      </dgm:spPr>
      <dgm:t>
        <a:bodyPr/>
        <a:lstStyle/>
        <a:p>
          <a:pPr>
            <a:buNone/>
          </a:pPr>
          <a:r>
            <a:rPr lang="fr-FR" sz="1400" b="1" dirty="0">
              <a:solidFill>
                <a:schemeClr val="accent5">
                  <a:lumMod val="50000"/>
                </a:schemeClr>
              </a:solidFill>
              <a:latin typeface="Verdana"/>
              <a:ea typeface="+mn-ea"/>
              <a:cs typeface="+mn-cs"/>
            </a:rPr>
            <a:t>Angers +0,35°c/déc.</a:t>
          </a:r>
        </a:p>
      </dgm:t>
    </dgm:pt>
    <dgm:pt modelId="{53B7313E-BB7A-49E0-9A29-B414FA94BBFA}" type="parTrans" cxnId="{C40EEA67-5072-4162-8D6C-AEB4D367EC42}">
      <dgm:prSet/>
      <dgm:spPr/>
      <dgm:t>
        <a:bodyPr/>
        <a:lstStyle/>
        <a:p>
          <a:endParaRPr lang="fr-FR"/>
        </a:p>
      </dgm:t>
    </dgm:pt>
    <dgm:pt modelId="{7271AB17-223E-4FD7-928F-00F60B7AFCDA}" type="sibTrans" cxnId="{C40EEA67-5072-4162-8D6C-AEB4D367EC42}">
      <dgm:prSet/>
      <dgm:spPr/>
      <dgm:t>
        <a:bodyPr/>
        <a:lstStyle/>
        <a:p>
          <a:endParaRPr lang="fr-FR"/>
        </a:p>
      </dgm:t>
    </dgm:pt>
    <dgm:pt modelId="{BE0527E1-9E6E-48A4-AA64-B0740DC6BC8F}">
      <dgm:prSet phldrT="[Texte]" custT="1"/>
      <dgm:spPr>
        <a:xfrm>
          <a:off x="3485287" y="1587744"/>
          <a:ext cx="1661554" cy="801948"/>
        </a:xfrm>
        <a:prstGeom prst="rect">
          <a:avLst/>
        </a:prstGeom>
        <a:noFill/>
        <a:ln>
          <a:noFill/>
        </a:ln>
        <a:effectLst/>
      </dgm:spPr>
      <dgm:t>
        <a:bodyPr/>
        <a:lstStyle/>
        <a:p>
          <a:pPr>
            <a:buNone/>
          </a:pPr>
          <a:r>
            <a:rPr lang="fr-FR" sz="1400" b="1" dirty="0">
              <a:solidFill>
                <a:schemeClr val="accent5">
                  <a:lumMod val="50000"/>
                </a:schemeClr>
              </a:solidFill>
              <a:latin typeface="Verdana"/>
              <a:ea typeface="+mn-ea"/>
              <a:cs typeface="+mn-cs"/>
            </a:rPr>
            <a:t>Le Mans +0,44°c/déc.</a:t>
          </a:r>
        </a:p>
      </dgm:t>
    </dgm:pt>
    <dgm:pt modelId="{EE8807B4-69E3-4142-BACD-DF50E2699857}" type="parTrans" cxnId="{81450FCA-B210-4BB3-BFB5-C4C406690B27}">
      <dgm:prSet/>
      <dgm:spPr/>
      <dgm:t>
        <a:bodyPr/>
        <a:lstStyle/>
        <a:p>
          <a:endParaRPr lang="fr-FR"/>
        </a:p>
      </dgm:t>
    </dgm:pt>
    <dgm:pt modelId="{CD1FE942-FB8B-4D80-9740-3C02C41FFAC2}" type="sibTrans" cxnId="{81450FCA-B210-4BB3-BFB5-C4C406690B27}">
      <dgm:prSet/>
      <dgm:spPr/>
      <dgm:t>
        <a:bodyPr/>
        <a:lstStyle/>
        <a:p>
          <a:endParaRPr lang="fr-FR"/>
        </a:p>
      </dgm:t>
    </dgm:pt>
    <dgm:pt modelId="{580023C3-75D9-4414-9503-959FE3D7698B}">
      <dgm:prSet phldrT="[Texte]" custT="1"/>
      <dgm:spPr>
        <a:xfrm>
          <a:off x="1581941" y="2970396"/>
          <a:ext cx="2561644" cy="408940"/>
        </a:xfrm>
        <a:prstGeom prst="rect">
          <a:avLst/>
        </a:prstGeom>
        <a:noFill/>
        <a:ln>
          <a:noFill/>
        </a:ln>
        <a:effectLst/>
      </dgm:spPr>
      <dgm:t>
        <a:bodyPr/>
        <a:lstStyle/>
        <a:p>
          <a:pPr>
            <a:buNone/>
          </a:pPr>
          <a:r>
            <a:rPr lang="fr-FR" sz="1400" b="1" dirty="0">
              <a:solidFill>
                <a:schemeClr val="accent5">
                  <a:lumMod val="50000"/>
                </a:schemeClr>
              </a:solidFill>
              <a:latin typeface="Verdana"/>
              <a:ea typeface="+mn-ea"/>
              <a:cs typeface="+mn-cs"/>
            </a:rPr>
            <a:t>La Roche sur Yon +0,31°c/déc.</a:t>
          </a:r>
        </a:p>
      </dgm:t>
    </dgm:pt>
    <dgm:pt modelId="{99F079BE-57D6-41B4-A25F-9FD19F0CA485}" type="parTrans" cxnId="{4508A836-BEF0-4B3C-B69E-A805EB266472}">
      <dgm:prSet/>
      <dgm:spPr/>
      <dgm:t>
        <a:bodyPr/>
        <a:lstStyle/>
        <a:p>
          <a:endParaRPr lang="fr-FR"/>
        </a:p>
      </dgm:t>
    </dgm:pt>
    <dgm:pt modelId="{F29DC0FC-798A-421D-A9FD-904022C52634}" type="sibTrans" cxnId="{4508A836-BEF0-4B3C-B69E-A805EB266472}">
      <dgm:prSet/>
      <dgm:spPr/>
      <dgm:t>
        <a:bodyPr/>
        <a:lstStyle/>
        <a:p>
          <a:endParaRPr lang="fr-FR"/>
        </a:p>
      </dgm:t>
    </dgm:pt>
    <dgm:pt modelId="{DD77D7C8-E75B-4FA5-9E5F-46D99A5F6FDF}" type="pres">
      <dgm:prSet presAssocID="{C6139EBD-9BC5-4790-B2A3-62FE967408BB}" presName="arrowDiagram" presStyleCnt="0">
        <dgm:presLayoutVars>
          <dgm:chMax val="5"/>
          <dgm:dir/>
          <dgm:resizeHandles val="exact"/>
        </dgm:presLayoutVars>
      </dgm:prSet>
      <dgm:spPr/>
    </dgm:pt>
    <dgm:pt modelId="{3B468C86-2F24-476E-8D19-7881014734D0}" type="pres">
      <dgm:prSet presAssocID="{C6139EBD-9BC5-4790-B2A3-62FE967408BB}" presName="arrow" presStyleLbl="bgShp" presStyleIdx="0" presStyleCnt="1" custAng="453030" custScaleX="99584" custLinFactNeighborX="9816" custLinFactNeighborY="-14756">
        <dgm:style>
          <a:lnRef idx="1">
            <a:schemeClr val="accent1"/>
          </a:lnRef>
          <a:fillRef idx="3">
            <a:schemeClr val="accent1"/>
          </a:fillRef>
          <a:effectRef idx="2">
            <a:schemeClr val="accent1"/>
          </a:effectRef>
          <a:fontRef idx="minor">
            <a:schemeClr val="lt1"/>
          </a:fontRef>
        </dgm:style>
      </dgm:prSet>
      <dgm:spPr>
        <a:xfrm rot="453030">
          <a:off x="493905" y="0"/>
          <a:ext cx="5442748" cy="3415928"/>
        </a:xfrm>
        <a:prstGeom prst="swooshArrow">
          <a:avLst>
            <a:gd name="adj1" fmla="val 25000"/>
            <a:gd name="adj2" fmla="val 25000"/>
          </a:avLst>
        </a:prstGeom>
        <a:gradFill rotWithShape="1">
          <a:gsLst>
            <a:gs pos="0">
              <a:srgbClr val="339933">
                <a:shade val="51000"/>
                <a:satMod val="130000"/>
              </a:srgbClr>
            </a:gs>
            <a:gs pos="80000">
              <a:srgbClr val="339933">
                <a:shade val="93000"/>
                <a:satMod val="130000"/>
              </a:srgbClr>
            </a:gs>
            <a:gs pos="100000">
              <a:srgbClr val="339933">
                <a:shade val="94000"/>
                <a:satMod val="135000"/>
              </a:srgbClr>
            </a:gs>
          </a:gsLst>
          <a:lin ang="16200000" scaled="0"/>
        </a:gradFill>
        <a:ln w="9525" cap="flat" cmpd="sng" algn="ctr">
          <a:solidFill>
            <a:srgbClr val="339933">
              <a:shade val="95000"/>
              <a:satMod val="105000"/>
            </a:srgbClr>
          </a:solidFill>
          <a:prstDash val="solid"/>
        </a:ln>
        <a:effectLst>
          <a:outerShdw blurRad="50800" dist="38100" dir="2700000" algn="tl" rotWithShape="0">
            <a:prstClr val="black">
              <a:alpha val="40000"/>
            </a:prstClr>
          </a:outerShdw>
        </a:effectLst>
      </dgm:spPr>
    </dgm:pt>
    <dgm:pt modelId="{B4088A39-4919-454B-BFCC-320D1239C3EF}" type="pres">
      <dgm:prSet presAssocID="{C6139EBD-9BC5-4790-B2A3-62FE967408BB}" presName="arrowDiagram4" presStyleCnt="0"/>
      <dgm:spPr/>
    </dgm:pt>
    <dgm:pt modelId="{7776E2D8-98E4-4C5E-A98F-9CC90BFF693E}" type="pres">
      <dgm:prSet presAssocID="{FC15BBC1-2D88-4F70-A375-49E8C31664F0}" presName="bullet4a" presStyleLbl="node1" presStyleIdx="0" presStyleCnt="4" custLinFactX="11317" custLinFactY="-52203" custLinFactNeighborX="100000" custLinFactNeighborY="-100000"/>
      <dgm:spPr>
        <a:xfrm>
          <a:off x="789856" y="2348755"/>
          <a:ext cx="125706" cy="125706"/>
        </a:xfrm>
        <a:prstGeom prst="ellipse">
          <a:avLst/>
        </a:prstGeom>
        <a:solidFill>
          <a:srgbClr val="800000"/>
        </a:solidFill>
        <a:ln w="25400" cap="flat" cmpd="sng" algn="ctr">
          <a:solidFill>
            <a:srgbClr val="FFFFCC">
              <a:hueOff val="0"/>
              <a:satOff val="0"/>
              <a:lumOff val="0"/>
              <a:alphaOff val="0"/>
            </a:srgbClr>
          </a:solidFill>
          <a:prstDash val="solid"/>
        </a:ln>
        <a:effectLst/>
      </dgm:spPr>
    </dgm:pt>
    <dgm:pt modelId="{A3BAD773-C5FD-4C82-B333-F585012715C5}" type="pres">
      <dgm:prSet presAssocID="{FC15BBC1-2D88-4F70-A375-49E8C31664F0}" presName="textBox4a" presStyleLbl="revTx" presStyleIdx="0" presStyleCnt="4" custScaleX="161399" custScaleY="51892" custLinFactY="-100000" custLinFactNeighborX="-21829" custLinFactNeighborY="-108025">
        <dgm:presLayoutVars>
          <dgm:bulletEnabled val="1"/>
        </dgm:presLayoutVars>
      </dgm:prSet>
      <dgm:spPr/>
    </dgm:pt>
    <dgm:pt modelId="{F3B691E0-C167-4EE2-BA36-2FEC33BDAF26}" type="pres">
      <dgm:prSet presAssocID="{580023C3-75D9-4414-9503-959FE3D7698B}" presName="bullet4b" presStyleLbl="node1" presStyleIdx="1" presStyleCnt="4" custScaleX="100000" custScaleY="97626" custLinFactY="413132" custLinFactNeighborX="-12867" custLinFactNeighborY="500000"/>
      <dgm:spPr>
        <a:xfrm>
          <a:off x="1509935" y="3202498"/>
          <a:ext cx="218619" cy="213429"/>
        </a:xfrm>
        <a:prstGeom prst="ellipse">
          <a:avLst/>
        </a:prstGeom>
        <a:solidFill>
          <a:srgbClr val="FFFFE2">
            <a:hueOff val="0"/>
            <a:satOff val="0"/>
            <a:lumOff val="0"/>
            <a:alphaOff val="0"/>
          </a:srgbClr>
        </a:solidFill>
        <a:ln w="25400" cap="flat" cmpd="sng" algn="ctr">
          <a:solidFill>
            <a:srgbClr val="FFFFCC">
              <a:hueOff val="0"/>
              <a:satOff val="0"/>
              <a:lumOff val="0"/>
              <a:alphaOff val="0"/>
            </a:srgbClr>
          </a:solidFill>
          <a:prstDash val="solid"/>
        </a:ln>
        <a:effectLst/>
      </dgm:spPr>
    </dgm:pt>
    <dgm:pt modelId="{F273D14F-0AF1-47A7-BB83-246CC375666F}" type="pres">
      <dgm:prSet presAssocID="{580023C3-75D9-4414-9503-959FE3D7698B}" presName="textBox4b" presStyleLbl="revTx" presStyleIdx="1" presStyleCnt="4" custScaleX="223188" custScaleY="26196" custLinFactNeighborX="55893" custLinFactNeighborY="34558">
        <dgm:presLayoutVars>
          <dgm:bulletEnabled val="1"/>
        </dgm:presLayoutVars>
      </dgm:prSet>
      <dgm:spPr/>
    </dgm:pt>
    <dgm:pt modelId="{707666E1-DC29-44DD-ACB9-B2F5DA678A7E}" type="pres">
      <dgm:prSet presAssocID="{D249F17F-53CB-4AA8-BF2F-3EEE6EB8268D}" presName="bullet4c" presStyleLbl="node1" presStyleIdx="2" presStyleCnt="4" custLinFactNeighborX="-97949" custLinFactNeighborY="62345"/>
      <dgm:spPr>
        <a:xfrm>
          <a:off x="2388423" y="1340644"/>
          <a:ext cx="289670" cy="289670"/>
        </a:xfrm>
        <a:prstGeom prst="ellipse">
          <a:avLst/>
        </a:prstGeom>
        <a:solidFill>
          <a:srgbClr val="800000"/>
        </a:solidFill>
        <a:ln w="25400" cap="flat" cmpd="sng" algn="ctr">
          <a:solidFill>
            <a:srgbClr val="FFFFCC">
              <a:hueOff val="0"/>
              <a:satOff val="0"/>
              <a:lumOff val="0"/>
              <a:alphaOff val="0"/>
            </a:srgbClr>
          </a:solidFill>
          <a:prstDash val="solid"/>
        </a:ln>
        <a:effectLst/>
      </dgm:spPr>
    </dgm:pt>
    <dgm:pt modelId="{FDC60FEA-25B9-4C71-B009-927BABF9A5CA}" type="pres">
      <dgm:prSet presAssocID="{D249F17F-53CB-4AA8-BF2F-3EEE6EB8268D}" presName="textBox4c" presStyleLbl="revTx" presStyleIdx="2" presStyleCnt="4" custFlipVert="0" custScaleX="163587" custScaleY="43263" custLinFactNeighborX="-19348" custLinFactNeighborY="-2797">
        <dgm:presLayoutVars>
          <dgm:bulletEnabled val="1"/>
        </dgm:presLayoutVars>
      </dgm:prSet>
      <dgm:spPr/>
    </dgm:pt>
    <dgm:pt modelId="{FF73E443-1FE6-4EC2-88A6-8E9D7E2D7919}" type="pres">
      <dgm:prSet presAssocID="{BE0527E1-9E6E-48A4-AA64-B0740DC6BC8F}" presName="bullet4d" presStyleLbl="node1" presStyleIdx="3" presStyleCnt="4" custLinFactNeighborX="61557" custLinFactNeighborY="27807"/>
      <dgm:spPr>
        <a:xfrm>
          <a:off x="4146224" y="880587"/>
          <a:ext cx="388049" cy="388049"/>
        </a:xfrm>
        <a:prstGeom prst="ellipse">
          <a:avLst/>
        </a:prstGeom>
        <a:solidFill>
          <a:srgbClr val="800000"/>
        </a:solidFill>
        <a:ln w="25400" cap="flat" cmpd="sng" algn="ctr">
          <a:solidFill>
            <a:srgbClr val="FFFFCC">
              <a:hueOff val="0"/>
              <a:satOff val="0"/>
              <a:lumOff val="0"/>
              <a:alphaOff val="0"/>
            </a:srgbClr>
          </a:solidFill>
          <a:prstDash val="solid"/>
        </a:ln>
        <a:effectLst/>
      </dgm:spPr>
    </dgm:pt>
    <dgm:pt modelId="{BCDD0FEF-6F9D-4707-8175-D74967D1D0C7}" type="pres">
      <dgm:prSet presAssocID="{BE0527E1-9E6E-48A4-AA64-B0740DC6BC8F}" presName="textBox4d" presStyleLbl="revTx" presStyleIdx="3" presStyleCnt="4" custScaleX="144766" custScaleY="32743" custLinFactNeighborX="-31295" custLinFactNeighborY="-8272">
        <dgm:presLayoutVars>
          <dgm:bulletEnabled val="1"/>
        </dgm:presLayoutVars>
      </dgm:prSet>
      <dgm:spPr/>
    </dgm:pt>
  </dgm:ptLst>
  <dgm:cxnLst>
    <dgm:cxn modelId="{64686906-2C79-4882-BD39-AFE3726B9661}" type="presOf" srcId="{D249F17F-53CB-4AA8-BF2F-3EEE6EB8268D}" destId="{FDC60FEA-25B9-4C71-B009-927BABF9A5CA}" srcOrd="0" destOrd="0" presId="urn:microsoft.com/office/officeart/2005/8/layout/arrow2"/>
    <dgm:cxn modelId="{4508A836-BEF0-4B3C-B69E-A805EB266472}" srcId="{C6139EBD-9BC5-4790-B2A3-62FE967408BB}" destId="{580023C3-75D9-4414-9503-959FE3D7698B}" srcOrd="1" destOrd="0" parTransId="{99F079BE-57D6-41B4-A25F-9FD19F0CA485}" sibTransId="{F29DC0FC-798A-421D-A9FD-904022C52634}"/>
    <dgm:cxn modelId="{3624CF62-9201-49F7-83AD-287CE876657A}" srcId="{C6139EBD-9BC5-4790-B2A3-62FE967408BB}" destId="{FC15BBC1-2D88-4F70-A375-49E8C31664F0}" srcOrd="0" destOrd="0" parTransId="{CAE5C06C-8589-40EC-8684-9AB1ACFA00AB}" sibTransId="{11739734-89AF-41AF-9E95-C07DEE2B0242}"/>
    <dgm:cxn modelId="{C40EEA67-5072-4162-8D6C-AEB4D367EC42}" srcId="{C6139EBD-9BC5-4790-B2A3-62FE967408BB}" destId="{D249F17F-53CB-4AA8-BF2F-3EEE6EB8268D}" srcOrd="2" destOrd="0" parTransId="{53B7313E-BB7A-49E0-9A29-B414FA94BBFA}" sibTransId="{7271AB17-223E-4FD7-928F-00F60B7AFCDA}"/>
    <dgm:cxn modelId="{42242387-668C-4ED5-B0A7-D3036815F21F}" type="presOf" srcId="{C6139EBD-9BC5-4790-B2A3-62FE967408BB}" destId="{DD77D7C8-E75B-4FA5-9E5F-46D99A5F6FDF}" srcOrd="0" destOrd="0" presId="urn:microsoft.com/office/officeart/2005/8/layout/arrow2"/>
    <dgm:cxn modelId="{5E6EE8AD-2681-4DDD-8C63-03B1B515A9B0}" type="presOf" srcId="{580023C3-75D9-4414-9503-959FE3D7698B}" destId="{F273D14F-0AF1-47A7-BB83-246CC375666F}" srcOrd="0" destOrd="0" presId="urn:microsoft.com/office/officeart/2005/8/layout/arrow2"/>
    <dgm:cxn modelId="{3100B6B8-2135-488F-93E0-7A8C314E5C2E}" type="presOf" srcId="{BE0527E1-9E6E-48A4-AA64-B0740DC6BC8F}" destId="{BCDD0FEF-6F9D-4707-8175-D74967D1D0C7}" srcOrd="0" destOrd="0" presId="urn:microsoft.com/office/officeart/2005/8/layout/arrow2"/>
    <dgm:cxn modelId="{4A0750BC-3428-431E-ABA7-2531687E4CBF}" type="presOf" srcId="{FC15BBC1-2D88-4F70-A375-49E8C31664F0}" destId="{A3BAD773-C5FD-4C82-B333-F585012715C5}" srcOrd="0" destOrd="0" presId="urn:microsoft.com/office/officeart/2005/8/layout/arrow2"/>
    <dgm:cxn modelId="{81450FCA-B210-4BB3-BFB5-C4C406690B27}" srcId="{C6139EBD-9BC5-4790-B2A3-62FE967408BB}" destId="{BE0527E1-9E6E-48A4-AA64-B0740DC6BC8F}" srcOrd="3" destOrd="0" parTransId="{EE8807B4-69E3-4142-BACD-DF50E2699857}" sibTransId="{CD1FE942-FB8B-4D80-9740-3C02C41FFAC2}"/>
    <dgm:cxn modelId="{E16B166C-1C4F-4CDF-9607-0F7138F39D69}" type="presParOf" srcId="{DD77D7C8-E75B-4FA5-9E5F-46D99A5F6FDF}" destId="{3B468C86-2F24-476E-8D19-7881014734D0}" srcOrd="0" destOrd="0" presId="urn:microsoft.com/office/officeart/2005/8/layout/arrow2"/>
    <dgm:cxn modelId="{AB10503D-6E08-4C60-AE41-DCA913D19EE8}" type="presParOf" srcId="{DD77D7C8-E75B-4FA5-9E5F-46D99A5F6FDF}" destId="{B4088A39-4919-454B-BFCC-320D1239C3EF}" srcOrd="1" destOrd="0" presId="urn:microsoft.com/office/officeart/2005/8/layout/arrow2"/>
    <dgm:cxn modelId="{930415F1-0456-4A8B-9F0C-4A23FEC85553}" type="presParOf" srcId="{B4088A39-4919-454B-BFCC-320D1239C3EF}" destId="{7776E2D8-98E4-4C5E-A98F-9CC90BFF693E}" srcOrd="0" destOrd="0" presId="urn:microsoft.com/office/officeart/2005/8/layout/arrow2"/>
    <dgm:cxn modelId="{EB41796C-9D86-4C59-98CE-9CE49A9BC23D}" type="presParOf" srcId="{B4088A39-4919-454B-BFCC-320D1239C3EF}" destId="{A3BAD773-C5FD-4C82-B333-F585012715C5}" srcOrd="1" destOrd="0" presId="urn:microsoft.com/office/officeart/2005/8/layout/arrow2"/>
    <dgm:cxn modelId="{148DE43C-3888-419A-931D-91C5690B9BF5}" type="presParOf" srcId="{B4088A39-4919-454B-BFCC-320D1239C3EF}" destId="{F3B691E0-C167-4EE2-BA36-2FEC33BDAF26}" srcOrd="2" destOrd="0" presId="urn:microsoft.com/office/officeart/2005/8/layout/arrow2"/>
    <dgm:cxn modelId="{23D4F607-53A6-4991-91F1-932DC8D866E8}" type="presParOf" srcId="{B4088A39-4919-454B-BFCC-320D1239C3EF}" destId="{F273D14F-0AF1-47A7-BB83-246CC375666F}" srcOrd="3" destOrd="0" presId="urn:microsoft.com/office/officeart/2005/8/layout/arrow2"/>
    <dgm:cxn modelId="{B8758461-81BE-4A82-8736-B2A30DEF3077}" type="presParOf" srcId="{B4088A39-4919-454B-BFCC-320D1239C3EF}" destId="{707666E1-DC29-44DD-ACB9-B2F5DA678A7E}" srcOrd="4" destOrd="0" presId="urn:microsoft.com/office/officeart/2005/8/layout/arrow2"/>
    <dgm:cxn modelId="{57DB0ACA-0A54-4A29-AD4B-EAA21B933DB4}" type="presParOf" srcId="{B4088A39-4919-454B-BFCC-320D1239C3EF}" destId="{FDC60FEA-25B9-4C71-B009-927BABF9A5CA}" srcOrd="5" destOrd="0" presId="urn:microsoft.com/office/officeart/2005/8/layout/arrow2"/>
    <dgm:cxn modelId="{D8CD8419-555B-4FB5-AF8A-62CF3762B39C}" type="presParOf" srcId="{B4088A39-4919-454B-BFCC-320D1239C3EF}" destId="{FF73E443-1FE6-4EC2-88A6-8E9D7E2D7919}" srcOrd="6" destOrd="0" presId="urn:microsoft.com/office/officeart/2005/8/layout/arrow2"/>
    <dgm:cxn modelId="{A17C27CB-6887-4485-BEC5-DADEB7CF4723}" type="presParOf" srcId="{B4088A39-4919-454B-BFCC-320D1239C3EF}" destId="{BCDD0FEF-6F9D-4707-8175-D74967D1D0C7}" srcOrd="7"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B98C4309-7B17-4725-A8ED-BAD39253DEB4}">
      <dgm:prSet phldrT="[Texte]"/>
      <dgm:spPr>
        <a:solidFill>
          <a:schemeClr val="accent1">
            <a:lumMod val="40000"/>
            <a:lumOff val="60000"/>
          </a:schemeClr>
        </a:solidFill>
      </dgm:spPr>
      <dgm:t>
        <a:bodyPr/>
        <a:lstStyle/>
        <a:p>
          <a:r>
            <a:rPr lang="fr-FR" dirty="0"/>
            <a:t>FAITS &amp; PROJECTIONS</a:t>
          </a:r>
        </a:p>
      </dgm:t>
    </dgm:pt>
    <dgm:pt modelId="{6CBB19F4-56A2-47D1-8D15-2BA438002346}" type="parTrans" cxnId="{5A39C3BF-17C5-4BE5-AFC6-A9CB33503FE6}">
      <dgm:prSet/>
      <dgm:spPr/>
      <dgm:t>
        <a:bodyPr/>
        <a:lstStyle/>
        <a:p>
          <a:endParaRPr lang="fr-FR"/>
        </a:p>
      </dgm:t>
    </dgm:pt>
    <dgm:pt modelId="{D3884C97-2DEB-4C9C-8713-0E8F922CA7E8}" type="sibTrans" cxnId="{5A39C3BF-17C5-4BE5-AFC6-A9CB33503FE6}">
      <dgm:prSet/>
      <dgm:spPr/>
      <dgm:t>
        <a:bodyPr/>
        <a:lstStyle/>
        <a:p>
          <a:endParaRPr lang="fr-FR"/>
        </a:p>
      </dgm:t>
    </dgm:pt>
    <dgm:pt modelId="{AD551121-0E84-438B-8825-F6FC3C8C5C8C}">
      <dgm:prSet phldrT="[Texte]"/>
      <dgm:spPr>
        <a:solidFill>
          <a:schemeClr val="accent1"/>
        </a:solidFill>
      </dgm:spPr>
      <dgm:t>
        <a:bodyPr/>
        <a:lstStyle/>
        <a:p>
          <a:r>
            <a:rPr lang="fr-FR" dirty="0"/>
            <a:t>LES IMPACTS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chemeClr val="accent1">
            <a:lumMod val="40000"/>
            <a:lumOff val="60000"/>
          </a:schemeClr>
        </a:solidFill>
      </dgm:spPr>
      <dgm:t>
        <a:bodyPr/>
        <a:lstStyle/>
        <a:p>
          <a:r>
            <a:rPr lang="fr-FR" dirty="0"/>
            <a:t>ATTÉNUATION &amp; ADAPTATION</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chemeClr val="accent1">
            <a:lumMod val="40000"/>
            <a:lumOff val="60000"/>
          </a:schemeClr>
        </a:solidFill>
      </dgm:spPr>
      <dgm:t>
        <a:bodyPr/>
        <a:lstStyle/>
        <a:p>
          <a:r>
            <a:rPr lang="fr-FR" dirty="0"/>
            <a:t>GAZ À EFFET DE SERRE</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chemeClr val="accent1">
            <a:lumMod val="40000"/>
            <a:lumOff val="60000"/>
          </a:schemeClr>
        </a:solidFill>
      </dgm:spPr>
      <dgm:t>
        <a:bodyPr/>
        <a:lstStyle/>
        <a:p>
          <a:r>
            <a:rPr lang="fr-FR" dirty="0"/>
            <a:t>LE MARCHÉ DU CARBONE</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5">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5">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5">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5">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FC7783B9-E5AA-4001-B509-C1243D6B51E8}" type="pres">
      <dgm:prSet presAssocID="{C21AB906-CFCC-4E64-8519-ABC371EC63FA}" presName="parTxOnly" presStyleLbl="node1" presStyleIdx="4" presStyleCnt="5">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4"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AC7AFE35-D118-4180-8200-40A2336FB285}" type="presParOf" srcId="{D9AABD0C-43D9-45CD-8724-15589479E186}" destId="{FC7783B9-E5AA-4001-B509-C1243D6B51E8}" srcOrd="8"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B98C4309-7B17-4725-A8ED-BAD39253DEB4}">
      <dgm:prSet phldrT="[Texte]"/>
      <dgm:spPr>
        <a:solidFill>
          <a:schemeClr val="accent1">
            <a:lumMod val="40000"/>
            <a:lumOff val="60000"/>
          </a:schemeClr>
        </a:solidFill>
      </dgm:spPr>
      <dgm:t>
        <a:bodyPr/>
        <a:lstStyle/>
        <a:p>
          <a:r>
            <a:rPr lang="fr-FR" dirty="0"/>
            <a:t>FAITS &amp; PROJECTIONS</a:t>
          </a:r>
        </a:p>
      </dgm:t>
    </dgm:pt>
    <dgm:pt modelId="{6CBB19F4-56A2-47D1-8D15-2BA438002346}" type="parTrans" cxnId="{5A39C3BF-17C5-4BE5-AFC6-A9CB33503FE6}">
      <dgm:prSet/>
      <dgm:spPr/>
      <dgm:t>
        <a:bodyPr/>
        <a:lstStyle/>
        <a:p>
          <a:endParaRPr lang="fr-FR"/>
        </a:p>
      </dgm:t>
    </dgm:pt>
    <dgm:pt modelId="{D3884C97-2DEB-4C9C-8713-0E8F922CA7E8}" type="sibTrans" cxnId="{5A39C3BF-17C5-4BE5-AFC6-A9CB33503FE6}">
      <dgm:prSet/>
      <dgm:spPr/>
      <dgm:t>
        <a:bodyPr/>
        <a:lstStyle/>
        <a:p>
          <a:endParaRPr lang="fr-FR"/>
        </a:p>
      </dgm:t>
    </dgm:pt>
    <dgm:pt modelId="{AD551121-0E84-438B-8825-F6FC3C8C5C8C}">
      <dgm:prSet phldrT="[Texte]"/>
      <dgm:spPr>
        <a:solidFill>
          <a:schemeClr val="accent1">
            <a:lumMod val="40000"/>
            <a:lumOff val="60000"/>
          </a:schemeClr>
        </a:solidFill>
      </dgm:spPr>
      <dgm:t>
        <a:bodyPr/>
        <a:lstStyle/>
        <a:p>
          <a:r>
            <a:rPr lang="fr-FR" dirty="0"/>
            <a:t>LES IMPACTS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chemeClr val="accent1"/>
        </a:solidFill>
      </dgm:spPr>
      <dgm:t>
        <a:bodyPr/>
        <a:lstStyle/>
        <a:p>
          <a:r>
            <a:rPr lang="fr-FR" dirty="0"/>
            <a:t>ATTÉNUATION &amp; ADAPTATION</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chemeClr val="accent1">
            <a:lumMod val="40000"/>
            <a:lumOff val="60000"/>
          </a:schemeClr>
        </a:solidFill>
      </dgm:spPr>
      <dgm:t>
        <a:bodyPr/>
        <a:lstStyle/>
        <a:p>
          <a:r>
            <a:rPr lang="fr-FR" dirty="0"/>
            <a:t>GAZ À EFFET DE SERRE</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chemeClr val="accent1">
            <a:lumMod val="40000"/>
            <a:lumOff val="60000"/>
          </a:schemeClr>
        </a:solidFill>
      </dgm:spPr>
      <dgm:t>
        <a:bodyPr/>
        <a:lstStyle/>
        <a:p>
          <a:r>
            <a:rPr lang="fr-FR" dirty="0"/>
            <a:t>LE MARCHÉ DU CARBONE</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5">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5">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5">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5">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FC7783B9-E5AA-4001-B509-C1243D6B51E8}" type="pres">
      <dgm:prSet presAssocID="{C21AB906-CFCC-4E64-8519-ABC371EC63FA}" presName="parTxOnly" presStyleLbl="node1" presStyleIdx="4" presStyleCnt="5">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4"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AC7AFE35-D118-4180-8200-40A2336FB285}" type="presParOf" srcId="{D9AABD0C-43D9-45CD-8724-15589479E186}" destId="{FC7783B9-E5AA-4001-B509-C1243D6B51E8}"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98B977-2028-4F0D-8615-BE92E2ADC320}" type="doc">
      <dgm:prSet loTypeId="urn:microsoft.com/office/officeart/2005/8/layout/bList2" loCatId="picture" qsTypeId="urn:microsoft.com/office/officeart/2005/8/quickstyle/simple1" qsCatId="simple" csTypeId="urn:microsoft.com/office/officeart/2005/8/colors/colorful4" csCatId="colorful" phldr="1"/>
      <dgm:spPr/>
      <dgm:t>
        <a:bodyPr/>
        <a:lstStyle/>
        <a:p>
          <a:endParaRPr lang="fr-FR"/>
        </a:p>
      </dgm:t>
    </dgm:pt>
    <dgm:pt modelId="{364D23F6-0504-4317-97A9-2AC257B23B50}">
      <dgm:prSet phldrT="[Texte]" custT="1"/>
      <dgm:spPr/>
      <dgm:t>
        <a:bodyPr/>
        <a:lstStyle/>
        <a:p>
          <a:r>
            <a:rPr lang="fr-FR" sz="1400" dirty="0">
              <a:latin typeface="Arial" panose="020B0604020202020204" pitchFamily="34" charset="0"/>
              <a:cs typeface="Arial" panose="020B0604020202020204" pitchFamily="34" charset="0"/>
            </a:rPr>
            <a:t>Accord de paris</a:t>
          </a:r>
        </a:p>
      </dgm:t>
    </dgm:pt>
    <dgm:pt modelId="{35CF9D7D-6E4E-4926-930A-8DF6F4B2293B}" type="parTrans" cxnId="{6529C611-9BD3-43D7-9693-1EC1A9EF1533}">
      <dgm:prSet/>
      <dgm:spPr/>
      <dgm:t>
        <a:bodyPr/>
        <a:lstStyle/>
        <a:p>
          <a:endParaRPr lang="fr-FR" sz="1600">
            <a:latin typeface="Arial" panose="020B0604020202020204" pitchFamily="34" charset="0"/>
            <a:cs typeface="Arial" panose="020B0604020202020204" pitchFamily="34" charset="0"/>
          </a:endParaRPr>
        </a:p>
      </dgm:t>
    </dgm:pt>
    <dgm:pt modelId="{9E7FA1E8-A714-483A-9647-96232CC8A17D}" type="sibTrans" cxnId="{6529C611-9BD3-43D7-9693-1EC1A9EF1533}">
      <dgm:prSet/>
      <dgm:spPr/>
      <dgm:t>
        <a:bodyPr/>
        <a:lstStyle/>
        <a:p>
          <a:endParaRPr lang="fr-FR" sz="1600">
            <a:latin typeface="Arial" panose="020B0604020202020204" pitchFamily="34" charset="0"/>
            <a:cs typeface="Arial" panose="020B0604020202020204" pitchFamily="34" charset="0"/>
          </a:endParaRPr>
        </a:p>
      </dgm:t>
    </dgm:pt>
    <dgm:pt modelId="{490572CC-C93C-4C9C-A2AB-6FC8B417B253}">
      <dgm:prSet phldrT="[Texte]" custT="1"/>
      <dgm:spPr/>
      <dgm:t>
        <a:bodyPr/>
        <a:lstStyle/>
        <a:p>
          <a:r>
            <a:rPr lang="fr-FR" sz="1400" dirty="0">
              <a:latin typeface="Arial" panose="020B0604020202020204" pitchFamily="34" charset="0"/>
              <a:cs typeface="Arial" panose="020B0604020202020204" pitchFamily="34" charset="0"/>
            </a:rPr>
            <a:t>Consommer</a:t>
          </a:r>
        </a:p>
      </dgm:t>
    </dgm:pt>
    <dgm:pt modelId="{6BD88CEF-E39A-4B56-A2E5-569535907951}" type="parTrans" cxnId="{EE123B2B-36CB-487F-9091-3FFFEE539BDD}">
      <dgm:prSet/>
      <dgm:spPr/>
      <dgm:t>
        <a:bodyPr/>
        <a:lstStyle/>
        <a:p>
          <a:endParaRPr lang="fr-FR" sz="1600">
            <a:latin typeface="Arial" panose="020B0604020202020204" pitchFamily="34" charset="0"/>
            <a:cs typeface="Arial" panose="020B0604020202020204" pitchFamily="34" charset="0"/>
          </a:endParaRPr>
        </a:p>
      </dgm:t>
    </dgm:pt>
    <dgm:pt modelId="{01578D53-8C01-4843-99E6-27CBCABE67BE}" type="sibTrans" cxnId="{EE123B2B-36CB-487F-9091-3FFFEE539BDD}">
      <dgm:prSet/>
      <dgm:spPr/>
      <dgm:t>
        <a:bodyPr/>
        <a:lstStyle/>
        <a:p>
          <a:endParaRPr lang="fr-FR" sz="1600">
            <a:latin typeface="Arial" panose="020B0604020202020204" pitchFamily="34" charset="0"/>
            <a:cs typeface="Arial" panose="020B0604020202020204" pitchFamily="34" charset="0"/>
          </a:endParaRPr>
        </a:p>
      </dgm:t>
    </dgm:pt>
    <dgm:pt modelId="{53E9E098-06AF-4417-9427-8477047B3CA4}">
      <dgm:prSet phldrT="[Texte]" custT="1"/>
      <dgm:spPr/>
      <dgm:t>
        <a:bodyPr/>
        <a:lstStyle/>
        <a:p>
          <a:r>
            <a:rPr lang="fr-FR" sz="1400" dirty="0" err="1">
              <a:latin typeface="Arial" panose="020B0604020202020204" pitchFamily="34" charset="0"/>
              <a:cs typeface="Arial" panose="020B0604020202020204" pitchFamily="34" charset="0"/>
            </a:rPr>
            <a:t>Ecoscore</a:t>
          </a:r>
          <a:r>
            <a:rPr lang="fr-FR" sz="1400" dirty="0">
              <a:latin typeface="Arial" panose="020B0604020202020204" pitchFamily="34" charset="0"/>
              <a:cs typeface="Arial" panose="020B0604020202020204" pitchFamily="34" charset="0"/>
            </a:rPr>
            <a:t> pour l’affichage environnemental des biens et services</a:t>
          </a:r>
        </a:p>
      </dgm:t>
    </dgm:pt>
    <dgm:pt modelId="{C6435662-CA0C-4CBC-8676-720CA1549FF0}" type="parTrans" cxnId="{0DB19F23-26C8-46F5-BFF5-1B5E536B70B0}">
      <dgm:prSet/>
      <dgm:spPr/>
      <dgm:t>
        <a:bodyPr/>
        <a:lstStyle/>
        <a:p>
          <a:endParaRPr lang="fr-FR" sz="1600">
            <a:latin typeface="Arial" panose="020B0604020202020204" pitchFamily="34" charset="0"/>
            <a:cs typeface="Arial" panose="020B0604020202020204" pitchFamily="34" charset="0"/>
          </a:endParaRPr>
        </a:p>
      </dgm:t>
    </dgm:pt>
    <dgm:pt modelId="{469194AF-D496-4DE1-A424-B26ECAC13D67}" type="sibTrans" cxnId="{0DB19F23-26C8-46F5-BFF5-1B5E536B70B0}">
      <dgm:prSet/>
      <dgm:spPr/>
      <dgm:t>
        <a:bodyPr/>
        <a:lstStyle/>
        <a:p>
          <a:endParaRPr lang="fr-FR" sz="1600">
            <a:latin typeface="Arial" panose="020B0604020202020204" pitchFamily="34" charset="0"/>
            <a:cs typeface="Arial" panose="020B0604020202020204" pitchFamily="34" charset="0"/>
          </a:endParaRPr>
        </a:p>
      </dgm:t>
    </dgm:pt>
    <dgm:pt modelId="{0DCFEBC4-4AED-42B4-BF73-7F31CE8948E7}">
      <dgm:prSet phldrT="[Texte]" custT="1"/>
      <dgm:spPr/>
      <dgm:t>
        <a:bodyPr/>
        <a:lstStyle/>
        <a:p>
          <a:r>
            <a:rPr lang="fr-FR" sz="1400" dirty="0">
              <a:latin typeface="Arial" panose="020B0604020202020204" pitchFamily="34" charset="0"/>
              <a:cs typeface="Arial" panose="020B0604020202020204" pitchFamily="34" charset="0"/>
            </a:rPr>
            <a:t>Produire et travailler</a:t>
          </a:r>
        </a:p>
      </dgm:t>
    </dgm:pt>
    <dgm:pt modelId="{D859DFA0-C84D-441D-953C-2D31D5D8B04C}" type="parTrans" cxnId="{59475026-75E8-4C33-BE8C-C6BFF473DE0F}">
      <dgm:prSet/>
      <dgm:spPr/>
      <dgm:t>
        <a:bodyPr/>
        <a:lstStyle/>
        <a:p>
          <a:endParaRPr lang="fr-FR" sz="1600">
            <a:latin typeface="Arial" panose="020B0604020202020204" pitchFamily="34" charset="0"/>
            <a:cs typeface="Arial" panose="020B0604020202020204" pitchFamily="34" charset="0"/>
          </a:endParaRPr>
        </a:p>
      </dgm:t>
    </dgm:pt>
    <dgm:pt modelId="{DADD8950-0484-4D7B-88E9-9D0D2A896682}" type="sibTrans" cxnId="{59475026-75E8-4C33-BE8C-C6BFF473DE0F}">
      <dgm:prSet/>
      <dgm:spPr/>
      <dgm:t>
        <a:bodyPr/>
        <a:lstStyle/>
        <a:p>
          <a:endParaRPr lang="fr-FR" sz="1600">
            <a:latin typeface="Arial" panose="020B0604020202020204" pitchFamily="34" charset="0"/>
            <a:cs typeface="Arial" panose="020B0604020202020204" pitchFamily="34" charset="0"/>
          </a:endParaRPr>
        </a:p>
      </dgm:t>
    </dgm:pt>
    <dgm:pt modelId="{9EE27CB0-1A95-42D6-AD3E-EBE57C6DAC53}">
      <dgm:prSet phldrT="[Texte]" custT="1"/>
      <dgm:spPr/>
      <dgm:t>
        <a:bodyPr/>
        <a:lstStyle/>
        <a:p>
          <a:r>
            <a:rPr lang="fr-FR" sz="1400" dirty="0">
              <a:latin typeface="Arial" panose="020B0604020202020204" pitchFamily="34" charset="0"/>
              <a:cs typeface="Arial" panose="020B0604020202020204" pitchFamily="34" charset="0"/>
            </a:rPr>
            <a:t>Verdissement de la commande publique</a:t>
          </a:r>
        </a:p>
      </dgm:t>
    </dgm:pt>
    <dgm:pt modelId="{4E531F22-DAEF-4285-A8F9-B6265084F6A9}" type="parTrans" cxnId="{4FB2CCC4-1374-4554-A481-83AF6AB03508}">
      <dgm:prSet/>
      <dgm:spPr/>
      <dgm:t>
        <a:bodyPr/>
        <a:lstStyle/>
        <a:p>
          <a:endParaRPr lang="fr-FR" sz="1600">
            <a:latin typeface="Arial" panose="020B0604020202020204" pitchFamily="34" charset="0"/>
            <a:cs typeface="Arial" panose="020B0604020202020204" pitchFamily="34" charset="0"/>
          </a:endParaRPr>
        </a:p>
      </dgm:t>
    </dgm:pt>
    <dgm:pt modelId="{E8856F11-C3E3-4F1D-8C34-6A50EB5300C9}" type="sibTrans" cxnId="{4FB2CCC4-1374-4554-A481-83AF6AB03508}">
      <dgm:prSet/>
      <dgm:spPr/>
      <dgm:t>
        <a:bodyPr/>
        <a:lstStyle/>
        <a:p>
          <a:endParaRPr lang="fr-FR" sz="1600">
            <a:latin typeface="Arial" panose="020B0604020202020204" pitchFamily="34" charset="0"/>
            <a:cs typeface="Arial" panose="020B0604020202020204" pitchFamily="34" charset="0"/>
          </a:endParaRPr>
        </a:p>
      </dgm:t>
    </dgm:pt>
    <dgm:pt modelId="{95C8BCBA-ECE6-4C72-941B-95EBFD576987}">
      <dgm:prSet phldrT="[Texte]" custT="1"/>
      <dgm:spPr/>
      <dgm:t>
        <a:bodyPr/>
        <a:lstStyle/>
        <a:p>
          <a:r>
            <a:rPr lang="fr-FR" sz="1400" dirty="0">
              <a:latin typeface="Arial" panose="020B0604020202020204" pitchFamily="34" charset="0"/>
              <a:cs typeface="Arial" panose="020B0604020202020204" pitchFamily="34" charset="0"/>
            </a:rPr>
            <a:t>Matériaux bio-</a:t>
          </a:r>
          <a:r>
            <a:rPr lang="fr-FR" sz="1400" dirty="0" err="1">
              <a:latin typeface="Arial" panose="020B0604020202020204" pitchFamily="34" charset="0"/>
              <a:cs typeface="Arial" panose="020B0604020202020204" pitchFamily="34" charset="0"/>
            </a:rPr>
            <a:t>sourcés</a:t>
          </a:r>
          <a:r>
            <a:rPr lang="fr-FR" sz="1400" dirty="0">
              <a:latin typeface="Arial" panose="020B0604020202020204" pitchFamily="34" charset="0"/>
              <a:cs typeface="Arial" panose="020B0604020202020204" pitchFamily="34" charset="0"/>
            </a:rPr>
            <a:t> ou bas carbone rénovations</a:t>
          </a:r>
        </a:p>
      </dgm:t>
    </dgm:pt>
    <dgm:pt modelId="{8F7D9EAE-F39F-4D0E-AB13-A969C98F92E1}" type="parTrans" cxnId="{8934AAFB-D5E0-4EE7-8FBF-3F3D0BB02BB6}">
      <dgm:prSet/>
      <dgm:spPr/>
      <dgm:t>
        <a:bodyPr/>
        <a:lstStyle/>
        <a:p>
          <a:endParaRPr lang="fr-FR" sz="1600">
            <a:latin typeface="Arial" panose="020B0604020202020204" pitchFamily="34" charset="0"/>
            <a:cs typeface="Arial" panose="020B0604020202020204" pitchFamily="34" charset="0"/>
          </a:endParaRPr>
        </a:p>
      </dgm:t>
    </dgm:pt>
    <dgm:pt modelId="{68339E31-D6DC-4FC5-9F56-12F18F6D3B34}" type="sibTrans" cxnId="{8934AAFB-D5E0-4EE7-8FBF-3F3D0BB02BB6}">
      <dgm:prSet/>
      <dgm:spPr/>
      <dgm:t>
        <a:bodyPr/>
        <a:lstStyle/>
        <a:p>
          <a:endParaRPr lang="fr-FR" sz="1600">
            <a:latin typeface="Arial" panose="020B0604020202020204" pitchFamily="34" charset="0"/>
            <a:cs typeface="Arial" panose="020B0604020202020204" pitchFamily="34" charset="0"/>
          </a:endParaRPr>
        </a:p>
      </dgm:t>
    </dgm:pt>
    <dgm:pt modelId="{D4E86C80-269F-4294-82B2-6CE3C20442BA}">
      <dgm:prSet phldrT="[Texte]" custT="1"/>
      <dgm:spPr/>
      <dgm:t>
        <a:bodyPr/>
        <a:lstStyle/>
        <a:p>
          <a:r>
            <a:rPr lang="fr-FR" sz="1400" dirty="0">
              <a:latin typeface="Arial" panose="020B0604020202020204" pitchFamily="34" charset="0"/>
              <a:cs typeface="Arial" panose="020B0604020202020204" pitchFamily="34" charset="0"/>
            </a:rPr>
            <a:t>Se déplacer</a:t>
          </a:r>
        </a:p>
      </dgm:t>
    </dgm:pt>
    <dgm:pt modelId="{F92CDEAF-6229-43D9-8552-05098B36158E}" type="parTrans" cxnId="{83562590-3660-4054-8C11-63C2C21EF894}">
      <dgm:prSet/>
      <dgm:spPr/>
      <dgm:t>
        <a:bodyPr/>
        <a:lstStyle/>
        <a:p>
          <a:endParaRPr lang="fr-FR" sz="1600">
            <a:latin typeface="Arial" panose="020B0604020202020204" pitchFamily="34" charset="0"/>
            <a:cs typeface="Arial" panose="020B0604020202020204" pitchFamily="34" charset="0"/>
          </a:endParaRPr>
        </a:p>
      </dgm:t>
    </dgm:pt>
    <dgm:pt modelId="{C040A58F-91DD-412A-92C9-FE6606B88A60}" type="sibTrans" cxnId="{83562590-3660-4054-8C11-63C2C21EF894}">
      <dgm:prSet/>
      <dgm:spPr/>
      <dgm:t>
        <a:bodyPr/>
        <a:lstStyle/>
        <a:p>
          <a:endParaRPr lang="fr-FR" sz="1600">
            <a:latin typeface="Arial" panose="020B0604020202020204" pitchFamily="34" charset="0"/>
            <a:cs typeface="Arial" panose="020B0604020202020204" pitchFamily="34" charset="0"/>
          </a:endParaRPr>
        </a:p>
      </dgm:t>
    </dgm:pt>
    <dgm:pt modelId="{E65FCC4A-7497-4092-97BC-20C1FBDD6BDA}">
      <dgm:prSet phldrT="[Texte]" custT="1"/>
      <dgm:spPr/>
      <dgm:t>
        <a:bodyPr/>
        <a:lstStyle/>
        <a:p>
          <a:r>
            <a:rPr lang="fr-FR" sz="1400" dirty="0">
              <a:latin typeface="Arial" panose="020B0604020202020204" pitchFamily="34" charset="0"/>
              <a:cs typeface="Arial" panose="020B0604020202020204" pitchFamily="34" charset="0"/>
            </a:rPr>
            <a:t>Eau Potable</a:t>
          </a:r>
        </a:p>
      </dgm:t>
    </dgm:pt>
    <dgm:pt modelId="{071CC5DD-1184-47AA-8BD0-D123D4EED960}" type="parTrans" cxnId="{4DEFE326-1D1C-486A-96A3-774BFF5F0112}">
      <dgm:prSet/>
      <dgm:spPr/>
      <dgm:t>
        <a:bodyPr/>
        <a:lstStyle/>
        <a:p>
          <a:endParaRPr lang="fr-FR" sz="1600">
            <a:latin typeface="Arial" panose="020B0604020202020204" pitchFamily="34" charset="0"/>
            <a:cs typeface="Arial" panose="020B0604020202020204" pitchFamily="34" charset="0"/>
          </a:endParaRPr>
        </a:p>
      </dgm:t>
    </dgm:pt>
    <dgm:pt modelId="{A7A04C37-4BBD-4BC2-93A6-909BAD8CECD6}" type="sibTrans" cxnId="{4DEFE326-1D1C-486A-96A3-774BFF5F0112}">
      <dgm:prSet/>
      <dgm:spPr/>
      <dgm:t>
        <a:bodyPr/>
        <a:lstStyle/>
        <a:p>
          <a:endParaRPr lang="fr-FR" sz="1600">
            <a:latin typeface="Arial" panose="020B0604020202020204" pitchFamily="34" charset="0"/>
            <a:cs typeface="Arial" panose="020B0604020202020204" pitchFamily="34" charset="0"/>
          </a:endParaRPr>
        </a:p>
      </dgm:t>
    </dgm:pt>
    <dgm:pt modelId="{BE91E5DF-86F0-4B3F-9929-0EA7B66088CA}">
      <dgm:prSet phldrT="[Texte]" custT="1"/>
      <dgm:spPr/>
      <dgm:t>
        <a:bodyPr/>
        <a:lstStyle/>
        <a:p>
          <a:r>
            <a:rPr lang="fr-FR" sz="1400" dirty="0">
              <a:latin typeface="Arial" panose="020B0604020202020204" pitchFamily="34" charset="0"/>
              <a:cs typeface="Arial" panose="020B0604020202020204" pitchFamily="34" charset="0"/>
            </a:rPr>
            <a:t>Interdiction de vols intérieurs à moins de 2h30</a:t>
          </a:r>
        </a:p>
      </dgm:t>
    </dgm:pt>
    <dgm:pt modelId="{BCCB5A15-05AE-454E-8D79-01C094EE8A0D}" type="parTrans" cxnId="{E6AD71C5-68FF-48B5-8535-632CAD5FCC5F}">
      <dgm:prSet/>
      <dgm:spPr/>
      <dgm:t>
        <a:bodyPr/>
        <a:lstStyle/>
        <a:p>
          <a:endParaRPr lang="fr-FR" sz="1600">
            <a:latin typeface="Arial" panose="020B0604020202020204" pitchFamily="34" charset="0"/>
            <a:cs typeface="Arial" panose="020B0604020202020204" pitchFamily="34" charset="0"/>
          </a:endParaRPr>
        </a:p>
      </dgm:t>
    </dgm:pt>
    <dgm:pt modelId="{AC2DD13C-939A-466E-82F0-34A4422112EE}" type="sibTrans" cxnId="{E6AD71C5-68FF-48B5-8535-632CAD5FCC5F}">
      <dgm:prSet/>
      <dgm:spPr/>
      <dgm:t>
        <a:bodyPr/>
        <a:lstStyle/>
        <a:p>
          <a:endParaRPr lang="fr-FR" sz="1600">
            <a:latin typeface="Arial" panose="020B0604020202020204" pitchFamily="34" charset="0"/>
            <a:cs typeface="Arial" panose="020B0604020202020204" pitchFamily="34" charset="0"/>
          </a:endParaRPr>
        </a:p>
      </dgm:t>
    </dgm:pt>
    <dgm:pt modelId="{E0229861-9CB2-4B56-867C-5067C3104BAE}">
      <dgm:prSet phldrT="[Texte]" custT="1"/>
      <dgm:spPr/>
      <dgm:t>
        <a:bodyPr/>
        <a:lstStyle/>
        <a:p>
          <a:r>
            <a:rPr lang="fr-FR" sz="1400" dirty="0">
              <a:latin typeface="Arial" panose="020B0604020202020204" pitchFamily="34" charset="0"/>
              <a:cs typeface="Arial" panose="020B0604020202020204" pitchFamily="34" charset="0"/>
            </a:rPr>
            <a:t>Compensation carbone des vols intérieurs via le LBC</a:t>
          </a:r>
        </a:p>
      </dgm:t>
    </dgm:pt>
    <dgm:pt modelId="{146E479D-5580-4021-A51B-3C504E046D44}" type="parTrans" cxnId="{08F8F200-CB00-4105-8BD0-6A3EBE5F6578}">
      <dgm:prSet/>
      <dgm:spPr/>
      <dgm:t>
        <a:bodyPr/>
        <a:lstStyle/>
        <a:p>
          <a:endParaRPr lang="fr-FR" sz="1600">
            <a:latin typeface="Arial" panose="020B0604020202020204" pitchFamily="34" charset="0"/>
            <a:cs typeface="Arial" panose="020B0604020202020204" pitchFamily="34" charset="0"/>
          </a:endParaRPr>
        </a:p>
      </dgm:t>
    </dgm:pt>
    <dgm:pt modelId="{9B6541C0-B135-4005-B448-1B6E12BA2290}" type="sibTrans" cxnId="{08F8F200-CB00-4105-8BD0-6A3EBE5F6578}">
      <dgm:prSet/>
      <dgm:spPr/>
      <dgm:t>
        <a:bodyPr/>
        <a:lstStyle/>
        <a:p>
          <a:endParaRPr lang="fr-FR" sz="1600">
            <a:latin typeface="Arial" panose="020B0604020202020204" pitchFamily="34" charset="0"/>
            <a:cs typeface="Arial" panose="020B0604020202020204" pitchFamily="34" charset="0"/>
          </a:endParaRPr>
        </a:p>
      </dgm:t>
    </dgm:pt>
    <dgm:pt modelId="{BE781F3B-0583-4BD1-866C-3E16BAA7D4A5}">
      <dgm:prSet phldrT="[Texte]" custT="1"/>
      <dgm:spPr/>
      <dgm:t>
        <a:bodyPr/>
        <a:lstStyle/>
        <a:p>
          <a:r>
            <a:rPr lang="fr-FR" sz="1400" dirty="0">
              <a:latin typeface="Arial" panose="020B0604020202020204" pitchFamily="34" charset="0"/>
              <a:cs typeface="Arial" panose="020B0604020202020204" pitchFamily="34" charset="0"/>
            </a:rPr>
            <a:t>Se Loger</a:t>
          </a:r>
        </a:p>
      </dgm:t>
    </dgm:pt>
    <dgm:pt modelId="{08DB5584-091E-4EE9-A6A6-D582944977CA}" type="parTrans" cxnId="{49EAC84E-1E4F-468B-95A3-40B2D77B2D0C}">
      <dgm:prSet/>
      <dgm:spPr/>
      <dgm:t>
        <a:bodyPr/>
        <a:lstStyle/>
        <a:p>
          <a:endParaRPr lang="fr-FR" sz="1600">
            <a:latin typeface="Arial" panose="020B0604020202020204" pitchFamily="34" charset="0"/>
            <a:cs typeface="Arial" panose="020B0604020202020204" pitchFamily="34" charset="0"/>
          </a:endParaRPr>
        </a:p>
      </dgm:t>
    </dgm:pt>
    <dgm:pt modelId="{0A61C5BC-E8C1-4E66-B7FD-0559E8234757}" type="sibTrans" cxnId="{49EAC84E-1E4F-468B-95A3-40B2D77B2D0C}">
      <dgm:prSet/>
      <dgm:spPr/>
      <dgm:t>
        <a:bodyPr/>
        <a:lstStyle/>
        <a:p>
          <a:endParaRPr lang="fr-FR" sz="1600">
            <a:latin typeface="Arial" panose="020B0604020202020204" pitchFamily="34" charset="0"/>
            <a:cs typeface="Arial" panose="020B0604020202020204" pitchFamily="34" charset="0"/>
          </a:endParaRPr>
        </a:p>
      </dgm:t>
    </dgm:pt>
    <dgm:pt modelId="{3EE38FC5-EF58-4574-A471-547F04413B66}">
      <dgm:prSet phldrT="[Texte]" custT="1"/>
      <dgm:spPr/>
      <dgm:t>
        <a:bodyPr/>
        <a:lstStyle/>
        <a:p>
          <a:r>
            <a:rPr lang="fr-FR" sz="1400" dirty="0">
              <a:latin typeface="Arial" panose="020B0604020202020204" pitchFamily="34" charset="0"/>
              <a:cs typeface="Arial" panose="020B0604020202020204" pitchFamily="34" charset="0"/>
            </a:rPr>
            <a:t>Lutte contre l’artificialisation des sols</a:t>
          </a:r>
        </a:p>
      </dgm:t>
    </dgm:pt>
    <dgm:pt modelId="{537F806A-E8D9-4748-A3F0-2F70FBD59BBE}" type="parTrans" cxnId="{59378024-BD1F-4922-A334-5CD015172A6D}">
      <dgm:prSet/>
      <dgm:spPr/>
      <dgm:t>
        <a:bodyPr/>
        <a:lstStyle/>
        <a:p>
          <a:endParaRPr lang="fr-FR" sz="1600">
            <a:latin typeface="Arial" panose="020B0604020202020204" pitchFamily="34" charset="0"/>
            <a:cs typeface="Arial" panose="020B0604020202020204" pitchFamily="34" charset="0"/>
          </a:endParaRPr>
        </a:p>
      </dgm:t>
    </dgm:pt>
    <dgm:pt modelId="{F4EF0343-2E4A-4A83-A0D8-A8A26C20F9D6}" type="sibTrans" cxnId="{59378024-BD1F-4922-A334-5CD015172A6D}">
      <dgm:prSet/>
      <dgm:spPr/>
      <dgm:t>
        <a:bodyPr/>
        <a:lstStyle/>
        <a:p>
          <a:endParaRPr lang="fr-FR" sz="1600">
            <a:latin typeface="Arial" panose="020B0604020202020204" pitchFamily="34" charset="0"/>
            <a:cs typeface="Arial" panose="020B0604020202020204" pitchFamily="34" charset="0"/>
          </a:endParaRPr>
        </a:p>
      </dgm:t>
    </dgm:pt>
    <dgm:pt modelId="{8DB1FADF-F516-412B-A85D-A16106400ED1}">
      <dgm:prSet phldrT="[Texte]" custT="1"/>
      <dgm:spPr/>
      <dgm:t>
        <a:bodyPr/>
        <a:lstStyle/>
        <a:p>
          <a:r>
            <a:rPr lang="fr-FR" sz="1400" dirty="0">
              <a:latin typeface="Arial" panose="020B0604020202020204" pitchFamily="34" charset="0"/>
              <a:cs typeface="Arial" panose="020B0604020202020204" pitchFamily="34" charset="0"/>
            </a:rPr>
            <a:t>Création d’un observatoire de l’habitat et du foncier</a:t>
          </a:r>
        </a:p>
      </dgm:t>
    </dgm:pt>
    <dgm:pt modelId="{02AE93B9-E795-441A-BC67-19DFC0D4D2D5}" type="parTrans" cxnId="{741D4D06-1703-4FA1-AF1E-0CE0AC83975C}">
      <dgm:prSet/>
      <dgm:spPr/>
      <dgm:t>
        <a:bodyPr/>
        <a:lstStyle/>
        <a:p>
          <a:endParaRPr lang="fr-FR" sz="1600">
            <a:latin typeface="Arial" panose="020B0604020202020204" pitchFamily="34" charset="0"/>
            <a:cs typeface="Arial" panose="020B0604020202020204" pitchFamily="34" charset="0"/>
          </a:endParaRPr>
        </a:p>
      </dgm:t>
    </dgm:pt>
    <dgm:pt modelId="{43300F99-E01D-4030-B6E7-6513E96F52B8}" type="sibTrans" cxnId="{741D4D06-1703-4FA1-AF1E-0CE0AC83975C}">
      <dgm:prSet/>
      <dgm:spPr/>
      <dgm:t>
        <a:bodyPr/>
        <a:lstStyle/>
        <a:p>
          <a:endParaRPr lang="fr-FR" sz="1600">
            <a:latin typeface="Arial" panose="020B0604020202020204" pitchFamily="34" charset="0"/>
            <a:cs typeface="Arial" panose="020B0604020202020204" pitchFamily="34" charset="0"/>
          </a:endParaRPr>
        </a:p>
      </dgm:t>
    </dgm:pt>
    <dgm:pt modelId="{ABA34C18-D7CB-48E4-9B46-3F30389D8A74}">
      <dgm:prSet phldrT="[Texte]" custT="1"/>
      <dgm:spPr/>
      <dgm:t>
        <a:bodyPr/>
        <a:lstStyle/>
        <a:p>
          <a:r>
            <a:rPr lang="fr-FR" sz="1400" dirty="0">
              <a:latin typeface="Arial" panose="020B0604020202020204" pitchFamily="34" charset="0"/>
              <a:cs typeface="Arial" panose="020B0604020202020204" pitchFamily="34" charset="0"/>
            </a:rPr>
            <a:t>Se nourrir</a:t>
          </a:r>
        </a:p>
      </dgm:t>
    </dgm:pt>
    <dgm:pt modelId="{008F9296-FA4F-4F3F-ACD8-CB9347CE5835}" type="parTrans" cxnId="{7E1267E3-87A4-4540-89C3-8146F4F6E853}">
      <dgm:prSet/>
      <dgm:spPr/>
      <dgm:t>
        <a:bodyPr/>
        <a:lstStyle/>
        <a:p>
          <a:endParaRPr lang="fr-FR" sz="1600">
            <a:latin typeface="Arial" panose="020B0604020202020204" pitchFamily="34" charset="0"/>
            <a:cs typeface="Arial" panose="020B0604020202020204" pitchFamily="34" charset="0"/>
          </a:endParaRPr>
        </a:p>
      </dgm:t>
    </dgm:pt>
    <dgm:pt modelId="{7AEB5AFA-7288-4D89-A0AB-68305441DFC2}" type="sibTrans" cxnId="{7E1267E3-87A4-4540-89C3-8146F4F6E853}">
      <dgm:prSet/>
      <dgm:spPr/>
      <dgm:t>
        <a:bodyPr/>
        <a:lstStyle/>
        <a:p>
          <a:endParaRPr lang="fr-FR" sz="1600">
            <a:latin typeface="Arial" panose="020B0604020202020204" pitchFamily="34" charset="0"/>
            <a:cs typeface="Arial" panose="020B0604020202020204" pitchFamily="34" charset="0"/>
          </a:endParaRPr>
        </a:p>
      </dgm:t>
    </dgm:pt>
    <dgm:pt modelId="{1345A491-D0BC-4DE3-9547-F83E0C8B047A}">
      <dgm:prSet phldrT="[Texte]" custT="1"/>
      <dgm:spPr/>
      <dgm:t>
        <a:bodyPr/>
        <a:lstStyle/>
        <a:p>
          <a:r>
            <a:rPr lang="fr-FR" sz="1400" dirty="0">
              <a:latin typeface="Arial" panose="020B0604020202020204" pitchFamily="34" charset="0"/>
              <a:cs typeface="Arial" panose="020B0604020202020204" pitchFamily="34" charset="0"/>
            </a:rPr>
            <a:t>Une alimentation saine et durable</a:t>
          </a:r>
        </a:p>
      </dgm:t>
    </dgm:pt>
    <dgm:pt modelId="{79B42760-EF89-4ECC-897E-BCA48BBDD3F5}" type="parTrans" cxnId="{8F2F1930-C6D8-42D0-A3BF-89F0D01291FC}">
      <dgm:prSet/>
      <dgm:spPr/>
      <dgm:t>
        <a:bodyPr/>
        <a:lstStyle/>
        <a:p>
          <a:endParaRPr lang="fr-FR" sz="1600">
            <a:latin typeface="Arial" panose="020B0604020202020204" pitchFamily="34" charset="0"/>
            <a:cs typeface="Arial" panose="020B0604020202020204" pitchFamily="34" charset="0"/>
          </a:endParaRPr>
        </a:p>
      </dgm:t>
    </dgm:pt>
    <dgm:pt modelId="{51352EC5-BFDF-4CC1-A7FF-A4B72FFB74F9}" type="sibTrans" cxnId="{8F2F1930-C6D8-42D0-A3BF-89F0D01291FC}">
      <dgm:prSet/>
      <dgm:spPr/>
      <dgm:t>
        <a:bodyPr/>
        <a:lstStyle/>
        <a:p>
          <a:endParaRPr lang="fr-FR" sz="1600">
            <a:latin typeface="Arial" panose="020B0604020202020204" pitchFamily="34" charset="0"/>
            <a:cs typeface="Arial" panose="020B0604020202020204" pitchFamily="34" charset="0"/>
          </a:endParaRPr>
        </a:p>
      </dgm:t>
    </dgm:pt>
    <dgm:pt modelId="{296366CA-3ABC-4EAD-9EE9-7DA4158C1E26}">
      <dgm:prSet phldrT="[Texte]" custT="1"/>
      <dgm:spPr/>
      <dgm:t>
        <a:bodyPr/>
        <a:lstStyle/>
        <a:p>
          <a:r>
            <a:rPr lang="fr-FR" sz="1400" dirty="0" err="1">
              <a:latin typeface="Arial" panose="020B0604020202020204" pitchFamily="34" charset="0"/>
              <a:cs typeface="Arial" panose="020B0604020202020204" pitchFamily="34" charset="0"/>
            </a:rPr>
            <a:t>Agroécologie</a:t>
          </a:r>
          <a:endParaRPr lang="fr-FR" sz="1400" dirty="0">
            <a:latin typeface="Arial" panose="020B0604020202020204" pitchFamily="34" charset="0"/>
            <a:cs typeface="Arial" panose="020B0604020202020204" pitchFamily="34" charset="0"/>
          </a:endParaRPr>
        </a:p>
      </dgm:t>
    </dgm:pt>
    <dgm:pt modelId="{4E75CD16-8F09-4F0C-82CD-99925A00FD2E}" type="parTrans" cxnId="{036E14A3-3EAC-4B18-9463-81D42865F234}">
      <dgm:prSet/>
      <dgm:spPr/>
      <dgm:t>
        <a:bodyPr/>
        <a:lstStyle/>
        <a:p>
          <a:endParaRPr lang="fr-FR" sz="1600">
            <a:latin typeface="Arial" panose="020B0604020202020204" pitchFamily="34" charset="0"/>
            <a:cs typeface="Arial" panose="020B0604020202020204" pitchFamily="34" charset="0"/>
          </a:endParaRPr>
        </a:p>
      </dgm:t>
    </dgm:pt>
    <dgm:pt modelId="{71043E25-627E-4B0B-AF9A-4AA3CAD59A38}" type="sibTrans" cxnId="{036E14A3-3EAC-4B18-9463-81D42865F234}">
      <dgm:prSet/>
      <dgm:spPr/>
      <dgm:t>
        <a:bodyPr/>
        <a:lstStyle/>
        <a:p>
          <a:endParaRPr lang="fr-FR" sz="1600">
            <a:latin typeface="Arial" panose="020B0604020202020204" pitchFamily="34" charset="0"/>
            <a:cs typeface="Arial" panose="020B0604020202020204" pitchFamily="34" charset="0"/>
          </a:endParaRPr>
        </a:p>
      </dgm:t>
    </dgm:pt>
    <dgm:pt modelId="{B036331D-57DF-4E6B-8506-8AF7CDFF9931}">
      <dgm:prSet phldrT="[Texte]" custT="1"/>
      <dgm:spPr/>
      <dgm:t>
        <a:bodyPr/>
        <a:lstStyle/>
        <a:p>
          <a:endParaRPr lang="fr-FR" sz="1400" dirty="0">
            <a:latin typeface="Arial" panose="020B0604020202020204" pitchFamily="34" charset="0"/>
            <a:cs typeface="Arial" panose="020B0604020202020204" pitchFamily="34" charset="0"/>
          </a:endParaRPr>
        </a:p>
      </dgm:t>
    </dgm:pt>
    <dgm:pt modelId="{2D421623-6148-4ABF-98F1-661FD4364B35}" type="parTrans" cxnId="{E4AC2940-EEE4-4446-87F9-A288161F9C08}">
      <dgm:prSet/>
      <dgm:spPr/>
      <dgm:t>
        <a:bodyPr/>
        <a:lstStyle/>
        <a:p>
          <a:endParaRPr lang="fr-FR" sz="1600">
            <a:latin typeface="Arial" panose="020B0604020202020204" pitchFamily="34" charset="0"/>
            <a:cs typeface="Arial" panose="020B0604020202020204" pitchFamily="34" charset="0"/>
          </a:endParaRPr>
        </a:p>
      </dgm:t>
    </dgm:pt>
    <dgm:pt modelId="{9D0D6D2C-CA11-4058-A2B6-31ADE572D174}" type="sibTrans" cxnId="{E4AC2940-EEE4-4446-87F9-A288161F9C08}">
      <dgm:prSet/>
      <dgm:spPr/>
      <dgm:t>
        <a:bodyPr/>
        <a:lstStyle/>
        <a:p>
          <a:endParaRPr lang="fr-FR" sz="1600">
            <a:latin typeface="Arial" panose="020B0604020202020204" pitchFamily="34" charset="0"/>
            <a:cs typeface="Arial" panose="020B0604020202020204" pitchFamily="34" charset="0"/>
          </a:endParaRPr>
        </a:p>
      </dgm:t>
    </dgm:pt>
    <dgm:pt modelId="{A70A94CA-2861-4C7D-B5BA-C8C3B9A82B0F}">
      <dgm:prSet phldrT="[Texte]" custT="1"/>
      <dgm:spPr/>
      <dgm:t>
        <a:bodyPr/>
        <a:lstStyle/>
        <a:p>
          <a:r>
            <a:rPr lang="fr-FR" sz="1400" dirty="0">
              <a:latin typeface="Arial" panose="020B0604020202020204" pitchFamily="34" charset="0"/>
              <a:cs typeface="Arial" panose="020B0604020202020204" pitchFamily="34" charset="0"/>
            </a:rPr>
            <a:t>CSE &amp; GPEC (art 37)</a:t>
          </a:r>
        </a:p>
      </dgm:t>
    </dgm:pt>
    <dgm:pt modelId="{5061907B-200C-4C6E-959C-7A73042F9E3B}" type="parTrans" cxnId="{36D0E3CD-8081-4262-BE1F-AD574C4050F4}">
      <dgm:prSet/>
      <dgm:spPr/>
      <dgm:t>
        <a:bodyPr/>
        <a:lstStyle/>
        <a:p>
          <a:endParaRPr lang="fr-FR" sz="1600">
            <a:latin typeface="Arial" panose="020B0604020202020204" pitchFamily="34" charset="0"/>
            <a:cs typeface="Arial" panose="020B0604020202020204" pitchFamily="34" charset="0"/>
          </a:endParaRPr>
        </a:p>
      </dgm:t>
    </dgm:pt>
    <dgm:pt modelId="{580D6206-ED86-4698-9C43-23D33152B853}" type="sibTrans" cxnId="{36D0E3CD-8081-4262-BE1F-AD574C4050F4}">
      <dgm:prSet/>
      <dgm:spPr/>
      <dgm:t>
        <a:bodyPr/>
        <a:lstStyle/>
        <a:p>
          <a:endParaRPr lang="fr-FR" sz="1600">
            <a:latin typeface="Arial" panose="020B0604020202020204" pitchFamily="34" charset="0"/>
            <a:cs typeface="Arial" panose="020B0604020202020204" pitchFamily="34" charset="0"/>
          </a:endParaRPr>
        </a:p>
      </dgm:t>
    </dgm:pt>
    <dgm:pt modelId="{1A630F78-4D9F-4036-97D8-A86648E7EC21}">
      <dgm:prSet phldrT="[Texte]" custT="1"/>
      <dgm:spPr/>
      <dgm:t>
        <a:bodyPr/>
        <a:lstStyle/>
        <a:p>
          <a:endParaRPr lang="fr-FR" sz="600" dirty="0">
            <a:latin typeface="Arial" panose="020B0604020202020204" pitchFamily="34" charset="0"/>
            <a:cs typeface="Arial" panose="020B0604020202020204" pitchFamily="34" charset="0"/>
          </a:endParaRPr>
        </a:p>
      </dgm:t>
    </dgm:pt>
    <dgm:pt modelId="{8BAE57A9-85AA-4362-8E53-E48FAD9E5C77}" type="parTrans" cxnId="{FF1A0A63-4E5C-4AA0-AF52-9F25BDEFDB65}">
      <dgm:prSet/>
      <dgm:spPr/>
      <dgm:t>
        <a:bodyPr/>
        <a:lstStyle/>
        <a:p>
          <a:endParaRPr lang="fr-FR"/>
        </a:p>
      </dgm:t>
    </dgm:pt>
    <dgm:pt modelId="{69AB0DB2-321C-4651-AC22-7BF9C946982B}" type="sibTrans" cxnId="{FF1A0A63-4E5C-4AA0-AF52-9F25BDEFDB65}">
      <dgm:prSet/>
      <dgm:spPr/>
      <dgm:t>
        <a:bodyPr/>
        <a:lstStyle/>
        <a:p>
          <a:endParaRPr lang="fr-FR"/>
        </a:p>
      </dgm:t>
    </dgm:pt>
    <dgm:pt modelId="{3C079A79-0E1B-4A39-81FD-E234B6B877F0}">
      <dgm:prSet phldrT="[Texte]" custT="1"/>
      <dgm:spPr/>
      <dgm:t>
        <a:bodyPr/>
        <a:lstStyle/>
        <a:p>
          <a:endParaRPr lang="fr-FR" sz="600" dirty="0">
            <a:latin typeface="Arial" panose="020B0604020202020204" pitchFamily="34" charset="0"/>
            <a:cs typeface="Arial" panose="020B0604020202020204" pitchFamily="34" charset="0"/>
          </a:endParaRPr>
        </a:p>
      </dgm:t>
    </dgm:pt>
    <dgm:pt modelId="{082D5209-35B7-4301-92A8-4A61E07D8F5D}" type="parTrans" cxnId="{8F13052D-984D-4C6B-A020-88455BDF38F8}">
      <dgm:prSet/>
      <dgm:spPr/>
      <dgm:t>
        <a:bodyPr/>
        <a:lstStyle/>
        <a:p>
          <a:endParaRPr lang="fr-FR"/>
        </a:p>
      </dgm:t>
    </dgm:pt>
    <dgm:pt modelId="{9FD77786-CBC5-4868-A848-B3358DEB533E}" type="sibTrans" cxnId="{8F13052D-984D-4C6B-A020-88455BDF38F8}">
      <dgm:prSet/>
      <dgm:spPr/>
      <dgm:t>
        <a:bodyPr/>
        <a:lstStyle/>
        <a:p>
          <a:endParaRPr lang="fr-FR"/>
        </a:p>
      </dgm:t>
    </dgm:pt>
    <dgm:pt modelId="{20C80B97-42B3-44E1-A5A0-AF432ED58A9D}">
      <dgm:prSet phldrT="[Texte]" custT="1"/>
      <dgm:spPr/>
      <dgm:t>
        <a:bodyPr/>
        <a:lstStyle/>
        <a:p>
          <a:endParaRPr lang="fr-FR" sz="1400" dirty="0">
            <a:latin typeface="Arial" panose="020B0604020202020204" pitchFamily="34" charset="0"/>
            <a:cs typeface="Arial" panose="020B0604020202020204" pitchFamily="34" charset="0"/>
          </a:endParaRPr>
        </a:p>
      </dgm:t>
    </dgm:pt>
    <dgm:pt modelId="{34FDE64A-66CE-4E67-8A0D-FB2A96C1DDDB}" type="sibTrans" cxnId="{9E77CE02-6B6F-422A-9A2B-FE3EEE7CEDD1}">
      <dgm:prSet/>
      <dgm:spPr/>
      <dgm:t>
        <a:bodyPr/>
        <a:lstStyle/>
        <a:p>
          <a:endParaRPr lang="fr-FR" sz="1600">
            <a:latin typeface="Arial" panose="020B0604020202020204" pitchFamily="34" charset="0"/>
            <a:cs typeface="Arial" panose="020B0604020202020204" pitchFamily="34" charset="0"/>
          </a:endParaRPr>
        </a:p>
      </dgm:t>
    </dgm:pt>
    <dgm:pt modelId="{EDD3C33C-6C42-4636-A31F-1CFFDAA880FA}" type="parTrans" cxnId="{9E77CE02-6B6F-422A-9A2B-FE3EEE7CEDD1}">
      <dgm:prSet/>
      <dgm:spPr/>
      <dgm:t>
        <a:bodyPr/>
        <a:lstStyle/>
        <a:p>
          <a:endParaRPr lang="fr-FR" sz="1600">
            <a:latin typeface="Arial" panose="020B0604020202020204" pitchFamily="34" charset="0"/>
            <a:cs typeface="Arial" panose="020B0604020202020204" pitchFamily="34" charset="0"/>
          </a:endParaRPr>
        </a:p>
      </dgm:t>
    </dgm:pt>
    <dgm:pt modelId="{3885708F-D38F-4BFC-A3D5-457F23663FFE}">
      <dgm:prSet phldrT="[Texte]" custT="1"/>
      <dgm:spPr/>
      <dgm:t>
        <a:bodyPr/>
        <a:lstStyle/>
        <a:p>
          <a:endParaRPr lang="fr-FR" sz="1400" dirty="0">
            <a:latin typeface="Arial" panose="020B0604020202020204" pitchFamily="34" charset="0"/>
            <a:cs typeface="Arial" panose="020B0604020202020204" pitchFamily="34" charset="0"/>
          </a:endParaRPr>
        </a:p>
      </dgm:t>
    </dgm:pt>
    <dgm:pt modelId="{5003A745-38D0-4C5E-8856-8D4C425DBD18}" type="sibTrans" cxnId="{114E8202-5E0D-450A-ADB0-64ECC8263B07}">
      <dgm:prSet/>
      <dgm:spPr/>
      <dgm:t>
        <a:bodyPr/>
        <a:lstStyle/>
        <a:p>
          <a:endParaRPr lang="fr-FR" sz="1600">
            <a:latin typeface="Arial" panose="020B0604020202020204" pitchFamily="34" charset="0"/>
            <a:cs typeface="Arial" panose="020B0604020202020204" pitchFamily="34" charset="0"/>
          </a:endParaRPr>
        </a:p>
      </dgm:t>
    </dgm:pt>
    <dgm:pt modelId="{6D14DD64-81DA-40F3-BB9D-DDF8B8BF54B1}" type="parTrans" cxnId="{114E8202-5E0D-450A-ADB0-64ECC8263B07}">
      <dgm:prSet/>
      <dgm:spPr/>
      <dgm:t>
        <a:bodyPr/>
        <a:lstStyle/>
        <a:p>
          <a:endParaRPr lang="fr-FR" sz="1600">
            <a:latin typeface="Arial" panose="020B0604020202020204" pitchFamily="34" charset="0"/>
            <a:cs typeface="Arial" panose="020B0604020202020204" pitchFamily="34" charset="0"/>
          </a:endParaRPr>
        </a:p>
      </dgm:t>
    </dgm:pt>
    <dgm:pt modelId="{D2CDFC95-2BF5-4A4B-A61E-0939EF5BF817}">
      <dgm:prSet phldrT="[Texte]" custT="1"/>
      <dgm:spPr/>
      <dgm:t>
        <a:bodyPr/>
        <a:lstStyle/>
        <a:p>
          <a:r>
            <a:rPr lang="fr-FR" sz="1400" dirty="0">
              <a:latin typeface="Arial" panose="020B0604020202020204" pitchFamily="34" charset="0"/>
              <a:cs typeface="Arial" panose="020B0604020202020204" pitchFamily="34" charset="0"/>
            </a:rPr>
            <a:t>…</a:t>
          </a:r>
        </a:p>
      </dgm:t>
    </dgm:pt>
    <dgm:pt modelId="{5EFC22FA-8B4D-4301-AD2F-DD203DD0130E}" type="parTrans" cxnId="{3B271417-EC25-42CD-A7E7-3A733EA31589}">
      <dgm:prSet/>
      <dgm:spPr/>
      <dgm:t>
        <a:bodyPr/>
        <a:lstStyle/>
        <a:p>
          <a:endParaRPr lang="fr-FR"/>
        </a:p>
      </dgm:t>
    </dgm:pt>
    <dgm:pt modelId="{A1EE669E-5C84-41E0-8EEF-0BE53FC116E2}" type="sibTrans" cxnId="{3B271417-EC25-42CD-A7E7-3A733EA31589}">
      <dgm:prSet/>
      <dgm:spPr/>
      <dgm:t>
        <a:bodyPr/>
        <a:lstStyle/>
        <a:p>
          <a:endParaRPr lang="fr-FR"/>
        </a:p>
      </dgm:t>
    </dgm:pt>
    <dgm:pt modelId="{44888B3B-DCDB-418D-9104-F00B7A5D734E}">
      <dgm:prSet phldrT="[Texte]" custT="1"/>
      <dgm:spPr/>
      <dgm:t>
        <a:bodyPr/>
        <a:lstStyle/>
        <a:p>
          <a:endParaRPr lang="fr-FR" sz="1400" dirty="0">
            <a:latin typeface="Arial" panose="020B0604020202020204" pitchFamily="34" charset="0"/>
            <a:cs typeface="Arial" panose="020B0604020202020204" pitchFamily="34" charset="0"/>
          </a:endParaRPr>
        </a:p>
      </dgm:t>
    </dgm:pt>
    <dgm:pt modelId="{002876CE-500A-4013-A1D2-DB88286BD638}" type="parTrans" cxnId="{5503CD05-4566-4B26-B177-1AEAF5FD66F4}">
      <dgm:prSet/>
      <dgm:spPr/>
      <dgm:t>
        <a:bodyPr/>
        <a:lstStyle/>
        <a:p>
          <a:endParaRPr lang="fr-FR"/>
        </a:p>
      </dgm:t>
    </dgm:pt>
    <dgm:pt modelId="{58B783D2-0B68-4D20-86B2-DF3A2718122C}" type="sibTrans" cxnId="{5503CD05-4566-4B26-B177-1AEAF5FD66F4}">
      <dgm:prSet/>
      <dgm:spPr/>
      <dgm:t>
        <a:bodyPr/>
        <a:lstStyle/>
        <a:p>
          <a:endParaRPr lang="fr-FR"/>
        </a:p>
      </dgm:t>
    </dgm:pt>
    <dgm:pt modelId="{314C4091-C917-49DE-AEDA-51A17514BB2D}">
      <dgm:prSet phldrT="[Texte]" custT="1"/>
      <dgm:spPr/>
      <dgm:t>
        <a:bodyPr/>
        <a:lstStyle/>
        <a:p>
          <a:endParaRPr lang="fr-FR" sz="1400" dirty="0">
            <a:latin typeface="Arial" panose="020B0604020202020204" pitchFamily="34" charset="0"/>
            <a:cs typeface="Arial" panose="020B0604020202020204" pitchFamily="34" charset="0"/>
          </a:endParaRPr>
        </a:p>
      </dgm:t>
    </dgm:pt>
    <dgm:pt modelId="{1A04EB29-1007-401D-9490-40FD1479C283}" type="parTrans" cxnId="{85F70CDE-114D-46EF-93FA-05DCA2BC5B9F}">
      <dgm:prSet/>
      <dgm:spPr/>
      <dgm:t>
        <a:bodyPr/>
        <a:lstStyle/>
        <a:p>
          <a:endParaRPr lang="fr-FR"/>
        </a:p>
      </dgm:t>
    </dgm:pt>
    <dgm:pt modelId="{11BDB297-041A-41B5-A0E0-290CB1222271}" type="sibTrans" cxnId="{85F70CDE-114D-46EF-93FA-05DCA2BC5B9F}">
      <dgm:prSet/>
      <dgm:spPr/>
      <dgm:t>
        <a:bodyPr/>
        <a:lstStyle/>
        <a:p>
          <a:endParaRPr lang="fr-FR"/>
        </a:p>
      </dgm:t>
    </dgm:pt>
    <dgm:pt modelId="{6682418C-AB65-43C4-9B41-07ACD85C9275}">
      <dgm:prSet phldrT="[Texte]" custT="1"/>
      <dgm:spPr/>
      <dgm:t>
        <a:bodyPr/>
        <a:lstStyle/>
        <a:p>
          <a:endParaRPr lang="fr-FR" sz="600" dirty="0">
            <a:latin typeface="Arial" panose="020B0604020202020204" pitchFamily="34" charset="0"/>
            <a:cs typeface="Arial" panose="020B0604020202020204" pitchFamily="34" charset="0"/>
          </a:endParaRPr>
        </a:p>
      </dgm:t>
    </dgm:pt>
    <dgm:pt modelId="{7348BFDD-35E5-4C33-8E23-E95486AF757E}" type="sibTrans" cxnId="{5CEF1631-558F-45AE-9D4A-D5F6B89365BD}">
      <dgm:prSet/>
      <dgm:spPr/>
      <dgm:t>
        <a:bodyPr/>
        <a:lstStyle/>
        <a:p>
          <a:endParaRPr lang="fr-FR"/>
        </a:p>
      </dgm:t>
    </dgm:pt>
    <dgm:pt modelId="{5E53E4F1-A80C-48F7-9B85-F31C905FAED2}" type="parTrans" cxnId="{5CEF1631-558F-45AE-9D4A-D5F6B89365BD}">
      <dgm:prSet/>
      <dgm:spPr/>
      <dgm:t>
        <a:bodyPr/>
        <a:lstStyle/>
        <a:p>
          <a:endParaRPr lang="fr-FR"/>
        </a:p>
      </dgm:t>
    </dgm:pt>
    <dgm:pt modelId="{A7C13FB5-2F96-4FDD-AF87-099FA7C51554}">
      <dgm:prSet phldrT="[Texte]" custT="1"/>
      <dgm:spPr/>
      <dgm:t>
        <a:bodyPr/>
        <a:lstStyle/>
        <a:p>
          <a:endParaRPr lang="fr-FR" sz="1400" dirty="0">
            <a:latin typeface="Arial" panose="020B0604020202020204" pitchFamily="34" charset="0"/>
            <a:cs typeface="Arial" panose="020B0604020202020204" pitchFamily="34" charset="0"/>
          </a:endParaRPr>
        </a:p>
      </dgm:t>
    </dgm:pt>
    <dgm:pt modelId="{28D8400F-0B28-475D-874D-E9B6F928F934}" type="parTrans" cxnId="{307F40DA-EFA9-4A44-B0C2-C63B2E109B09}">
      <dgm:prSet/>
      <dgm:spPr/>
      <dgm:t>
        <a:bodyPr/>
        <a:lstStyle/>
        <a:p>
          <a:endParaRPr lang="fr-FR"/>
        </a:p>
      </dgm:t>
    </dgm:pt>
    <dgm:pt modelId="{EA20EB07-E2EB-4602-A621-772F54A2A2CF}" type="sibTrans" cxnId="{307F40DA-EFA9-4A44-B0C2-C63B2E109B09}">
      <dgm:prSet/>
      <dgm:spPr/>
      <dgm:t>
        <a:bodyPr/>
        <a:lstStyle/>
        <a:p>
          <a:endParaRPr lang="fr-FR"/>
        </a:p>
      </dgm:t>
    </dgm:pt>
    <dgm:pt modelId="{580D8963-18BB-48A7-9734-6C10F1846843}">
      <dgm:prSet phldrT="[Texte]" custT="1"/>
      <dgm:spPr/>
      <dgm:t>
        <a:bodyPr/>
        <a:lstStyle/>
        <a:p>
          <a:endParaRPr lang="fr-FR" sz="1400" dirty="0">
            <a:latin typeface="Arial" panose="020B0604020202020204" pitchFamily="34" charset="0"/>
            <a:cs typeface="Arial" panose="020B0604020202020204" pitchFamily="34" charset="0"/>
          </a:endParaRPr>
        </a:p>
      </dgm:t>
    </dgm:pt>
    <dgm:pt modelId="{C0A10026-333F-4887-8DA3-899F5F19CC5A}" type="parTrans" cxnId="{9B495097-3542-41C7-B8F2-A712FA00C055}">
      <dgm:prSet/>
      <dgm:spPr/>
      <dgm:t>
        <a:bodyPr/>
        <a:lstStyle/>
        <a:p>
          <a:endParaRPr lang="fr-FR"/>
        </a:p>
      </dgm:t>
    </dgm:pt>
    <dgm:pt modelId="{439E78E1-3E5B-45EF-85F2-DEA6602AC56F}" type="sibTrans" cxnId="{9B495097-3542-41C7-B8F2-A712FA00C055}">
      <dgm:prSet/>
      <dgm:spPr/>
      <dgm:t>
        <a:bodyPr/>
        <a:lstStyle/>
        <a:p>
          <a:endParaRPr lang="fr-FR"/>
        </a:p>
      </dgm:t>
    </dgm:pt>
    <dgm:pt modelId="{44808F59-1C63-432B-9665-034CE78FA2A0}" type="pres">
      <dgm:prSet presAssocID="{D598B977-2028-4F0D-8615-BE92E2ADC320}" presName="diagram" presStyleCnt="0">
        <dgm:presLayoutVars>
          <dgm:dir/>
          <dgm:animLvl val="lvl"/>
          <dgm:resizeHandles val="exact"/>
        </dgm:presLayoutVars>
      </dgm:prSet>
      <dgm:spPr/>
    </dgm:pt>
    <dgm:pt modelId="{B31539C9-DA4E-4AE0-8DD3-8C82A538A9B3}" type="pres">
      <dgm:prSet presAssocID="{364D23F6-0504-4317-97A9-2AC257B23B50}" presName="compNode" presStyleCnt="0"/>
      <dgm:spPr/>
    </dgm:pt>
    <dgm:pt modelId="{0A642BDF-92E7-4E6A-B347-4D4C7A6EE847}" type="pres">
      <dgm:prSet presAssocID="{364D23F6-0504-4317-97A9-2AC257B23B50}" presName="childRect" presStyleLbl="bgAcc1" presStyleIdx="0" presStyleCnt="6">
        <dgm:presLayoutVars>
          <dgm:bulletEnabled val="1"/>
        </dgm:presLayoutVars>
      </dgm:prSet>
      <dgm:spPr/>
    </dgm:pt>
    <dgm:pt modelId="{5AAE5839-1812-456D-98C9-2F732D38D82B}" type="pres">
      <dgm:prSet presAssocID="{364D23F6-0504-4317-97A9-2AC257B23B50}" presName="parentText" presStyleLbl="node1" presStyleIdx="0" presStyleCnt="0">
        <dgm:presLayoutVars>
          <dgm:chMax val="0"/>
          <dgm:bulletEnabled val="1"/>
        </dgm:presLayoutVars>
      </dgm:prSet>
      <dgm:spPr/>
    </dgm:pt>
    <dgm:pt modelId="{983CB572-E445-4F7F-997D-917E4227A740}" type="pres">
      <dgm:prSet presAssocID="{364D23F6-0504-4317-97A9-2AC257B23B50}" presName="parentRect" presStyleLbl="alignNode1" presStyleIdx="0" presStyleCnt="6"/>
      <dgm:spPr/>
    </dgm:pt>
    <dgm:pt modelId="{4A58C7FB-1D5D-4E4C-B751-A8BC31D946F0}" type="pres">
      <dgm:prSet presAssocID="{364D23F6-0504-4317-97A9-2AC257B23B50}" presName="adorn" presStyleLbl="fgAccFollow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dgm:spPr>
    </dgm:pt>
    <dgm:pt modelId="{D4FC6AA2-DDDA-4340-B562-23A6AB362E76}" type="pres">
      <dgm:prSet presAssocID="{9E7FA1E8-A714-483A-9647-96232CC8A17D}" presName="sibTrans" presStyleLbl="sibTrans2D1" presStyleIdx="0" presStyleCnt="0"/>
      <dgm:spPr/>
    </dgm:pt>
    <dgm:pt modelId="{35BCC337-5BA1-4F25-A688-22A1447CAE35}" type="pres">
      <dgm:prSet presAssocID="{490572CC-C93C-4C9C-A2AB-6FC8B417B253}" presName="compNode" presStyleCnt="0"/>
      <dgm:spPr/>
    </dgm:pt>
    <dgm:pt modelId="{72D2BF9A-E518-4EC6-AB23-9506D5EDCBB2}" type="pres">
      <dgm:prSet presAssocID="{490572CC-C93C-4C9C-A2AB-6FC8B417B253}" presName="childRect" presStyleLbl="bgAcc1" presStyleIdx="1" presStyleCnt="6">
        <dgm:presLayoutVars>
          <dgm:bulletEnabled val="1"/>
        </dgm:presLayoutVars>
      </dgm:prSet>
      <dgm:spPr/>
    </dgm:pt>
    <dgm:pt modelId="{ED60CFCC-9A10-4A24-885D-478907F22B8D}" type="pres">
      <dgm:prSet presAssocID="{490572CC-C93C-4C9C-A2AB-6FC8B417B253}" presName="parentText" presStyleLbl="node1" presStyleIdx="0" presStyleCnt="0">
        <dgm:presLayoutVars>
          <dgm:chMax val="0"/>
          <dgm:bulletEnabled val="1"/>
        </dgm:presLayoutVars>
      </dgm:prSet>
      <dgm:spPr/>
    </dgm:pt>
    <dgm:pt modelId="{A798DF19-F59A-4675-A380-EE79DCEDBFB2}" type="pres">
      <dgm:prSet presAssocID="{490572CC-C93C-4C9C-A2AB-6FC8B417B253}" presName="parentRect" presStyleLbl="alignNode1" presStyleIdx="1" presStyleCnt="6"/>
      <dgm:spPr/>
    </dgm:pt>
    <dgm:pt modelId="{F4085510-2EE7-4756-B71E-2C21DEE92388}" type="pres">
      <dgm:prSet presAssocID="{490572CC-C93C-4C9C-A2AB-6FC8B417B253}" presName="adorn" presStyleLbl="fgAccFollowNod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90221622-E653-47A7-8210-708B19CA5EF3}" type="pres">
      <dgm:prSet presAssocID="{01578D53-8C01-4843-99E6-27CBCABE67BE}" presName="sibTrans" presStyleLbl="sibTrans2D1" presStyleIdx="0" presStyleCnt="0"/>
      <dgm:spPr/>
    </dgm:pt>
    <dgm:pt modelId="{DFEC705D-5606-4C81-B427-6BA9D7FEFB52}" type="pres">
      <dgm:prSet presAssocID="{0DCFEBC4-4AED-42B4-BF73-7F31CE8948E7}" presName="compNode" presStyleCnt="0"/>
      <dgm:spPr/>
    </dgm:pt>
    <dgm:pt modelId="{77F62641-2D21-45B5-9D3D-8DCC10AAB745}" type="pres">
      <dgm:prSet presAssocID="{0DCFEBC4-4AED-42B4-BF73-7F31CE8948E7}" presName="childRect" presStyleLbl="bgAcc1" presStyleIdx="2" presStyleCnt="6">
        <dgm:presLayoutVars>
          <dgm:bulletEnabled val="1"/>
        </dgm:presLayoutVars>
      </dgm:prSet>
      <dgm:spPr/>
    </dgm:pt>
    <dgm:pt modelId="{05CCC23B-E400-4FBB-9EB6-3A09C2558F48}" type="pres">
      <dgm:prSet presAssocID="{0DCFEBC4-4AED-42B4-BF73-7F31CE8948E7}" presName="parentText" presStyleLbl="node1" presStyleIdx="0" presStyleCnt="0">
        <dgm:presLayoutVars>
          <dgm:chMax val="0"/>
          <dgm:bulletEnabled val="1"/>
        </dgm:presLayoutVars>
      </dgm:prSet>
      <dgm:spPr/>
    </dgm:pt>
    <dgm:pt modelId="{3AB1ED86-5870-49A3-A05B-489F024BA768}" type="pres">
      <dgm:prSet presAssocID="{0DCFEBC4-4AED-42B4-BF73-7F31CE8948E7}" presName="parentRect" presStyleLbl="alignNode1" presStyleIdx="2" presStyleCnt="6"/>
      <dgm:spPr/>
    </dgm:pt>
    <dgm:pt modelId="{A57DDC54-3760-4578-8E0B-EA5C4E5CE437}" type="pres">
      <dgm:prSet presAssocID="{0DCFEBC4-4AED-42B4-BF73-7F31CE8948E7}" presName="adorn" presStyleLbl="fgAccFollowNod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39D68ADB-47A6-4C24-9FD1-930394FFAA95}" type="pres">
      <dgm:prSet presAssocID="{DADD8950-0484-4D7B-88E9-9D0D2A896682}" presName="sibTrans" presStyleLbl="sibTrans2D1" presStyleIdx="0" presStyleCnt="0"/>
      <dgm:spPr/>
    </dgm:pt>
    <dgm:pt modelId="{80C37A8C-7999-48E5-874B-B6642D3F8F84}" type="pres">
      <dgm:prSet presAssocID="{D4E86C80-269F-4294-82B2-6CE3C20442BA}" presName="compNode" presStyleCnt="0"/>
      <dgm:spPr/>
    </dgm:pt>
    <dgm:pt modelId="{1890DB25-49BF-412C-BCCD-3F38F5434C6C}" type="pres">
      <dgm:prSet presAssocID="{D4E86C80-269F-4294-82B2-6CE3C20442BA}" presName="childRect" presStyleLbl="bgAcc1" presStyleIdx="3" presStyleCnt="6">
        <dgm:presLayoutVars>
          <dgm:bulletEnabled val="1"/>
        </dgm:presLayoutVars>
      </dgm:prSet>
      <dgm:spPr/>
    </dgm:pt>
    <dgm:pt modelId="{6DD59ABD-EE4D-40D3-8CA5-794B726FCDB0}" type="pres">
      <dgm:prSet presAssocID="{D4E86C80-269F-4294-82B2-6CE3C20442BA}" presName="parentText" presStyleLbl="node1" presStyleIdx="0" presStyleCnt="0">
        <dgm:presLayoutVars>
          <dgm:chMax val="0"/>
          <dgm:bulletEnabled val="1"/>
        </dgm:presLayoutVars>
      </dgm:prSet>
      <dgm:spPr/>
    </dgm:pt>
    <dgm:pt modelId="{883867EC-8843-4A43-B81B-22886D2C7347}" type="pres">
      <dgm:prSet presAssocID="{D4E86C80-269F-4294-82B2-6CE3C20442BA}" presName="parentRect" presStyleLbl="alignNode1" presStyleIdx="3" presStyleCnt="6"/>
      <dgm:spPr/>
    </dgm:pt>
    <dgm:pt modelId="{33584E24-AAAD-4832-9FA9-5C20D783FA19}" type="pres">
      <dgm:prSet presAssocID="{D4E86C80-269F-4294-82B2-6CE3C20442BA}" presName="adorn" presStyleLbl="fgAccFollowNod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365898DA-0563-4720-83FC-8156B136D635}" type="pres">
      <dgm:prSet presAssocID="{C040A58F-91DD-412A-92C9-FE6606B88A60}" presName="sibTrans" presStyleLbl="sibTrans2D1" presStyleIdx="0" presStyleCnt="0"/>
      <dgm:spPr/>
    </dgm:pt>
    <dgm:pt modelId="{F3D069E6-9F11-4C34-B0F3-2AB38E872B27}" type="pres">
      <dgm:prSet presAssocID="{BE781F3B-0583-4BD1-866C-3E16BAA7D4A5}" presName="compNode" presStyleCnt="0"/>
      <dgm:spPr/>
    </dgm:pt>
    <dgm:pt modelId="{2A3EF6A4-39C9-4DE5-9FB1-20043796F774}" type="pres">
      <dgm:prSet presAssocID="{BE781F3B-0583-4BD1-866C-3E16BAA7D4A5}" presName="childRect" presStyleLbl="bgAcc1" presStyleIdx="4" presStyleCnt="6">
        <dgm:presLayoutVars>
          <dgm:bulletEnabled val="1"/>
        </dgm:presLayoutVars>
      </dgm:prSet>
      <dgm:spPr/>
    </dgm:pt>
    <dgm:pt modelId="{6ABDF310-0137-427D-B458-065B21729B0B}" type="pres">
      <dgm:prSet presAssocID="{BE781F3B-0583-4BD1-866C-3E16BAA7D4A5}" presName="parentText" presStyleLbl="node1" presStyleIdx="0" presStyleCnt="0">
        <dgm:presLayoutVars>
          <dgm:chMax val="0"/>
          <dgm:bulletEnabled val="1"/>
        </dgm:presLayoutVars>
      </dgm:prSet>
      <dgm:spPr/>
    </dgm:pt>
    <dgm:pt modelId="{B9085D39-A4DA-425A-958A-734D084DC785}" type="pres">
      <dgm:prSet presAssocID="{BE781F3B-0583-4BD1-866C-3E16BAA7D4A5}" presName="parentRect" presStyleLbl="alignNode1" presStyleIdx="4" presStyleCnt="6"/>
      <dgm:spPr/>
    </dgm:pt>
    <dgm:pt modelId="{AA3F8EFB-0407-45C9-AA70-53D8A0A07D30}" type="pres">
      <dgm:prSet presAssocID="{BE781F3B-0583-4BD1-866C-3E16BAA7D4A5}" presName="adorn" presStyleLbl="fgAccFollowNod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t="-1000" b="-1000"/>
          </a:stretch>
        </a:blipFill>
      </dgm:spPr>
    </dgm:pt>
    <dgm:pt modelId="{FFF64E87-4588-44C8-9DB9-73B39395FB23}" type="pres">
      <dgm:prSet presAssocID="{0A61C5BC-E8C1-4E66-B7FD-0559E8234757}" presName="sibTrans" presStyleLbl="sibTrans2D1" presStyleIdx="0" presStyleCnt="0"/>
      <dgm:spPr/>
    </dgm:pt>
    <dgm:pt modelId="{0F8B2D47-3DDC-47D6-9E80-AA90FA17DAD6}" type="pres">
      <dgm:prSet presAssocID="{ABA34C18-D7CB-48E4-9B46-3F30389D8A74}" presName="compNode" presStyleCnt="0"/>
      <dgm:spPr/>
    </dgm:pt>
    <dgm:pt modelId="{1B9040DF-7756-4635-80D8-9BCA2F837429}" type="pres">
      <dgm:prSet presAssocID="{ABA34C18-D7CB-48E4-9B46-3F30389D8A74}" presName="childRect" presStyleLbl="bgAcc1" presStyleIdx="5" presStyleCnt="6">
        <dgm:presLayoutVars>
          <dgm:bulletEnabled val="1"/>
        </dgm:presLayoutVars>
      </dgm:prSet>
      <dgm:spPr/>
    </dgm:pt>
    <dgm:pt modelId="{A5699731-CEDA-4F6E-8D14-6FD15F36A0DA}" type="pres">
      <dgm:prSet presAssocID="{ABA34C18-D7CB-48E4-9B46-3F30389D8A74}" presName="parentText" presStyleLbl="node1" presStyleIdx="0" presStyleCnt="0">
        <dgm:presLayoutVars>
          <dgm:chMax val="0"/>
          <dgm:bulletEnabled val="1"/>
        </dgm:presLayoutVars>
      </dgm:prSet>
      <dgm:spPr/>
    </dgm:pt>
    <dgm:pt modelId="{06797232-3EE6-42D4-ADD5-18C31C5B286D}" type="pres">
      <dgm:prSet presAssocID="{ABA34C18-D7CB-48E4-9B46-3F30389D8A74}" presName="parentRect" presStyleLbl="alignNode1" presStyleIdx="5" presStyleCnt="6"/>
      <dgm:spPr/>
    </dgm:pt>
    <dgm:pt modelId="{F8347BD3-52E9-4A3B-AA39-9881E4D84A42}" type="pres">
      <dgm:prSet presAssocID="{ABA34C18-D7CB-48E4-9B46-3F30389D8A74}" presName="adorn" presStyleLbl="fgAccFollowNod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pt>
  </dgm:ptLst>
  <dgm:cxnLst>
    <dgm:cxn modelId="{08F8F200-CB00-4105-8BD0-6A3EBE5F6578}" srcId="{D4E86C80-269F-4294-82B2-6CE3C20442BA}" destId="{E0229861-9CB2-4B56-867C-5067C3104BAE}" srcOrd="3" destOrd="0" parTransId="{146E479D-5580-4021-A51B-3C504E046D44}" sibTransId="{9B6541C0-B135-4005-B448-1B6E12BA2290}"/>
    <dgm:cxn modelId="{114E8202-5E0D-450A-ADB0-64ECC8263B07}" srcId="{364D23F6-0504-4317-97A9-2AC257B23B50}" destId="{3885708F-D38F-4BFC-A3D5-457F23663FFE}" srcOrd="0" destOrd="0" parTransId="{6D14DD64-81DA-40F3-BB9D-DDF8B8BF54B1}" sibTransId="{5003A745-38D0-4C5E-8856-8D4C425DBD18}"/>
    <dgm:cxn modelId="{9E77CE02-6B6F-422A-9A2B-FE3EEE7CEDD1}" srcId="{364D23F6-0504-4317-97A9-2AC257B23B50}" destId="{20C80B97-42B3-44E1-A5A0-AF432ED58A9D}" srcOrd="1" destOrd="0" parTransId="{EDD3C33C-6C42-4636-A31F-1CFFDAA880FA}" sibTransId="{34FDE64A-66CE-4E67-8A0D-FB2A96C1DDDB}"/>
    <dgm:cxn modelId="{5503CD05-4566-4B26-B177-1AEAF5FD66F4}" srcId="{490572CC-C93C-4C9C-A2AB-6FC8B417B253}" destId="{44888B3B-DCDB-418D-9104-F00B7A5D734E}" srcOrd="0" destOrd="0" parTransId="{002876CE-500A-4013-A1D2-DB88286BD638}" sibTransId="{58B783D2-0B68-4D20-86B2-DF3A2718122C}"/>
    <dgm:cxn modelId="{741D4D06-1703-4FA1-AF1E-0CE0AC83975C}" srcId="{BE781F3B-0583-4BD1-866C-3E16BAA7D4A5}" destId="{8DB1FADF-F516-412B-A85D-A16106400ED1}" srcOrd="3" destOrd="0" parTransId="{02AE93B9-E795-441A-BC67-19DFC0D4D2D5}" sibTransId="{43300F99-E01D-4030-B6E7-6513E96F52B8}"/>
    <dgm:cxn modelId="{412CAC07-DCBA-4CDC-ACDB-4F28C618473D}" type="presOf" srcId="{490572CC-C93C-4C9C-A2AB-6FC8B417B253}" destId="{ED60CFCC-9A10-4A24-885D-478907F22B8D}" srcOrd="0" destOrd="0" presId="urn:microsoft.com/office/officeart/2005/8/layout/bList2"/>
    <dgm:cxn modelId="{6529C611-9BD3-43D7-9693-1EC1A9EF1533}" srcId="{D598B977-2028-4F0D-8615-BE92E2ADC320}" destId="{364D23F6-0504-4317-97A9-2AC257B23B50}" srcOrd="0" destOrd="0" parTransId="{35CF9D7D-6E4E-4926-930A-8DF6F4B2293B}" sibTransId="{9E7FA1E8-A714-483A-9647-96232CC8A17D}"/>
    <dgm:cxn modelId="{342A0F15-78B4-44BE-9388-03A98251E1C0}" type="presOf" srcId="{9EE27CB0-1A95-42D6-AD3E-EBE57C6DAC53}" destId="{77F62641-2D21-45B5-9D3D-8DCC10AAB745}" srcOrd="0" destOrd="0" presId="urn:microsoft.com/office/officeart/2005/8/layout/bList2"/>
    <dgm:cxn modelId="{3B271417-EC25-42CD-A7E7-3A733EA31589}" srcId="{490572CC-C93C-4C9C-A2AB-6FC8B417B253}" destId="{D2CDFC95-2BF5-4A4B-A61E-0939EF5BF817}" srcOrd="2" destOrd="0" parTransId="{5EFC22FA-8B4D-4301-AD2F-DD203DD0130E}" sibTransId="{A1EE669E-5C84-41E0-8EEF-0BE53FC116E2}"/>
    <dgm:cxn modelId="{0DB19F23-26C8-46F5-BFF5-1B5E536B70B0}" srcId="{490572CC-C93C-4C9C-A2AB-6FC8B417B253}" destId="{53E9E098-06AF-4417-9427-8477047B3CA4}" srcOrd="1" destOrd="0" parTransId="{C6435662-CA0C-4CBC-8676-720CA1549FF0}" sibTransId="{469194AF-D496-4DE1-A424-B26ECAC13D67}"/>
    <dgm:cxn modelId="{8F59BA23-C3EA-4F49-8D7F-D071ED9985F3}" type="presOf" srcId="{364D23F6-0504-4317-97A9-2AC257B23B50}" destId="{983CB572-E445-4F7F-997D-917E4227A740}" srcOrd="1" destOrd="0" presId="urn:microsoft.com/office/officeart/2005/8/layout/bList2"/>
    <dgm:cxn modelId="{59378024-BD1F-4922-A334-5CD015172A6D}" srcId="{BE781F3B-0583-4BD1-866C-3E16BAA7D4A5}" destId="{3EE38FC5-EF58-4574-A471-547F04413B66}" srcOrd="1" destOrd="0" parTransId="{537F806A-E8D9-4748-A3F0-2F70FBD59BBE}" sibTransId="{F4EF0343-2E4A-4A83-A0D8-A8A26C20F9D6}"/>
    <dgm:cxn modelId="{59475026-75E8-4C33-BE8C-C6BFF473DE0F}" srcId="{D598B977-2028-4F0D-8615-BE92E2ADC320}" destId="{0DCFEBC4-4AED-42B4-BF73-7F31CE8948E7}" srcOrd="2" destOrd="0" parTransId="{D859DFA0-C84D-441D-953C-2D31D5D8B04C}" sibTransId="{DADD8950-0484-4D7B-88E9-9D0D2A896682}"/>
    <dgm:cxn modelId="{4DEFE326-1D1C-486A-96A3-774BFF5F0112}" srcId="{0DCFEBC4-4AED-42B4-BF73-7F31CE8948E7}" destId="{E65FCC4A-7497-4092-97BC-20C1FBDD6BDA}" srcOrd="2" destOrd="0" parTransId="{071CC5DD-1184-47AA-8BD0-D123D4EED960}" sibTransId="{A7A04C37-4BBD-4BC2-93A6-909BAD8CECD6}"/>
    <dgm:cxn modelId="{60A94E29-2248-45FC-9EA2-FF28D0F4D532}" type="presOf" srcId="{BE91E5DF-86F0-4B3F-9929-0EA7B66088CA}" destId="{1890DB25-49BF-412C-BCCD-3F38F5434C6C}" srcOrd="0" destOrd="1" presId="urn:microsoft.com/office/officeart/2005/8/layout/bList2"/>
    <dgm:cxn modelId="{6C15442A-50C1-4265-A0DE-CE2984C2400F}" type="presOf" srcId="{490572CC-C93C-4C9C-A2AB-6FC8B417B253}" destId="{A798DF19-F59A-4675-A380-EE79DCEDBFB2}" srcOrd="1" destOrd="0" presId="urn:microsoft.com/office/officeart/2005/8/layout/bList2"/>
    <dgm:cxn modelId="{EE123B2B-36CB-487F-9091-3FFFEE539BDD}" srcId="{D598B977-2028-4F0D-8615-BE92E2ADC320}" destId="{490572CC-C93C-4C9C-A2AB-6FC8B417B253}" srcOrd="1" destOrd="0" parTransId="{6BD88CEF-E39A-4B56-A2E5-569535907951}" sibTransId="{01578D53-8C01-4843-99E6-27CBCABE67BE}"/>
    <dgm:cxn modelId="{8F13052D-984D-4C6B-A020-88455BDF38F8}" srcId="{BE781F3B-0583-4BD1-866C-3E16BAA7D4A5}" destId="{3C079A79-0E1B-4A39-81FD-E234B6B877F0}" srcOrd="2" destOrd="0" parTransId="{082D5209-35B7-4301-92A8-4A61E07D8F5D}" sibTransId="{9FD77786-CBC5-4868-A848-B3358DEB533E}"/>
    <dgm:cxn modelId="{8F2F1930-C6D8-42D0-A3BF-89F0D01291FC}" srcId="{ABA34C18-D7CB-48E4-9B46-3F30389D8A74}" destId="{1345A491-D0BC-4DE3-9547-F83E0C8B047A}" srcOrd="1" destOrd="0" parTransId="{79B42760-EF89-4ECC-897E-BCA48BBDD3F5}" sibTransId="{51352EC5-BFDF-4CC1-A7FF-A4B72FFB74F9}"/>
    <dgm:cxn modelId="{B8848130-4F1A-461B-9DCB-53CA8BE56630}" type="presOf" srcId="{B036331D-57DF-4E6B-8506-8AF7CDFF9931}" destId="{77F62641-2D21-45B5-9D3D-8DCC10AAB745}" srcOrd="0" destOrd="4" presId="urn:microsoft.com/office/officeart/2005/8/layout/bList2"/>
    <dgm:cxn modelId="{5CEF1631-558F-45AE-9D4A-D5F6B89365BD}" srcId="{D4E86C80-269F-4294-82B2-6CE3C20442BA}" destId="{6682418C-AB65-43C4-9B41-07ACD85C9275}" srcOrd="2" destOrd="0" parTransId="{5E53E4F1-A80C-48F7-9B85-F31C905FAED2}" sibTransId="{7348BFDD-35E5-4C33-8E23-E95486AF757E}"/>
    <dgm:cxn modelId="{E4AC2940-EEE4-4446-87F9-A288161F9C08}" srcId="{0DCFEBC4-4AED-42B4-BF73-7F31CE8948E7}" destId="{B036331D-57DF-4E6B-8506-8AF7CDFF9931}" srcOrd="4" destOrd="0" parTransId="{2D421623-6148-4ABF-98F1-661FD4364B35}" sibTransId="{9D0D6D2C-CA11-4058-A2B6-31ADE572D174}"/>
    <dgm:cxn modelId="{9F086E5B-8EE2-4C7A-BE45-1748FC3AC7F7}" type="presOf" srcId="{ABA34C18-D7CB-48E4-9B46-3F30389D8A74}" destId="{06797232-3EE6-42D4-ADD5-18C31C5B286D}" srcOrd="1" destOrd="0" presId="urn:microsoft.com/office/officeart/2005/8/layout/bList2"/>
    <dgm:cxn modelId="{1235CC5F-FD07-47F8-9D37-C37B710F1363}" type="presOf" srcId="{D2CDFC95-2BF5-4A4B-A61E-0939EF5BF817}" destId="{72D2BF9A-E518-4EC6-AB23-9506D5EDCBB2}" srcOrd="0" destOrd="2" presId="urn:microsoft.com/office/officeart/2005/8/layout/bList2"/>
    <dgm:cxn modelId="{FF1A0A63-4E5C-4AA0-AF52-9F25BDEFDB65}" srcId="{ABA34C18-D7CB-48E4-9B46-3F30389D8A74}" destId="{1A630F78-4D9F-4036-97D8-A86648E7EC21}" srcOrd="2" destOrd="0" parTransId="{8BAE57A9-85AA-4362-8E53-E48FAD9E5C77}" sibTransId="{69AB0DB2-321C-4651-AC22-7BF9C946982B}"/>
    <dgm:cxn modelId="{78A03469-34F1-465E-AA46-666CA8B56D4F}" type="presOf" srcId="{0DCFEBC4-4AED-42B4-BF73-7F31CE8948E7}" destId="{3AB1ED86-5870-49A3-A05B-489F024BA768}" srcOrd="1" destOrd="0" presId="urn:microsoft.com/office/officeart/2005/8/layout/bList2"/>
    <dgm:cxn modelId="{16237369-0B3A-4C4E-BAF6-BFFF05EC62B5}" type="presOf" srcId="{D598B977-2028-4F0D-8615-BE92E2ADC320}" destId="{44808F59-1C63-432B-9665-034CE78FA2A0}" srcOrd="0" destOrd="0" presId="urn:microsoft.com/office/officeart/2005/8/layout/bList2"/>
    <dgm:cxn modelId="{5006FF4A-13B3-44A0-83B9-22488FED0809}" type="presOf" srcId="{95C8BCBA-ECE6-4C72-941B-95EBFD576987}" destId="{77F62641-2D21-45B5-9D3D-8DCC10AAB745}" srcOrd="0" destOrd="1" presId="urn:microsoft.com/office/officeart/2005/8/layout/bList2"/>
    <dgm:cxn modelId="{49EAC84E-1E4F-468B-95A3-40B2D77B2D0C}" srcId="{D598B977-2028-4F0D-8615-BE92E2ADC320}" destId="{BE781F3B-0583-4BD1-866C-3E16BAA7D4A5}" srcOrd="4" destOrd="0" parTransId="{08DB5584-091E-4EE9-A6A6-D582944977CA}" sibTransId="{0A61C5BC-E8C1-4E66-B7FD-0559E8234757}"/>
    <dgm:cxn modelId="{53FCEB6E-F98C-4B9D-B357-7EA4F07C36B4}" type="presOf" srcId="{01578D53-8C01-4843-99E6-27CBCABE67BE}" destId="{90221622-E653-47A7-8210-708B19CA5EF3}" srcOrd="0" destOrd="0" presId="urn:microsoft.com/office/officeart/2005/8/layout/bList2"/>
    <dgm:cxn modelId="{D3715373-6FFB-4DB6-A427-15B6FAA785DE}" type="presOf" srcId="{1A630F78-4D9F-4036-97D8-A86648E7EC21}" destId="{1B9040DF-7756-4635-80D8-9BCA2F837429}" srcOrd="0" destOrd="2" presId="urn:microsoft.com/office/officeart/2005/8/layout/bList2"/>
    <dgm:cxn modelId="{E8B46274-7C64-4347-B2A6-E5BB434F5B08}" type="presOf" srcId="{296366CA-3ABC-4EAD-9EE9-7DA4158C1E26}" destId="{1B9040DF-7756-4635-80D8-9BCA2F837429}" srcOrd="0" destOrd="3" presId="urn:microsoft.com/office/officeart/2005/8/layout/bList2"/>
    <dgm:cxn modelId="{ACCE8A59-6F0E-4F39-AEA3-3FA2D6E8C018}" type="presOf" srcId="{3885708F-D38F-4BFC-A3D5-457F23663FFE}" destId="{0A642BDF-92E7-4E6A-B347-4D4C7A6EE847}" srcOrd="0" destOrd="0" presId="urn:microsoft.com/office/officeart/2005/8/layout/bList2"/>
    <dgm:cxn modelId="{0F189186-E5CD-4727-9AD9-279428E17BDE}" type="presOf" srcId="{E65FCC4A-7497-4092-97BC-20C1FBDD6BDA}" destId="{77F62641-2D21-45B5-9D3D-8DCC10AAB745}" srcOrd="0" destOrd="2" presId="urn:microsoft.com/office/officeart/2005/8/layout/bList2"/>
    <dgm:cxn modelId="{A1ED7787-9D92-4F29-8A07-460B025FA0CB}" type="presOf" srcId="{A70A94CA-2861-4C7D-B5BA-C8C3B9A82B0F}" destId="{77F62641-2D21-45B5-9D3D-8DCC10AAB745}" srcOrd="0" destOrd="3" presId="urn:microsoft.com/office/officeart/2005/8/layout/bList2"/>
    <dgm:cxn modelId="{36CB068C-F89C-4262-827C-57DAC1866845}" type="presOf" srcId="{0DCFEBC4-4AED-42B4-BF73-7F31CE8948E7}" destId="{05CCC23B-E400-4FBB-9EB6-3A09C2558F48}" srcOrd="0" destOrd="0" presId="urn:microsoft.com/office/officeart/2005/8/layout/bList2"/>
    <dgm:cxn modelId="{83562590-3660-4054-8C11-63C2C21EF894}" srcId="{D598B977-2028-4F0D-8615-BE92E2ADC320}" destId="{D4E86C80-269F-4294-82B2-6CE3C20442BA}" srcOrd="3" destOrd="0" parTransId="{F92CDEAF-6229-43D9-8552-05098B36158E}" sibTransId="{C040A58F-91DD-412A-92C9-FE6606B88A60}"/>
    <dgm:cxn modelId="{38B3CD90-29AB-45FD-BE8D-A4C34DC2AF9B}" type="presOf" srcId="{ABA34C18-D7CB-48E4-9B46-3F30389D8A74}" destId="{A5699731-CEDA-4F6E-8D14-6FD15F36A0DA}" srcOrd="0" destOrd="0" presId="urn:microsoft.com/office/officeart/2005/8/layout/bList2"/>
    <dgm:cxn modelId="{12D85D95-E0FD-4F06-91C4-8B2B98E846E3}" type="presOf" srcId="{364D23F6-0504-4317-97A9-2AC257B23B50}" destId="{5AAE5839-1812-456D-98C9-2F732D38D82B}" srcOrd="0" destOrd="0" presId="urn:microsoft.com/office/officeart/2005/8/layout/bList2"/>
    <dgm:cxn modelId="{9B495097-3542-41C7-B8F2-A712FA00C055}" srcId="{ABA34C18-D7CB-48E4-9B46-3F30389D8A74}" destId="{580D8963-18BB-48A7-9734-6C10F1846843}" srcOrd="0" destOrd="0" parTransId="{C0A10026-333F-4887-8DA3-899F5F19CC5A}" sibTransId="{439E78E1-3E5B-45EF-85F2-DEA6602AC56F}"/>
    <dgm:cxn modelId="{BE10079E-3C5F-4FBE-AD7F-C7145927EBC1}" type="presOf" srcId="{3C079A79-0E1B-4A39-81FD-E234B6B877F0}" destId="{2A3EF6A4-39C9-4DE5-9FB1-20043796F774}" srcOrd="0" destOrd="2" presId="urn:microsoft.com/office/officeart/2005/8/layout/bList2"/>
    <dgm:cxn modelId="{E51416A0-82A0-498B-9733-CE566B998BCF}" type="presOf" srcId="{BE781F3B-0583-4BD1-866C-3E16BAA7D4A5}" destId="{6ABDF310-0137-427D-B458-065B21729B0B}" srcOrd="0" destOrd="0" presId="urn:microsoft.com/office/officeart/2005/8/layout/bList2"/>
    <dgm:cxn modelId="{5BFDEDA1-83F3-46FB-A1D4-DBE8A4BB344E}" type="presOf" srcId="{20C80B97-42B3-44E1-A5A0-AF432ED58A9D}" destId="{0A642BDF-92E7-4E6A-B347-4D4C7A6EE847}" srcOrd="0" destOrd="1" presId="urn:microsoft.com/office/officeart/2005/8/layout/bList2"/>
    <dgm:cxn modelId="{036E14A3-3EAC-4B18-9463-81D42865F234}" srcId="{ABA34C18-D7CB-48E4-9B46-3F30389D8A74}" destId="{296366CA-3ABC-4EAD-9EE9-7DA4158C1E26}" srcOrd="3" destOrd="0" parTransId="{4E75CD16-8F09-4F0C-82CD-99925A00FD2E}" sibTransId="{71043E25-627E-4B0B-AF9A-4AA3CAD59A38}"/>
    <dgm:cxn modelId="{611B73A5-BA91-45E4-8B4C-CB4E689CB77E}" type="presOf" srcId="{3EE38FC5-EF58-4574-A471-547F04413B66}" destId="{2A3EF6A4-39C9-4DE5-9FB1-20043796F774}" srcOrd="0" destOrd="1" presId="urn:microsoft.com/office/officeart/2005/8/layout/bList2"/>
    <dgm:cxn modelId="{16DB0FA6-ECB7-463D-83ED-B9000DC62AD1}" type="presOf" srcId="{53E9E098-06AF-4417-9427-8477047B3CA4}" destId="{72D2BF9A-E518-4EC6-AB23-9506D5EDCBB2}" srcOrd="0" destOrd="1" presId="urn:microsoft.com/office/officeart/2005/8/layout/bList2"/>
    <dgm:cxn modelId="{E25742A9-4E1A-4338-8462-922A8F103F77}" type="presOf" srcId="{6682418C-AB65-43C4-9B41-07ACD85C9275}" destId="{1890DB25-49BF-412C-BCCD-3F38F5434C6C}" srcOrd="0" destOrd="2" presId="urn:microsoft.com/office/officeart/2005/8/layout/bList2"/>
    <dgm:cxn modelId="{4C0A03AE-536E-4F75-BA0A-A1A32B62886A}" type="presOf" srcId="{D4E86C80-269F-4294-82B2-6CE3C20442BA}" destId="{883867EC-8843-4A43-B81B-22886D2C7347}" srcOrd="1" destOrd="0" presId="urn:microsoft.com/office/officeart/2005/8/layout/bList2"/>
    <dgm:cxn modelId="{5884B0B2-888D-4E99-A5CF-206A96426781}" type="presOf" srcId="{E0229861-9CB2-4B56-867C-5067C3104BAE}" destId="{1890DB25-49BF-412C-BCCD-3F38F5434C6C}" srcOrd="0" destOrd="3" presId="urn:microsoft.com/office/officeart/2005/8/layout/bList2"/>
    <dgm:cxn modelId="{1CAAD4B2-4D45-4D5D-8E4E-42D0210FB7D3}" type="presOf" srcId="{580D8963-18BB-48A7-9734-6C10F1846843}" destId="{1B9040DF-7756-4635-80D8-9BCA2F837429}" srcOrd="0" destOrd="0" presId="urn:microsoft.com/office/officeart/2005/8/layout/bList2"/>
    <dgm:cxn modelId="{84DBF5B9-DD86-4842-8D85-6F413DACAEBA}" type="presOf" srcId="{44888B3B-DCDB-418D-9104-F00B7A5D734E}" destId="{72D2BF9A-E518-4EC6-AB23-9506D5EDCBB2}" srcOrd="0" destOrd="0" presId="urn:microsoft.com/office/officeart/2005/8/layout/bList2"/>
    <dgm:cxn modelId="{5AAD98BC-CCD6-4899-AD53-A0F8E49CB61E}" type="presOf" srcId="{9E7FA1E8-A714-483A-9647-96232CC8A17D}" destId="{D4FC6AA2-DDDA-4340-B562-23A6AB362E76}" srcOrd="0" destOrd="0" presId="urn:microsoft.com/office/officeart/2005/8/layout/bList2"/>
    <dgm:cxn modelId="{4FB2CCC4-1374-4554-A481-83AF6AB03508}" srcId="{0DCFEBC4-4AED-42B4-BF73-7F31CE8948E7}" destId="{9EE27CB0-1A95-42D6-AD3E-EBE57C6DAC53}" srcOrd="0" destOrd="0" parTransId="{4E531F22-DAEF-4285-A8F9-B6265084F6A9}" sibTransId="{E8856F11-C3E3-4F1D-8C34-6A50EB5300C9}"/>
    <dgm:cxn modelId="{E6AD71C5-68FF-48B5-8535-632CAD5FCC5F}" srcId="{D4E86C80-269F-4294-82B2-6CE3C20442BA}" destId="{BE91E5DF-86F0-4B3F-9929-0EA7B66088CA}" srcOrd="1" destOrd="0" parTransId="{BCCB5A15-05AE-454E-8D79-01C094EE8A0D}" sibTransId="{AC2DD13C-939A-466E-82F0-34A4422112EE}"/>
    <dgm:cxn modelId="{85DB15C6-9212-4711-AC18-88F958F3D609}" type="presOf" srcId="{C040A58F-91DD-412A-92C9-FE6606B88A60}" destId="{365898DA-0563-4720-83FC-8156B136D635}" srcOrd="0" destOrd="0" presId="urn:microsoft.com/office/officeart/2005/8/layout/bList2"/>
    <dgm:cxn modelId="{B79FF5CC-E8EA-4C39-BE7A-D6D96D67EC72}" type="presOf" srcId="{BE781F3B-0583-4BD1-866C-3E16BAA7D4A5}" destId="{B9085D39-A4DA-425A-958A-734D084DC785}" srcOrd="1" destOrd="0" presId="urn:microsoft.com/office/officeart/2005/8/layout/bList2"/>
    <dgm:cxn modelId="{36D0E3CD-8081-4262-BE1F-AD574C4050F4}" srcId="{0DCFEBC4-4AED-42B4-BF73-7F31CE8948E7}" destId="{A70A94CA-2861-4C7D-B5BA-C8C3B9A82B0F}" srcOrd="3" destOrd="0" parTransId="{5061907B-200C-4C6E-959C-7A73042F9E3B}" sibTransId="{580D6206-ED86-4698-9C43-23D33152B853}"/>
    <dgm:cxn modelId="{307F40DA-EFA9-4A44-B0C2-C63B2E109B09}" srcId="{BE781F3B-0583-4BD1-866C-3E16BAA7D4A5}" destId="{A7C13FB5-2F96-4FDD-AF87-099FA7C51554}" srcOrd="0" destOrd="0" parTransId="{28D8400F-0B28-475D-874D-E9B6F928F934}" sibTransId="{EA20EB07-E2EB-4602-A621-772F54A2A2CF}"/>
    <dgm:cxn modelId="{6C9A16DC-FF94-4AE5-B769-BCF76097912C}" type="presOf" srcId="{1345A491-D0BC-4DE3-9547-F83E0C8B047A}" destId="{1B9040DF-7756-4635-80D8-9BCA2F837429}" srcOrd="0" destOrd="1" presId="urn:microsoft.com/office/officeart/2005/8/layout/bList2"/>
    <dgm:cxn modelId="{E37D88DC-DA48-43FB-ACB9-113E9460D265}" type="presOf" srcId="{A7C13FB5-2F96-4FDD-AF87-099FA7C51554}" destId="{2A3EF6A4-39C9-4DE5-9FB1-20043796F774}" srcOrd="0" destOrd="0" presId="urn:microsoft.com/office/officeart/2005/8/layout/bList2"/>
    <dgm:cxn modelId="{85F70CDE-114D-46EF-93FA-05DCA2BC5B9F}" srcId="{D4E86C80-269F-4294-82B2-6CE3C20442BA}" destId="{314C4091-C917-49DE-AEDA-51A17514BB2D}" srcOrd="0" destOrd="0" parTransId="{1A04EB29-1007-401D-9490-40FD1479C283}" sibTransId="{11BDB297-041A-41B5-A0E0-290CB1222271}"/>
    <dgm:cxn modelId="{CCF9ACE2-BCB5-4450-81B8-3C3789B23293}" type="presOf" srcId="{DADD8950-0484-4D7B-88E9-9D0D2A896682}" destId="{39D68ADB-47A6-4C24-9FD1-930394FFAA95}" srcOrd="0" destOrd="0" presId="urn:microsoft.com/office/officeart/2005/8/layout/bList2"/>
    <dgm:cxn modelId="{7E1267E3-87A4-4540-89C3-8146F4F6E853}" srcId="{D598B977-2028-4F0D-8615-BE92E2ADC320}" destId="{ABA34C18-D7CB-48E4-9B46-3F30389D8A74}" srcOrd="5" destOrd="0" parTransId="{008F9296-FA4F-4F3F-ACD8-CB9347CE5835}" sibTransId="{7AEB5AFA-7288-4D89-A0AB-68305441DFC2}"/>
    <dgm:cxn modelId="{734727E9-B269-4B87-9588-83CBB96361B7}" type="presOf" srcId="{8DB1FADF-F516-412B-A85D-A16106400ED1}" destId="{2A3EF6A4-39C9-4DE5-9FB1-20043796F774}" srcOrd="0" destOrd="3" presId="urn:microsoft.com/office/officeart/2005/8/layout/bList2"/>
    <dgm:cxn modelId="{A99139EB-E64F-4B46-B3E9-2C0F30CA44D5}" type="presOf" srcId="{0A61C5BC-E8C1-4E66-B7FD-0559E8234757}" destId="{FFF64E87-4588-44C8-9DB9-73B39395FB23}" srcOrd="0" destOrd="0" presId="urn:microsoft.com/office/officeart/2005/8/layout/bList2"/>
    <dgm:cxn modelId="{2EFB58EC-4286-4CD2-B1AC-4F00B9A2163B}" type="presOf" srcId="{D4E86C80-269F-4294-82B2-6CE3C20442BA}" destId="{6DD59ABD-EE4D-40D3-8CA5-794B726FCDB0}" srcOrd="0" destOrd="0" presId="urn:microsoft.com/office/officeart/2005/8/layout/bList2"/>
    <dgm:cxn modelId="{EAFACBF7-E5D1-4CA0-8461-1276FB4C56AF}" type="presOf" srcId="{314C4091-C917-49DE-AEDA-51A17514BB2D}" destId="{1890DB25-49BF-412C-BCCD-3F38F5434C6C}" srcOrd="0" destOrd="0" presId="urn:microsoft.com/office/officeart/2005/8/layout/bList2"/>
    <dgm:cxn modelId="{8934AAFB-D5E0-4EE7-8FBF-3F3D0BB02BB6}" srcId="{0DCFEBC4-4AED-42B4-BF73-7F31CE8948E7}" destId="{95C8BCBA-ECE6-4C72-941B-95EBFD576987}" srcOrd="1" destOrd="0" parTransId="{8F7D9EAE-F39F-4D0E-AB13-A969C98F92E1}" sibTransId="{68339E31-D6DC-4FC5-9F56-12F18F6D3B34}"/>
    <dgm:cxn modelId="{2B12F6EB-28C8-4810-8CD6-24E41229C3EB}" type="presParOf" srcId="{44808F59-1C63-432B-9665-034CE78FA2A0}" destId="{B31539C9-DA4E-4AE0-8DD3-8C82A538A9B3}" srcOrd="0" destOrd="0" presId="urn:microsoft.com/office/officeart/2005/8/layout/bList2"/>
    <dgm:cxn modelId="{9FC48F84-D708-492F-8AEB-DC07AF5FBE80}" type="presParOf" srcId="{B31539C9-DA4E-4AE0-8DD3-8C82A538A9B3}" destId="{0A642BDF-92E7-4E6A-B347-4D4C7A6EE847}" srcOrd="0" destOrd="0" presId="urn:microsoft.com/office/officeart/2005/8/layout/bList2"/>
    <dgm:cxn modelId="{2DF58E5D-92EC-4C04-921C-135C106BE75D}" type="presParOf" srcId="{B31539C9-DA4E-4AE0-8DD3-8C82A538A9B3}" destId="{5AAE5839-1812-456D-98C9-2F732D38D82B}" srcOrd="1" destOrd="0" presId="urn:microsoft.com/office/officeart/2005/8/layout/bList2"/>
    <dgm:cxn modelId="{759658B2-B4AE-451F-9915-F8BCE4306B25}" type="presParOf" srcId="{B31539C9-DA4E-4AE0-8DD3-8C82A538A9B3}" destId="{983CB572-E445-4F7F-997D-917E4227A740}" srcOrd="2" destOrd="0" presId="urn:microsoft.com/office/officeart/2005/8/layout/bList2"/>
    <dgm:cxn modelId="{85BFCE69-D97B-4F0F-81D1-9D8287992C1B}" type="presParOf" srcId="{B31539C9-DA4E-4AE0-8DD3-8C82A538A9B3}" destId="{4A58C7FB-1D5D-4E4C-B751-A8BC31D946F0}" srcOrd="3" destOrd="0" presId="urn:microsoft.com/office/officeart/2005/8/layout/bList2"/>
    <dgm:cxn modelId="{A3DCD35E-5712-480C-AE9F-331E21B546F9}" type="presParOf" srcId="{44808F59-1C63-432B-9665-034CE78FA2A0}" destId="{D4FC6AA2-DDDA-4340-B562-23A6AB362E76}" srcOrd="1" destOrd="0" presId="urn:microsoft.com/office/officeart/2005/8/layout/bList2"/>
    <dgm:cxn modelId="{16B95757-59B9-4F04-957B-1D59BC7ED7AE}" type="presParOf" srcId="{44808F59-1C63-432B-9665-034CE78FA2A0}" destId="{35BCC337-5BA1-4F25-A688-22A1447CAE35}" srcOrd="2" destOrd="0" presId="urn:microsoft.com/office/officeart/2005/8/layout/bList2"/>
    <dgm:cxn modelId="{0923C300-11F1-49AD-BAF3-3B16FA45D36F}" type="presParOf" srcId="{35BCC337-5BA1-4F25-A688-22A1447CAE35}" destId="{72D2BF9A-E518-4EC6-AB23-9506D5EDCBB2}" srcOrd="0" destOrd="0" presId="urn:microsoft.com/office/officeart/2005/8/layout/bList2"/>
    <dgm:cxn modelId="{7D60368F-AB37-4643-A2B6-F8D1F188A9D3}" type="presParOf" srcId="{35BCC337-5BA1-4F25-A688-22A1447CAE35}" destId="{ED60CFCC-9A10-4A24-885D-478907F22B8D}" srcOrd="1" destOrd="0" presId="urn:microsoft.com/office/officeart/2005/8/layout/bList2"/>
    <dgm:cxn modelId="{4E20DEDB-242D-4DD3-BDAF-71ECE402E4B5}" type="presParOf" srcId="{35BCC337-5BA1-4F25-A688-22A1447CAE35}" destId="{A798DF19-F59A-4675-A380-EE79DCEDBFB2}" srcOrd="2" destOrd="0" presId="urn:microsoft.com/office/officeart/2005/8/layout/bList2"/>
    <dgm:cxn modelId="{91F525B0-4BFC-45FF-8F61-B70BEB03340B}" type="presParOf" srcId="{35BCC337-5BA1-4F25-A688-22A1447CAE35}" destId="{F4085510-2EE7-4756-B71E-2C21DEE92388}" srcOrd="3" destOrd="0" presId="urn:microsoft.com/office/officeart/2005/8/layout/bList2"/>
    <dgm:cxn modelId="{51DB0204-A694-4F72-A281-F12932384225}" type="presParOf" srcId="{44808F59-1C63-432B-9665-034CE78FA2A0}" destId="{90221622-E653-47A7-8210-708B19CA5EF3}" srcOrd="3" destOrd="0" presId="urn:microsoft.com/office/officeart/2005/8/layout/bList2"/>
    <dgm:cxn modelId="{EF15203F-77F7-4188-95C8-A4561AE6303B}" type="presParOf" srcId="{44808F59-1C63-432B-9665-034CE78FA2A0}" destId="{DFEC705D-5606-4C81-B427-6BA9D7FEFB52}" srcOrd="4" destOrd="0" presId="urn:microsoft.com/office/officeart/2005/8/layout/bList2"/>
    <dgm:cxn modelId="{76EED038-BB19-447C-96A0-5DC7F617575A}" type="presParOf" srcId="{DFEC705D-5606-4C81-B427-6BA9D7FEFB52}" destId="{77F62641-2D21-45B5-9D3D-8DCC10AAB745}" srcOrd="0" destOrd="0" presId="urn:microsoft.com/office/officeart/2005/8/layout/bList2"/>
    <dgm:cxn modelId="{C84E7206-E0BD-4829-A0A0-D9FE1B2DF682}" type="presParOf" srcId="{DFEC705D-5606-4C81-B427-6BA9D7FEFB52}" destId="{05CCC23B-E400-4FBB-9EB6-3A09C2558F48}" srcOrd="1" destOrd="0" presId="urn:microsoft.com/office/officeart/2005/8/layout/bList2"/>
    <dgm:cxn modelId="{C41770EA-25E3-425A-8770-4386591D801D}" type="presParOf" srcId="{DFEC705D-5606-4C81-B427-6BA9D7FEFB52}" destId="{3AB1ED86-5870-49A3-A05B-489F024BA768}" srcOrd="2" destOrd="0" presId="urn:microsoft.com/office/officeart/2005/8/layout/bList2"/>
    <dgm:cxn modelId="{81D0B8E2-F056-4ED5-99B3-07B457A44879}" type="presParOf" srcId="{DFEC705D-5606-4C81-B427-6BA9D7FEFB52}" destId="{A57DDC54-3760-4578-8E0B-EA5C4E5CE437}" srcOrd="3" destOrd="0" presId="urn:microsoft.com/office/officeart/2005/8/layout/bList2"/>
    <dgm:cxn modelId="{E652D4D0-F145-4903-B7B5-219816F279CD}" type="presParOf" srcId="{44808F59-1C63-432B-9665-034CE78FA2A0}" destId="{39D68ADB-47A6-4C24-9FD1-930394FFAA95}" srcOrd="5" destOrd="0" presId="urn:microsoft.com/office/officeart/2005/8/layout/bList2"/>
    <dgm:cxn modelId="{201D7A98-0313-4489-B832-A4EC475C455F}" type="presParOf" srcId="{44808F59-1C63-432B-9665-034CE78FA2A0}" destId="{80C37A8C-7999-48E5-874B-B6642D3F8F84}" srcOrd="6" destOrd="0" presId="urn:microsoft.com/office/officeart/2005/8/layout/bList2"/>
    <dgm:cxn modelId="{7F281CA1-53C3-4BD0-B1EF-4E1099F372E9}" type="presParOf" srcId="{80C37A8C-7999-48E5-874B-B6642D3F8F84}" destId="{1890DB25-49BF-412C-BCCD-3F38F5434C6C}" srcOrd="0" destOrd="0" presId="urn:microsoft.com/office/officeart/2005/8/layout/bList2"/>
    <dgm:cxn modelId="{136992E4-5F4D-440A-914D-B13138C032B7}" type="presParOf" srcId="{80C37A8C-7999-48E5-874B-B6642D3F8F84}" destId="{6DD59ABD-EE4D-40D3-8CA5-794B726FCDB0}" srcOrd="1" destOrd="0" presId="urn:microsoft.com/office/officeart/2005/8/layout/bList2"/>
    <dgm:cxn modelId="{FA7CCA8F-93F9-4E9A-88B7-0060F80D6CAB}" type="presParOf" srcId="{80C37A8C-7999-48E5-874B-B6642D3F8F84}" destId="{883867EC-8843-4A43-B81B-22886D2C7347}" srcOrd="2" destOrd="0" presId="urn:microsoft.com/office/officeart/2005/8/layout/bList2"/>
    <dgm:cxn modelId="{4612AC34-A639-4931-A06F-B26E41A35C06}" type="presParOf" srcId="{80C37A8C-7999-48E5-874B-B6642D3F8F84}" destId="{33584E24-AAAD-4832-9FA9-5C20D783FA19}" srcOrd="3" destOrd="0" presId="urn:microsoft.com/office/officeart/2005/8/layout/bList2"/>
    <dgm:cxn modelId="{26C7D086-9118-43E0-AD81-8B6AA7623668}" type="presParOf" srcId="{44808F59-1C63-432B-9665-034CE78FA2A0}" destId="{365898DA-0563-4720-83FC-8156B136D635}" srcOrd="7" destOrd="0" presId="urn:microsoft.com/office/officeart/2005/8/layout/bList2"/>
    <dgm:cxn modelId="{65ED5EF9-3E3C-49B7-89B6-EBCEA13B3A52}" type="presParOf" srcId="{44808F59-1C63-432B-9665-034CE78FA2A0}" destId="{F3D069E6-9F11-4C34-B0F3-2AB38E872B27}" srcOrd="8" destOrd="0" presId="urn:microsoft.com/office/officeart/2005/8/layout/bList2"/>
    <dgm:cxn modelId="{DF92ECCB-AD55-459D-A981-6CB0FEE61E56}" type="presParOf" srcId="{F3D069E6-9F11-4C34-B0F3-2AB38E872B27}" destId="{2A3EF6A4-39C9-4DE5-9FB1-20043796F774}" srcOrd="0" destOrd="0" presId="urn:microsoft.com/office/officeart/2005/8/layout/bList2"/>
    <dgm:cxn modelId="{9D7F23CD-A59B-4530-8AF1-F727F87ACD16}" type="presParOf" srcId="{F3D069E6-9F11-4C34-B0F3-2AB38E872B27}" destId="{6ABDF310-0137-427D-B458-065B21729B0B}" srcOrd="1" destOrd="0" presId="urn:microsoft.com/office/officeart/2005/8/layout/bList2"/>
    <dgm:cxn modelId="{34311A9F-731B-491E-8B16-08CD7F6AEF88}" type="presParOf" srcId="{F3D069E6-9F11-4C34-B0F3-2AB38E872B27}" destId="{B9085D39-A4DA-425A-958A-734D084DC785}" srcOrd="2" destOrd="0" presId="urn:microsoft.com/office/officeart/2005/8/layout/bList2"/>
    <dgm:cxn modelId="{92DF962E-07D4-40AD-AAD7-BFDC74FC7253}" type="presParOf" srcId="{F3D069E6-9F11-4C34-B0F3-2AB38E872B27}" destId="{AA3F8EFB-0407-45C9-AA70-53D8A0A07D30}" srcOrd="3" destOrd="0" presId="urn:microsoft.com/office/officeart/2005/8/layout/bList2"/>
    <dgm:cxn modelId="{2A591E8C-B023-4D6A-AF4E-F7D913E21C83}" type="presParOf" srcId="{44808F59-1C63-432B-9665-034CE78FA2A0}" destId="{FFF64E87-4588-44C8-9DB9-73B39395FB23}" srcOrd="9" destOrd="0" presId="urn:microsoft.com/office/officeart/2005/8/layout/bList2"/>
    <dgm:cxn modelId="{65C7BE70-26E3-4558-A67F-C2DEB3CCCCE6}" type="presParOf" srcId="{44808F59-1C63-432B-9665-034CE78FA2A0}" destId="{0F8B2D47-3DDC-47D6-9E80-AA90FA17DAD6}" srcOrd="10" destOrd="0" presId="urn:microsoft.com/office/officeart/2005/8/layout/bList2"/>
    <dgm:cxn modelId="{2F8AD4CA-09FA-4F02-8188-55185E6B391C}" type="presParOf" srcId="{0F8B2D47-3DDC-47D6-9E80-AA90FA17DAD6}" destId="{1B9040DF-7756-4635-80D8-9BCA2F837429}" srcOrd="0" destOrd="0" presId="urn:microsoft.com/office/officeart/2005/8/layout/bList2"/>
    <dgm:cxn modelId="{45802762-E4FF-46FF-8787-AF7DCCED980D}" type="presParOf" srcId="{0F8B2D47-3DDC-47D6-9E80-AA90FA17DAD6}" destId="{A5699731-CEDA-4F6E-8D14-6FD15F36A0DA}" srcOrd="1" destOrd="0" presId="urn:microsoft.com/office/officeart/2005/8/layout/bList2"/>
    <dgm:cxn modelId="{B0CA6BA6-F12C-4BCB-A5C7-3468D8A0E7F1}" type="presParOf" srcId="{0F8B2D47-3DDC-47D6-9E80-AA90FA17DAD6}" destId="{06797232-3EE6-42D4-ADD5-18C31C5B286D}" srcOrd="2" destOrd="0" presId="urn:microsoft.com/office/officeart/2005/8/layout/bList2"/>
    <dgm:cxn modelId="{5A73FB95-1E5F-4941-9D34-74E808AD96CF}" type="presParOf" srcId="{0F8B2D47-3DDC-47D6-9E80-AA90FA17DAD6}" destId="{F8347BD3-52E9-4A3B-AA39-9881E4D84A42}"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B98C4309-7B17-4725-A8ED-BAD39253DEB4}">
      <dgm:prSet phldrT="[Texte]"/>
      <dgm:spPr>
        <a:solidFill>
          <a:schemeClr val="accent1">
            <a:lumMod val="40000"/>
            <a:lumOff val="60000"/>
          </a:schemeClr>
        </a:solidFill>
      </dgm:spPr>
      <dgm:t>
        <a:bodyPr/>
        <a:lstStyle/>
        <a:p>
          <a:r>
            <a:rPr lang="fr-FR" dirty="0"/>
            <a:t>FAITS &amp; PROJECTIONS</a:t>
          </a:r>
        </a:p>
      </dgm:t>
    </dgm:pt>
    <dgm:pt modelId="{6CBB19F4-56A2-47D1-8D15-2BA438002346}" type="parTrans" cxnId="{5A39C3BF-17C5-4BE5-AFC6-A9CB33503FE6}">
      <dgm:prSet/>
      <dgm:spPr/>
      <dgm:t>
        <a:bodyPr/>
        <a:lstStyle/>
        <a:p>
          <a:endParaRPr lang="fr-FR"/>
        </a:p>
      </dgm:t>
    </dgm:pt>
    <dgm:pt modelId="{D3884C97-2DEB-4C9C-8713-0E8F922CA7E8}" type="sibTrans" cxnId="{5A39C3BF-17C5-4BE5-AFC6-A9CB33503FE6}">
      <dgm:prSet/>
      <dgm:spPr/>
      <dgm:t>
        <a:bodyPr/>
        <a:lstStyle/>
        <a:p>
          <a:endParaRPr lang="fr-FR"/>
        </a:p>
      </dgm:t>
    </dgm:pt>
    <dgm:pt modelId="{AD551121-0E84-438B-8825-F6FC3C8C5C8C}">
      <dgm:prSet phldrT="[Texte]"/>
      <dgm:spPr>
        <a:solidFill>
          <a:schemeClr val="accent1">
            <a:lumMod val="40000"/>
            <a:lumOff val="60000"/>
          </a:schemeClr>
        </a:solidFill>
      </dgm:spPr>
      <dgm:t>
        <a:bodyPr/>
        <a:lstStyle/>
        <a:p>
          <a:r>
            <a:rPr lang="fr-FR" dirty="0"/>
            <a:t>LES IMPACTS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chemeClr val="accent1">
            <a:lumMod val="40000"/>
            <a:lumOff val="60000"/>
          </a:schemeClr>
        </a:solidFill>
      </dgm:spPr>
      <dgm:t>
        <a:bodyPr/>
        <a:lstStyle/>
        <a:p>
          <a:r>
            <a:rPr lang="fr-FR" dirty="0"/>
            <a:t>ATTÉNUATION &amp; ADAPTATION</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chemeClr val="accent1"/>
        </a:solidFill>
      </dgm:spPr>
      <dgm:t>
        <a:bodyPr/>
        <a:lstStyle/>
        <a:p>
          <a:r>
            <a:rPr lang="fr-FR" dirty="0"/>
            <a:t>GAZ À EFFET DE SERRE</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chemeClr val="accent1">
            <a:lumMod val="40000"/>
            <a:lumOff val="60000"/>
          </a:schemeClr>
        </a:solidFill>
      </dgm:spPr>
      <dgm:t>
        <a:bodyPr/>
        <a:lstStyle/>
        <a:p>
          <a:r>
            <a:rPr lang="fr-FR" dirty="0"/>
            <a:t>LE MARCHÉ DU CARBONE</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5">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5">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5">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5">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FC7783B9-E5AA-4001-B509-C1243D6B51E8}" type="pres">
      <dgm:prSet presAssocID="{C21AB906-CFCC-4E64-8519-ABC371EC63FA}" presName="parTxOnly" presStyleLbl="node1" presStyleIdx="4" presStyleCnt="5">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4"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AC7AFE35-D118-4180-8200-40A2336FB285}" type="presParOf" srcId="{D9AABD0C-43D9-45CD-8724-15589479E186}" destId="{FC7783B9-E5AA-4001-B509-C1243D6B51E8}" srcOrd="8"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B98C4309-7B17-4725-A8ED-BAD39253DEB4}">
      <dgm:prSet phldrT="[Texte]"/>
      <dgm:spPr>
        <a:solidFill>
          <a:schemeClr val="accent1">
            <a:lumMod val="40000"/>
            <a:lumOff val="60000"/>
          </a:schemeClr>
        </a:solidFill>
      </dgm:spPr>
      <dgm:t>
        <a:bodyPr/>
        <a:lstStyle/>
        <a:p>
          <a:r>
            <a:rPr lang="fr-FR" dirty="0"/>
            <a:t>FAITS &amp; PROJECTIONS</a:t>
          </a:r>
        </a:p>
      </dgm:t>
    </dgm:pt>
    <dgm:pt modelId="{6CBB19F4-56A2-47D1-8D15-2BA438002346}" type="parTrans" cxnId="{5A39C3BF-17C5-4BE5-AFC6-A9CB33503FE6}">
      <dgm:prSet/>
      <dgm:spPr/>
      <dgm:t>
        <a:bodyPr/>
        <a:lstStyle/>
        <a:p>
          <a:endParaRPr lang="fr-FR"/>
        </a:p>
      </dgm:t>
    </dgm:pt>
    <dgm:pt modelId="{D3884C97-2DEB-4C9C-8713-0E8F922CA7E8}" type="sibTrans" cxnId="{5A39C3BF-17C5-4BE5-AFC6-A9CB33503FE6}">
      <dgm:prSet/>
      <dgm:spPr/>
      <dgm:t>
        <a:bodyPr/>
        <a:lstStyle/>
        <a:p>
          <a:endParaRPr lang="fr-FR"/>
        </a:p>
      </dgm:t>
    </dgm:pt>
    <dgm:pt modelId="{AD551121-0E84-438B-8825-F6FC3C8C5C8C}">
      <dgm:prSet phldrT="[Texte]"/>
      <dgm:spPr>
        <a:solidFill>
          <a:schemeClr val="accent1">
            <a:lumMod val="40000"/>
            <a:lumOff val="60000"/>
          </a:schemeClr>
        </a:solidFill>
      </dgm:spPr>
      <dgm:t>
        <a:bodyPr/>
        <a:lstStyle/>
        <a:p>
          <a:r>
            <a:rPr lang="fr-FR" dirty="0"/>
            <a:t>LES IMPACTS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chemeClr val="accent1">
            <a:lumMod val="40000"/>
            <a:lumOff val="60000"/>
          </a:schemeClr>
        </a:solidFill>
      </dgm:spPr>
      <dgm:t>
        <a:bodyPr/>
        <a:lstStyle/>
        <a:p>
          <a:r>
            <a:rPr lang="fr-FR" dirty="0"/>
            <a:t>ATTÉNUATION &amp; ADAPTATION</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chemeClr val="accent1">
            <a:lumMod val="40000"/>
            <a:lumOff val="60000"/>
          </a:schemeClr>
        </a:solidFill>
      </dgm:spPr>
      <dgm:t>
        <a:bodyPr/>
        <a:lstStyle/>
        <a:p>
          <a:r>
            <a:rPr lang="fr-FR" dirty="0"/>
            <a:t>GAZ À EFFET DE SERRE</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chemeClr val="accent1"/>
        </a:solidFill>
      </dgm:spPr>
      <dgm:t>
        <a:bodyPr/>
        <a:lstStyle/>
        <a:p>
          <a:r>
            <a:rPr lang="fr-FR" dirty="0"/>
            <a:t>LE MARCHÉ DU CARBONE</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5">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5">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5">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5">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FC7783B9-E5AA-4001-B509-C1243D6B51E8}" type="pres">
      <dgm:prSet presAssocID="{C21AB906-CFCC-4E64-8519-ABC371EC63FA}" presName="parTxOnly" presStyleLbl="node1" presStyleIdx="4" presStyleCnt="5">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4"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AC7AFE35-D118-4180-8200-40A2336FB285}" type="presParOf" srcId="{D9AABD0C-43D9-45CD-8724-15589479E186}" destId="{FC7783B9-E5AA-4001-B509-C1243D6B51E8}"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2976" y="0"/>
          <a:ext cx="2649140" cy="39704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FAITS &amp; PROJECTIONS</a:t>
          </a:r>
        </a:p>
      </dsp:txBody>
      <dsp:txXfrm>
        <a:off x="201498" y="0"/>
        <a:ext cx="2252096" cy="397044"/>
      </dsp:txXfrm>
    </dsp:sp>
    <dsp:sp modelId="{4C34CDD8-82E7-4085-8A5E-4F0B4B2BDC8A}">
      <dsp:nvSpPr>
        <dsp:cNvPr id="0" name=""/>
        <dsp:cNvSpPr/>
      </dsp:nvSpPr>
      <dsp:spPr>
        <a:xfrm>
          <a:off x="2387203"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IMPACTS</a:t>
          </a:r>
        </a:p>
      </dsp:txBody>
      <dsp:txXfrm>
        <a:off x="2585725" y="0"/>
        <a:ext cx="2252096" cy="397044"/>
      </dsp:txXfrm>
    </dsp:sp>
    <dsp:sp modelId="{7A229D82-107A-4EE8-A79F-FEDCB5A73BE8}">
      <dsp:nvSpPr>
        <dsp:cNvPr id="0" name=""/>
        <dsp:cNvSpPr/>
      </dsp:nvSpPr>
      <dsp:spPr>
        <a:xfrm>
          <a:off x="4771429"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ATTÉNUATION &amp; ADAPTATION</a:t>
          </a:r>
        </a:p>
      </dsp:txBody>
      <dsp:txXfrm>
        <a:off x="4969951" y="0"/>
        <a:ext cx="2252096" cy="397044"/>
      </dsp:txXfrm>
    </dsp:sp>
    <dsp:sp modelId="{1B802D47-C4FA-458C-895F-016E1C052A82}">
      <dsp:nvSpPr>
        <dsp:cNvPr id="0" name=""/>
        <dsp:cNvSpPr/>
      </dsp:nvSpPr>
      <dsp:spPr>
        <a:xfrm>
          <a:off x="715565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GAZ À EFFET DE SERRE</a:t>
          </a:r>
        </a:p>
      </dsp:txBody>
      <dsp:txXfrm>
        <a:off x="7354178" y="0"/>
        <a:ext cx="2252096" cy="397044"/>
      </dsp:txXfrm>
    </dsp:sp>
    <dsp:sp modelId="{FC7783B9-E5AA-4001-B509-C1243D6B51E8}">
      <dsp:nvSpPr>
        <dsp:cNvPr id="0" name=""/>
        <dsp:cNvSpPr/>
      </dsp:nvSpPr>
      <dsp:spPr>
        <a:xfrm>
          <a:off x="9539882"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 MARCHÉ DU CARBONE</a:t>
          </a:r>
        </a:p>
      </dsp:txBody>
      <dsp:txXfrm>
        <a:off x="9738404" y="0"/>
        <a:ext cx="2252096" cy="397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68C86-2F24-476E-8D19-7881014734D0}">
      <dsp:nvSpPr>
        <dsp:cNvPr id="0" name=""/>
        <dsp:cNvSpPr/>
      </dsp:nvSpPr>
      <dsp:spPr>
        <a:xfrm rot="453030">
          <a:off x="493905" y="0"/>
          <a:ext cx="5442748" cy="3415928"/>
        </a:xfrm>
        <a:prstGeom prst="swooshArrow">
          <a:avLst>
            <a:gd name="adj1" fmla="val 25000"/>
            <a:gd name="adj2" fmla="val 25000"/>
          </a:avLst>
        </a:prstGeom>
        <a:gradFill rotWithShape="1">
          <a:gsLst>
            <a:gs pos="0">
              <a:srgbClr val="339933">
                <a:shade val="51000"/>
                <a:satMod val="130000"/>
              </a:srgbClr>
            </a:gs>
            <a:gs pos="80000">
              <a:srgbClr val="339933">
                <a:shade val="93000"/>
                <a:satMod val="130000"/>
              </a:srgbClr>
            </a:gs>
            <a:gs pos="100000">
              <a:srgbClr val="339933">
                <a:shade val="94000"/>
                <a:satMod val="135000"/>
              </a:srgbClr>
            </a:gs>
          </a:gsLst>
          <a:lin ang="16200000" scaled="0"/>
        </a:gradFill>
        <a:ln w="9525" cap="flat" cmpd="sng" algn="ctr">
          <a:solidFill>
            <a:srgbClr val="339933">
              <a:shade val="95000"/>
              <a:satMod val="105000"/>
            </a:srgbClr>
          </a:solidFill>
          <a:prstDash val="solid"/>
          <a:miter lim="800000"/>
        </a:ln>
        <a:effectLst>
          <a:outerShdw blurRad="50800" dist="38100" dir="2700000" algn="tl" rotWithShape="0">
            <a:prstClr val="black">
              <a:alpha val="40000"/>
            </a:prstClr>
          </a:outerShdw>
        </a:effectLst>
      </dsp:spPr>
      <dsp:style>
        <a:lnRef idx="1">
          <a:schemeClr val="accent1"/>
        </a:lnRef>
        <a:fillRef idx="3">
          <a:schemeClr val="accent1"/>
        </a:fillRef>
        <a:effectRef idx="2">
          <a:schemeClr val="accent1"/>
        </a:effectRef>
        <a:fontRef idx="minor">
          <a:schemeClr val="lt1"/>
        </a:fontRef>
      </dsp:style>
    </dsp:sp>
    <dsp:sp modelId="{7776E2D8-98E4-4C5E-A98F-9CC90BFF693E}">
      <dsp:nvSpPr>
        <dsp:cNvPr id="0" name=""/>
        <dsp:cNvSpPr/>
      </dsp:nvSpPr>
      <dsp:spPr>
        <a:xfrm>
          <a:off x="789856" y="2348755"/>
          <a:ext cx="125706" cy="125706"/>
        </a:xfrm>
        <a:prstGeom prst="ellipse">
          <a:avLst/>
        </a:prstGeom>
        <a:solidFill>
          <a:srgbClr val="800000"/>
        </a:solidFill>
        <a:ln w="25400" cap="flat" cmpd="sng" algn="ctr">
          <a:solidFill>
            <a:srgbClr val="FFFF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BAD773-C5FD-4C82-B333-F585012715C5}">
      <dsp:nvSpPr>
        <dsp:cNvPr id="0" name=""/>
        <dsp:cNvSpPr/>
      </dsp:nvSpPr>
      <dsp:spPr>
        <a:xfrm>
          <a:off x="221846" y="1107269"/>
          <a:ext cx="1508431" cy="421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09" tIns="0" rIns="0" bIns="0" numCol="1" spcCol="1270" anchor="t" anchorCtr="0">
          <a:noAutofit/>
        </a:bodyPr>
        <a:lstStyle/>
        <a:p>
          <a:pPr marL="0" lvl="0" indent="0" algn="l" defTabSz="622300">
            <a:lnSpc>
              <a:spcPct val="90000"/>
            </a:lnSpc>
            <a:spcBef>
              <a:spcPct val="0"/>
            </a:spcBef>
            <a:spcAft>
              <a:spcPct val="35000"/>
            </a:spcAft>
            <a:buNone/>
          </a:pPr>
          <a:r>
            <a:rPr lang="fr-FR" sz="1400" b="1" kern="1200" dirty="0">
              <a:solidFill>
                <a:schemeClr val="accent5">
                  <a:lumMod val="50000"/>
                </a:schemeClr>
              </a:solidFill>
              <a:latin typeface="Verdana"/>
              <a:ea typeface="+mn-ea"/>
              <a:cs typeface="+mn-cs"/>
            </a:rPr>
            <a:t>St Nazaire +0,30°c/déc.</a:t>
          </a:r>
        </a:p>
      </dsp:txBody>
      <dsp:txXfrm>
        <a:off x="221846" y="1107269"/>
        <a:ext cx="1508431" cy="421877"/>
      </dsp:txXfrm>
    </dsp:sp>
    <dsp:sp modelId="{F3B691E0-C167-4EE2-BA36-2FEC33BDAF26}">
      <dsp:nvSpPr>
        <dsp:cNvPr id="0" name=""/>
        <dsp:cNvSpPr/>
      </dsp:nvSpPr>
      <dsp:spPr>
        <a:xfrm>
          <a:off x="1509935" y="3202498"/>
          <a:ext cx="218619" cy="213429"/>
        </a:xfrm>
        <a:prstGeom prst="ellipse">
          <a:avLst/>
        </a:prstGeom>
        <a:solidFill>
          <a:srgbClr val="FFFFE2">
            <a:hueOff val="0"/>
            <a:satOff val="0"/>
            <a:lumOff val="0"/>
            <a:alphaOff val="0"/>
          </a:srgbClr>
        </a:solidFill>
        <a:ln w="25400" cap="flat" cmpd="sng" algn="ctr">
          <a:solidFill>
            <a:srgbClr val="FFFF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73D14F-0AF1-47A7-BB83-246CC375666F}">
      <dsp:nvSpPr>
        <dsp:cNvPr id="0" name=""/>
        <dsp:cNvSpPr/>
      </dsp:nvSpPr>
      <dsp:spPr>
        <a:xfrm>
          <a:off x="1581941" y="2970396"/>
          <a:ext cx="2561644" cy="408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842" tIns="0" rIns="0" bIns="0" numCol="1" spcCol="1270" anchor="t" anchorCtr="0">
          <a:noAutofit/>
        </a:bodyPr>
        <a:lstStyle/>
        <a:p>
          <a:pPr marL="0" lvl="0" indent="0" algn="l" defTabSz="622300">
            <a:lnSpc>
              <a:spcPct val="90000"/>
            </a:lnSpc>
            <a:spcBef>
              <a:spcPct val="0"/>
            </a:spcBef>
            <a:spcAft>
              <a:spcPct val="35000"/>
            </a:spcAft>
            <a:buNone/>
          </a:pPr>
          <a:r>
            <a:rPr lang="fr-FR" sz="1400" b="1" kern="1200" dirty="0">
              <a:solidFill>
                <a:schemeClr val="accent5">
                  <a:lumMod val="50000"/>
                </a:schemeClr>
              </a:solidFill>
              <a:latin typeface="Verdana"/>
              <a:ea typeface="+mn-ea"/>
              <a:cs typeface="+mn-cs"/>
            </a:rPr>
            <a:t>La Roche sur Yon +0,31°c/déc.</a:t>
          </a:r>
        </a:p>
      </dsp:txBody>
      <dsp:txXfrm>
        <a:off x="1581941" y="2970396"/>
        <a:ext cx="2561644" cy="408940"/>
      </dsp:txXfrm>
    </dsp:sp>
    <dsp:sp modelId="{707666E1-DC29-44DD-ACB9-B2F5DA678A7E}">
      <dsp:nvSpPr>
        <dsp:cNvPr id="0" name=""/>
        <dsp:cNvSpPr/>
      </dsp:nvSpPr>
      <dsp:spPr>
        <a:xfrm>
          <a:off x="2388423" y="1340644"/>
          <a:ext cx="289670" cy="289670"/>
        </a:xfrm>
        <a:prstGeom prst="ellipse">
          <a:avLst/>
        </a:prstGeom>
        <a:solidFill>
          <a:srgbClr val="800000"/>
        </a:solidFill>
        <a:ln w="25400" cap="flat" cmpd="sng" algn="ctr">
          <a:solidFill>
            <a:srgbClr val="FFFF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C60FEA-25B9-4C71-B009-927BABF9A5CA}">
      <dsp:nvSpPr>
        <dsp:cNvPr id="0" name=""/>
        <dsp:cNvSpPr/>
      </dsp:nvSpPr>
      <dsp:spPr>
        <a:xfrm>
          <a:off x="2230011" y="1844709"/>
          <a:ext cx="1877572" cy="91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490" tIns="0" rIns="0" bIns="0" numCol="1" spcCol="1270" anchor="t" anchorCtr="0">
          <a:noAutofit/>
        </a:bodyPr>
        <a:lstStyle/>
        <a:p>
          <a:pPr marL="0" lvl="0" indent="0" algn="l" defTabSz="622300">
            <a:lnSpc>
              <a:spcPct val="90000"/>
            </a:lnSpc>
            <a:spcBef>
              <a:spcPct val="0"/>
            </a:spcBef>
            <a:spcAft>
              <a:spcPct val="35000"/>
            </a:spcAft>
            <a:buNone/>
          </a:pPr>
          <a:r>
            <a:rPr lang="fr-FR" sz="1400" b="1" kern="1200" dirty="0">
              <a:solidFill>
                <a:schemeClr val="accent5">
                  <a:lumMod val="50000"/>
                </a:schemeClr>
              </a:solidFill>
              <a:latin typeface="Verdana"/>
              <a:ea typeface="+mn-ea"/>
              <a:cs typeface="+mn-cs"/>
            </a:rPr>
            <a:t>Angers +0,35°c/déc.</a:t>
          </a:r>
        </a:p>
      </dsp:txBody>
      <dsp:txXfrm>
        <a:off x="2230011" y="1844709"/>
        <a:ext cx="1877572" cy="913300"/>
      </dsp:txXfrm>
    </dsp:sp>
    <dsp:sp modelId="{FF73E443-1FE6-4EC2-88A6-8E9D7E2D7919}">
      <dsp:nvSpPr>
        <dsp:cNvPr id="0" name=""/>
        <dsp:cNvSpPr/>
      </dsp:nvSpPr>
      <dsp:spPr>
        <a:xfrm>
          <a:off x="4146224" y="880587"/>
          <a:ext cx="388049" cy="388049"/>
        </a:xfrm>
        <a:prstGeom prst="ellipse">
          <a:avLst/>
        </a:prstGeom>
        <a:solidFill>
          <a:srgbClr val="800000"/>
        </a:solidFill>
        <a:ln w="25400" cap="flat" cmpd="sng" algn="ctr">
          <a:solidFill>
            <a:srgbClr val="FFFFC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DD0FEF-6F9D-4707-8175-D74967D1D0C7}">
      <dsp:nvSpPr>
        <dsp:cNvPr id="0" name=""/>
        <dsp:cNvSpPr/>
      </dsp:nvSpPr>
      <dsp:spPr>
        <a:xfrm>
          <a:off x="3485287" y="1587744"/>
          <a:ext cx="1661554" cy="801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619" tIns="0" rIns="0" bIns="0" numCol="1" spcCol="1270" anchor="t" anchorCtr="0">
          <a:noAutofit/>
        </a:bodyPr>
        <a:lstStyle/>
        <a:p>
          <a:pPr marL="0" lvl="0" indent="0" algn="l" defTabSz="622300">
            <a:lnSpc>
              <a:spcPct val="90000"/>
            </a:lnSpc>
            <a:spcBef>
              <a:spcPct val="0"/>
            </a:spcBef>
            <a:spcAft>
              <a:spcPct val="35000"/>
            </a:spcAft>
            <a:buNone/>
          </a:pPr>
          <a:r>
            <a:rPr lang="fr-FR" sz="1400" b="1" kern="1200" dirty="0">
              <a:solidFill>
                <a:schemeClr val="accent5">
                  <a:lumMod val="50000"/>
                </a:schemeClr>
              </a:solidFill>
              <a:latin typeface="Verdana"/>
              <a:ea typeface="+mn-ea"/>
              <a:cs typeface="+mn-cs"/>
            </a:rPr>
            <a:t>Le Mans +0,44°c/déc.</a:t>
          </a:r>
        </a:p>
      </dsp:txBody>
      <dsp:txXfrm>
        <a:off x="3485287" y="1587744"/>
        <a:ext cx="1661554" cy="801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297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FAITS &amp; PROJECTIONS</a:t>
          </a:r>
        </a:p>
      </dsp:txBody>
      <dsp:txXfrm>
        <a:off x="201498" y="0"/>
        <a:ext cx="2252096" cy="397044"/>
      </dsp:txXfrm>
    </dsp:sp>
    <dsp:sp modelId="{4C34CDD8-82E7-4085-8A5E-4F0B4B2BDC8A}">
      <dsp:nvSpPr>
        <dsp:cNvPr id="0" name=""/>
        <dsp:cNvSpPr/>
      </dsp:nvSpPr>
      <dsp:spPr>
        <a:xfrm>
          <a:off x="2387203" y="0"/>
          <a:ext cx="2649140" cy="3970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IMPACTS</a:t>
          </a:r>
        </a:p>
      </dsp:txBody>
      <dsp:txXfrm>
        <a:off x="2585725" y="0"/>
        <a:ext cx="2252096" cy="397044"/>
      </dsp:txXfrm>
    </dsp:sp>
    <dsp:sp modelId="{7A229D82-107A-4EE8-A79F-FEDCB5A73BE8}">
      <dsp:nvSpPr>
        <dsp:cNvPr id="0" name=""/>
        <dsp:cNvSpPr/>
      </dsp:nvSpPr>
      <dsp:spPr>
        <a:xfrm>
          <a:off x="4771429"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ATTÉNUATION &amp; ADAPTATION</a:t>
          </a:r>
        </a:p>
      </dsp:txBody>
      <dsp:txXfrm>
        <a:off x="4969951" y="0"/>
        <a:ext cx="2252096" cy="397044"/>
      </dsp:txXfrm>
    </dsp:sp>
    <dsp:sp modelId="{1B802D47-C4FA-458C-895F-016E1C052A82}">
      <dsp:nvSpPr>
        <dsp:cNvPr id="0" name=""/>
        <dsp:cNvSpPr/>
      </dsp:nvSpPr>
      <dsp:spPr>
        <a:xfrm>
          <a:off x="715565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GAZ À EFFET DE SERRE</a:t>
          </a:r>
        </a:p>
      </dsp:txBody>
      <dsp:txXfrm>
        <a:off x="7354178" y="0"/>
        <a:ext cx="2252096" cy="397044"/>
      </dsp:txXfrm>
    </dsp:sp>
    <dsp:sp modelId="{FC7783B9-E5AA-4001-B509-C1243D6B51E8}">
      <dsp:nvSpPr>
        <dsp:cNvPr id="0" name=""/>
        <dsp:cNvSpPr/>
      </dsp:nvSpPr>
      <dsp:spPr>
        <a:xfrm>
          <a:off x="9539882"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 MARCHÉ DU CARBONE</a:t>
          </a:r>
        </a:p>
      </dsp:txBody>
      <dsp:txXfrm>
        <a:off x="9738404" y="0"/>
        <a:ext cx="2252096" cy="3970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297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FAITS &amp; PROJECTIONS</a:t>
          </a:r>
        </a:p>
      </dsp:txBody>
      <dsp:txXfrm>
        <a:off x="201498" y="0"/>
        <a:ext cx="2252096" cy="397044"/>
      </dsp:txXfrm>
    </dsp:sp>
    <dsp:sp modelId="{4C34CDD8-82E7-4085-8A5E-4F0B4B2BDC8A}">
      <dsp:nvSpPr>
        <dsp:cNvPr id="0" name=""/>
        <dsp:cNvSpPr/>
      </dsp:nvSpPr>
      <dsp:spPr>
        <a:xfrm>
          <a:off x="2387203"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IMPACTS</a:t>
          </a:r>
        </a:p>
      </dsp:txBody>
      <dsp:txXfrm>
        <a:off x="2585725" y="0"/>
        <a:ext cx="2252096" cy="397044"/>
      </dsp:txXfrm>
    </dsp:sp>
    <dsp:sp modelId="{7A229D82-107A-4EE8-A79F-FEDCB5A73BE8}">
      <dsp:nvSpPr>
        <dsp:cNvPr id="0" name=""/>
        <dsp:cNvSpPr/>
      </dsp:nvSpPr>
      <dsp:spPr>
        <a:xfrm>
          <a:off x="4771429" y="0"/>
          <a:ext cx="2649140" cy="3970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ATTÉNUATION &amp; ADAPTATION</a:t>
          </a:r>
        </a:p>
      </dsp:txBody>
      <dsp:txXfrm>
        <a:off x="4969951" y="0"/>
        <a:ext cx="2252096" cy="397044"/>
      </dsp:txXfrm>
    </dsp:sp>
    <dsp:sp modelId="{1B802D47-C4FA-458C-895F-016E1C052A82}">
      <dsp:nvSpPr>
        <dsp:cNvPr id="0" name=""/>
        <dsp:cNvSpPr/>
      </dsp:nvSpPr>
      <dsp:spPr>
        <a:xfrm>
          <a:off x="715565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GAZ À EFFET DE SERRE</a:t>
          </a:r>
        </a:p>
      </dsp:txBody>
      <dsp:txXfrm>
        <a:off x="7354178" y="0"/>
        <a:ext cx="2252096" cy="397044"/>
      </dsp:txXfrm>
    </dsp:sp>
    <dsp:sp modelId="{FC7783B9-E5AA-4001-B509-C1243D6B51E8}">
      <dsp:nvSpPr>
        <dsp:cNvPr id="0" name=""/>
        <dsp:cNvSpPr/>
      </dsp:nvSpPr>
      <dsp:spPr>
        <a:xfrm>
          <a:off x="9539882"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 MARCHÉ DU CARBONE</a:t>
          </a:r>
        </a:p>
      </dsp:txBody>
      <dsp:txXfrm>
        <a:off x="9738404" y="0"/>
        <a:ext cx="2252096" cy="3970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642BDF-92E7-4E6A-B347-4D4C7A6EE847}">
      <dsp:nvSpPr>
        <dsp:cNvPr id="0" name=""/>
        <dsp:cNvSpPr/>
      </dsp:nvSpPr>
      <dsp:spPr>
        <a:xfrm>
          <a:off x="312729" y="6491"/>
          <a:ext cx="2195711" cy="163905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dsp:txBody>
      <dsp:txXfrm>
        <a:off x="351134" y="44896"/>
        <a:ext cx="2118901" cy="1600647"/>
      </dsp:txXfrm>
    </dsp:sp>
    <dsp:sp modelId="{983CB572-E445-4F7F-997D-917E4227A740}">
      <dsp:nvSpPr>
        <dsp:cNvPr id="0" name=""/>
        <dsp:cNvSpPr/>
      </dsp:nvSpPr>
      <dsp:spPr>
        <a:xfrm>
          <a:off x="312729" y="1645543"/>
          <a:ext cx="2195711" cy="70479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Arial" panose="020B0604020202020204" pitchFamily="34" charset="0"/>
              <a:cs typeface="Arial" panose="020B0604020202020204" pitchFamily="34" charset="0"/>
            </a:rPr>
            <a:t>Accord de paris</a:t>
          </a:r>
        </a:p>
      </dsp:txBody>
      <dsp:txXfrm>
        <a:off x="312729" y="1645543"/>
        <a:ext cx="1546275" cy="704792"/>
      </dsp:txXfrm>
    </dsp:sp>
    <dsp:sp modelId="{4A58C7FB-1D5D-4E4C-B751-A8BC31D946F0}">
      <dsp:nvSpPr>
        <dsp:cNvPr id="0" name=""/>
        <dsp:cNvSpPr/>
      </dsp:nvSpPr>
      <dsp:spPr>
        <a:xfrm>
          <a:off x="1921118" y="1757493"/>
          <a:ext cx="768499" cy="76849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D2BF9A-E518-4EC6-AB23-9506D5EDCBB2}">
      <dsp:nvSpPr>
        <dsp:cNvPr id="0" name=""/>
        <dsp:cNvSpPr/>
      </dsp:nvSpPr>
      <dsp:spPr>
        <a:xfrm>
          <a:off x="2880007" y="6491"/>
          <a:ext cx="2195711" cy="163905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1926236"/>
              <a:satOff val="2939"/>
              <a:lumOff val="-45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err="1">
              <a:latin typeface="Arial" panose="020B0604020202020204" pitchFamily="34" charset="0"/>
              <a:cs typeface="Arial" panose="020B0604020202020204" pitchFamily="34" charset="0"/>
            </a:rPr>
            <a:t>Ecoscore</a:t>
          </a:r>
          <a:r>
            <a:rPr lang="fr-FR" sz="1400" kern="1200" dirty="0">
              <a:latin typeface="Arial" panose="020B0604020202020204" pitchFamily="34" charset="0"/>
              <a:cs typeface="Arial" panose="020B0604020202020204" pitchFamily="34" charset="0"/>
            </a:rPr>
            <a:t> pour l’affichage environnemental des biens et services</a:t>
          </a: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a:t>
          </a:r>
        </a:p>
      </dsp:txBody>
      <dsp:txXfrm>
        <a:off x="2918412" y="44896"/>
        <a:ext cx="2118901" cy="1600647"/>
      </dsp:txXfrm>
    </dsp:sp>
    <dsp:sp modelId="{A798DF19-F59A-4675-A380-EE79DCEDBFB2}">
      <dsp:nvSpPr>
        <dsp:cNvPr id="0" name=""/>
        <dsp:cNvSpPr/>
      </dsp:nvSpPr>
      <dsp:spPr>
        <a:xfrm>
          <a:off x="2880007" y="1645543"/>
          <a:ext cx="2195711" cy="704792"/>
        </a:xfrm>
        <a:prstGeom prst="rect">
          <a:avLst/>
        </a:prstGeom>
        <a:solidFill>
          <a:schemeClr val="accent4">
            <a:hueOff val="1926236"/>
            <a:satOff val="2939"/>
            <a:lumOff val="-4510"/>
            <a:alphaOff val="0"/>
          </a:schemeClr>
        </a:solidFill>
        <a:ln w="12700" cap="flat" cmpd="sng" algn="ctr">
          <a:solidFill>
            <a:schemeClr val="accent4">
              <a:hueOff val="1926236"/>
              <a:satOff val="2939"/>
              <a:lumOff val="-45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Arial" panose="020B0604020202020204" pitchFamily="34" charset="0"/>
              <a:cs typeface="Arial" panose="020B0604020202020204" pitchFamily="34" charset="0"/>
            </a:rPr>
            <a:t>Consommer</a:t>
          </a:r>
        </a:p>
      </dsp:txBody>
      <dsp:txXfrm>
        <a:off x="2880007" y="1645543"/>
        <a:ext cx="1546275" cy="704792"/>
      </dsp:txXfrm>
    </dsp:sp>
    <dsp:sp modelId="{F4085510-2EE7-4756-B71E-2C21DEE92388}">
      <dsp:nvSpPr>
        <dsp:cNvPr id="0" name=""/>
        <dsp:cNvSpPr/>
      </dsp:nvSpPr>
      <dsp:spPr>
        <a:xfrm>
          <a:off x="4488396" y="1757493"/>
          <a:ext cx="768499" cy="76849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accent4">
              <a:tint val="40000"/>
              <a:alpha val="90000"/>
              <a:hueOff val="2107421"/>
              <a:satOff val="-11099"/>
              <a:lumOff val="-109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F62641-2D21-45B5-9D3D-8DCC10AAB745}">
      <dsp:nvSpPr>
        <dsp:cNvPr id="0" name=""/>
        <dsp:cNvSpPr/>
      </dsp:nvSpPr>
      <dsp:spPr>
        <a:xfrm>
          <a:off x="5447286" y="6491"/>
          <a:ext cx="2195711" cy="163905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3852473"/>
              <a:satOff val="5878"/>
              <a:lumOff val="-901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Verdissement de la commande publique</a:t>
          </a: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Matériaux bio-</a:t>
          </a:r>
          <a:r>
            <a:rPr lang="fr-FR" sz="1400" kern="1200" dirty="0" err="1">
              <a:latin typeface="Arial" panose="020B0604020202020204" pitchFamily="34" charset="0"/>
              <a:cs typeface="Arial" panose="020B0604020202020204" pitchFamily="34" charset="0"/>
            </a:rPr>
            <a:t>sourcés</a:t>
          </a:r>
          <a:r>
            <a:rPr lang="fr-FR" sz="1400" kern="1200" dirty="0">
              <a:latin typeface="Arial" panose="020B0604020202020204" pitchFamily="34" charset="0"/>
              <a:cs typeface="Arial" panose="020B0604020202020204" pitchFamily="34" charset="0"/>
            </a:rPr>
            <a:t> ou bas carbone rénovations</a:t>
          </a: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Eau Potable</a:t>
          </a: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CSE &amp; GPEC (art 37)</a:t>
          </a:r>
        </a:p>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dsp:txBody>
      <dsp:txXfrm>
        <a:off x="5485691" y="44896"/>
        <a:ext cx="2118901" cy="1600647"/>
      </dsp:txXfrm>
    </dsp:sp>
    <dsp:sp modelId="{3AB1ED86-5870-49A3-A05B-489F024BA768}">
      <dsp:nvSpPr>
        <dsp:cNvPr id="0" name=""/>
        <dsp:cNvSpPr/>
      </dsp:nvSpPr>
      <dsp:spPr>
        <a:xfrm>
          <a:off x="5447286" y="1645543"/>
          <a:ext cx="2195711" cy="704792"/>
        </a:xfrm>
        <a:prstGeom prst="rect">
          <a:avLst/>
        </a:prstGeom>
        <a:solidFill>
          <a:schemeClr val="accent4">
            <a:hueOff val="3852473"/>
            <a:satOff val="5878"/>
            <a:lumOff val="-9019"/>
            <a:alphaOff val="0"/>
          </a:schemeClr>
        </a:solidFill>
        <a:ln w="12700" cap="flat" cmpd="sng" algn="ctr">
          <a:solidFill>
            <a:schemeClr val="accent4">
              <a:hueOff val="3852473"/>
              <a:satOff val="5878"/>
              <a:lumOff val="-90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Arial" panose="020B0604020202020204" pitchFamily="34" charset="0"/>
              <a:cs typeface="Arial" panose="020B0604020202020204" pitchFamily="34" charset="0"/>
            </a:rPr>
            <a:t>Produire et travailler</a:t>
          </a:r>
        </a:p>
      </dsp:txBody>
      <dsp:txXfrm>
        <a:off x="5447286" y="1645543"/>
        <a:ext cx="1546275" cy="704792"/>
      </dsp:txXfrm>
    </dsp:sp>
    <dsp:sp modelId="{A57DDC54-3760-4578-8E0B-EA5C4E5CE437}">
      <dsp:nvSpPr>
        <dsp:cNvPr id="0" name=""/>
        <dsp:cNvSpPr/>
      </dsp:nvSpPr>
      <dsp:spPr>
        <a:xfrm>
          <a:off x="7055675" y="1757493"/>
          <a:ext cx="768499" cy="76849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accent4">
              <a:tint val="40000"/>
              <a:alpha val="90000"/>
              <a:hueOff val="4214842"/>
              <a:satOff val="-22198"/>
              <a:lumOff val="-21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90DB25-49BF-412C-BCCD-3F38F5434C6C}">
      <dsp:nvSpPr>
        <dsp:cNvPr id="0" name=""/>
        <dsp:cNvSpPr/>
      </dsp:nvSpPr>
      <dsp:spPr>
        <a:xfrm>
          <a:off x="312729" y="2906614"/>
          <a:ext cx="2195711" cy="163905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5778709"/>
              <a:satOff val="8816"/>
              <a:lumOff val="-135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Interdiction de vols intérieurs à moins de 2h30</a:t>
          </a:r>
        </a:p>
        <a:p>
          <a:pPr marL="57150" lvl="1" indent="-57150" algn="l" defTabSz="266700">
            <a:lnSpc>
              <a:spcPct val="90000"/>
            </a:lnSpc>
            <a:spcBef>
              <a:spcPct val="0"/>
            </a:spcBef>
            <a:spcAft>
              <a:spcPct val="15000"/>
            </a:spcAft>
            <a:buChar char="•"/>
          </a:pPr>
          <a:endParaRPr lang="fr-FR" sz="6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Compensation carbone des vols intérieurs via le LBC</a:t>
          </a:r>
        </a:p>
      </dsp:txBody>
      <dsp:txXfrm>
        <a:off x="351134" y="2945019"/>
        <a:ext cx="2118901" cy="1600647"/>
      </dsp:txXfrm>
    </dsp:sp>
    <dsp:sp modelId="{883867EC-8843-4A43-B81B-22886D2C7347}">
      <dsp:nvSpPr>
        <dsp:cNvPr id="0" name=""/>
        <dsp:cNvSpPr/>
      </dsp:nvSpPr>
      <dsp:spPr>
        <a:xfrm>
          <a:off x="312729" y="4545666"/>
          <a:ext cx="2195711" cy="704792"/>
        </a:xfrm>
        <a:prstGeom prst="rect">
          <a:avLst/>
        </a:prstGeom>
        <a:solidFill>
          <a:schemeClr val="accent4">
            <a:hueOff val="5778709"/>
            <a:satOff val="8816"/>
            <a:lumOff val="-13529"/>
            <a:alphaOff val="0"/>
          </a:schemeClr>
        </a:solidFill>
        <a:ln w="12700" cap="flat" cmpd="sng" algn="ctr">
          <a:solidFill>
            <a:schemeClr val="accent4">
              <a:hueOff val="5778709"/>
              <a:satOff val="8816"/>
              <a:lumOff val="-135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Arial" panose="020B0604020202020204" pitchFamily="34" charset="0"/>
              <a:cs typeface="Arial" panose="020B0604020202020204" pitchFamily="34" charset="0"/>
            </a:rPr>
            <a:t>Se déplacer</a:t>
          </a:r>
        </a:p>
      </dsp:txBody>
      <dsp:txXfrm>
        <a:off x="312729" y="4545666"/>
        <a:ext cx="1546275" cy="704792"/>
      </dsp:txXfrm>
    </dsp:sp>
    <dsp:sp modelId="{33584E24-AAAD-4832-9FA9-5C20D783FA19}">
      <dsp:nvSpPr>
        <dsp:cNvPr id="0" name=""/>
        <dsp:cNvSpPr/>
      </dsp:nvSpPr>
      <dsp:spPr>
        <a:xfrm>
          <a:off x="1921118" y="4657616"/>
          <a:ext cx="768499" cy="768499"/>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accent4">
              <a:tint val="40000"/>
              <a:alpha val="90000"/>
              <a:hueOff val="6322263"/>
              <a:satOff val="-33298"/>
              <a:lumOff val="-32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3EF6A4-39C9-4DE5-9FB1-20043796F774}">
      <dsp:nvSpPr>
        <dsp:cNvPr id="0" name=""/>
        <dsp:cNvSpPr/>
      </dsp:nvSpPr>
      <dsp:spPr>
        <a:xfrm>
          <a:off x="2880007" y="2906614"/>
          <a:ext cx="2195711" cy="163905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7704945"/>
              <a:satOff val="11755"/>
              <a:lumOff val="-180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Lutte contre l’artificialisation des sols</a:t>
          </a:r>
        </a:p>
        <a:p>
          <a:pPr marL="57150" lvl="1" indent="-57150" algn="l" defTabSz="266700">
            <a:lnSpc>
              <a:spcPct val="90000"/>
            </a:lnSpc>
            <a:spcBef>
              <a:spcPct val="0"/>
            </a:spcBef>
            <a:spcAft>
              <a:spcPct val="15000"/>
            </a:spcAft>
            <a:buChar char="•"/>
          </a:pPr>
          <a:endParaRPr lang="fr-FR" sz="6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Création d’un observatoire de l’habitat et du foncier</a:t>
          </a:r>
        </a:p>
      </dsp:txBody>
      <dsp:txXfrm>
        <a:off x="2918412" y="2945019"/>
        <a:ext cx="2118901" cy="1600647"/>
      </dsp:txXfrm>
    </dsp:sp>
    <dsp:sp modelId="{B9085D39-A4DA-425A-958A-734D084DC785}">
      <dsp:nvSpPr>
        <dsp:cNvPr id="0" name=""/>
        <dsp:cNvSpPr/>
      </dsp:nvSpPr>
      <dsp:spPr>
        <a:xfrm>
          <a:off x="2880007" y="4545666"/>
          <a:ext cx="2195711" cy="704792"/>
        </a:xfrm>
        <a:prstGeom prst="rect">
          <a:avLst/>
        </a:prstGeom>
        <a:solidFill>
          <a:schemeClr val="accent4">
            <a:hueOff val="7704945"/>
            <a:satOff val="11755"/>
            <a:lumOff val="-18038"/>
            <a:alphaOff val="0"/>
          </a:schemeClr>
        </a:solidFill>
        <a:ln w="12700" cap="flat" cmpd="sng" algn="ctr">
          <a:solidFill>
            <a:schemeClr val="accent4">
              <a:hueOff val="7704945"/>
              <a:satOff val="11755"/>
              <a:lumOff val="-180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Arial" panose="020B0604020202020204" pitchFamily="34" charset="0"/>
              <a:cs typeface="Arial" panose="020B0604020202020204" pitchFamily="34" charset="0"/>
            </a:rPr>
            <a:t>Se Loger</a:t>
          </a:r>
        </a:p>
      </dsp:txBody>
      <dsp:txXfrm>
        <a:off x="2880007" y="4545666"/>
        <a:ext cx="1546275" cy="704792"/>
      </dsp:txXfrm>
    </dsp:sp>
    <dsp:sp modelId="{AA3F8EFB-0407-45C9-AA70-53D8A0A07D30}">
      <dsp:nvSpPr>
        <dsp:cNvPr id="0" name=""/>
        <dsp:cNvSpPr/>
      </dsp:nvSpPr>
      <dsp:spPr>
        <a:xfrm>
          <a:off x="4488396" y="4657616"/>
          <a:ext cx="768499" cy="768499"/>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1000" b="-1000"/>
          </a:stretch>
        </a:blipFill>
        <a:ln w="12700" cap="flat" cmpd="sng" algn="ctr">
          <a:solidFill>
            <a:schemeClr val="accent4">
              <a:tint val="40000"/>
              <a:alpha val="90000"/>
              <a:hueOff val="8429684"/>
              <a:satOff val="-44397"/>
              <a:lumOff val="-43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9040DF-7756-4635-80D8-9BCA2F837429}">
      <dsp:nvSpPr>
        <dsp:cNvPr id="0" name=""/>
        <dsp:cNvSpPr/>
      </dsp:nvSpPr>
      <dsp:spPr>
        <a:xfrm>
          <a:off x="5447286" y="2906614"/>
          <a:ext cx="2195711" cy="163905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9631181"/>
              <a:satOff val="14694"/>
              <a:lumOff val="-225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endParaRPr lang="fr-FR"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a:latin typeface="Arial" panose="020B0604020202020204" pitchFamily="34" charset="0"/>
              <a:cs typeface="Arial" panose="020B0604020202020204" pitchFamily="34" charset="0"/>
            </a:rPr>
            <a:t>Une alimentation saine et durable</a:t>
          </a:r>
        </a:p>
        <a:p>
          <a:pPr marL="57150" lvl="1" indent="-57150" algn="l" defTabSz="266700">
            <a:lnSpc>
              <a:spcPct val="90000"/>
            </a:lnSpc>
            <a:spcBef>
              <a:spcPct val="0"/>
            </a:spcBef>
            <a:spcAft>
              <a:spcPct val="15000"/>
            </a:spcAft>
            <a:buChar char="•"/>
          </a:pPr>
          <a:endParaRPr lang="fr-FR" sz="6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fr-FR" sz="1400" kern="1200" dirty="0" err="1">
              <a:latin typeface="Arial" panose="020B0604020202020204" pitchFamily="34" charset="0"/>
              <a:cs typeface="Arial" panose="020B0604020202020204" pitchFamily="34" charset="0"/>
            </a:rPr>
            <a:t>Agroécologie</a:t>
          </a:r>
          <a:endParaRPr lang="fr-FR" sz="1400" kern="1200" dirty="0">
            <a:latin typeface="Arial" panose="020B0604020202020204" pitchFamily="34" charset="0"/>
            <a:cs typeface="Arial" panose="020B0604020202020204" pitchFamily="34" charset="0"/>
          </a:endParaRPr>
        </a:p>
      </dsp:txBody>
      <dsp:txXfrm>
        <a:off x="5485691" y="2945019"/>
        <a:ext cx="2118901" cy="1600647"/>
      </dsp:txXfrm>
    </dsp:sp>
    <dsp:sp modelId="{06797232-3EE6-42D4-ADD5-18C31C5B286D}">
      <dsp:nvSpPr>
        <dsp:cNvPr id="0" name=""/>
        <dsp:cNvSpPr/>
      </dsp:nvSpPr>
      <dsp:spPr>
        <a:xfrm>
          <a:off x="5447286" y="4545666"/>
          <a:ext cx="2195711" cy="704792"/>
        </a:xfrm>
        <a:prstGeom prst="rect">
          <a:avLst/>
        </a:prstGeom>
        <a:solidFill>
          <a:schemeClr val="accent4">
            <a:hueOff val="9631181"/>
            <a:satOff val="14694"/>
            <a:lumOff val="-22548"/>
            <a:alphaOff val="0"/>
          </a:schemeClr>
        </a:solidFill>
        <a:ln w="12700" cap="flat" cmpd="sng" algn="ctr">
          <a:solidFill>
            <a:schemeClr val="accent4">
              <a:hueOff val="9631181"/>
              <a:satOff val="14694"/>
              <a:lumOff val="-225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Arial" panose="020B0604020202020204" pitchFamily="34" charset="0"/>
              <a:cs typeface="Arial" panose="020B0604020202020204" pitchFamily="34" charset="0"/>
            </a:rPr>
            <a:t>Se nourrir</a:t>
          </a:r>
        </a:p>
      </dsp:txBody>
      <dsp:txXfrm>
        <a:off x="5447286" y="4545666"/>
        <a:ext cx="1546275" cy="704792"/>
      </dsp:txXfrm>
    </dsp:sp>
    <dsp:sp modelId="{F8347BD3-52E9-4A3B-AA39-9881E4D84A42}">
      <dsp:nvSpPr>
        <dsp:cNvPr id="0" name=""/>
        <dsp:cNvSpPr/>
      </dsp:nvSpPr>
      <dsp:spPr>
        <a:xfrm>
          <a:off x="7055675" y="4657616"/>
          <a:ext cx="768499" cy="768499"/>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w="12700" cap="flat" cmpd="sng" algn="ctr">
          <a:solidFill>
            <a:schemeClr val="accent4">
              <a:tint val="40000"/>
              <a:alpha val="90000"/>
              <a:hueOff val="10537104"/>
              <a:satOff val="-55496"/>
              <a:lumOff val="-5461"/>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297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FAITS &amp; PROJECTIONS</a:t>
          </a:r>
        </a:p>
      </dsp:txBody>
      <dsp:txXfrm>
        <a:off x="201498" y="0"/>
        <a:ext cx="2252096" cy="397044"/>
      </dsp:txXfrm>
    </dsp:sp>
    <dsp:sp modelId="{4C34CDD8-82E7-4085-8A5E-4F0B4B2BDC8A}">
      <dsp:nvSpPr>
        <dsp:cNvPr id="0" name=""/>
        <dsp:cNvSpPr/>
      </dsp:nvSpPr>
      <dsp:spPr>
        <a:xfrm>
          <a:off x="2387203"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IMPACTS</a:t>
          </a:r>
        </a:p>
      </dsp:txBody>
      <dsp:txXfrm>
        <a:off x="2585725" y="0"/>
        <a:ext cx="2252096" cy="397044"/>
      </dsp:txXfrm>
    </dsp:sp>
    <dsp:sp modelId="{7A229D82-107A-4EE8-A79F-FEDCB5A73BE8}">
      <dsp:nvSpPr>
        <dsp:cNvPr id="0" name=""/>
        <dsp:cNvSpPr/>
      </dsp:nvSpPr>
      <dsp:spPr>
        <a:xfrm>
          <a:off x="4771429"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ATTÉNUATION &amp; ADAPTATION</a:t>
          </a:r>
        </a:p>
      </dsp:txBody>
      <dsp:txXfrm>
        <a:off x="4969951" y="0"/>
        <a:ext cx="2252096" cy="397044"/>
      </dsp:txXfrm>
    </dsp:sp>
    <dsp:sp modelId="{1B802D47-C4FA-458C-895F-016E1C052A82}">
      <dsp:nvSpPr>
        <dsp:cNvPr id="0" name=""/>
        <dsp:cNvSpPr/>
      </dsp:nvSpPr>
      <dsp:spPr>
        <a:xfrm>
          <a:off x="7155656" y="0"/>
          <a:ext cx="2649140" cy="3970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GAZ À EFFET DE SERRE</a:t>
          </a:r>
        </a:p>
      </dsp:txBody>
      <dsp:txXfrm>
        <a:off x="7354178" y="0"/>
        <a:ext cx="2252096" cy="397044"/>
      </dsp:txXfrm>
    </dsp:sp>
    <dsp:sp modelId="{FC7783B9-E5AA-4001-B509-C1243D6B51E8}">
      <dsp:nvSpPr>
        <dsp:cNvPr id="0" name=""/>
        <dsp:cNvSpPr/>
      </dsp:nvSpPr>
      <dsp:spPr>
        <a:xfrm>
          <a:off x="9539882"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 MARCHÉ DU CARBONE</a:t>
          </a:r>
        </a:p>
      </dsp:txBody>
      <dsp:txXfrm>
        <a:off x="9738404" y="0"/>
        <a:ext cx="2252096" cy="3970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297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FAITS &amp; PROJECTIONS</a:t>
          </a:r>
        </a:p>
      </dsp:txBody>
      <dsp:txXfrm>
        <a:off x="201498" y="0"/>
        <a:ext cx="2252096" cy="397044"/>
      </dsp:txXfrm>
    </dsp:sp>
    <dsp:sp modelId="{4C34CDD8-82E7-4085-8A5E-4F0B4B2BDC8A}">
      <dsp:nvSpPr>
        <dsp:cNvPr id="0" name=""/>
        <dsp:cNvSpPr/>
      </dsp:nvSpPr>
      <dsp:spPr>
        <a:xfrm>
          <a:off x="2387203"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LES IMPACTS</a:t>
          </a:r>
        </a:p>
      </dsp:txBody>
      <dsp:txXfrm>
        <a:off x="2585725" y="0"/>
        <a:ext cx="2252096" cy="397044"/>
      </dsp:txXfrm>
    </dsp:sp>
    <dsp:sp modelId="{7A229D82-107A-4EE8-A79F-FEDCB5A73BE8}">
      <dsp:nvSpPr>
        <dsp:cNvPr id="0" name=""/>
        <dsp:cNvSpPr/>
      </dsp:nvSpPr>
      <dsp:spPr>
        <a:xfrm>
          <a:off x="4771429"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ATTÉNUATION &amp; ADAPTATION</a:t>
          </a:r>
        </a:p>
      </dsp:txBody>
      <dsp:txXfrm>
        <a:off x="4969951" y="0"/>
        <a:ext cx="2252096" cy="397044"/>
      </dsp:txXfrm>
    </dsp:sp>
    <dsp:sp modelId="{1B802D47-C4FA-458C-895F-016E1C052A82}">
      <dsp:nvSpPr>
        <dsp:cNvPr id="0" name=""/>
        <dsp:cNvSpPr/>
      </dsp:nvSpPr>
      <dsp:spPr>
        <a:xfrm>
          <a:off x="7155656" y="0"/>
          <a:ext cx="2649140" cy="397044"/>
        </a:xfrm>
        <a:prstGeom prst="chevron">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GAZ À EFFET DE SERRE</a:t>
          </a:r>
        </a:p>
      </dsp:txBody>
      <dsp:txXfrm>
        <a:off x="7354178" y="0"/>
        <a:ext cx="2252096" cy="397044"/>
      </dsp:txXfrm>
    </dsp:sp>
    <dsp:sp modelId="{FC7783B9-E5AA-4001-B509-C1243D6B51E8}">
      <dsp:nvSpPr>
        <dsp:cNvPr id="0" name=""/>
        <dsp:cNvSpPr/>
      </dsp:nvSpPr>
      <dsp:spPr>
        <a:xfrm>
          <a:off x="9539882" y="0"/>
          <a:ext cx="2649140" cy="397044"/>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fr-FR" sz="1300" kern="1200" dirty="0"/>
            <a:t>LE MARCHÉ DU CARBONE</a:t>
          </a:r>
        </a:p>
      </dsp:txBody>
      <dsp:txXfrm>
        <a:off x="9738404" y="0"/>
        <a:ext cx="2252096" cy="3970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0.08303</cdr:x>
      <cdr:y>0.10122</cdr:y>
    </cdr:from>
    <cdr:to>
      <cdr:x>0.79211</cdr:x>
      <cdr:y>0.15344</cdr:y>
    </cdr:to>
    <cdr:sp macro="" textlink="">
      <cdr:nvSpPr>
        <cdr:cNvPr id="2" name="ZoneTexte 1"/>
        <cdr:cNvSpPr txBox="1"/>
      </cdr:nvSpPr>
      <cdr:spPr>
        <a:xfrm xmlns:a="http://schemas.openxmlformats.org/drawingml/2006/main">
          <a:off x="437785" y="332506"/>
          <a:ext cx="3738679" cy="17155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nchor="ctr"/>
        <a:lstStyle xmlns:a="http://schemas.openxmlformats.org/drawingml/2006/main"/>
        <a:p xmlns:a="http://schemas.openxmlformats.org/drawingml/2006/main">
          <a:pPr algn="l"/>
          <a:r>
            <a:rPr lang="fr-FR" sz="800" b="1" dirty="0">
              <a:solidFill>
                <a:srgbClr val="00B0F0"/>
              </a:solidFill>
            </a:rPr>
            <a:t>Espèce bivoltine - pic vols</a:t>
          </a:r>
          <a:r>
            <a:rPr lang="fr-FR" sz="800" b="1" baseline="0" dirty="0">
              <a:solidFill>
                <a:srgbClr val="00B0F0"/>
              </a:solidFill>
            </a:rPr>
            <a:t> adultes 2ème génération</a:t>
          </a:r>
          <a:endParaRPr lang="fr-FR" sz="800" b="1" dirty="0">
            <a:solidFill>
              <a:srgbClr val="00B0F0"/>
            </a:solidFill>
          </a:endParaRPr>
        </a:p>
      </cdr:txBody>
    </cdr:sp>
  </cdr:relSizeAnchor>
  <cdr:relSizeAnchor xmlns:cdr="http://schemas.openxmlformats.org/drawingml/2006/chartDrawing">
    <cdr:from>
      <cdr:x>0.08194</cdr:x>
      <cdr:y>0.19126</cdr:y>
    </cdr:from>
    <cdr:to>
      <cdr:x>0.8468</cdr:x>
      <cdr:y>0.24715</cdr:y>
    </cdr:to>
    <cdr:sp macro="" textlink="">
      <cdr:nvSpPr>
        <cdr:cNvPr id="3" name="ZoneTexte 1"/>
        <cdr:cNvSpPr txBox="1"/>
      </cdr:nvSpPr>
      <cdr:spPr>
        <a:xfrm xmlns:a="http://schemas.openxmlformats.org/drawingml/2006/main">
          <a:off x="432048" y="628282"/>
          <a:ext cx="4032775" cy="18359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fr-FR" sz="800" b="1" dirty="0">
              <a:solidFill>
                <a:srgbClr val="00B0F0"/>
              </a:solidFill>
            </a:rPr>
            <a:t>Espèce bivoltine - émergence vols</a:t>
          </a:r>
          <a:r>
            <a:rPr lang="fr-FR" sz="800" b="1" baseline="0" dirty="0">
              <a:solidFill>
                <a:srgbClr val="00B0F0"/>
              </a:solidFill>
            </a:rPr>
            <a:t> adultes 2ème génération</a:t>
          </a:r>
          <a:endParaRPr lang="fr-FR" sz="800" b="1" dirty="0">
            <a:solidFill>
              <a:srgbClr val="00B0F0"/>
            </a:solidFill>
          </a:endParaRPr>
        </a:p>
      </cdr:txBody>
    </cdr:sp>
  </cdr:relSizeAnchor>
  <cdr:relSizeAnchor xmlns:cdr="http://schemas.openxmlformats.org/drawingml/2006/chartDrawing">
    <cdr:from>
      <cdr:x>0.08447</cdr:x>
      <cdr:y>0.63569</cdr:y>
    </cdr:from>
    <cdr:to>
      <cdr:x>0.73748</cdr:x>
      <cdr:y>0.67953</cdr:y>
    </cdr:to>
    <cdr:sp macro="" textlink="">
      <cdr:nvSpPr>
        <cdr:cNvPr id="4" name="ZoneTexte 1"/>
        <cdr:cNvSpPr txBox="1"/>
      </cdr:nvSpPr>
      <cdr:spPr>
        <a:xfrm xmlns:a="http://schemas.openxmlformats.org/drawingml/2006/main">
          <a:off x="445377" y="2088233"/>
          <a:ext cx="3443055" cy="144016"/>
        </a:xfrm>
        <a:prstGeom xmlns:a="http://schemas.openxmlformats.org/drawingml/2006/main" prst="rect">
          <a:avLst/>
        </a:prstGeom>
        <a:solidFill xmlns:a="http://schemas.openxmlformats.org/drawingml/2006/main">
          <a:srgbClr val="FFFFFF">
            <a:alpha val="69804"/>
          </a:srgbClr>
        </a:solidFill>
        <a:ln xmlns:a="http://schemas.openxmlformats.org/drawingml/2006/main">
          <a:no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fr-FR" sz="800" b="1" dirty="0">
              <a:solidFill>
                <a:srgbClr val="0070C0"/>
              </a:solidFill>
            </a:rPr>
            <a:t>Espèce bivoltine - pic vols</a:t>
          </a:r>
          <a:r>
            <a:rPr lang="fr-FR" sz="800" b="1" baseline="0" dirty="0">
              <a:solidFill>
                <a:srgbClr val="0070C0"/>
              </a:solidFill>
            </a:rPr>
            <a:t> adultes 1ère génération</a:t>
          </a:r>
          <a:endParaRPr lang="fr-FR" sz="800" b="1" dirty="0">
            <a:solidFill>
              <a:srgbClr val="0070C0"/>
            </a:solidFill>
          </a:endParaRPr>
        </a:p>
      </cdr:txBody>
    </cdr:sp>
  </cdr:relSizeAnchor>
  <cdr:relSizeAnchor xmlns:cdr="http://schemas.openxmlformats.org/drawingml/2006/chartDrawing">
    <cdr:from>
      <cdr:x>0.08622</cdr:x>
      <cdr:y>0.70145</cdr:y>
    </cdr:from>
    <cdr:to>
      <cdr:x>0.79211</cdr:x>
      <cdr:y>0.76721</cdr:y>
    </cdr:to>
    <cdr:sp macro="" textlink="">
      <cdr:nvSpPr>
        <cdr:cNvPr id="5" name="ZoneTexte 1"/>
        <cdr:cNvSpPr txBox="1"/>
      </cdr:nvSpPr>
      <cdr:spPr>
        <a:xfrm xmlns:a="http://schemas.openxmlformats.org/drawingml/2006/main">
          <a:off x="454604" y="2304257"/>
          <a:ext cx="3721860" cy="2160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fr-FR" sz="800" b="1" dirty="0">
              <a:solidFill>
                <a:srgbClr val="0070C0"/>
              </a:solidFill>
            </a:rPr>
            <a:t>Espèce bivoltine - émergence vols</a:t>
          </a:r>
          <a:r>
            <a:rPr lang="fr-FR" sz="800" b="1" baseline="0" dirty="0">
              <a:solidFill>
                <a:srgbClr val="0070C0"/>
              </a:solidFill>
            </a:rPr>
            <a:t> adultes 1ère génération</a:t>
          </a:r>
          <a:endParaRPr lang="fr-FR" sz="800" b="1" dirty="0">
            <a:solidFill>
              <a:srgbClr val="0070C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F1BD44-EA63-4BD4-A965-0B9C41457AFE}" type="datetimeFigureOut">
              <a:rPr lang="fr-FR" smtClean="0"/>
              <a:t>19/01/2026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776D11-38F9-4548-B49D-0E19F03172BF}" type="slidenum">
              <a:rPr lang="fr-FR" smtClean="0"/>
              <a:t>‹N°›</a:t>
            </a:fld>
            <a:endParaRPr lang="fr-FR"/>
          </a:p>
        </p:txBody>
      </p:sp>
    </p:spTree>
    <p:extLst>
      <p:ext uri="{BB962C8B-B14F-4D97-AF65-F5344CB8AC3E}">
        <p14:creationId xmlns:p14="http://schemas.microsoft.com/office/powerpoint/2010/main" val="3130784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outeleurope.eu/environnement/union-europeenne-chine-etats-unis-qui-emet-le-plus-de-gaz-a-effet-de-serr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bretagne.chambres-agriculture.fr/chercheur-etudiant/nos-projets-de-recherche/climat-et-qualite-de-lair/agricli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unfccc.int/process-and-meetings/the-paris-agreement/the-paris-agreement"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linkedin.com/feed/hashtag/?keywords=30daymapchallenge&amp;highlightedUpdateUrns=urn%3Ali%3Aactivity%3A7265238762123673600" TargetMode="External"/><Relationship Id="rId2" Type="http://schemas.openxmlformats.org/officeDocument/2006/relationships/slide" Target="../slides/slide59.xml"/><Relationship Id="rId1" Type="http://schemas.openxmlformats.org/officeDocument/2006/relationships/notesMaster" Target="../notesMasters/notesMaster1.xml"/><Relationship Id="rId4" Type="http://schemas.openxmlformats.org/officeDocument/2006/relationships/hyperlink" Target="https://www.linkedin.com/feed/hashtag/?keywords=agriculture&amp;highlightedUpdateUrns=urn%3Ali%3Aactivity%3A7265238762123673600"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acpr.banque-france.fr/sites/default/files/medias/documents/20210602_as_exercice_pilote.pdf"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strategie-plan.gouv.fr/publications/leau-en-2050-graves-tensions-sur-les-ecosystemes-et-les-usages"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www.youtube.com/watch?v=7DZsCo_XMB4" TargetMode="External"/><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europarl.europa.eu/news/fr/press-room/20210419IPR02302/obligation-pour-l-ue-d-atteindre-la-neutralite-climatique-d-ici-2050" TargetMode="External"/><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a:t>
            </a:fld>
            <a:endParaRPr lang="fr-F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t>Liens</a:t>
            </a:r>
            <a:r>
              <a:rPr lang="fr-FR" baseline="0" dirty="0"/>
              <a:t> </a:t>
            </a:r>
            <a:r>
              <a:rPr lang="fr-FR" baseline="0" dirty="0" err="1"/>
              <a:t>clicables</a:t>
            </a:r>
            <a:r>
              <a:rPr lang="fr-FR" baseline="0" dirty="0"/>
              <a:t> vers les diapos correspondantes</a:t>
            </a:r>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86670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Faire un nuage de mots en direct, et y revenir au fil de la présentation</a:t>
            </a:r>
            <a:r>
              <a:rPr lang="fr-FR" baseline="0" dirty="0"/>
              <a:t> / ou les faire bouger en 3 groupes sur 3 </a:t>
            </a:r>
            <a:r>
              <a:rPr lang="fr-FR" baseline="0" dirty="0" err="1"/>
              <a:t>papers</a:t>
            </a:r>
            <a:r>
              <a:rPr lang="fr-FR" baseline="0" dirty="0"/>
              <a:t> </a:t>
            </a:r>
          </a:p>
          <a:p>
            <a:r>
              <a:rPr lang="fr-FR" dirty="0"/>
              <a:t>Expliciter</a:t>
            </a:r>
            <a:r>
              <a:rPr lang="fr-FR" baseline="0" dirty="0"/>
              <a:t> la différence entre météo et climat ! </a:t>
            </a:r>
            <a:r>
              <a:rPr lang="fr-FR" dirty="0"/>
              <a:t>La météo n’est pas le climat</a:t>
            </a:r>
            <a:r>
              <a:rPr lang="fr-FR" baseline="0" dirty="0"/>
              <a:t> : l’échelle de temps n’est pas la même (15 jours max VS décennies voire siècles); l’échelle spatiale non plus (un endroit VS le globe). Aucun être humain ne ressent le climat, mais la météo, si!</a:t>
            </a:r>
          </a:p>
          <a:p>
            <a:r>
              <a:rPr lang="fr-FR" baseline="0" dirty="0"/>
              <a:t>« Croire », relatif à la croyance et aux représentations personnelles. MAIS le changement climatique se base sur des modèles scientifiques, des observations chroniques, des exemples concrets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4</a:t>
            </a:fld>
            <a:endParaRPr lang="fr-FR"/>
          </a:p>
        </p:txBody>
      </p:sp>
    </p:spTree>
    <p:extLst>
      <p:ext uri="{BB962C8B-B14F-4D97-AF65-F5344CB8AC3E}">
        <p14:creationId xmlns:p14="http://schemas.microsoft.com/office/powerpoint/2010/main" val="568262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r>
              <a:rPr lang="fr-FR" dirty="0"/>
              <a:t>Prendre en compte les échelles de temps et la zone géographique permet facilement de ne pas faire la confusion. Défini comme l'état de l'atmosphère à un moment et en un lieu donné, la </a:t>
            </a:r>
            <a:r>
              <a:rPr lang="fr-FR" b="1" dirty="0"/>
              <a:t>météo</a:t>
            </a:r>
            <a:r>
              <a:rPr lang="fr-FR" dirty="0"/>
              <a:t> est susceptible de changer d'une heure à l'autre et d'un jour à l'autre. Le </a:t>
            </a:r>
            <a:r>
              <a:rPr lang="fr-FR" b="1" dirty="0"/>
              <a:t>climat</a:t>
            </a:r>
            <a:r>
              <a:rPr lang="fr-FR" dirty="0"/>
              <a:t>, pour sa part, se réfère généralement aux statistiques des conditions météorologiques sur une décennie ou plus.</a:t>
            </a:r>
          </a:p>
          <a:p>
            <a:r>
              <a:rPr lang="fr-FR" b="1" u="sng" dirty="0"/>
              <a:t>La météorologie</a:t>
            </a:r>
            <a:r>
              <a:rPr lang="fr-FR" dirty="0"/>
              <a:t>, étudie les processus qui pilotent la dynamique de l’atmosphère et leur mise en équations, notamment en vue de la prévision du temps. Cette prévision n’a plus de sens au bout d’une dizaine de jours car l’état de l’atmosphère à un jour et un endroit donné, dépend fortement des conditions initiales. Cela est lié au caractère chaotique de la circulation atmosphérique. A l’inverse, </a:t>
            </a:r>
            <a:r>
              <a:rPr lang="fr-FR" b="1" u="sng" dirty="0">
                <a:effectLst/>
              </a:rPr>
              <a:t>la climatologie</a:t>
            </a:r>
            <a:r>
              <a:rPr lang="fr-FR" dirty="0"/>
              <a:t> analyse l’état moyen de l’atmosphère et des océans sur les grandes échelles de temps et étudie les processus physiques qui sont pertinents sur le long terme.  Pour cette analyse, les conditions initiales n’ont pas d’importance. L’échelle de temps, de l’ordre de la semaine pour la météorologie, est de la décennie voire du siècle ou plus – des milliers ou des millions d’années lorsque l’on se tourne vers le passé en climatologie.</a:t>
            </a:r>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23F77A-C9D8-44ED-9781-106E4594530F}" type="slidenum">
              <a:rPr kumimoji="0" lang="fr-FR" sz="18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r-FR" sz="18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236490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Source : </a:t>
            </a:r>
            <a:r>
              <a:rPr lang="fr-FR" dirty="0" err="1"/>
              <a:t>Francetv</a:t>
            </a:r>
            <a:r>
              <a:rPr lang="fr-FR" baseline="0" dirty="0"/>
              <a:t> info</a:t>
            </a:r>
          </a:p>
          <a:p>
            <a:r>
              <a:rPr lang="fr-FR" b="1" baseline="0" dirty="0"/>
              <a:t>Adaptation au CC = modifications volontaires des pratiques destinées à minimiser les impacts négatifs du CC et en valoriser les effets bénéfiques</a:t>
            </a:r>
            <a:r>
              <a:rPr lang="fr-FR" baseline="0" dirty="0"/>
              <a:t> (source: ACSE, Grand Est, 2020)</a:t>
            </a:r>
          </a:p>
          <a:p>
            <a:r>
              <a:rPr lang="fr-FR" baseline="0" dirty="0"/>
              <a:t>Exemples de pratiques:</a:t>
            </a:r>
          </a:p>
          <a:p>
            <a:pPr marL="171450" indent="-171450">
              <a:buFontTx/>
              <a:buChar char="-"/>
            </a:pPr>
            <a:r>
              <a:rPr lang="fr-FR" baseline="0" dirty="0"/>
              <a:t>Revoir le choix des variétés (précocité, besoin en eau, résistance aux maladies) et ses pratiques (notamment la date de semis), afin de s’adapter au nouveau climat en considérant l’ensemble du système d’exploitation. </a:t>
            </a:r>
          </a:p>
          <a:p>
            <a:pPr marL="171450" indent="-171450">
              <a:buFontTx/>
              <a:buChar char="-"/>
            </a:pPr>
            <a:r>
              <a:rPr lang="fr-FR" baseline="0" dirty="0"/>
              <a:t>Penser à l'allongement de la rotation, à la diversité des cultures, des fourrages et aux cultures intermédiaires. </a:t>
            </a:r>
          </a:p>
          <a:p>
            <a:pPr marL="171450" indent="-171450">
              <a:buFontTx/>
              <a:buChar char="-"/>
            </a:pPr>
            <a:r>
              <a:rPr lang="fr-FR" baseline="0" dirty="0"/>
              <a:t>Tenir compte de la dépendance à l’eau de son système. </a:t>
            </a:r>
          </a:p>
          <a:p>
            <a:pPr marL="171450" indent="-171450">
              <a:buFontTx/>
              <a:buChar char="-"/>
            </a:pPr>
            <a:r>
              <a:rPr lang="fr-FR" baseline="0" dirty="0"/>
              <a:t>Confort et santé des animaux : tenir compte du confort thermique des bâtiments, de l'ombrage dans les pâtures. </a:t>
            </a:r>
          </a:p>
          <a:p>
            <a:pPr marL="171450" indent="-171450">
              <a:buFontTx/>
              <a:buChar char="-"/>
            </a:pPr>
            <a:r>
              <a:rPr lang="fr-FR" baseline="0" dirty="0"/>
              <a:t>Envisager l’assurance climatique pour sécuriser le revenu.</a:t>
            </a:r>
          </a:p>
          <a:p>
            <a:r>
              <a:rPr lang="fr-FR" b="1" baseline="0" dirty="0"/>
              <a:t>Atténuation du CC = mise en place de pratiques moins émettrices de GES et permettant de stocker du carbone</a:t>
            </a:r>
            <a:r>
              <a:rPr lang="fr-FR" baseline="0" dirty="0"/>
              <a:t>.</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6</a:t>
            </a:fld>
            <a:endParaRPr lang="fr-FR"/>
          </a:p>
        </p:txBody>
      </p:sp>
    </p:spTree>
    <p:extLst>
      <p:ext uri="{BB962C8B-B14F-4D97-AF65-F5344CB8AC3E}">
        <p14:creationId xmlns:p14="http://schemas.microsoft.com/office/powerpoint/2010/main" val="948716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Sur la période 1880-2019. Les images</a:t>
            </a:r>
            <a:r>
              <a:rPr lang="fr-FR" baseline="0" dirty="0"/>
              <a:t> successives correspondent à une moyenne des températures sur 5 années exprimée en anomalie par rapport à la moyenne de la totalité de la période. Le point est bleu si inférieur et jaune puis rouge si supérieur.</a:t>
            </a:r>
          </a:p>
          <a:p>
            <a:r>
              <a:rPr lang="fr-FR" baseline="0" dirty="0"/>
              <a:t>Intérêt : </a:t>
            </a:r>
          </a:p>
          <a:p>
            <a:r>
              <a:rPr lang="fr-FR" baseline="0" dirty="0"/>
              <a:t>- On visualise une importante variabilité temporelle (sur la durée, un même point passe plusieurs fois par les différentes couleurs)  et spatiale (toutes les zones du globe n’évoluent pas de la même façon) mais le réchauffement globale récent est saisissant sur les dernières décennies.</a:t>
            </a:r>
          </a:p>
          <a:p>
            <a:r>
              <a:rPr lang="fr-FR" baseline="0" dirty="0"/>
              <a:t>Note : la qualité est médiocre. La vidéo originale est à l’adresse : https://svs.gsfc.nasa.gov/cgi-bin/details.cgi?aid=4787&amp;button=recent</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7</a:t>
            </a:fld>
            <a:endParaRPr lang="fr-FR"/>
          </a:p>
        </p:txBody>
      </p:sp>
    </p:spTree>
    <p:extLst>
      <p:ext uri="{BB962C8B-B14F-4D97-AF65-F5344CB8AC3E}">
        <p14:creationId xmlns:p14="http://schemas.microsoft.com/office/powerpoint/2010/main" val="3002971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2068076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i="1" dirty="0"/>
              <a:t>Source :</a:t>
            </a:r>
            <a:r>
              <a:rPr lang="fr-FR" dirty="0"/>
              <a:t> E.U. </a:t>
            </a:r>
            <a:r>
              <a:rPr lang="fr-FR" dirty="0" err="1"/>
              <a:t>Copernicus</a:t>
            </a:r>
            <a:r>
              <a:rPr lang="fr-FR" dirty="0"/>
              <a:t> Marine Service Information</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9</a:t>
            </a:fld>
            <a:endParaRPr lang="fr-FR"/>
          </a:p>
        </p:txBody>
      </p:sp>
    </p:spTree>
    <p:extLst>
      <p:ext uri="{BB962C8B-B14F-4D97-AF65-F5344CB8AC3E}">
        <p14:creationId xmlns:p14="http://schemas.microsoft.com/office/powerpoint/2010/main" val="2847361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1" i="1" dirty="0"/>
              <a:t>« Parmi les 10 années les plus chaudes depuis 1900, 9 appartiennent au 21</a:t>
            </a:r>
            <a:r>
              <a:rPr lang="fr-FR" b="1" i="1" baseline="30000" dirty="0"/>
              <a:t>e</a:t>
            </a:r>
            <a:r>
              <a:rPr lang="fr-FR" b="1" i="1" dirty="0"/>
              <a:t> siècle </a:t>
            </a:r>
            <a:r>
              <a:rPr lang="fr-FR" i="1" dirty="0"/>
              <a:t>: (2018, 2014, 2019, 2011, 2003, 2015, 2017, 2006 et cette année 2020) »</a:t>
            </a:r>
            <a:r>
              <a:rPr lang="fr-FR" sz="1100" i="1" dirty="0"/>
              <a:t>(Météo-France, 2020).</a:t>
            </a:r>
          </a:p>
          <a:p>
            <a:endParaRPr lang="fr-FR" sz="1100" i="1" dirty="0"/>
          </a:p>
          <a:p>
            <a:r>
              <a:rPr lang="fr-FR" sz="1100" i="1" dirty="0"/>
              <a:t>2020 : Battant ainsi le dernier record établi en 2018.</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749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t>Trouver le bon dosage entre discours anxiogène et factuel !</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3024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effectLst/>
              </a:rPr>
              <a:t>Le climat s’emballe. En 2023, le monde a connu une température moyenne de 14,98°C. L’année qui vient de s’écouler dépasse ainsi le précédent record de 2016, qui s’était établi à 14,81°C. Ces données ont été dévoilées mardi 9 janvier par le programme européen d’observation de la Terre, </a:t>
            </a:r>
            <a:r>
              <a:rPr lang="fr-FR" dirty="0" err="1">
                <a:effectLst/>
              </a:rPr>
              <a:t>Copernicus</a:t>
            </a:r>
            <a:r>
              <a:rPr lang="fr-FR" dirty="0">
                <a:effectLst/>
              </a:rPr>
              <a:t>. Dans le détail, 2023 a été 1,48°C plus chaude que la période de référence 1850-1900. Et pour la première fois, tous les jours de l’année ont dépassé de 1°C la moyenne de la période 1850-1900. Autre fait inédit : deux jours de novembre ont même été plus chauds de 2°C.</a:t>
            </a:r>
          </a:p>
          <a:p>
            <a:r>
              <a:rPr lang="fr-FR" dirty="0">
                <a:effectLst/>
              </a:rPr>
              <a:t>Les </a:t>
            </a:r>
            <a:r>
              <a:rPr lang="fr-FR" dirty="0">
                <a:effectLst/>
                <a:hlinkClick r:id="rId3"/>
              </a:rPr>
              <a:t>émissions de gaz à effet de serre</a:t>
            </a:r>
            <a:r>
              <a:rPr lang="fr-FR" dirty="0">
                <a:effectLst/>
              </a:rPr>
              <a:t> liées aux activités humaines, provenant en particulier de l’utilisation des combustibles fossiles, réchauffent le climat. Deux de ces gaz, le dioxyde de carbone (CO2) et le méthane (CH4), ont atteint des niveaux records de concentration dans l’atmosphère en 2023, précisent également les chercheurs européens. Le phénomène météorologique El Niño dans l’océan Pacifique a par ailleurs débuté l’année dernière, participant à l’augmentation des températures mondiales.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a:t>
            </a:fld>
            <a:endParaRPr lang="fr-FR"/>
          </a:p>
        </p:txBody>
      </p:sp>
    </p:spTree>
    <p:extLst>
      <p:ext uri="{BB962C8B-B14F-4D97-AF65-F5344CB8AC3E}">
        <p14:creationId xmlns:p14="http://schemas.microsoft.com/office/powerpoint/2010/main" val="40639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Le</a:t>
            </a:r>
            <a:r>
              <a:rPr lang="fr-FR" baseline="0" dirty="0"/>
              <a:t> CC a aussi un impact sur l’augmentation des épisodes climatiques extrêmes (vagues de chaleurs, précipitations abondantes, monter des eaux et recrudescences de cyclones, ...). </a:t>
            </a:r>
          </a:p>
          <a:p>
            <a:r>
              <a:rPr lang="fr-FR" baseline="0" dirty="0"/>
              <a:t>Exemple article d’exemples de catastrophes qui deviennent de plus en plus courante et qui prédise les premiers changements.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15</a:t>
            </a:fld>
            <a:endParaRPr lang="fr-FR"/>
          </a:p>
        </p:txBody>
      </p:sp>
    </p:spTree>
    <p:extLst>
      <p:ext uri="{BB962C8B-B14F-4D97-AF65-F5344CB8AC3E}">
        <p14:creationId xmlns:p14="http://schemas.microsoft.com/office/powerpoint/2010/main" val="1111410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Lien de téléchargement du rapport TRACC : https://meteofrance.com/sites/meteofrance.com/files/files/editorial/rapport-trajectoire-rechauffement-adaptation-changement-climatique-partie-1.pdf</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16</a:t>
            </a:fld>
            <a:endParaRPr lang="fr-FR"/>
          </a:p>
        </p:txBody>
      </p:sp>
    </p:spTree>
    <p:extLst>
      <p:ext uri="{BB962C8B-B14F-4D97-AF65-F5344CB8AC3E}">
        <p14:creationId xmlns:p14="http://schemas.microsoft.com/office/powerpoint/2010/main" val="1359148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9F8F9-CD9C-5199-2211-460DA457669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32D77E-5514-BC34-B510-BB8E2D2AC4E8}"/>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41474221-2F7B-A0F0-EED4-036CA50D2E1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3D33799-ED16-C90C-C8A0-61BB01BF4C57}"/>
              </a:ext>
            </a:extLst>
          </p:cNvPr>
          <p:cNvSpPr>
            <a:spLocks noGrp="1"/>
          </p:cNvSpPr>
          <p:nvPr>
            <p:ph type="sldNum" sz="quarter" idx="5"/>
          </p:nvPr>
        </p:nvSpPr>
        <p:spPr/>
        <p:txBody>
          <a:bodyPr/>
          <a:lstStyle/>
          <a:p>
            <a:fld id="{3D776D11-38F9-4548-B49D-0E19F03172BF}" type="slidenum">
              <a:rPr lang="fr-FR" smtClean="0"/>
              <a:t>18</a:t>
            </a:fld>
            <a:endParaRPr lang="fr-FR"/>
          </a:p>
        </p:txBody>
      </p:sp>
    </p:spTree>
    <p:extLst>
      <p:ext uri="{BB962C8B-B14F-4D97-AF65-F5344CB8AC3E}">
        <p14:creationId xmlns:p14="http://schemas.microsoft.com/office/powerpoint/2010/main" val="282530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indent="0">
              <a:buFont typeface="Wingdings" panose="05000000000000000000" pitchFamily="2" charset="2"/>
              <a:buNone/>
            </a:pPr>
            <a:r>
              <a:rPr lang="fr-FR" b="1" dirty="0"/>
              <a:t>Recensement vagues </a:t>
            </a:r>
            <a:r>
              <a:rPr lang="fr-FR" dirty="0"/>
              <a:t>de chaleur </a:t>
            </a:r>
            <a:r>
              <a:rPr lang="fr-FR" b="1" dirty="0"/>
              <a:t>depuis 1947</a:t>
            </a:r>
            <a:r>
              <a:rPr lang="fr-FR" dirty="0"/>
              <a:t> : </a:t>
            </a:r>
          </a:p>
          <a:p>
            <a:pPr marL="171690" indent="-171690">
              <a:buFont typeface="Wingdings" panose="05000000000000000000" pitchFamily="2" charset="2"/>
              <a:buChar char="Ø"/>
            </a:pPr>
            <a:r>
              <a:rPr lang="fr-FR" b="1" dirty="0"/>
              <a:t>Chaque bulle représente 1</a:t>
            </a:r>
            <a:r>
              <a:rPr lang="fr-FR" b="1" baseline="0" dirty="0"/>
              <a:t> épisode de chaleur </a:t>
            </a:r>
            <a:r>
              <a:rPr lang="fr-FR" baseline="0" dirty="0"/>
              <a:t>(durée </a:t>
            </a:r>
            <a:r>
              <a:rPr lang="fr-FR" b="1" baseline="0" dirty="0"/>
              <a:t>en</a:t>
            </a:r>
            <a:r>
              <a:rPr lang="fr-FR" baseline="0" dirty="0"/>
              <a:t> </a:t>
            </a:r>
            <a:r>
              <a:rPr lang="fr-FR" b="1" baseline="0" dirty="0"/>
              <a:t>X) </a:t>
            </a:r>
            <a:r>
              <a:rPr lang="fr-FR" baseline="0" dirty="0"/>
              <a:t>et pic de T° atteint de l’épisode </a:t>
            </a:r>
            <a:r>
              <a:rPr lang="fr-FR" b="1" baseline="0" dirty="0"/>
              <a:t>en Y</a:t>
            </a:r>
            <a:r>
              <a:rPr lang="fr-FR" baseline="0" dirty="0"/>
              <a:t>. La </a:t>
            </a:r>
            <a:r>
              <a:rPr lang="fr-FR" b="1" baseline="0" dirty="0"/>
              <a:t>taille</a:t>
            </a:r>
            <a:r>
              <a:rPr lang="fr-FR" baseline="0" dirty="0"/>
              <a:t> de la bulle c’est la </a:t>
            </a:r>
            <a:r>
              <a:rPr lang="fr-FR" b="1" baseline="0" dirty="0"/>
              <a:t>quantité de chaleur accumulée </a:t>
            </a:r>
            <a:r>
              <a:rPr lang="fr-FR" baseline="0" dirty="0"/>
              <a:t>pendant l’épisode. </a:t>
            </a:r>
          </a:p>
          <a:p>
            <a:pPr marL="171690" indent="-171690">
              <a:buFont typeface="Wingdings" panose="05000000000000000000" pitchFamily="2" charset="2"/>
              <a:buChar char="Ø"/>
            </a:pPr>
            <a:r>
              <a:rPr lang="fr-FR" dirty="0"/>
              <a:t>Augmentation</a:t>
            </a:r>
            <a:r>
              <a:rPr lang="fr-FR" b="1" dirty="0"/>
              <a:t> fréquence et intensité </a:t>
            </a:r>
            <a:r>
              <a:rPr lang="fr-FR" b="1" baseline="0" dirty="0"/>
              <a:t> des vagues : </a:t>
            </a:r>
          </a:p>
          <a:p>
            <a:pPr marL="629530" lvl="1" indent="-171690">
              <a:buFont typeface="Wingdings" panose="05000000000000000000" pitchFamily="2" charset="2"/>
              <a:buChar char="Ø"/>
            </a:pPr>
            <a:r>
              <a:rPr lang="fr-FR" dirty="0"/>
              <a:t>deux fois plus nombreuses </a:t>
            </a:r>
          </a:p>
          <a:p>
            <a:pPr marL="629530" lvl="1" indent="-171690">
              <a:buFont typeface="Wingdings" panose="05000000000000000000" pitchFamily="2" charset="2"/>
              <a:buChar char="Ø"/>
            </a:pPr>
            <a:r>
              <a:rPr lang="fr-FR" dirty="0"/>
              <a:t>événements </a:t>
            </a:r>
            <a:r>
              <a:rPr lang="fr-FR" b="1" dirty="0"/>
              <a:t>plus longs</a:t>
            </a:r>
            <a:r>
              <a:rPr lang="fr-FR" b="1" baseline="0" dirty="0"/>
              <a:t> &amp; </a:t>
            </a:r>
            <a:r>
              <a:rPr lang="fr-FR" b="1" dirty="0"/>
              <a:t>plus intenses </a:t>
            </a:r>
            <a:r>
              <a:rPr lang="fr-FR" dirty="0"/>
              <a:t>ont également été </a:t>
            </a:r>
            <a:r>
              <a:rPr lang="fr-FR" b="1" dirty="0"/>
              <a:t>plus fréquents ces dernières années</a:t>
            </a:r>
            <a:r>
              <a:rPr lang="fr-FR" b="0" baseline="0" dirty="0"/>
              <a:t> : l</a:t>
            </a:r>
            <a:r>
              <a:rPr lang="fr-FR" dirty="0"/>
              <a:t>es trois vagues de chaleur les plus longues et 3 des 4 plus intenses se sont produites après 1981.</a:t>
            </a:r>
          </a:p>
          <a:p>
            <a:r>
              <a:rPr lang="fr-FR" dirty="0"/>
              <a:t>Quelles ont été les </a:t>
            </a:r>
            <a:r>
              <a:rPr lang="fr-FR" b="1" dirty="0"/>
              <a:t>canicules remarquables </a:t>
            </a:r>
            <a:r>
              <a:rPr lang="fr-FR" dirty="0"/>
              <a:t>en France ? </a:t>
            </a:r>
          </a:p>
          <a:p>
            <a:pPr marL="171690" indent="-171690">
              <a:buFont typeface="Wingdings" panose="05000000000000000000" pitchFamily="2" charset="2"/>
              <a:buChar char="Ø"/>
            </a:pPr>
            <a:r>
              <a:rPr lang="fr-FR" dirty="0"/>
              <a:t>La canicule d'août </a:t>
            </a:r>
            <a:r>
              <a:rPr lang="fr-FR" b="1" dirty="0"/>
              <a:t>2003</a:t>
            </a:r>
            <a:r>
              <a:rPr lang="fr-FR" dirty="0"/>
              <a:t> a été exceptionnelle par </a:t>
            </a:r>
            <a:r>
              <a:rPr lang="fr-FR" b="1" dirty="0"/>
              <a:t>sa durée</a:t>
            </a:r>
            <a:r>
              <a:rPr lang="fr-FR" dirty="0"/>
              <a:t>, </a:t>
            </a:r>
            <a:r>
              <a:rPr lang="fr-FR" b="1" dirty="0"/>
              <a:t>son intensité </a:t>
            </a:r>
            <a:r>
              <a:rPr lang="fr-FR" dirty="0"/>
              <a:t>et </a:t>
            </a:r>
            <a:r>
              <a:rPr lang="fr-FR" b="1" dirty="0"/>
              <a:t>son extension géographique</a:t>
            </a:r>
            <a:r>
              <a:rPr lang="fr-FR" dirty="0"/>
              <a:t>. Records</a:t>
            </a:r>
            <a:r>
              <a:rPr lang="fr-FR" baseline="0" dirty="0"/>
              <a:t> absolus de T° atteint dans</a:t>
            </a:r>
            <a:r>
              <a:rPr lang="fr-FR" dirty="0"/>
              <a:t> 70 stations (sur 180 stations représentatives des villes françaises). </a:t>
            </a:r>
          </a:p>
          <a:p>
            <a:pPr marL="171690" indent="-171690">
              <a:buFont typeface="Wingdings" panose="05000000000000000000" pitchFamily="2" charset="2"/>
              <a:buChar char="Ø"/>
            </a:pPr>
            <a:r>
              <a:rPr lang="fr-FR" dirty="0"/>
              <a:t>D’autres épisodes marquants :</a:t>
            </a:r>
            <a:r>
              <a:rPr lang="fr-FR" baseline="0" dirty="0"/>
              <a:t> </a:t>
            </a:r>
            <a:r>
              <a:rPr lang="fr-FR" dirty="0"/>
              <a:t>canicule</a:t>
            </a:r>
            <a:r>
              <a:rPr lang="fr-FR" baseline="0" dirty="0"/>
              <a:t> de </a:t>
            </a:r>
            <a:r>
              <a:rPr lang="fr-FR" b="1" dirty="0"/>
              <a:t>1983 qui a été la plus longue observée (</a:t>
            </a:r>
            <a:r>
              <a:rPr lang="fr-FR" dirty="0"/>
              <a:t>9 au 31 juillet )</a:t>
            </a:r>
            <a:r>
              <a:rPr lang="fr-FR" b="1" dirty="0"/>
              <a:t>,</a:t>
            </a:r>
            <a:r>
              <a:rPr lang="fr-FR" dirty="0"/>
              <a:t> la succession d’épisodes caniculaires au cours de l’été 1947, la canicule de 2018, ou encore celle de</a:t>
            </a:r>
            <a:r>
              <a:rPr lang="fr-FR" baseline="0" dirty="0"/>
              <a:t> </a:t>
            </a:r>
            <a:r>
              <a:rPr lang="fr-FR" dirty="0"/>
              <a:t>2006. </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19</a:t>
            </a:fld>
            <a:endParaRPr lang="fr-FR"/>
          </a:p>
        </p:txBody>
      </p:sp>
    </p:spTree>
    <p:extLst>
      <p:ext uri="{BB962C8B-B14F-4D97-AF65-F5344CB8AC3E}">
        <p14:creationId xmlns:p14="http://schemas.microsoft.com/office/powerpoint/2010/main" val="1159131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 Pousse de l’herbe » : Agreste Infos rapides ISOP Novembre 2025 n°154 </a:t>
            </a:r>
          </a:p>
          <a:p>
            <a:r>
              <a:rPr lang="fr-FR" dirty="0"/>
              <a:t>Source « Céréales à pailles » : Agreste Infos rapides Grandes cultures Juillet 2025 n° 90</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22</a:t>
            </a:fld>
            <a:endParaRPr lang="fr-FR"/>
          </a:p>
        </p:txBody>
      </p:sp>
    </p:spTree>
    <p:extLst>
      <p:ext uri="{BB962C8B-B14F-4D97-AF65-F5344CB8AC3E}">
        <p14:creationId xmlns:p14="http://schemas.microsoft.com/office/powerpoint/2010/main" val="2472657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31 décembre 2022 est le 31 décembre le plus chaud de l'histoire à l'échelle de la France avec une anomalie de température de +8,3°C par rapport à la moyenne 1991-2020, soit une anomalie supérieure à celles des canicules de cet été</a:t>
            </a:r>
            <a:br>
              <a:rPr lang="fr-FR" dirty="0"/>
            </a:br>
            <a:r>
              <a:rPr lang="fr-FR" dirty="0"/>
              <a:t>Ce 31 décembre est malheureusement à l'image de l'année 2022 qui est la plus chaude de l'histoire en France, marquée par 3 vagues de chaleur cet été (33 jours au total), par l'atteinte de la température de 40°C la plus précoce jamais enregistrée (16 juin). 2022 a également été touché par des vagues de chaleur hors saison: une vague de chaleur très précoce en mai et un épisode tardif de chaleur inédit à l'automne</a:t>
            </a:r>
            <a:br>
              <a:rPr lang="fr-FR" dirty="0"/>
            </a:br>
            <a:r>
              <a:rPr lang="fr-FR" dirty="0"/>
              <a:t>Ces chaleurs hors normes ont été accompagnées d’extrêmes climatologiques parfois inédits, entraînant sécheresse historique, feux de forêts majeurs, canicules océaniques en Méditerranée...</a:t>
            </a:r>
            <a:br>
              <a:rPr lang="fr-FR" dirty="0"/>
            </a:br>
            <a:r>
              <a:rPr lang="fr-FR" dirty="0"/>
              <a:t>Très chaude dans le climat actuel, l’année 2022 deviendra "normale" au milieu du 21ème siècle.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baseline="0" dirty="0"/>
              <a:t>La carte des rendements en maïs grains a été réalisée par Serge </a:t>
            </a:r>
            <a:r>
              <a:rPr lang="fr-FR" b="0" baseline="0" dirty="0" err="1"/>
              <a:t>Zaka</a:t>
            </a:r>
            <a:r>
              <a:rPr lang="fr-FR" b="0" baseline="0" dirty="0"/>
              <a:t>.</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2355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Beaucoup de données à regarder sur les vagues de chaleur sur le site Météo France</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24</a:t>
            </a:fld>
            <a:endParaRPr lang="fr-FR"/>
          </a:p>
        </p:txBody>
      </p:sp>
    </p:spTree>
    <p:extLst>
      <p:ext uri="{BB962C8B-B14F-4D97-AF65-F5344CB8AC3E}">
        <p14:creationId xmlns:p14="http://schemas.microsoft.com/office/powerpoint/2010/main" val="208394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Le message est celui de la variabilité interannuelle. Il est difficile de dégager une tendance nationale en ce qui concerne la pluviométrie, les différences régionales sont marquées, et les années se suivent et ne se ressemblent pas (ex: 2022 très déficitaire, 2023normale, 2024 excédentaire).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25</a:t>
            </a:fld>
            <a:endParaRPr lang="fr-FR"/>
          </a:p>
        </p:txBody>
      </p:sp>
    </p:spTree>
    <p:extLst>
      <p:ext uri="{BB962C8B-B14F-4D97-AF65-F5344CB8AC3E}">
        <p14:creationId xmlns:p14="http://schemas.microsoft.com/office/powerpoint/2010/main" val="858983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Pour illustrer la variabilité interannuelle, regarder l’indicateur « cumul annuel de précipitation sur les 3 dernières années : 2022, 2023, et 2024 !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26</a:t>
            </a:fld>
            <a:endParaRPr lang="fr-FR"/>
          </a:p>
        </p:txBody>
      </p:sp>
    </p:spTree>
    <p:extLst>
      <p:ext uri="{BB962C8B-B14F-4D97-AF65-F5344CB8AC3E}">
        <p14:creationId xmlns:p14="http://schemas.microsoft.com/office/powerpoint/2010/main" val="2645737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Message : le changement climatique, c’est une variabilité interannuelle qui s’accentue. Les n3 dernières années 2022-2023-2024 l’illustrent bien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27</a:t>
            </a:fld>
            <a:endParaRPr lang="fr-FR"/>
          </a:p>
        </p:txBody>
      </p:sp>
    </p:spTree>
    <p:extLst>
      <p:ext uri="{BB962C8B-B14F-4D97-AF65-F5344CB8AC3E}">
        <p14:creationId xmlns:p14="http://schemas.microsoft.com/office/powerpoint/2010/main" val="1438416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La comparaison du cycle annuel d’humidité du sol entre les périodes de référence climatique 1961-1990 et 1981-2010 sur la France montre un assèchement moyen de l’ordre de 4 % sur l’année, réparti principalement entre février et septembre.</a:t>
            </a:r>
          </a:p>
          <a:p>
            <a:r>
              <a:rPr lang="fr-FR" dirty="0"/>
              <a:t>En termes d’impact potentiel pour la végétation et les cultures non irriguées, cette évolution se traduit par un allongement moyen de la période de sol sec (SWI inférieur à 0,5) de l’ordre d’une vingtaine de jours en juillet et septembre tandis que la période de sol très humide (SWI supérieur à 0,9) évolue peu.</a:t>
            </a:r>
          </a:p>
          <a:p>
            <a:r>
              <a:rPr lang="fr-FR" dirty="0"/>
              <a:t>Pour les cultures irriguées, cette évolution se traduit potentiellement par un accroissement du besoin en irrigation.</a:t>
            </a:r>
          </a:p>
          <a:p>
            <a:r>
              <a:rPr lang="fr-FR" dirty="0"/>
              <a:t>On note que les événements récents de sécheresse de 2011 et 2003 correspondent aux records de sol sec depuis 1959 respectivement pour les mois de mai et août. Inversement, les records de sol humide ont plus souvent été observés avant 1980.</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28</a:t>
            </a:fld>
            <a:endParaRPr lang="fr-FR"/>
          </a:p>
        </p:txBody>
      </p:sp>
    </p:spTree>
    <p:extLst>
      <p:ext uri="{BB962C8B-B14F-4D97-AF65-F5344CB8AC3E}">
        <p14:creationId xmlns:p14="http://schemas.microsoft.com/office/powerpoint/2010/main" val="1486634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L’analyse du pourcentage annuel de la surface touchée par la sécheresse des sols depuis 1959 permet d’identifier les années ayant connu les événements les plus sévères comme 1976, 1989, 2003 et 2011.</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29</a:t>
            </a:fld>
            <a:endParaRPr lang="fr-FR"/>
          </a:p>
        </p:txBody>
      </p:sp>
    </p:spTree>
    <p:extLst>
      <p:ext uri="{BB962C8B-B14F-4D97-AF65-F5344CB8AC3E}">
        <p14:creationId xmlns:p14="http://schemas.microsoft.com/office/powerpoint/2010/main" val="1126437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30</a:t>
            </a:fld>
            <a:endParaRPr lang="fr-FR"/>
          </a:p>
        </p:txBody>
      </p:sp>
    </p:spTree>
    <p:extLst>
      <p:ext uri="{BB962C8B-B14F-4D97-AF65-F5344CB8AC3E}">
        <p14:creationId xmlns:p14="http://schemas.microsoft.com/office/powerpoint/2010/main" val="312758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05E9C-0B14-1C08-95B8-9CDCF0A916A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0DE1E7F-21F3-ADA8-8B5E-7BFBB803C9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8CEE26-90AF-20C5-C21B-BC545352B90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77F0A3C-D4C1-A80B-D8B0-0DA1C50B9AA6}"/>
              </a:ext>
            </a:extLst>
          </p:cNvPr>
          <p:cNvSpPr>
            <a:spLocks noGrp="1"/>
          </p:cNvSpPr>
          <p:nvPr>
            <p:ph type="sldNum" sz="quarter" idx="5"/>
          </p:nvPr>
        </p:nvSpPr>
        <p:spPr/>
        <p:txBody>
          <a:bodyPr/>
          <a:lstStyle/>
          <a:p>
            <a:fld id="{3D776D11-38F9-4548-B49D-0E19F03172BF}" type="slidenum">
              <a:rPr lang="fr-FR" smtClean="0"/>
              <a:t>31</a:t>
            </a:fld>
            <a:endParaRPr lang="fr-FR"/>
          </a:p>
        </p:txBody>
      </p:sp>
    </p:spTree>
    <p:extLst>
      <p:ext uri="{BB962C8B-B14F-4D97-AF65-F5344CB8AC3E}">
        <p14:creationId xmlns:p14="http://schemas.microsoft.com/office/powerpoint/2010/main" val="1063286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B7B53-F29E-4619-7101-6980C779D9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D23491-25E7-FA0F-96D6-78175599E57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69BD242-AA73-3334-67D0-9C21854590E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933B8FA-F960-6E9D-41F1-4416D2968B2C}"/>
              </a:ext>
            </a:extLst>
          </p:cNvPr>
          <p:cNvSpPr>
            <a:spLocks noGrp="1"/>
          </p:cNvSpPr>
          <p:nvPr>
            <p:ph type="sldNum" sz="quarter" idx="5"/>
          </p:nvPr>
        </p:nvSpPr>
        <p:spPr/>
        <p:txBody>
          <a:bodyPr/>
          <a:lstStyle/>
          <a:p>
            <a:fld id="{3D776D11-38F9-4548-B49D-0E19F03172BF}" type="slidenum">
              <a:rPr lang="fr-FR" smtClean="0"/>
              <a:t>32</a:t>
            </a:fld>
            <a:endParaRPr lang="fr-FR"/>
          </a:p>
        </p:txBody>
      </p:sp>
    </p:spTree>
    <p:extLst>
      <p:ext uri="{BB962C8B-B14F-4D97-AF65-F5344CB8AC3E}">
        <p14:creationId xmlns:p14="http://schemas.microsoft.com/office/powerpoint/2010/main" val="1775952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Lien AgriClim : </a:t>
            </a:r>
            <a:r>
              <a:rPr lang="fr-FR" sz="1800" u="sng" dirty="0">
                <a:solidFill>
                  <a:srgbClr val="000000"/>
                </a:solidFill>
                <a:effectLst/>
                <a:latin typeface="Aptos" panose="020B0004020202020204" pitchFamily="34" charset="0"/>
                <a:ea typeface="Times New Roman" panose="02020603050405020304" pitchFamily="18" charset="0"/>
                <a:hlinkClick r:id="rId3"/>
              </a:rPr>
              <a:t>https://bretagne.chambres-agriculture.fr/chercheur-etudiant/nos-projets-de-recherche/climat-et-qualite-de-lair/agriclim/</a:t>
            </a:r>
            <a:endParaRPr lang="fr-FR" sz="1800" u="sng" dirty="0">
              <a:solidFill>
                <a:srgbClr val="000000"/>
              </a:solidFill>
              <a:effectLst/>
              <a:latin typeface="Aptos" panose="020B00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u="none" dirty="0">
                <a:solidFill>
                  <a:srgbClr val="000000"/>
                </a:solidFill>
                <a:effectLst/>
                <a:latin typeface="Aptos" panose="020B0004020202020204" pitchFamily="34" charset="0"/>
                <a:ea typeface="Calibri" panose="020F0502020204030204" pitchFamily="34" charset="0"/>
              </a:rPr>
              <a:t>Lien </a:t>
            </a:r>
            <a:r>
              <a:rPr lang="fr-FR" sz="1800" u="none" dirty="0" err="1">
                <a:solidFill>
                  <a:srgbClr val="000000"/>
                </a:solidFill>
                <a:effectLst/>
                <a:latin typeface="Aptos" panose="020B0004020202020204" pitchFamily="34" charset="0"/>
                <a:ea typeface="Calibri" panose="020F0502020204030204" pitchFamily="34" charset="0"/>
              </a:rPr>
              <a:t>ClimatDiag</a:t>
            </a:r>
            <a:r>
              <a:rPr lang="fr-FR" sz="1800" u="none" dirty="0">
                <a:solidFill>
                  <a:srgbClr val="000000"/>
                </a:solidFill>
                <a:effectLst/>
                <a:latin typeface="Aptos" panose="020B0004020202020204" pitchFamily="34" charset="0"/>
                <a:ea typeface="Calibri" panose="020F0502020204030204" pitchFamily="34" charset="0"/>
              </a:rPr>
              <a:t> : </a:t>
            </a:r>
            <a:r>
              <a:rPr lang="fr-FR" sz="1800" u="sng" dirty="0">
                <a:solidFill>
                  <a:srgbClr val="000000"/>
                </a:solidFill>
                <a:effectLst/>
                <a:latin typeface="Aptos" panose="020B0004020202020204" pitchFamily="34" charset="0"/>
                <a:ea typeface="Calibri" panose="020F0502020204030204" pitchFamily="34" charset="0"/>
              </a:rPr>
              <a:t>https://climadiag-agriculture.fr/ </a:t>
            </a:r>
            <a:endParaRPr lang="fr-FR" sz="1800" dirty="0">
              <a:effectLst/>
              <a:latin typeface="Calibri" panose="020F0502020204030204" pitchFamily="34"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33</a:t>
            </a:fld>
            <a:endParaRPr lang="fr-FR"/>
          </a:p>
        </p:txBody>
      </p:sp>
    </p:spTree>
    <p:extLst>
      <p:ext uri="{BB962C8B-B14F-4D97-AF65-F5344CB8AC3E}">
        <p14:creationId xmlns:p14="http://schemas.microsoft.com/office/powerpoint/2010/main" val="2564904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Lien vers les 20 points clés du dernier rapport du GIEC (août 2021): </a:t>
            </a:r>
          </a:p>
          <a:p>
            <a:r>
              <a:rPr lang="fr-FR" dirty="0"/>
              <a:t>https://media-exp1.licdn.com/dms/image/C4D22AQGNITtFVFhFUw/feedshare-shrink_800/0/1629721231819?e=1632355200&amp;v=beta&amp;t=jd7zps0KIWI_mWfeLStT9-HQEMfKz9MZqKCiaPxKxjM</a:t>
            </a:r>
          </a:p>
          <a:p>
            <a:endParaRPr lang="fr-FR" dirty="0"/>
          </a:p>
        </p:txBody>
      </p:sp>
      <p:sp>
        <p:nvSpPr>
          <p:cNvPr id="4" name="Espace réservé du numéro de diapositive 3"/>
          <p:cNvSpPr>
            <a:spLocks noGrp="1"/>
          </p:cNvSpPr>
          <p:nvPr>
            <p:ph type="sldNum" sz="quarter" idx="10"/>
          </p:nvPr>
        </p:nvSpPr>
        <p:spPr/>
        <p:txBody>
          <a:bodyPr/>
          <a:lstStyle/>
          <a:p>
            <a:fld id="{B484ED74-863B-4F8A-B215-295CBC146FB6}" type="slidenum">
              <a:rPr lang="fr-FR" smtClean="0"/>
              <a:t>37</a:t>
            </a:fld>
            <a:endParaRPr lang="fr-FR"/>
          </a:p>
        </p:txBody>
      </p:sp>
    </p:spTree>
    <p:extLst>
      <p:ext uri="{BB962C8B-B14F-4D97-AF65-F5344CB8AC3E}">
        <p14:creationId xmlns:p14="http://schemas.microsoft.com/office/powerpoint/2010/main" val="323010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Infographies pédagogiques sur le 6</a:t>
            </a:r>
            <a:r>
              <a:rPr lang="fr-FR" baseline="30000" dirty="0"/>
              <a:t>ème</a:t>
            </a:r>
            <a:r>
              <a:rPr lang="fr-FR" dirty="0"/>
              <a:t> rapport du GIEC :</a:t>
            </a:r>
          </a:p>
          <a:p>
            <a:r>
              <a:rPr lang="fr-FR" b="1" dirty="0"/>
              <a:t>https://bonpote.com/les-infographies-du-6eme-rapport-du-giec/</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38</a:t>
            </a:fld>
            <a:endParaRPr lang="fr-FR"/>
          </a:p>
        </p:txBody>
      </p:sp>
    </p:spTree>
    <p:extLst>
      <p:ext uri="{BB962C8B-B14F-4D97-AF65-F5344CB8AC3E}">
        <p14:creationId xmlns:p14="http://schemas.microsoft.com/office/powerpoint/2010/main" val="542516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indent="0">
              <a:buFont typeface="Wingdings" panose="05000000000000000000" pitchFamily="2" charset="2"/>
              <a:buNone/>
            </a:pPr>
            <a:r>
              <a:rPr lang="fr-FR" b="1" i="0" baseline="0" dirty="0">
                <a:solidFill>
                  <a:srgbClr val="FF0000"/>
                </a:solidFill>
              </a:rPr>
              <a:t>Ancienne version du GIEC (scénarios du rapport 2013) </a:t>
            </a:r>
            <a:r>
              <a:rPr lang="fr-FR" b="1" i="0" baseline="0" dirty="0"/>
              <a:t>= Groupe d’Experts Intergouvernemental sur l’Evolution du Climat créé en 1988.</a:t>
            </a:r>
            <a:endParaRPr lang="fr-FR" b="1" i="0" dirty="0"/>
          </a:p>
          <a:p>
            <a:pPr marL="171690" indent="-171690">
              <a:buFont typeface="Wingdings" panose="05000000000000000000" pitchFamily="2" charset="2"/>
              <a:buChar char="Ø"/>
            </a:pPr>
            <a:r>
              <a:rPr lang="fr-FR" dirty="0"/>
              <a:t>Sur la base des </a:t>
            </a:r>
            <a:r>
              <a:rPr lang="fr-FR" b="1" dirty="0"/>
              <a:t>indicateurs climatique observés</a:t>
            </a:r>
            <a:r>
              <a:rPr lang="fr-FR" b="1" baseline="0" dirty="0"/>
              <a:t> </a:t>
            </a:r>
            <a:r>
              <a:rPr lang="fr-FR" baseline="0" dirty="0">
                <a:sym typeface="Wingdings" panose="05000000000000000000" pitchFamily="2" charset="2"/>
              </a:rPr>
              <a:t></a:t>
            </a:r>
            <a:r>
              <a:rPr lang="fr-FR" baseline="0" dirty="0"/>
              <a:t> prévisions selon plusieurs scénarios :</a:t>
            </a:r>
          </a:p>
          <a:p>
            <a:pPr marL="629530" lvl="1" indent="-171690">
              <a:buFont typeface="Wingdings" panose="05000000000000000000" pitchFamily="2" charset="2"/>
              <a:buChar char="Ø"/>
            </a:pPr>
            <a:r>
              <a:rPr lang="fr-FR" baseline="0" dirty="0"/>
              <a:t>scénario laisser faire</a:t>
            </a:r>
          </a:p>
          <a:p>
            <a:pPr marL="629530" lvl="1" indent="-171690">
              <a:buFont typeface="Wingdings" panose="05000000000000000000" pitchFamily="2" charset="2"/>
              <a:buChar char="Ø"/>
            </a:pPr>
            <a:r>
              <a:rPr lang="fr-FR" baseline="0" dirty="0"/>
              <a:t>scénario médian </a:t>
            </a:r>
            <a:r>
              <a:rPr lang="fr-FR" b="1" baseline="0" dirty="0"/>
              <a:t>le plus réaliste</a:t>
            </a:r>
          </a:p>
          <a:p>
            <a:pPr marL="629530" lvl="1" indent="-171690" defTabSz="457840">
              <a:buFont typeface="Wingdings" panose="05000000000000000000" pitchFamily="2" charset="2"/>
              <a:buChar char="Ø"/>
              <a:defRPr/>
            </a:pPr>
            <a:r>
              <a:rPr lang="fr-FR" dirty="0"/>
              <a:t>scénario COP 21 :</a:t>
            </a:r>
            <a:r>
              <a:rPr lang="fr-FR" baseline="0" dirty="0"/>
              <a:t> limiter la hausse de </a:t>
            </a:r>
            <a:r>
              <a:rPr lang="fr-FR" b="1" baseline="0" dirty="0"/>
              <a:t>T°C globale </a:t>
            </a:r>
            <a:r>
              <a:rPr lang="fr-FR" baseline="0" dirty="0"/>
              <a:t>à un niveau inférieur à 2°C par rapport à l’ère préindustrielle</a:t>
            </a:r>
          </a:p>
          <a:p>
            <a:pPr marL="1087370" lvl="2" indent="-171690" defTabSz="457840">
              <a:buFont typeface="Wingdings" panose="05000000000000000000" pitchFamily="2" charset="2"/>
              <a:buChar char="Ø"/>
              <a:defRPr/>
            </a:pPr>
            <a:r>
              <a:rPr lang="fr-FR" b="1" baseline="0" dirty="0"/>
              <a:t>Rappel : en France depuis 1900 augmentation moyenne de 1,4°C</a:t>
            </a:r>
          </a:p>
          <a:p>
            <a:pPr marL="1087370" lvl="2" indent="-171690" defTabSz="457840">
              <a:buFont typeface="Wingdings" panose="05000000000000000000" pitchFamily="2" charset="2"/>
              <a:buChar char="Ø"/>
              <a:defRPr/>
            </a:pPr>
            <a:r>
              <a:rPr lang="fr-FR" b="1" baseline="0" dirty="0"/>
              <a:t>Niveau mondial : +0,8% depuis l’ère préindustrielle</a:t>
            </a:r>
            <a:endParaRPr lang="fr-FR" baseline="0" dirty="0"/>
          </a:p>
          <a:p>
            <a:pPr marL="629530" lvl="1" indent="-171690">
              <a:buFont typeface="Wingdings" panose="05000000000000000000" pitchFamily="2" charset="2"/>
              <a:buChar char="Ø"/>
            </a:pPr>
            <a:r>
              <a:rPr lang="fr-FR" baseline="0" dirty="0"/>
              <a:t>scénario de neutralité carbone = </a:t>
            </a:r>
            <a:r>
              <a:rPr lang="fr-FR" b="1" baseline="0" dirty="0"/>
              <a:t>où les émissions GES serait entièrement compensées par le stockage de carbone </a:t>
            </a:r>
          </a:p>
          <a:p>
            <a:pPr marL="457840" lvl="1"/>
            <a:endParaRPr lang="fr-FR" b="1" baseline="0" dirty="0"/>
          </a:p>
          <a:p>
            <a:pPr marL="457840" lvl="1"/>
            <a:r>
              <a:rPr lang="fr-FR" i="1" dirty="0"/>
              <a:t>L’</a:t>
            </a:r>
            <a:r>
              <a:rPr lang="fr-FR" i="1" dirty="0">
                <a:hlinkClick r:id="rId3"/>
              </a:rPr>
              <a:t>accord de Paris</a:t>
            </a:r>
            <a:r>
              <a:rPr lang="fr-FR" i="1" dirty="0"/>
              <a:t> est le tout premier accord mondial juridiquement contraignant sur le changement climatique, adopté lors de la conférence de Paris sur le climat (COP21) en décembre 2015. L’Union européenne et ses États membres comptent parmi les 190 parties à l’accord de Paris.</a:t>
            </a:r>
            <a:endParaRPr lang="fr-FR" b="1" i="1" dirty="0"/>
          </a:p>
          <a:p>
            <a:endParaRPr lang="fr-FR" dirty="0"/>
          </a:p>
          <a:p>
            <a:r>
              <a:rPr lang="fr-FR" i="1" baseline="0" dirty="0"/>
              <a:t>(note : RCP </a:t>
            </a:r>
            <a:r>
              <a:rPr lang="fr-FR" i="1" baseline="0" dirty="0" err="1"/>
              <a:t>Representative</a:t>
            </a:r>
            <a:r>
              <a:rPr lang="fr-FR" i="1" baseline="0" dirty="0"/>
              <a:t> Concentration </a:t>
            </a:r>
            <a:r>
              <a:rPr lang="fr-FR" i="1" baseline="0" dirty="0" err="1"/>
              <a:t>Pathway</a:t>
            </a:r>
            <a:r>
              <a:rPr lang="fr-FR" i="1" baseline="0" dirty="0"/>
              <a:t> sont les 4 scénarios d’évolution des concentrations de GES d’ici 2100).</a:t>
            </a:r>
            <a:endParaRPr lang="fr-FR" i="1"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39</a:t>
            </a:fld>
            <a:endParaRPr lang="fr-FR"/>
          </a:p>
        </p:txBody>
      </p:sp>
    </p:spTree>
    <p:extLst>
      <p:ext uri="{BB962C8B-B14F-4D97-AF65-F5344CB8AC3E}">
        <p14:creationId xmlns:p14="http://schemas.microsoft.com/office/powerpoint/2010/main" val="19170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indent="0">
              <a:buFont typeface="Wingdings" panose="05000000000000000000" pitchFamily="2" charset="2"/>
              <a:buNone/>
            </a:pPr>
            <a:r>
              <a:rPr lang="fr-FR" b="1" i="0" baseline="0" dirty="0"/>
              <a:t>Nouvelle version des scénarios du GIEC  </a:t>
            </a:r>
          </a:p>
          <a:p>
            <a:pPr marL="171690" indent="-171690">
              <a:buFont typeface="Wingdings" panose="05000000000000000000" pitchFamily="2" charset="2"/>
              <a:buChar char="Ø"/>
            </a:pPr>
            <a:r>
              <a:rPr lang="fr-FR" b="0" baseline="0" dirty="0"/>
              <a:t>Le dernier rapport (août 2021) décrit l’évolution des températures à venir selon 5 différentes trajectoires socio-économique (</a:t>
            </a:r>
            <a:r>
              <a:rPr lang="fr-FR" b="0" baseline="0" dirty="0" err="1"/>
              <a:t>socio-economic</a:t>
            </a:r>
            <a:r>
              <a:rPr lang="fr-FR" b="0" baseline="0" dirty="0"/>
              <a:t> </a:t>
            </a:r>
            <a:r>
              <a:rPr lang="fr-FR" b="0" baseline="0" dirty="0" err="1"/>
              <a:t>pathways</a:t>
            </a:r>
            <a:r>
              <a:rPr lang="fr-FR" b="0" baseline="0" dirty="0"/>
              <a:t> ou SSP) = </a:t>
            </a:r>
            <a:r>
              <a:rPr lang="fr-FR" dirty="0"/>
              <a:t>cinq types d’évolution des sociétés </a:t>
            </a:r>
            <a:endParaRPr lang="fr-FR" b="0" baseline="0" dirty="0"/>
          </a:p>
          <a:p>
            <a:pPr marL="171690" indent="-171690">
              <a:buFont typeface="Wingdings" panose="05000000000000000000" pitchFamily="2" charset="2"/>
              <a:buChar char="Ø"/>
            </a:pPr>
            <a:r>
              <a:rPr lang="fr-FR" b="0" baseline="0" dirty="0"/>
              <a:t>Dans tous les scénarios d’émissions (à l’exception du plus bas SSP1-1.9), nous dépasserons le seuil de réchauffement mondial de +1,5°C dans un avenir proche (entre 2021 et 2040) et resterons au-dessus de +1,5°C jusqu’à la fin du siècle. </a:t>
            </a:r>
          </a:p>
          <a:p>
            <a:pPr marL="171690" indent="-171690">
              <a:buFont typeface="Wingdings" panose="05000000000000000000" pitchFamily="2" charset="2"/>
              <a:buChar char="Ø"/>
            </a:pPr>
            <a:r>
              <a:rPr lang="fr-FR" b="0" baseline="0" dirty="0"/>
              <a:t>Dans le tableau, la fourchette est qualifiée de ‘</a:t>
            </a:r>
            <a:r>
              <a:rPr lang="fr-FR" b="0" baseline="0" dirty="0" err="1"/>
              <a:t>very</a:t>
            </a:r>
            <a:r>
              <a:rPr lang="fr-FR" b="0" baseline="0" dirty="0"/>
              <a:t> </a:t>
            </a:r>
            <a:r>
              <a:rPr lang="fr-FR" b="0" baseline="0" dirty="0" err="1"/>
              <a:t>likely</a:t>
            </a:r>
            <a:r>
              <a:rPr lang="fr-FR" b="0" baseline="0" dirty="0"/>
              <a:t>’, soit une probabilité d’occurrence de 90 à 100% (« très probable »).</a:t>
            </a:r>
          </a:p>
          <a:p>
            <a:pPr marL="0" indent="0">
              <a:buFont typeface="Wingdings" panose="05000000000000000000" pitchFamily="2" charset="2"/>
              <a:buNone/>
            </a:pPr>
            <a:r>
              <a:rPr lang="fr-FR" i="1" baseline="0" dirty="0"/>
              <a:t>(source: 6</a:t>
            </a:r>
            <a:r>
              <a:rPr lang="fr-FR" i="1" baseline="30000" dirty="0"/>
              <a:t>ème</a:t>
            </a:r>
            <a:r>
              <a:rPr lang="fr-FR" i="1" baseline="0" dirty="0"/>
              <a:t> rapport  d’évaluation du GIEC, août 2021, résumé décideurs)</a:t>
            </a:r>
          </a:p>
          <a:p>
            <a:r>
              <a:rPr lang="fr-FR" dirty="0"/>
              <a:t>Le SSP1 (faibles émissions de GES), décrit un monde marqué par une forte coopération internationale, donnant la priorité au développement durable</a:t>
            </a:r>
          </a:p>
          <a:p>
            <a:r>
              <a:rPr lang="fr-FR" dirty="0"/>
              <a:t>Le SSP2 (peu d’émissions de GES), décrit un monde caractérisé par la poursuite des tendances actuelles</a:t>
            </a:r>
          </a:p>
          <a:p>
            <a:r>
              <a:rPr lang="fr-FR" dirty="0"/>
              <a:t>Le SSP3 (émissions GES moyennes) dépeint un monde fragmenté affecté par la compétition entre pays, une croissance économique lente, des politiques orientées vers la sécurité et la production industrielle et peu soucieuses de l’environnement.</a:t>
            </a:r>
          </a:p>
          <a:p>
            <a:r>
              <a:rPr lang="fr-FR" dirty="0"/>
              <a:t>Le SSP4 (doublement des émissions de GES) est celui d’un monde marqué par de grandes inégalités entre pays et en leur sein. Une minorité y serait responsable de l’essentiel des émissions de GES, ce qui rend les politiques d’atténuation plus faciles à mettre en place tandis que la plus grande partie de la population resterait pauvre et vulnérable au changement climatique.</a:t>
            </a:r>
          </a:p>
          <a:p>
            <a:r>
              <a:rPr lang="fr-FR" dirty="0"/>
              <a:t>Le SSP5 (doublement des émissions de GES) décrit un monde qui se concentre sur un développement   traditionnel  et rapide des pays en voie de développement, fondé sur une forte consommation d’énergie et des technologies émettrices de carbone; la hausse du niveau de vie permettrait d’augmenter la capacité d’adaptation, notamment grâce au recul de l’extrême pauvreté</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40</a:t>
            </a:fld>
            <a:endParaRPr lang="fr-FR"/>
          </a:p>
        </p:txBody>
      </p:sp>
    </p:spTree>
    <p:extLst>
      <p:ext uri="{BB962C8B-B14F-4D97-AF65-F5344CB8AC3E}">
        <p14:creationId xmlns:p14="http://schemas.microsoft.com/office/powerpoint/2010/main" val="47592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Les ENR deviennent rentables = source d’espoir. La TRACC se base sur le scénario tendanciel.</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41</a:t>
            </a:fld>
            <a:endParaRPr lang="fr-FR"/>
          </a:p>
        </p:txBody>
      </p:sp>
    </p:spTree>
    <p:extLst>
      <p:ext uri="{BB962C8B-B14F-4D97-AF65-F5344CB8AC3E}">
        <p14:creationId xmlns:p14="http://schemas.microsoft.com/office/powerpoint/2010/main" val="4263021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t>Les climats de demain se décident aujourd’hui. Et ceux que nous connaîtrons après 2050 dépendront de nos émissions des deux prochaines décennies. </a:t>
            </a:r>
          </a:p>
          <a:p>
            <a:r>
              <a:rPr lang="fr-FR" dirty="0"/>
              <a:t>La figure ci-dessous représente les changements observés (1900-2020) et projetés (2021-2100) de la température à la surface du globe (par rapport à 1850-1900), qui sont liés à des changements dans les conditions et les impacts climatiques. Cela illustre la façon dont le climat a déjà changé et changera tout au long de la vie de trois générations représentatives (nées en 1950, 1980 et 2020).</a:t>
            </a:r>
          </a:p>
          <a:p>
            <a:r>
              <a:rPr lang="fr-FR" dirty="0"/>
              <a:t>Source : Le Monde, https://www.lemonde.fr/les-decodeurs/article/2023/05/26/temperatures-de-l-air-et-des-oceans-au-plus-haut-surface-de-banquise-au-plus-bas-l-inquietant-triple-record-du-23-mai_6175023_4355770.html#xtor=AL-32280270-[mail]-[ios], si toutefois on avait du mal à se projeter dans le futur, le présent nous le rappelle !!!</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693320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r>
              <a:rPr lang="fr-FR" b="1" baseline="0" dirty="0"/>
              <a:t>Les scénarios 2021 du GIEC:</a:t>
            </a:r>
          </a:p>
          <a:p>
            <a:r>
              <a:rPr lang="fr-FR" baseline="0" dirty="0"/>
              <a:t>Les simulations ont été calculées par rapport à la moyenne 1850-1900, selon 3 scénarios de réchauffement à 1,5 – 2 et 4°C. En haut, la simulation pour la température moyenne annuelle, en bas pour les précipitations. Dans tous les cas, à chaque augmentation du réchauffement global, les changements régionaux sont plus marqués. Chaque région pourrait subir de façon différenciée plus d’évènements climatiques extrêmes, parfois combinés : dans ce 6</a:t>
            </a:r>
            <a:r>
              <a:rPr lang="fr-FR" baseline="30000" dirty="0"/>
              <a:t>ème</a:t>
            </a:r>
            <a:r>
              <a:rPr lang="fr-FR" baseline="0" dirty="0"/>
              <a:t> rapport le GIEC a mis l’accent sur les impacts régionaux du CC =&gt; sujet de la « justice climatique » qui sera mis en valeur par le groupe 2 du GIEC </a:t>
            </a:r>
            <a:r>
              <a:rPr lang="fr-FR" baseline="0" dirty="0" err="1"/>
              <a:t>dispo</a:t>
            </a:r>
            <a:r>
              <a:rPr lang="fr-FR" baseline="0" dirty="0"/>
              <a:t> début 2022.</a:t>
            </a:r>
          </a:p>
          <a:p>
            <a:endParaRPr lang="fr-FR" baseline="0" dirty="0"/>
          </a:p>
          <a:p>
            <a:r>
              <a:rPr lang="fr-FR" baseline="0" dirty="0"/>
              <a:t>Les terres se réchaufferont plus que les océans, l’Arctique et l’Antarctique se réchaufferont plus que les tropiques.</a:t>
            </a:r>
          </a:p>
          <a:p>
            <a:endParaRPr lang="fr-FR" baseline="0" dirty="0"/>
          </a:p>
          <a:p>
            <a:r>
              <a:rPr lang="fr-FR" baseline="0" dirty="0"/>
              <a:t>On projette que les précipitations seront plus importantes à des latitudes élevées, et dans les régions du Pacifique équatorial et les régions de mousson. Elles diminueront en zone subtropicale et dans certaines zones tropicales délimitées. </a:t>
            </a:r>
            <a:r>
              <a:rPr lang="fr-FR" i="1" baseline="0" dirty="0"/>
              <a:t>(source: 6ème  rapport  d’évaluation du GIEC, août 2021, résumé décideurs)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C095AD-2498-406C-ADFF-E1953C1135E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2872255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t>La France ressemblait à la toundra sibérienne et on traversait la Manche à pied</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6629724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t>La hausse des températures en France est désormais actée par les pouvoir publics et prise en compte dans la feuille de route publiée en 2024 : la TRACC.</a:t>
            </a:r>
          </a:p>
          <a:p>
            <a:r>
              <a:rPr lang="fr-FR" dirty="0"/>
              <a:t>La hausse est calculé par rapport à l’ère </a:t>
            </a:r>
            <a:r>
              <a:rPr lang="fr-FR" dirty="0" err="1"/>
              <a:t>pré-industrielle</a:t>
            </a:r>
            <a:r>
              <a:rPr lang="fr-FR" dirty="0"/>
              <a:t> 1850-1900. Le rapport : https://meteofrance.com/sites/meteofrance.com/files/files/editorial/rapport-trajectoire-rechauffement-adaptation-changement-climatique-partie-1.pdf</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9844589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b="0" dirty="0"/>
              <a:t>Pour les projections climatiques, les cycles biogéochimiques sont à prendre en compte car ils agissent en rétroaction (l’effet intervient aussi comme cause sur sa propre origine). Définition : les cycles les plus importants dans la nature sont le cycle de l'azote, le cycle du carbone, le cycle de l'eau, le cycle de l'hydrogène, le cycle de l'oxygène, le cycle du phosphore, le cycle du sélénium, le cycle du silicium, le cycle du soufre, ainsi que les cycles des métaux.</a:t>
            </a:r>
          </a:p>
          <a:p>
            <a:r>
              <a:rPr lang="fr-FR" b="0" dirty="0"/>
              <a:t>Comme </a:t>
            </a:r>
            <a:r>
              <a:rPr lang="fr-FR" sz="1200" dirty="0"/>
              <a:t>la concentration en GES dépend ce qui sera mis en œuvre dans les prochaines décennies en matière de maîtrise réduction des émissions de GES, il est donc nécessaire de considérer plusieurs hypothèses !</a:t>
            </a:r>
            <a:endParaRPr lang="fr-FR" b="0"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966044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sz="1200" dirty="0">
                <a:solidFill>
                  <a:srgbClr val="002060"/>
                </a:solidFill>
              </a:rPr>
              <a:t>Le principe de l’approche par horizon : les impacts du changement climatique dans une région donnée dépendent du niveau de réchauffement planétaire et dépendent peu de la trajectoire pour l’atteindre et du moment où il est atteint. On peut donc parler du climat dans un monde à + X °C </a:t>
            </a:r>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7445694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effectLst/>
              </a:rPr>
              <a:t>Liste des indicateurs : température moyenne annuelle; température moyenne en été (juin- juillet-août); température moyenne en hiver (décembre-janvier-février); température maximale en été (juin- juillet-août); nombre de jours avec température maximale ≥ 30 °C; nombre de jours avec température maximale ≥ 35 °C; nombre de nuits tropicales (température minimale &gt; 20°C); cumul de précipitations annuelles; cumul de précipitations hiver (décembre-janvier-février); cumul de précipitations été (juin- juillet-août); cumul de précipitations quotidiennes remarquables; intensité des précipitations extrêmes (max annuel des  précipitations totales); fréquence des précipitations quotidienne remarquables</a:t>
            </a:r>
            <a:endParaRPr lang="fr-FR" dirty="0"/>
          </a:p>
          <a:p>
            <a:r>
              <a:rPr lang="fr-FR" b="1" dirty="0">
                <a:solidFill>
                  <a:srgbClr val="FF0000"/>
                </a:solidFill>
                <a:effectLst/>
              </a:rPr>
              <a:t>Nouveau - 2024/03 :</a:t>
            </a:r>
            <a:endParaRPr lang="fr-FR" dirty="0"/>
          </a:p>
          <a:p>
            <a:r>
              <a:rPr lang="fr-FR" dirty="0">
                <a:effectLst/>
              </a:rPr>
              <a:t>• un indicateur de risque de feux de forêt (nombre de jours avec un IFM&gt;40)</a:t>
            </a:r>
          </a:p>
          <a:p>
            <a:r>
              <a:rPr lang="fr-FR" dirty="0">
                <a:effectLst/>
              </a:rPr>
              <a:t>• un indicateur de sécheresse du sol (nombre de jours avec un SWI&lt;0.4)</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901576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effectLst/>
              </a:rPr>
              <a:t>On peut ici aller chercher des indicateurs plus locaux (</a:t>
            </a:r>
            <a:r>
              <a:rPr lang="fr-FR" dirty="0" err="1">
                <a:effectLst/>
              </a:rPr>
              <a:t>cf</a:t>
            </a:r>
            <a:r>
              <a:rPr lang="fr-FR" dirty="0">
                <a:effectLst/>
              </a:rPr>
              <a:t> diapo 27).</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251840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Scenario pessimiste (2013)</a:t>
            </a:r>
          </a:p>
          <a:p>
            <a:r>
              <a:rPr lang="fr-FR" dirty="0"/>
              <a:t>+3</a:t>
            </a:r>
            <a:r>
              <a:rPr lang="fr-FR" baseline="0" dirty="0"/>
              <a:t>°C en hiver et automne, un peu moins au printemps et +4°C en été</a:t>
            </a:r>
          </a:p>
          <a:p>
            <a:pPr marL="0" marR="0" indent="0" algn="l" defTabSz="914400" rtl="0" eaLnBrk="1" fontAlgn="auto" latinLnBrk="0" hangingPunct="1">
              <a:lnSpc>
                <a:spcPct val="100000"/>
              </a:lnSpc>
              <a:spcBef>
                <a:spcPts val="0"/>
              </a:spcBef>
              <a:spcAft>
                <a:spcPts val="0"/>
              </a:spcAft>
              <a:buClrTx/>
              <a:buSzTx/>
              <a:buFontTx/>
              <a:buNone/>
              <a:tabLst/>
              <a:defRPr/>
            </a:pPr>
            <a:r>
              <a:rPr lang="fr-FR" b="1" dirty="0"/>
              <a:t>Augmentation de la température moyenne </a:t>
            </a:r>
            <a:r>
              <a:rPr lang="fr-FR" dirty="0"/>
              <a:t>à horizon 2050-2100 de 3°C à 6°C selon les scénarios; plus de chaleur printanière et estivale.</a:t>
            </a:r>
            <a:endParaRPr lang="fr-FR" dirty="0">
              <a:solidFill>
                <a:schemeClr val="accent6">
                  <a:lumMod val="75000"/>
                </a:schemeClr>
              </a:solidFill>
            </a:endParaRPr>
          </a:p>
          <a:p>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51</a:t>
            </a:fld>
            <a:endParaRPr lang="fr-FR" dirty="0"/>
          </a:p>
        </p:txBody>
      </p:sp>
    </p:spTree>
    <p:extLst>
      <p:ext uri="{BB962C8B-B14F-4D97-AF65-F5344CB8AC3E}">
        <p14:creationId xmlns:p14="http://schemas.microsoft.com/office/powerpoint/2010/main" val="2490475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endParaRPr lang="fr-FR" dirty="0">
              <a:effectLst/>
            </a:endParaRP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44114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endParaRPr lang="fr-FR" dirty="0">
              <a:effectLst/>
            </a:endParaRP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6733742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endParaRPr lang="fr-FR" dirty="0">
              <a:effectLst/>
            </a:endParaRP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0285653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u="sng" dirty="0"/>
              <a:t>SWI </a:t>
            </a:r>
            <a:r>
              <a:rPr lang="fr-FR" u="none" dirty="0"/>
              <a:t>: </a:t>
            </a:r>
            <a:r>
              <a:rPr lang="fr-FR" u="none" dirty="0" err="1"/>
              <a:t>Soil</a:t>
            </a:r>
            <a:r>
              <a:rPr lang="fr-FR" u="none" dirty="0"/>
              <a:t> </a:t>
            </a:r>
            <a:r>
              <a:rPr lang="fr-FR" u="none" dirty="0" err="1"/>
              <a:t>Wetness</a:t>
            </a:r>
            <a:r>
              <a:rPr lang="fr-FR" u="none" dirty="0"/>
              <a:t> Index  = Indice d’humidité des sols.</a:t>
            </a:r>
          </a:p>
          <a:p>
            <a:r>
              <a:rPr lang="fr-FR" u="none" dirty="0"/>
              <a:t>Le scénario SRES A2 est un</a:t>
            </a:r>
            <a:r>
              <a:rPr lang="fr-FR" u="none" baseline="0" dirty="0"/>
              <a:t> scénario utilisé dans les travaux précédents du GIEC (2007) il correspond approximativement au scénario RCP 8,5 des derniers travaux (2013).</a:t>
            </a:r>
            <a:endParaRPr lang="fr-FR" u="none" dirty="0"/>
          </a:p>
          <a:p>
            <a:r>
              <a:rPr lang="fr-FR" u="sng" dirty="0"/>
              <a:t>Animation </a:t>
            </a:r>
            <a:r>
              <a:rPr lang="fr-FR" u="none" dirty="0"/>
              <a:t>: </a:t>
            </a:r>
          </a:p>
          <a:p>
            <a:r>
              <a:rPr lang="fr-FR" u="none" dirty="0"/>
              <a:t>Image  de base : historique. On voit l’évolution de l’humidité du sol au long de l’année. On peut voir la moyenne et les extrêmes</a:t>
            </a:r>
            <a:r>
              <a:rPr lang="fr-FR" u="none" baseline="0" dirty="0"/>
              <a:t> de chaque période (15 j).</a:t>
            </a:r>
          </a:p>
          <a:p>
            <a:r>
              <a:rPr lang="fr-FR" u="none" baseline="0" dirty="0"/>
              <a:t>Animation n°1 : ajout de la courbe moyenne à l’horizon 2021-2050 : on baisse sans surprise.</a:t>
            </a:r>
          </a:p>
          <a:p>
            <a:r>
              <a:rPr lang="fr-FR" u="none" baseline="0" dirty="0"/>
              <a:t>Animation n°2 : ajout de la courbe moyenne à l’horizon 2071-2100 : on se retrouve approximativement  au niveau des extrêmes secs historiques.</a:t>
            </a:r>
            <a:endParaRPr lang="fr-FR" u="none" dirty="0"/>
          </a:p>
          <a:p>
            <a:endParaRPr lang="fr-FR" sz="600" u="none" dirty="0"/>
          </a:p>
          <a:p>
            <a:r>
              <a:rPr lang="fr-FR" u="sng" dirty="0"/>
              <a:t>Légende météo</a:t>
            </a:r>
            <a:r>
              <a:rPr lang="fr-FR" u="sng" baseline="0" dirty="0"/>
              <a:t> France </a:t>
            </a:r>
            <a:r>
              <a:rPr lang="fr-FR" baseline="0" dirty="0"/>
              <a:t>: </a:t>
            </a:r>
            <a:r>
              <a:rPr lang="fr-FR" dirty="0"/>
              <a:t>La comparaison du cycle annuel d'humidité du sol sur la France entre la période de référence climatique 1961-1990 et les horizons temporels proches (2021-2050) ou lointains (2071-2100) sur le XXI</a:t>
            </a:r>
            <a:r>
              <a:rPr lang="fr-FR" baseline="30000" dirty="0"/>
              <a:t>e</a:t>
            </a:r>
            <a:r>
              <a:rPr lang="fr-FR" dirty="0"/>
              <a:t> siècle (selon un scénario SRES A2) montre un assèchement important en toute saison. </a:t>
            </a:r>
          </a:p>
          <a:p>
            <a:r>
              <a:rPr lang="fr-FR" dirty="0"/>
              <a:t>En termes d'impact potentiel pour la végétation et les cultures non irriguées, cette évolution se traduit par un allongement moyen de la période de sol sec (SWI inférieur à 0,5) de l'ordre de 2 à 4 mois tandis que la période humide (SWI supérieur à 0,9) se réduit dans les mêmes proportions. </a:t>
            </a:r>
          </a:p>
          <a:p>
            <a:r>
              <a:rPr lang="fr-FR" dirty="0"/>
              <a:t>On note que l’humidité moyenne du sol en fin de siècle pourrait correspondre aux situations sèches extrêmes d’aujourd’hui. </a:t>
            </a:r>
          </a:p>
          <a:p>
            <a:endParaRPr lang="fr-FR" sz="6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 : Météo France , Climat HD (site</a:t>
            </a:r>
            <a:r>
              <a:rPr lang="fr-FR" i="1" baseline="0" dirty="0"/>
              <a:t> internet</a:t>
            </a:r>
            <a:r>
              <a:rPr lang="fr-FR" i="1" dirty="0"/>
              <a:t>).</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55</a:t>
            </a:fld>
            <a:endParaRPr lang="fr-FR"/>
          </a:p>
        </p:txBody>
      </p:sp>
    </p:spTree>
    <p:extLst>
      <p:ext uri="{BB962C8B-B14F-4D97-AF65-F5344CB8AC3E}">
        <p14:creationId xmlns:p14="http://schemas.microsoft.com/office/powerpoint/2010/main" val="22378055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effectLst/>
              </a:rPr>
              <a:t>Les hachures correspondent aux zones d’incertitude.</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8594979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pPr>
              <a:buFont typeface="Arial" panose="020B0604020202020204" pitchFamily="34" charset="0"/>
              <a:buNone/>
            </a:pPr>
            <a:r>
              <a:rPr lang="fr-FR" dirty="0"/>
              <a:t>https://www.gesteau.fr/sites/default/files/explore2070-hydrologie-surface.pdf</a:t>
            </a:r>
          </a:p>
          <a:p>
            <a:pPr>
              <a:buFont typeface="Arial" panose="020B0604020202020204" pitchFamily="34" charset="0"/>
              <a:buNone/>
            </a:pPr>
            <a:r>
              <a:rPr lang="fr-FR" dirty="0"/>
              <a:t>https://www.gesteau.fr/document/bilan-du-projet-explore-2070-eau-et-changement-climatique</a:t>
            </a:r>
          </a:p>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9335848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58</a:t>
            </a:fld>
            <a:endParaRPr lang="fr-FR"/>
          </a:p>
        </p:txBody>
      </p:sp>
    </p:spTree>
    <p:extLst>
      <p:ext uri="{BB962C8B-B14F-4D97-AF65-F5344CB8AC3E}">
        <p14:creationId xmlns:p14="http://schemas.microsoft.com/office/powerpoint/2010/main" val="10577100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0" i="0" dirty="0">
                <a:effectLst/>
                <a:latin typeface="-apple-system"/>
              </a:rPr>
              <a:t>Cette carte élaborée pour le 21ème jour du </a:t>
            </a:r>
            <a:r>
              <a:rPr lang="fr-FR" i="0" dirty="0">
                <a:effectLst/>
                <a:latin typeface="var(--artdeco-reset-typography-font-family-sans)"/>
                <a:hlinkClick r:id="rId3"/>
              </a:rPr>
              <a:t>hashtag#30daymapchallenge</a:t>
            </a:r>
            <a:r>
              <a:rPr lang="fr-FR" b="0" i="0" dirty="0">
                <a:effectLst/>
                <a:latin typeface="-apple-system"/>
              </a:rPr>
              <a:t> autour du thème « Conflit »⚔️, s’appuie sur deux variables.</a:t>
            </a:r>
            <a:br>
              <a:rPr lang="fr-FR" b="0" i="0" dirty="0">
                <a:effectLst/>
                <a:latin typeface="-apple-system"/>
              </a:rPr>
            </a:br>
            <a:r>
              <a:rPr lang="fr-FR" b="0" i="0" dirty="0">
                <a:effectLst/>
                <a:latin typeface="-apple-system"/>
              </a:rPr>
              <a:t>&gt;&gt;&gt; La première est fournie par </a:t>
            </a:r>
            <a:r>
              <a:rPr lang="fr-FR" b="0" i="0" dirty="0" err="1">
                <a:effectLst/>
                <a:latin typeface="-apple-system"/>
              </a:rPr>
              <a:t>Vigieau</a:t>
            </a:r>
            <a:r>
              <a:rPr lang="fr-FR" b="0" i="0" dirty="0">
                <a:effectLst/>
                <a:latin typeface="-apple-system"/>
              </a:rPr>
              <a:t> et représente un score d’intensité relatif aux épisodes de sécheresses🏜️ (vigilance, alerte, alerte renforcée et crise) sur une période donnée (période allant de janvier 2019 à octobre 2024).</a:t>
            </a:r>
            <a:br>
              <a:rPr lang="fr-FR" b="0" i="0" dirty="0">
                <a:effectLst/>
                <a:latin typeface="-apple-system"/>
              </a:rPr>
            </a:br>
            <a:r>
              <a:rPr lang="fr-FR" b="0" i="0" dirty="0">
                <a:effectLst/>
                <a:latin typeface="-apple-system"/>
              </a:rPr>
              <a:t>👉🏼Sous les 25%, les territoires n’ont été concernés que par une vigilance sur toute la période.</a:t>
            </a:r>
            <a:br>
              <a:rPr lang="fr-FR" b="0" i="0" dirty="0">
                <a:effectLst/>
                <a:latin typeface="-apple-system"/>
              </a:rPr>
            </a:br>
            <a:r>
              <a:rPr lang="fr-FR" b="0" i="0" dirty="0">
                <a:effectLst/>
                <a:latin typeface="-apple-system"/>
              </a:rPr>
              <a:t>👉🏼 Entre 25 et 50%, les territoires ont été concernés par une alerte durant au moins la moitié de la période.</a:t>
            </a:r>
            <a:br>
              <a:rPr lang="fr-FR" b="0" i="0" dirty="0">
                <a:effectLst/>
                <a:latin typeface="-apple-system"/>
              </a:rPr>
            </a:br>
            <a:r>
              <a:rPr lang="fr-FR" b="0" i="0" dirty="0">
                <a:effectLst/>
                <a:latin typeface="-apple-system"/>
              </a:rPr>
              <a:t>👉🏼Au-dessus de 50%, les territoires ont été concernés « au mieux » par une alerte renforcée au moins durant la moitié de la période.</a:t>
            </a:r>
            <a:br>
              <a:rPr lang="fr-FR" b="0" i="0" dirty="0">
                <a:effectLst/>
                <a:latin typeface="-apple-system"/>
              </a:rPr>
            </a:br>
            <a:br>
              <a:rPr lang="fr-FR" b="0" i="0" dirty="0">
                <a:effectLst/>
                <a:latin typeface="-apple-system"/>
              </a:rPr>
            </a:br>
            <a:r>
              <a:rPr lang="fr-FR" b="0" i="0" dirty="0">
                <a:effectLst/>
                <a:latin typeface="-apple-system"/>
              </a:rPr>
              <a:t>&gt;&gt;&gt; La seconde s’appuie sur les données d’occupation des sols (CLC). Elle relève la part moyennée d’occupation des sols par l’</a:t>
            </a:r>
            <a:r>
              <a:rPr lang="fr-FR" i="0" dirty="0" err="1">
                <a:effectLst/>
                <a:latin typeface="var(--artdeco-reset-typography-font-family-sans)"/>
                <a:hlinkClick r:id="rId4"/>
              </a:rPr>
              <a:t>hashtag#agriculture</a:t>
            </a:r>
            <a:r>
              <a:rPr lang="fr-FR" b="0" i="0" dirty="0">
                <a:effectLst/>
                <a:latin typeface="-apple-system"/>
              </a:rPr>
              <a:t> et par des surfaces artificialisées (comprenez, essentiellement urbanisées) rapportée à la superficie totale de chaque commune. </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58E23A-EE63-4744-91C5-397BDE22EF0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4310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Ces trois cartes de la France montrent l’évolution du taux de sinistralité pour trois aléas climatiques entre 2019 et 2050. </a:t>
            </a:r>
            <a:r>
              <a:rPr lang="fr-FR" b="1" dirty="0"/>
              <a:t>Source </a:t>
            </a:r>
            <a:r>
              <a:rPr lang="fr-FR" dirty="0"/>
              <a:t>: ACPR (2021), </a:t>
            </a:r>
            <a:r>
              <a:rPr lang="fr-FR" i="1" dirty="0">
                <a:hlinkClick r:id="rId3"/>
              </a:rPr>
              <a:t>Une première évaluation des risques financiers dus au changement climatique. Les principaux résultats de  l’exercice pilote climatique 2020</a:t>
            </a:r>
            <a:r>
              <a:rPr lang="fr-FR" dirty="0"/>
              <a:t>, Analyses et synthèse, N°122 – 2021.</a:t>
            </a:r>
          </a:p>
          <a:p>
            <a:r>
              <a:rPr lang="fr-FR" dirty="0"/>
              <a:t>Lecture : dans chaque département, le coût moyen 2019 de l’aléa climatique. Le code couleur : l’augmentation calculée de</a:t>
            </a:r>
          </a:p>
          <a:p>
            <a:r>
              <a:rPr lang="fr-FR" dirty="0"/>
              <a:t>Exemple : en Gironde, les sinistres d’assurance sécheresse s’élevaient à 4,56 euros par habitant en 2019. Ils augmentent sur la période 2020-2050 dans une fourchette comprise entre 160 % et 395 %.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60</a:t>
            </a:fld>
            <a:endParaRPr lang="fr-FR"/>
          </a:p>
        </p:txBody>
      </p:sp>
    </p:spTree>
    <p:extLst>
      <p:ext uri="{BB962C8B-B14F-4D97-AF65-F5344CB8AC3E}">
        <p14:creationId xmlns:p14="http://schemas.microsoft.com/office/powerpoint/2010/main" val="2066019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À affiner en fonction des régions</a:t>
            </a:r>
            <a:endParaRPr lang="fr-FR" i="1"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61</a:t>
            </a:fld>
            <a:endParaRPr lang="fr-FR"/>
          </a:p>
        </p:txBody>
      </p:sp>
    </p:spTree>
    <p:extLst>
      <p:ext uri="{BB962C8B-B14F-4D97-AF65-F5344CB8AC3E}">
        <p14:creationId xmlns:p14="http://schemas.microsoft.com/office/powerpoint/2010/main" val="39523980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Tout ça</a:t>
            </a:r>
            <a:r>
              <a:rPr lang="fr-FR" baseline="0" dirty="0"/>
              <a:t> pour dire que </a:t>
            </a:r>
            <a:r>
              <a:rPr lang="fr-FR" dirty="0"/>
              <a:t>le réchauffement planétaire est déjà là,</a:t>
            </a:r>
            <a:r>
              <a:rPr lang="fr-FR" baseline="0" dirty="0"/>
              <a:t> et</a:t>
            </a:r>
            <a:r>
              <a:rPr lang="fr-FR" dirty="0"/>
              <a:t> se poursuivra </a:t>
            </a:r>
            <a:r>
              <a:rPr lang="fr-FR" b="1" dirty="0"/>
              <a:t>pendant au moins plusieurs décennies.</a:t>
            </a:r>
          </a:p>
          <a:p>
            <a:r>
              <a:rPr lang="fr-FR" dirty="0"/>
              <a:t>L’ensemble des facteurs bioclimatiques qui régissent le fonctionnement de l’agriculture est</a:t>
            </a:r>
            <a:r>
              <a:rPr lang="fr-FR" b="1" dirty="0"/>
              <a:t> amené à se modifier (élévation de la température, modification des régimes pluviométriques, sécheresse…). </a:t>
            </a:r>
            <a:r>
              <a:rPr lang="fr-FR" b="0" dirty="0"/>
              <a:t>« Ces 10 dernières années ont été 1,1°C plus chaudes comparé à 1850-1900 » (6</a:t>
            </a:r>
            <a:r>
              <a:rPr lang="fr-FR" b="0" baseline="30000" dirty="0"/>
              <a:t>ème</a:t>
            </a:r>
            <a:r>
              <a:rPr lang="fr-FR" b="0" dirty="0"/>
              <a:t> rapport d’évaluation du GIEC, août 2021)</a:t>
            </a:r>
          </a:p>
        </p:txBody>
      </p:sp>
      <p:sp>
        <p:nvSpPr>
          <p:cNvPr id="4" name="Espace réservé du numéro de diapositive 3"/>
          <p:cNvSpPr>
            <a:spLocks noGrp="1"/>
          </p:cNvSpPr>
          <p:nvPr>
            <p:ph type="sldNum" sz="quarter" idx="10"/>
          </p:nvPr>
        </p:nvSpPr>
        <p:spPr/>
        <p:txBody>
          <a:bodyPr/>
          <a:lstStyle/>
          <a:p>
            <a:fld id="{FD6DEDBA-1B1C-4451-83C9-4948A2F1DDCF}" type="slidenum">
              <a:rPr lang="fr-FR" smtClean="0"/>
              <a:t>62</a:t>
            </a:fld>
            <a:endParaRPr lang="fr-FR"/>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16969976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Animer un tour de table de 10 minutes. Lien vers 2 vidéos au choix. 10 minutes</a:t>
            </a:r>
            <a:r>
              <a:rPr lang="fr-FR" baseline="0" dirty="0"/>
              <a:t> max autour de ces 2 questions. Prendre en note pour y revenir avec les impacts agricoles dans la suite de la présentation.</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6</a:t>
            </a:r>
            <a:r>
              <a:rPr lang="fr-FR" baseline="30000" dirty="0"/>
              <a:t>ème</a:t>
            </a:r>
            <a:r>
              <a:rPr lang="fr-FR" baseline="0" dirty="0"/>
              <a:t> Rapport d’évaluation du GIEC août 2021: « Les glaciers des montagnes et des pôles sont condamnés à fondre pour encore des décennies voire des siècles, alors que la libération par dégel du carbone contenu dans le permafrost est irréversible ».</a:t>
            </a:r>
          </a:p>
          <a:p>
            <a:endParaRPr lang="fr-FR" dirty="0"/>
          </a:p>
          <a:p>
            <a:r>
              <a:rPr lang="fr-FR" sz="1400" baseline="0" dirty="0"/>
              <a:t>Réponses possibles : </a:t>
            </a:r>
          </a:p>
          <a:p>
            <a:pPr marL="171450" indent="-171450">
              <a:buFontTx/>
              <a:buChar char="-"/>
            </a:pPr>
            <a:r>
              <a:rPr lang="fr-FR" sz="1400" baseline="0" dirty="0"/>
              <a:t>Augmentation température </a:t>
            </a:r>
          </a:p>
          <a:p>
            <a:pPr marL="171450" indent="-171450">
              <a:buFontTx/>
              <a:buChar char="-"/>
            </a:pPr>
            <a:r>
              <a:rPr lang="fr-FR" sz="1400" dirty="0"/>
              <a:t>Augmentation</a:t>
            </a:r>
            <a:r>
              <a:rPr lang="fr-FR" sz="1400" baseline="0" dirty="0"/>
              <a:t> monté des eaux / fonte des glaces</a:t>
            </a:r>
          </a:p>
          <a:p>
            <a:pPr marL="171450" indent="-171450">
              <a:buFontTx/>
              <a:buChar char="-"/>
            </a:pPr>
            <a:r>
              <a:rPr lang="fr-FR" sz="1400" baseline="0" dirty="0"/>
              <a:t>Fonte du pergélisol (permafrost)</a:t>
            </a:r>
          </a:p>
          <a:p>
            <a:pPr marL="171450" indent="-171450">
              <a:buFontTx/>
              <a:buChar char="-"/>
            </a:pPr>
            <a:r>
              <a:rPr lang="fr-FR" sz="1400" baseline="0" dirty="0"/>
              <a:t>Erosion du littoral accélérée</a:t>
            </a:r>
          </a:p>
          <a:p>
            <a:pPr marL="171450" indent="-171450">
              <a:buFontTx/>
              <a:buChar char="-"/>
            </a:pPr>
            <a:r>
              <a:rPr lang="fr-FR" sz="1400" baseline="0" dirty="0"/>
              <a:t>Augmentation des catastrophes naturelles (vague de chaleur, cyclone, inondation, sècheresse, ...)</a:t>
            </a:r>
          </a:p>
          <a:p>
            <a:pPr marL="171450" indent="-171450">
              <a:buFontTx/>
              <a:buChar char="-"/>
            </a:pPr>
            <a:r>
              <a:rPr lang="fr-FR" sz="1400" baseline="0" dirty="0"/>
              <a:t>Impact négatif sur la biodiversité</a:t>
            </a:r>
          </a:p>
          <a:p>
            <a:pPr marL="171450" indent="-171450">
              <a:buFontTx/>
              <a:buChar char="-"/>
            </a:pPr>
            <a:r>
              <a:rPr lang="fr-FR" sz="1400" baseline="0" dirty="0"/>
              <a:t>Acidification des océans</a:t>
            </a:r>
          </a:p>
          <a:p>
            <a:pPr marL="171450" indent="-171450">
              <a:buFontTx/>
              <a:buChar char="-"/>
            </a:pPr>
            <a:r>
              <a:rPr lang="fr-FR" sz="1400" baseline="0" dirty="0"/>
              <a:t>Déplacement de populations</a:t>
            </a:r>
          </a:p>
          <a:p>
            <a:pPr marL="171450" indent="-171450">
              <a:buFontTx/>
              <a:buChar char="-"/>
            </a:pPr>
            <a:r>
              <a:rPr lang="fr-FR" sz="1400" baseline="0" dirty="0"/>
              <a:t>Augmentation des maladies</a:t>
            </a:r>
          </a:p>
          <a:p>
            <a:pPr marL="171450" indent="-171450">
              <a:buFontTx/>
              <a:buChar char="-"/>
            </a:pPr>
            <a:r>
              <a:rPr lang="fr-FR" sz="1400" baseline="0" dirty="0"/>
              <a:t>Appauvrissement </a:t>
            </a:r>
            <a:r>
              <a:rPr lang="fr-FR" baseline="0" dirty="0"/>
              <a:t>de certaines populations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63</a:t>
            </a:fld>
            <a:endParaRPr lang="fr-FR"/>
          </a:p>
        </p:txBody>
      </p:sp>
    </p:spTree>
    <p:extLst>
      <p:ext uri="{BB962C8B-B14F-4D97-AF65-F5344CB8AC3E}">
        <p14:creationId xmlns:p14="http://schemas.microsoft.com/office/powerpoint/2010/main" val="17410342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b="1" dirty="0"/>
              <a:t>Conséquence du dérèglement climatique :</a:t>
            </a:r>
            <a:r>
              <a:rPr lang="fr-FR" b="1" baseline="0" dirty="0"/>
              <a:t> </a:t>
            </a:r>
            <a:r>
              <a:rPr lang="fr-FR" dirty="0"/>
              <a:t>Augmentation de la température de 0,8°c en moyenne, entrainant</a:t>
            </a:r>
            <a:r>
              <a:rPr lang="fr-FR" baseline="0" dirty="0"/>
              <a:t> en conséquence</a:t>
            </a:r>
          </a:p>
          <a:p>
            <a:endParaRPr lang="fr-FR" baseline="0" dirty="0"/>
          </a:p>
          <a:p>
            <a:r>
              <a:rPr lang="fr-FR" baseline="0" dirty="0"/>
              <a:t> </a:t>
            </a:r>
            <a:r>
              <a:rPr lang="fr-FR" baseline="0" dirty="0">
                <a:sym typeface="Wingdings" panose="05000000000000000000" pitchFamily="2" charset="2"/>
              </a:rPr>
              <a:t> </a:t>
            </a:r>
            <a:r>
              <a:rPr lang="fr-FR" b="1" dirty="0"/>
              <a:t>Fonte des glaces </a:t>
            </a:r>
            <a:r>
              <a:rPr lang="fr-FR" dirty="0"/>
              <a:t>(Antarctique, Arctique, Groenland, glaciers, ...)</a:t>
            </a:r>
          </a:p>
          <a:p>
            <a:r>
              <a:rPr lang="fr-FR" baseline="0" dirty="0"/>
              <a:t> </a:t>
            </a:r>
            <a:r>
              <a:rPr lang="fr-FR" baseline="0" dirty="0">
                <a:sym typeface="Wingdings" panose="05000000000000000000" pitchFamily="2" charset="2"/>
              </a:rPr>
              <a:t> </a:t>
            </a:r>
            <a:r>
              <a:rPr lang="fr-FR" b="1" dirty="0"/>
              <a:t>Hausse du niveau des eaux </a:t>
            </a:r>
            <a:r>
              <a:rPr lang="fr-FR" dirty="0"/>
              <a:t>(3,3 mm/an en moyenne)</a:t>
            </a:r>
            <a:r>
              <a:rPr lang="fr-FR" baseline="0" dirty="0"/>
              <a:t> </a:t>
            </a:r>
            <a:r>
              <a:rPr lang="fr-FR" baseline="0" dirty="0">
                <a:sym typeface="Wingdings" panose="05000000000000000000" pitchFamily="2" charset="2"/>
              </a:rPr>
              <a:t> </a:t>
            </a:r>
            <a:r>
              <a:rPr lang="fr-FR" i="1" baseline="0" dirty="0">
                <a:sym typeface="Wingdings" panose="05000000000000000000" pitchFamily="2" charset="2"/>
              </a:rPr>
              <a:t>dans le pire des scénario élévation possible d’1 m d’ici 2100 (« pendant les 3 derniers millénaires, le niveau des mers n’a jamais augmenté aussi rapidement que depuis 1900 », 6</a:t>
            </a:r>
            <a:r>
              <a:rPr lang="fr-FR" i="1" baseline="30000" dirty="0">
                <a:sym typeface="Wingdings" panose="05000000000000000000" pitchFamily="2" charset="2"/>
              </a:rPr>
              <a:t>ème</a:t>
            </a:r>
            <a:r>
              <a:rPr lang="fr-FR" i="1" baseline="0" dirty="0">
                <a:sym typeface="Wingdings" panose="05000000000000000000" pitchFamily="2" charset="2"/>
              </a:rPr>
              <a:t> rapport d’évaluation du GIEC août 2021)</a:t>
            </a:r>
          </a:p>
          <a:p>
            <a:r>
              <a:rPr lang="fr-FR" b="1" dirty="0"/>
              <a:t>Réchauffement et acidification des océans,</a:t>
            </a:r>
          </a:p>
          <a:p>
            <a:pPr marL="171690" indent="-171690">
              <a:buFont typeface="Wingdings" panose="05000000000000000000" pitchFamily="2" charset="2"/>
              <a:buChar char="à"/>
            </a:pPr>
            <a:r>
              <a:rPr lang="fr-FR" b="1" dirty="0"/>
              <a:t>Erosion</a:t>
            </a:r>
            <a:r>
              <a:rPr lang="fr-FR" dirty="0"/>
              <a:t> du littoral,</a:t>
            </a:r>
          </a:p>
          <a:p>
            <a:pPr marL="171690" indent="-171690">
              <a:buFont typeface="Wingdings" panose="05000000000000000000" pitchFamily="2" charset="2"/>
              <a:buChar char="à"/>
            </a:pPr>
            <a:r>
              <a:rPr lang="fr-FR" b="1" dirty="0"/>
              <a:t>Désertification </a:t>
            </a:r>
            <a:r>
              <a:rPr lang="fr-FR" dirty="0"/>
              <a:t>de certaines régions,</a:t>
            </a:r>
          </a:p>
          <a:p>
            <a:pPr marL="171690" indent="-171690">
              <a:buFont typeface="Wingdings" panose="05000000000000000000" pitchFamily="2" charset="2"/>
              <a:buChar char="à"/>
            </a:pPr>
            <a:r>
              <a:rPr lang="fr-FR" b="1" dirty="0"/>
              <a:t>Déplacement</a:t>
            </a:r>
            <a:r>
              <a:rPr lang="fr-FR" dirty="0"/>
              <a:t> des populations, des animaux et des cultures,</a:t>
            </a:r>
          </a:p>
          <a:p>
            <a:pPr marL="171690" indent="-171690">
              <a:buFont typeface="Wingdings" panose="05000000000000000000" pitchFamily="2" charset="2"/>
              <a:buChar char="à"/>
            </a:pPr>
            <a:r>
              <a:rPr lang="fr-FR" b="1" dirty="0"/>
              <a:t>Disparition d’espèces,</a:t>
            </a:r>
          </a:p>
          <a:p>
            <a:pPr marL="171690" indent="-171690">
              <a:buFont typeface="Wingdings" panose="05000000000000000000" pitchFamily="2" charset="2"/>
              <a:buChar char="à"/>
            </a:pPr>
            <a:r>
              <a:rPr lang="fr-FR" dirty="0"/>
              <a:t>Augmentation des </a:t>
            </a:r>
            <a:r>
              <a:rPr lang="fr-FR" b="1" dirty="0"/>
              <a:t>maladies</a:t>
            </a:r>
            <a:r>
              <a:rPr lang="fr-FR" baseline="0" dirty="0"/>
              <a:t> &amp;</a:t>
            </a:r>
            <a:r>
              <a:rPr lang="fr-FR" dirty="0"/>
              <a:t> </a:t>
            </a:r>
            <a:r>
              <a:rPr lang="fr-FR" b="1" dirty="0"/>
              <a:t>fréquence </a:t>
            </a:r>
            <a:r>
              <a:rPr lang="fr-FR" dirty="0"/>
              <a:t>des catastrophes naturelles,</a:t>
            </a:r>
          </a:p>
          <a:p>
            <a:r>
              <a:rPr lang="fr-FR" dirty="0"/>
              <a:t>Les impacts sont à la fois environnementaux,</a:t>
            </a:r>
            <a:r>
              <a:rPr lang="fr-FR" baseline="0" dirty="0"/>
              <a:t> économiques et sociaux, et remettent en cause la durabilité de notre système fondée sur ces 3 piliers.</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C7A8D3EA-43AF-4CD3-9F89-8839D8D09DEC}" type="slidenum">
              <a:rPr lang="fr-FR" smtClean="0"/>
              <a:pPr>
                <a:defRPr/>
              </a:pPr>
              <a:t>64</a:t>
            </a:fld>
            <a:endParaRPr lang="fr-FR"/>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15531877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marL="171690" indent="-171690">
              <a:buFont typeface="Wingdings" panose="05000000000000000000" pitchFamily="2" charset="2"/>
              <a:buChar char="Ø"/>
            </a:pPr>
            <a:r>
              <a:rPr lang="fr-FR" dirty="0"/>
              <a:t>L’ensemble des </a:t>
            </a:r>
            <a:r>
              <a:rPr lang="fr-FR" b="1" dirty="0"/>
              <a:t>facteurs bioclimatiques</a:t>
            </a:r>
            <a:r>
              <a:rPr lang="fr-FR" b="1" baseline="0" dirty="0"/>
              <a:t> </a:t>
            </a:r>
            <a:r>
              <a:rPr lang="fr-FR" baseline="0" dirty="0"/>
              <a:t>qui </a:t>
            </a:r>
            <a:r>
              <a:rPr lang="fr-FR" b="1" baseline="0" dirty="0"/>
              <a:t>régissent</a:t>
            </a:r>
            <a:r>
              <a:rPr lang="fr-FR" baseline="0" dirty="0"/>
              <a:t> le </a:t>
            </a:r>
            <a:r>
              <a:rPr lang="fr-FR" b="1" baseline="0" dirty="0"/>
              <a:t>fonctionnement </a:t>
            </a:r>
            <a:r>
              <a:rPr lang="fr-FR" baseline="0" dirty="0"/>
              <a:t>de l’agriculture sont amené à se modifier.</a:t>
            </a:r>
          </a:p>
          <a:p>
            <a:pPr marL="171690" indent="-171690">
              <a:buFont typeface="Wingdings" panose="05000000000000000000" pitchFamily="2" charset="2"/>
              <a:buChar char="Ø"/>
            </a:pPr>
            <a:r>
              <a:rPr lang="fr-FR" baseline="0" dirty="0"/>
              <a:t>Conséquences principales pour l’activité agricoles sont : </a:t>
            </a:r>
          </a:p>
          <a:p>
            <a:pPr marL="629530" lvl="1" indent="-171690">
              <a:buFont typeface="Wingdings" panose="05000000000000000000" pitchFamily="2" charset="2"/>
              <a:buChar char="Ø"/>
            </a:pPr>
            <a:r>
              <a:rPr lang="fr-FR" b="1" baseline="0" dirty="0"/>
              <a:t>Modification de la productivité </a:t>
            </a:r>
            <a:r>
              <a:rPr lang="fr-FR" baseline="0" dirty="0"/>
              <a:t>des cultures; </a:t>
            </a:r>
          </a:p>
          <a:p>
            <a:pPr marL="629530" lvl="1" indent="-171690">
              <a:buFont typeface="Wingdings" panose="05000000000000000000" pitchFamily="2" charset="2"/>
              <a:buChar char="Ø"/>
            </a:pPr>
            <a:r>
              <a:rPr lang="fr-FR" baseline="0" dirty="0"/>
              <a:t>une </a:t>
            </a:r>
            <a:r>
              <a:rPr lang="fr-FR" b="1" baseline="0" dirty="0"/>
              <a:t>anticipation des dates de floraison</a:t>
            </a:r>
          </a:p>
          <a:p>
            <a:pPr marL="629530" lvl="1" indent="-171690">
              <a:buFont typeface="Wingdings" panose="05000000000000000000" pitchFamily="2" charset="2"/>
              <a:buChar char="Ø"/>
            </a:pPr>
            <a:r>
              <a:rPr lang="fr-FR" baseline="0" dirty="0"/>
              <a:t>l’</a:t>
            </a:r>
            <a:r>
              <a:rPr lang="fr-FR" b="1" baseline="0" dirty="0"/>
              <a:t>apparition </a:t>
            </a:r>
            <a:r>
              <a:rPr lang="fr-FR" baseline="0" dirty="0"/>
              <a:t>de nouvelles maladies et de nouveaux ravageurs… (photos : bâtiment d’élevage orienté bien être, </a:t>
            </a:r>
            <a:r>
              <a:rPr lang="fr-FR" i="1" baseline="0" dirty="0" err="1"/>
              <a:t>Tuta</a:t>
            </a:r>
            <a:r>
              <a:rPr lang="fr-FR" i="1" baseline="0" dirty="0"/>
              <a:t> </a:t>
            </a:r>
            <a:r>
              <a:rPr lang="fr-FR" i="1" baseline="0" dirty="0" err="1"/>
              <a:t>absoluta</a:t>
            </a:r>
            <a:r>
              <a:rPr lang="fr-FR" baseline="0" dirty="0"/>
              <a:t>/tomate, dégâts de </a:t>
            </a:r>
            <a:r>
              <a:rPr lang="fr-FR" i="1" baseline="0" dirty="0" err="1"/>
              <a:t>Xyllela</a:t>
            </a:r>
            <a:r>
              <a:rPr lang="fr-FR" i="1" baseline="0" dirty="0"/>
              <a:t> </a:t>
            </a:r>
            <a:r>
              <a:rPr lang="fr-FR" i="1" baseline="0" dirty="0" err="1"/>
              <a:t>fastidiosa</a:t>
            </a:r>
            <a:r>
              <a:rPr lang="fr-FR" i="1" baseline="0" dirty="0"/>
              <a:t> </a:t>
            </a:r>
            <a:r>
              <a:rPr lang="fr-FR" baseline="0" dirty="0"/>
              <a:t>/olivier)</a:t>
            </a:r>
            <a:endParaRPr lang="fr-FR" dirty="0"/>
          </a:p>
          <a:p>
            <a:r>
              <a:rPr lang="fr-FR" b="1" baseline="0" dirty="0"/>
              <a:t>Revenir au temps d’échanges précédent = p</a:t>
            </a:r>
            <a:r>
              <a:rPr lang="fr-FR" b="1" dirty="0"/>
              <a:t>our</a:t>
            </a:r>
            <a:r>
              <a:rPr lang="fr-FR" b="1" baseline="0" dirty="0"/>
              <a:t> la salle : est ce que vous aviez conscience de tous ces changements ?  </a:t>
            </a:r>
            <a:endParaRPr lang="fr-FR" b="1"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65</a:t>
            </a:fld>
            <a:endParaRPr lang="fr-FR" dirty="0"/>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286386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E139B-B11C-2610-35F4-12EA02C85B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2AE1E70-E3C0-7C42-0EC1-E49151D4337C}"/>
              </a:ext>
            </a:extLst>
          </p:cNvPr>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a:extLst>
              <a:ext uri="{FF2B5EF4-FFF2-40B4-BE49-F238E27FC236}">
                <a16:creationId xmlns:a16="http://schemas.microsoft.com/office/drawing/2014/main" id="{07159027-3B3C-6811-10CA-B0D6819BDEAB}"/>
              </a:ext>
            </a:extLst>
          </p:cNvPr>
          <p:cNvSpPr>
            <a:spLocks noGrp="1"/>
          </p:cNvSpPr>
          <p:nvPr>
            <p:ph type="body" idx="1"/>
          </p:nvPr>
        </p:nvSpPr>
        <p:spPr/>
        <p:txBody>
          <a:bodyPr/>
          <a:lstStyle/>
          <a:p>
            <a:pPr>
              <a:buFont typeface="Arial" panose="020B0604020202020204" pitchFamily="34" charset="0"/>
              <a:buNone/>
            </a:pPr>
            <a:r>
              <a:rPr lang="fr-FR" dirty="0"/>
              <a:t>Messages : </a:t>
            </a:r>
          </a:p>
          <a:p>
            <a:pPr marL="171450" indent="-171450">
              <a:buFontTx/>
              <a:buChar char="-"/>
            </a:pPr>
            <a:r>
              <a:rPr lang="fr-FR" dirty="0"/>
              <a:t>des rendements en blé et maïs qui désormais plafonnent, avec des écarts interannuels de rendements qui s’accentuent. Photo : sans irrigation, une année sur 3 finira autour des 2 T/MS</a:t>
            </a:r>
          </a:p>
          <a:p>
            <a:pPr marL="171450" indent="-171450">
              <a:buFontTx/>
              <a:buChar char="-"/>
            </a:pPr>
            <a:r>
              <a:rPr lang="fr-FR" dirty="0"/>
              <a:t>Des stress thermiques forts et répétés, à l’image de 18 juin 2022 où l’on a atteint pour la première fois en France la zone de mortalité</a:t>
            </a:r>
          </a:p>
          <a:p>
            <a:pPr marL="171450" indent="-171450">
              <a:buFontTx/>
              <a:buChar char="-"/>
            </a:pPr>
            <a:r>
              <a:rPr lang="fr-FR" dirty="0"/>
              <a:t>photos de dégâts dont la fréquence et l’intensité vont augmenter : gel/vigne, inondation sous serre maraichère, grêle en arboriculture</a:t>
            </a:r>
          </a:p>
        </p:txBody>
      </p:sp>
      <p:sp>
        <p:nvSpPr>
          <p:cNvPr id="4" name="Espace réservé du pied de page 3">
            <a:extLst>
              <a:ext uri="{FF2B5EF4-FFF2-40B4-BE49-F238E27FC236}">
                <a16:creationId xmlns:a16="http://schemas.microsoft.com/office/drawing/2014/main" id="{E69CB92D-5831-FF17-7A86-A682F8571BB9}"/>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9695142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 IDELE, réseau INOSYS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67</a:t>
            </a:fld>
            <a:endParaRPr lang="fr-FR"/>
          </a:p>
        </p:txBody>
      </p:sp>
    </p:spTree>
    <p:extLst>
      <p:ext uri="{BB962C8B-B14F-4D97-AF65-F5344CB8AC3E}">
        <p14:creationId xmlns:p14="http://schemas.microsoft.com/office/powerpoint/2010/main" val="12315169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76923-6E38-DB01-9ED2-97FF698205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E55DCA-30CD-CEE7-2AFE-46744041B8D4}"/>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FB87DED9-5D37-7B6E-0B97-28B211AF93B6}"/>
              </a:ext>
            </a:extLst>
          </p:cNvPr>
          <p:cNvSpPr>
            <a:spLocks noGrp="1"/>
          </p:cNvSpPr>
          <p:nvPr>
            <p:ph type="body" idx="1"/>
          </p:nvPr>
        </p:nvSpPr>
        <p:spPr/>
        <p:txBody>
          <a:bodyPr/>
          <a:lstStyle/>
          <a:p>
            <a:r>
              <a:rPr lang="fr-FR" dirty="0"/>
              <a:t>Le </a:t>
            </a:r>
          </a:p>
        </p:txBody>
      </p:sp>
      <p:sp>
        <p:nvSpPr>
          <p:cNvPr id="4" name="Espace réservé du numéro de diapositive 3">
            <a:extLst>
              <a:ext uri="{FF2B5EF4-FFF2-40B4-BE49-F238E27FC236}">
                <a16:creationId xmlns:a16="http://schemas.microsoft.com/office/drawing/2014/main" id="{9AEB06F7-8552-8978-0830-0C41650D9B54}"/>
              </a:ext>
            </a:extLst>
          </p:cNvPr>
          <p:cNvSpPr>
            <a:spLocks noGrp="1"/>
          </p:cNvSpPr>
          <p:nvPr>
            <p:ph type="sldNum" sz="quarter" idx="10"/>
          </p:nvPr>
        </p:nvSpPr>
        <p:spPr/>
        <p:txBody>
          <a:bodyPr/>
          <a:lstStyle/>
          <a:p>
            <a:fld id="{79C095AD-2498-406C-ADFF-E1953C1135E2}" type="slidenum">
              <a:rPr lang="fr-FR" smtClean="0"/>
              <a:t>68</a:t>
            </a:fld>
            <a:endParaRPr lang="fr-FR" dirty="0"/>
          </a:p>
        </p:txBody>
      </p:sp>
    </p:spTree>
    <p:extLst>
      <p:ext uri="{BB962C8B-B14F-4D97-AF65-F5344CB8AC3E}">
        <p14:creationId xmlns:p14="http://schemas.microsoft.com/office/powerpoint/2010/main" val="13696652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Le graphique présente</a:t>
            </a:r>
            <a:r>
              <a:rPr lang="fr-FR" baseline="0" dirty="0"/>
              <a:t> la moyenne de la date de vendange de la période 1950-1970 (en marron) par rapport à la moyenne de la date de vendange de période 1990-2010 (en vert) en fonction du cépage. L’augmentation de la température accélère la phénologie des plantes : elle provoque une accélération des cycles de cultures, et en conséquence, un avancement dans les dates de récolte. </a:t>
            </a:r>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69</a:t>
            </a:fld>
            <a:endParaRPr lang="fr-FR" dirty="0"/>
          </a:p>
        </p:txBody>
      </p:sp>
    </p:spTree>
    <p:extLst>
      <p:ext uri="{BB962C8B-B14F-4D97-AF65-F5344CB8AC3E}">
        <p14:creationId xmlns:p14="http://schemas.microsoft.com/office/powerpoint/2010/main" val="6493987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Après des années de hausse</a:t>
            </a:r>
            <a:r>
              <a:rPr lang="fr-FR" baseline="0" dirty="0"/>
              <a:t> des rendements en blé tendre, un plafond est atteint depuis la fin des années 90.</a:t>
            </a:r>
          </a:p>
          <a:p>
            <a:pPr marL="171690" indent="-171690" defTabSz="457840">
              <a:buFont typeface="Wingdings" panose="05000000000000000000" pitchFamily="2" charset="2"/>
              <a:buChar char="Ø"/>
              <a:defRPr/>
            </a:pPr>
            <a:r>
              <a:rPr lang="fr-FR" dirty="0"/>
              <a:t>Forte progression des </a:t>
            </a:r>
            <a:r>
              <a:rPr lang="fr-FR" b="1" dirty="0"/>
              <a:t>rendements jusqu’en 1995 </a:t>
            </a:r>
            <a:r>
              <a:rPr lang="fr-FR" dirty="0"/>
              <a:t>peut s’expliquer par </a:t>
            </a:r>
            <a:r>
              <a:rPr lang="fr-FR" b="1" dirty="0"/>
              <a:t>plusieurs facteurs </a:t>
            </a:r>
            <a:r>
              <a:rPr lang="fr-FR" dirty="0"/>
              <a:t>: </a:t>
            </a:r>
          </a:p>
          <a:p>
            <a:pPr marL="629530" lvl="1" indent="-171690" defTabSz="457840">
              <a:buFont typeface="Wingdings" panose="05000000000000000000" pitchFamily="2" charset="2"/>
              <a:buChar char="§"/>
              <a:defRPr/>
            </a:pPr>
            <a:r>
              <a:rPr lang="fr-FR" b="1" dirty="0"/>
              <a:t>amélioration variétale</a:t>
            </a:r>
            <a:r>
              <a:rPr lang="fr-FR" dirty="0"/>
              <a:t>, </a:t>
            </a:r>
          </a:p>
          <a:p>
            <a:pPr marL="629530" lvl="1" indent="-171690" defTabSz="457840">
              <a:buFont typeface="Wingdings" panose="05000000000000000000" pitchFamily="2" charset="2"/>
              <a:buChar char="§"/>
              <a:defRPr/>
            </a:pPr>
            <a:r>
              <a:rPr lang="fr-FR" b="1" dirty="0"/>
              <a:t>intensification de l’agriculture </a:t>
            </a:r>
          </a:p>
          <a:p>
            <a:pPr marL="629530" lvl="1" indent="-171690" defTabSz="457840">
              <a:buFont typeface="Wingdings" panose="05000000000000000000" pitchFamily="2" charset="2"/>
              <a:buChar char="§"/>
              <a:defRPr/>
            </a:pPr>
            <a:r>
              <a:rPr lang="fr-FR" b="1" dirty="0"/>
              <a:t>accroissement de la technicité de culture </a:t>
            </a:r>
            <a:r>
              <a:rPr lang="fr-FR" dirty="0"/>
              <a:t>(fertilisation, protection phytosanitaire, etc…</a:t>
            </a:r>
          </a:p>
          <a:p>
            <a:pPr marL="629530" lvl="1" indent="-171690" defTabSz="457840">
              <a:buFont typeface="Wingdings" panose="05000000000000000000" pitchFamily="2" charset="2"/>
              <a:buChar char="Ø"/>
              <a:defRPr/>
            </a:pPr>
            <a:endParaRPr lang="fr-FR" dirty="0"/>
          </a:p>
          <a:p>
            <a:pPr marL="171690" indent="-171690" defTabSz="457840">
              <a:buFont typeface="Wingdings" panose="05000000000000000000" pitchFamily="2" charset="2"/>
              <a:buChar char="Ø"/>
              <a:defRPr/>
            </a:pPr>
            <a:r>
              <a:rPr lang="fr-FR" dirty="0"/>
              <a:t>Phénomène de plafonnement se constate dans tous les départements français :</a:t>
            </a:r>
          </a:p>
          <a:p>
            <a:pPr marL="629530" lvl="1" indent="-171690" defTabSz="457840">
              <a:buFont typeface="Wingdings" panose="05000000000000000000" pitchFamily="2" charset="2"/>
              <a:buChar char="Ø"/>
              <a:defRPr/>
            </a:pPr>
            <a:r>
              <a:rPr lang="fr-FR" b="1" dirty="0"/>
              <a:t>baisse de la fertilisation azotée (</a:t>
            </a:r>
            <a:r>
              <a:rPr lang="fr-FR" dirty="0"/>
              <a:t>suite mise en application de la </a:t>
            </a:r>
            <a:r>
              <a:rPr lang="fr-FR" b="1" dirty="0"/>
              <a:t>Directive Nitrates</a:t>
            </a:r>
            <a:r>
              <a:rPr lang="fr-FR" dirty="0"/>
              <a:t>)</a:t>
            </a:r>
          </a:p>
          <a:p>
            <a:pPr marL="629530" lvl="1" indent="-171690" defTabSz="457840">
              <a:buFont typeface="Wingdings" panose="05000000000000000000" pitchFamily="2" charset="2"/>
              <a:buChar char="Ø"/>
              <a:defRPr/>
            </a:pPr>
            <a:r>
              <a:rPr lang="fr-FR" b="1" dirty="0"/>
              <a:t>MAIS le CC </a:t>
            </a:r>
            <a:r>
              <a:rPr lang="fr-FR" dirty="0"/>
              <a:t>pourrait être la </a:t>
            </a:r>
            <a:r>
              <a:rPr lang="fr-FR" b="1" dirty="0"/>
              <a:t>cause prépondérante notamment par la généralisation et le renforcement de l’échaudage</a:t>
            </a:r>
            <a:r>
              <a:rPr lang="fr-FR" dirty="0"/>
              <a:t>. </a:t>
            </a:r>
          </a:p>
          <a:p>
            <a:pPr marL="629530" lvl="1" indent="-171690" defTabSz="457840">
              <a:buFont typeface="Symbol" panose="05050102010706020507" pitchFamily="18" charset="2"/>
              <a:buChar char="Þ"/>
              <a:defRPr/>
            </a:pPr>
            <a:r>
              <a:rPr lang="fr-FR" dirty="0"/>
              <a:t>Si le </a:t>
            </a:r>
            <a:r>
              <a:rPr lang="fr-FR" b="1" dirty="0"/>
              <a:t>progrès génétique </a:t>
            </a:r>
            <a:r>
              <a:rPr lang="fr-FR" dirty="0"/>
              <a:t>et </a:t>
            </a:r>
            <a:r>
              <a:rPr lang="fr-FR" b="1" dirty="0"/>
              <a:t>l’amélioration de la technicité culturale </a:t>
            </a:r>
            <a:r>
              <a:rPr lang="fr-FR" dirty="0"/>
              <a:t>permettent encore une </a:t>
            </a:r>
            <a:r>
              <a:rPr lang="fr-FR" b="1" dirty="0"/>
              <a:t>légère hausse </a:t>
            </a:r>
            <a:r>
              <a:rPr lang="fr-FR" dirty="0"/>
              <a:t>des rendements, l’</a:t>
            </a:r>
            <a:r>
              <a:rPr lang="fr-FR" b="1" dirty="0"/>
              <a:t>aggravation</a:t>
            </a:r>
            <a:r>
              <a:rPr lang="fr-FR" dirty="0"/>
              <a:t> du CC pourrait </a:t>
            </a:r>
            <a:r>
              <a:rPr lang="fr-FR" b="1" dirty="0"/>
              <a:t>inverser</a:t>
            </a:r>
            <a:r>
              <a:rPr lang="fr-FR" dirty="0"/>
              <a:t> la tendance. </a:t>
            </a:r>
          </a:p>
          <a:p>
            <a:endParaRPr lang="fr-FR" dirty="0"/>
          </a:p>
        </p:txBody>
      </p:sp>
      <p:sp>
        <p:nvSpPr>
          <p:cNvPr id="4" name="Espace réservé du numéro de diapositive 3"/>
          <p:cNvSpPr>
            <a:spLocks noGrp="1"/>
          </p:cNvSpPr>
          <p:nvPr>
            <p:ph type="sldNum" sz="quarter" idx="10"/>
          </p:nvPr>
        </p:nvSpPr>
        <p:spPr/>
        <p:txBody>
          <a:bodyPr/>
          <a:lstStyle/>
          <a:p>
            <a:fld id="{B484ED74-863B-4F8A-B215-295CBC146FB6}" type="slidenum">
              <a:rPr lang="fr-FR" smtClean="0"/>
              <a:t>70</a:t>
            </a:fld>
            <a:endParaRPr lang="fr-FR"/>
          </a:p>
        </p:txBody>
      </p:sp>
    </p:spTree>
    <p:extLst>
      <p:ext uri="{BB962C8B-B14F-4D97-AF65-F5344CB8AC3E}">
        <p14:creationId xmlns:p14="http://schemas.microsoft.com/office/powerpoint/2010/main" val="24401555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A807-B1D1-2C8A-CBA4-A121854885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9F68B6-4BF7-ADA7-5857-A46B327C3194}"/>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CD75FFE1-7950-9A3C-1023-0F5360419638}"/>
              </a:ext>
            </a:extLst>
          </p:cNvPr>
          <p:cNvSpPr>
            <a:spLocks noGrp="1"/>
          </p:cNvSpPr>
          <p:nvPr>
            <p:ph type="body" idx="1"/>
          </p:nvPr>
        </p:nvSpPr>
        <p:spPr/>
        <p:txBody>
          <a:bodyPr/>
          <a:lstStyle/>
          <a:p>
            <a:r>
              <a:rPr lang="fr-FR" dirty="0"/>
              <a:t>Toutes les productions sont potentiellement touchées : ici un indicateur </a:t>
            </a:r>
            <a:r>
              <a:rPr lang="fr-FR" dirty="0" err="1"/>
              <a:t>phénoclimatique</a:t>
            </a:r>
            <a:r>
              <a:rPr lang="fr-FR" dirty="0"/>
              <a:t> &gt; impact de la température sur le taux de fécondation et la chute </a:t>
            </a:r>
            <a:r>
              <a:rPr lang="fr-FR"/>
              <a:t>des fleurs.</a:t>
            </a:r>
            <a:endParaRPr lang="fr-FR" dirty="0"/>
          </a:p>
        </p:txBody>
      </p:sp>
      <p:sp>
        <p:nvSpPr>
          <p:cNvPr id="4" name="Espace réservé du numéro de diapositive 3">
            <a:extLst>
              <a:ext uri="{FF2B5EF4-FFF2-40B4-BE49-F238E27FC236}">
                <a16:creationId xmlns:a16="http://schemas.microsoft.com/office/drawing/2014/main" id="{A91AD085-BCED-8D2E-A855-866AD62E60A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4ED74-863B-4F8A-B215-295CBC146FB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16748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Les impacts</a:t>
            </a:r>
            <a:r>
              <a:rPr lang="fr-FR" baseline="0" dirty="0"/>
              <a:t> sur les champignons sont plus complexes à mettre en évidence car ils sont très liés à leur hôte. </a:t>
            </a:r>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72</a:t>
            </a:fld>
            <a:endParaRPr lang="fr-FR" dirty="0"/>
          </a:p>
        </p:txBody>
      </p:sp>
    </p:spTree>
    <p:extLst>
      <p:ext uri="{BB962C8B-B14F-4D97-AF65-F5344CB8AC3E}">
        <p14:creationId xmlns:p14="http://schemas.microsoft.com/office/powerpoint/2010/main" val="26024861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484ED74-863B-4F8A-B215-295CBC146FB6}" type="slidenum">
              <a:rPr lang="fr-FR" smtClean="0"/>
              <a:t>73</a:t>
            </a:fld>
            <a:endParaRPr lang="fr-FR"/>
          </a:p>
        </p:txBody>
      </p:sp>
    </p:spTree>
    <p:extLst>
      <p:ext uri="{BB962C8B-B14F-4D97-AF65-F5344CB8AC3E}">
        <p14:creationId xmlns:p14="http://schemas.microsoft.com/office/powerpoint/2010/main" val="33638646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484ED74-863B-4F8A-B215-295CBC146FB6}" type="slidenum">
              <a:rPr lang="fr-FR" smtClean="0"/>
              <a:t>74</a:t>
            </a:fld>
            <a:endParaRPr lang="fr-FR"/>
          </a:p>
        </p:txBody>
      </p:sp>
    </p:spTree>
    <p:extLst>
      <p:ext uri="{BB962C8B-B14F-4D97-AF65-F5344CB8AC3E}">
        <p14:creationId xmlns:p14="http://schemas.microsoft.com/office/powerpoint/2010/main" val="33638646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75</a:t>
            </a:fld>
            <a:endParaRPr lang="fr-FR" dirty="0"/>
          </a:p>
        </p:txBody>
      </p:sp>
    </p:spTree>
    <p:extLst>
      <p:ext uri="{BB962C8B-B14F-4D97-AF65-F5344CB8AC3E}">
        <p14:creationId xmlns:p14="http://schemas.microsoft.com/office/powerpoint/2010/main" val="14544108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marL="171450" indent="-171450">
              <a:buFont typeface="Wingdings" panose="05000000000000000000" pitchFamily="2" charset="2"/>
              <a:buChar char="Ø"/>
            </a:pPr>
            <a:r>
              <a:rPr lang="fr-FR" dirty="0"/>
              <a:t>Basé sur le scenario  8,5 (le plus pessimiste),</a:t>
            </a:r>
            <a:r>
              <a:rPr lang="fr-FR" baseline="0" dirty="0"/>
              <a:t> et pour </a:t>
            </a:r>
            <a:r>
              <a:rPr lang="fr-FR" dirty="0"/>
              <a:t>Bovin / Volaille/Cochons</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dirty="0"/>
              <a:t>Indicateurs sourcés sur le 49 Saint Macaire</a:t>
            </a:r>
            <a:r>
              <a:rPr lang="fr-FR" baseline="0" dirty="0"/>
              <a:t> en Mauges (base de données AgriClim). É</a:t>
            </a:r>
            <a:r>
              <a:rPr lang="fr-FR" dirty="0"/>
              <a:t>volution de l’indicateur du nombre de jours à plus de 35°c (entre juin et septembre) et la fraicheur des nuits</a:t>
            </a:r>
            <a:r>
              <a:rPr lang="fr-FR" baseline="0" dirty="0"/>
              <a:t> (température minimum moyenne de juin à septembre).</a:t>
            </a:r>
          </a:p>
          <a:p>
            <a:r>
              <a:rPr lang="fr-FR" b="1" baseline="0" dirty="0"/>
              <a:t>Message : le nombre de jours à 35°C (température de stress thermique élevé pour les animaux) passerai de 3 à 15 à horizon 2100 entre juin et septembre. Les températures moyennes minimales nocturnes pourraient augmenter jusqu’à 4°C sur ces mêmes mois (moyenne à 13,7 °C historiquement, 14,8°C dans un futur proche, et 17,1°C dans un futur lointain).</a:t>
            </a:r>
          </a:p>
          <a:p>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solidFill>
                  <a:prstClr val="black"/>
                </a:solidFill>
              </a:rPr>
              <a:pPr/>
              <a:t>76</a:t>
            </a:fld>
            <a:endParaRPr lang="fr-FR" dirty="0">
              <a:solidFill>
                <a:prstClr val="black"/>
              </a:solidFill>
            </a:endParaRPr>
          </a:p>
        </p:txBody>
      </p:sp>
    </p:spTree>
    <p:extLst>
      <p:ext uri="{BB962C8B-B14F-4D97-AF65-F5344CB8AC3E}">
        <p14:creationId xmlns:p14="http://schemas.microsoft.com/office/powerpoint/2010/main" val="24904755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algn="just">
              <a:lnSpc>
                <a:spcPct val="115000"/>
              </a:lnSpc>
              <a:spcAft>
                <a:spcPts val="0"/>
              </a:spcAft>
            </a:pPr>
            <a:r>
              <a:rPr lang="fr-FR" sz="1200" b="1" dirty="0">
                <a:solidFill>
                  <a:srgbClr val="000000"/>
                </a:solidFill>
                <a:effectLst/>
                <a:latin typeface="Arial"/>
                <a:ea typeface="Times New Roman"/>
                <a:cs typeface="Times New Roman"/>
              </a:rPr>
              <a:t>Intensification des conditions hivernales auxquelles s’ajoutent des épisodes de forte pluie, cela signifie :</a:t>
            </a:r>
            <a:endParaRPr lang="fr-FR" sz="1600" b="1" dirty="0">
              <a:effectLst/>
              <a:latin typeface="Verdana"/>
              <a:ea typeface="Calibri"/>
              <a:cs typeface="Times New Roman"/>
            </a:endParaRPr>
          </a:p>
          <a:p>
            <a:pPr algn="just">
              <a:lnSpc>
                <a:spcPct val="115000"/>
              </a:lnSpc>
              <a:spcAft>
                <a:spcPts val="0"/>
              </a:spcAft>
            </a:pPr>
            <a:r>
              <a:rPr lang="fr-FR" sz="1200" i="1" dirty="0">
                <a:solidFill>
                  <a:srgbClr val="000000"/>
                </a:solidFill>
                <a:effectLst/>
                <a:latin typeface="Arial"/>
                <a:ea typeface="Times New Roman"/>
                <a:cs typeface="Times New Roman"/>
              </a:rPr>
              <a:t>Fenêtres d’intervention plus courtes en période hivernale (</a:t>
            </a:r>
            <a:r>
              <a:rPr lang="fr-FR" sz="1200" i="1" baseline="0" dirty="0">
                <a:solidFill>
                  <a:srgbClr val="000000"/>
                </a:solidFill>
                <a:effectLst/>
                <a:latin typeface="Arial"/>
                <a:ea typeface="Times New Roman"/>
                <a:cs typeface="Times New Roman"/>
              </a:rPr>
              <a:t>par exemple épandage)</a:t>
            </a:r>
            <a:endParaRPr lang="fr-FR" sz="1600" i="1" dirty="0">
              <a:effectLst/>
              <a:latin typeface="Verdana"/>
              <a:ea typeface="Calibri"/>
              <a:cs typeface="Times New Roman"/>
            </a:endParaRPr>
          </a:p>
          <a:p>
            <a:pPr algn="just">
              <a:lnSpc>
                <a:spcPct val="115000"/>
              </a:lnSpc>
              <a:spcAft>
                <a:spcPts val="0"/>
              </a:spcAft>
            </a:pPr>
            <a:r>
              <a:rPr lang="fr-FR" sz="1200" i="1" dirty="0">
                <a:solidFill>
                  <a:srgbClr val="000000"/>
                </a:solidFill>
                <a:effectLst/>
                <a:latin typeface="Arial"/>
                <a:ea typeface="Times New Roman"/>
                <a:cs typeface="Times New Roman"/>
              </a:rPr>
              <a:t>Vulnérabilité particulière des exploitations sensibles à l’hydromorphie.</a:t>
            </a:r>
            <a:endParaRPr lang="fr-FR" sz="1600" i="1" dirty="0">
              <a:effectLst/>
              <a:latin typeface="Verdana"/>
              <a:ea typeface="Calibri"/>
              <a:cs typeface="Times New Roman"/>
            </a:endParaRPr>
          </a:p>
          <a:p>
            <a:pPr algn="just">
              <a:lnSpc>
                <a:spcPct val="115000"/>
              </a:lnSpc>
              <a:spcAft>
                <a:spcPts val="0"/>
              </a:spcAft>
            </a:pPr>
            <a:r>
              <a:rPr lang="fr-FR" sz="1200" i="1" dirty="0">
                <a:solidFill>
                  <a:srgbClr val="000000"/>
                </a:solidFill>
                <a:effectLst/>
                <a:latin typeface="Arial"/>
                <a:ea typeface="Times New Roman"/>
                <a:cs typeface="Times New Roman"/>
              </a:rPr>
              <a:t>Nécessité d’adapter</a:t>
            </a:r>
            <a:r>
              <a:rPr lang="fr-FR" sz="1200" i="1" baseline="0" dirty="0">
                <a:solidFill>
                  <a:srgbClr val="000000"/>
                </a:solidFill>
                <a:effectLst/>
                <a:latin typeface="Arial"/>
                <a:ea typeface="Times New Roman"/>
                <a:cs typeface="Times New Roman"/>
              </a:rPr>
              <a:t> les</a:t>
            </a:r>
            <a:r>
              <a:rPr lang="fr-FR" sz="1200" i="1" dirty="0">
                <a:solidFill>
                  <a:srgbClr val="000000"/>
                </a:solidFill>
                <a:effectLst/>
                <a:latin typeface="Arial"/>
                <a:ea typeface="Times New Roman"/>
                <a:cs typeface="Times New Roman"/>
              </a:rPr>
              <a:t> conditions de semis, des récoltes possibles puisque que l’on gagne en précocité. </a:t>
            </a:r>
          </a:p>
          <a:p>
            <a:pPr algn="just">
              <a:lnSpc>
                <a:spcPct val="115000"/>
              </a:lnSpc>
              <a:spcAft>
                <a:spcPts val="0"/>
              </a:spcAft>
            </a:pPr>
            <a:r>
              <a:rPr lang="fr-FR" sz="1200" i="1" dirty="0">
                <a:solidFill>
                  <a:srgbClr val="000000"/>
                </a:solidFill>
                <a:effectLst/>
                <a:latin typeface="Arial"/>
                <a:ea typeface="Times New Roman"/>
                <a:cs typeface="Times New Roman"/>
              </a:rPr>
              <a:t>Les stratégies de mise à l’herbe en sortie d’hiver sont à repenser.</a:t>
            </a:r>
            <a:endParaRPr lang="fr-FR" sz="1600" i="1" dirty="0">
              <a:effectLst/>
              <a:latin typeface="Verdana"/>
              <a:ea typeface="Calibri"/>
              <a:cs typeface="Times New Roman"/>
            </a:endParaRPr>
          </a:p>
          <a:p>
            <a:pPr algn="just">
              <a:lnSpc>
                <a:spcPct val="115000"/>
              </a:lnSpc>
              <a:spcAft>
                <a:spcPts val="0"/>
              </a:spcAft>
            </a:pPr>
            <a:r>
              <a:rPr lang="fr-FR" sz="1200" i="1" dirty="0">
                <a:solidFill>
                  <a:srgbClr val="000000"/>
                </a:solidFill>
                <a:effectLst/>
                <a:latin typeface="Arial"/>
                <a:ea typeface="Times New Roman"/>
                <a:cs typeface="Times New Roman"/>
              </a:rPr>
              <a:t>Stocker l’eau l’hiver, lorsque cela est possible est une condition de maintien de certaines productions.</a:t>
            </a:r>
            <a:endParaRPr lang="fr-FR" sz="1600" i="1" dirty="0">
              <a:effectLst/>
              <a:latin typeface="Verdana"/>
              <a:ea typeface="Calibri"/>
              <a:cs typeface="Times New Roman"/>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9348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Pour visualiser chacune des thématiques, il suffit de cliquer sur chaque item.</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4ED74-863B-4F8A-B215-295CBC146FB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2234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On constate que quelle</a:t>
            </a:r>
            <a:r>
              <a:rPr lang="fr-FR" baseline="0" dirty="0"/>
              <a:t> que soit la variété et son itinéraire technique de  culture (semis précoce ou tardif), on retrouve beaucoup de points en dessous des linéaires qui représentent la moyenne. Et même si on change l’ITK en passant à des variétés tardives semées précocement, on n’évite pas l’aléa  d’une mauvaise récolte au moins une année sur 5.</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4ED74-863B-4F8A-B215-295CBC146FB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2952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normAutofit/>
          </a:bodyPr>
          <a:lstStyle/>
          <a:p>
            <a:pPr marL="171690" indent="-171690" defTabSz="457840">
              <a:buFont typeface="Wingdings" panose="05000000000000000000" pitchFamily="2" charset="2"/>
              <a:buChar char="Ø"/>
              <a:defRPr/>
            </a:pPr>
            <a:r>
              <a:rPr lang="fr-FR" dirty="0"/>
              <a:t>L’échaudage du blé = </a:t>
            </a:r>
            <a:r>
              <a:rPr lang="fr-FR" b="0" i="1" baseline="0" dirty="0"/>
              <a:t>stress thermique subi par un végétal exposé à de trop grandes chaleurs</a:t>
            </a:r>
            <a:endParaRPr lang="fr-FR" b="1" dirty="0"/>
          </a:p>
          <a:p>
            <a:pPr marL="629530" lvl="1" indent="-171690" defTabSz="457840">
              <a:buFont typeface="Wingdings" panose="05000000000000000000" pitchFamily="2" charset="2"/>
              <a:buChar char="Ø"/>
              <a:defRPr/>
            </a:pPr>
            <a:r>
              <a:rPr lang="fr-FR" b="1" dirty="0"/>
              <a:t>phénomène redouté </a:t>
            </a:r>
            <a:r>
              <a:rPr lang="fr-FR" dirty="0"/>
              <a:t>par les exploitants agricoles car </a:t>
            </a:r>
            <a:r>
              <a:rPr lang="fr-FR" b="1" dirty="0"/>
              <a:t>peut causer baisse du PMG </a:t>
            </a:r>
            <a:r>
              <a:rPr lang="fr-FR" dirty="0"/>
              <a:t>(poids de mille grain) donc baisse des rendements. </a:t>
            </a:r>
          </a:p>
          <a:p>
            <a:pPr marL="629530" lvl="1" indent="-171690" defTabSz="457840">
              <a:buFont typeface="Wingdings" panose="05000000000000000000" pitchFamily="2" charset="2"/>
              <a:buChar char="Ø"/>
              <a:defRPr/>
            </a:pPr>
            <a:r>
              <a:rPr lang="fr-FR" b="1" dirty="0"/>
              <a:t>déclenché lorsque les T°C dépassent 25°C </a:t>
            </a:r>
            <a:r>
              <a:rPr lang="fr-FR" u="sng" dirty="0"/>
              <a:t>en période de remplissage des grains</a:t>
            </a:r>
            <a:r>
              <a:rPr lang="fr-FR" dirty="0"/>
              <a:t>, (</a:t>
            </a:r>
            <a:r>
              <a:rPr lang="fr-FR" i="1" dirty="0"/>
              <a:t>entre le 15 mai et le 30 juin.)</a:t>
            </a:r>
          </a:p>
          <a:p>
            <a:endParaRPr lang="fr-FR" baseline="0" dirty="0"/>
          </a:p>
          <a:p>
            <a:pPr marL="171690" indent="-171690">
              <a:buFont typeface="Wingdings" panose="05000000000000000000" pitchFamily="2" charset="2"/>
              <a:buChar char="Ø"/>
            </a:pPr>
            <a:r>
              <a:rPr lang="fr-FR" baseline="0" dirty="0"/>
              <a:t>Conditions plus chaudes et plus sèches </a:t>
            </a:r>
            <a:r>
              <a:rPr lang="fr-FR" b="1" baseline="0" dirty="0"/>
              <a:t>augmentent le risque d’échaudage </a:t>
            </a:r>
            <a:r>
              <a:rPr lang="fr-FR" baseline="0" dirty="0"/>
              <a:t>des grandes cultures. </a:t>
            </a:r>
            <a:r>
              <a:rPr lang="fr-FR" b="1" baseline="0" dirty="0"/>
              <a:t>R</a:t>
            </a:r>
            <a:r>
              <a:rPr lang="fr-FR" b="1" dirty="0"/>
              <a:t>isque</a:t>
            </a:r>
            <a:r>
              <a:rPr lang="fr-FR" dirty="0"/>
              <a:t> existant </a:t>
            </a:r>
            <a:r>
              <a:rPr lang="fr-FR" b="1" dirty="0"/>
              <a:t>depuis année 1960 </a:t>
            </a:r>
            <a:r>
              <a:rPr lang="fr-FR" b="1" dirty="0">
                <a:sym typeface="Wingdings" panose="05000000000000000000" pitchFamily="2" charset="2"/>
              </a:rPr>
              <a:t> </a:t>
            </a:r>
            <a:r>
              <a:rPr lang="fr-FR" b="1" dirty="0"/>
              <a:t>va augmenter. </a:t>
            </a:r>
          </a:p>
          <a:p>
            <a:pPr defTabSz="915680">
              <a:defRPr/>
            </a:pPr>
            <a:endParaRPr lang="fr-FR" dirty="0"/>
          </a:p>
          <a:p>
            <a:pPr marL="171690" indent="-171690" defTabSz="915680">
              <a:buFont typeface="Wingdings" panose="05000000000000000000" pitchFamily="2" charset="2"/>
              <a:buChar char="Ø"/>
              <a:defRPr/>
            </a:pPr>
            <a:r>
              <a:rPr lang="fr-FR" b="1" dirty="0"/>
              <a:t>Pas </a:t>
            </a:r>
            <a:r>
              <a:rPr lang="fr-FR" dirty="0"/>
              <a:t>de véritables moyens de </a:t>
            </a:r>
            <a:r>
              <a:rPr lang="fr-FR" b="1" dirty="0"/>
              <a:t>lutte </a:t>
            </a:r>
            <a:r>
              <a:rPr lang="fr-FR" dirty="0"/>
              <a:t>contre l’échaudage </a:t>
            </a:r>
            <a:r>
              <a:rPr lang="fr-FR" b="1" dirty="0"/>
              <a:t>si ce n’est le choix de variétés plus précoces et/ou plus résistantes </a:t>
            </a:r>
            <a:r>
              <a:rPr lang="fr-FR" dirty="0"/>
              <a:t>aux températures élevées.</a:t>
            </a:r>
          </a:p>
          <a:p>
            <a:pPr defTabSz="915680">
              <a:defRPr/>
            </a:pPr>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80</a:t>
            </a:fld>
            <a:endParaRPr lang="fr-FR"/>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9039486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 visualiser chacune des thématiques, il suffit de cliquer sur chaque item.</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4ED74-863B-4F8A-B215-295CBC146FB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2234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Ravageur du maïs</a:t>
            </a:r>
            <a:r>
              <a:rPr lang="fr-FR" baseline="0" dirty="0"/>
              <a:t> : </a:t>
            </a:r>
          </a:p>
          <a:p>
            <a:pPr marL="171690" indent="-171690">
              <a:buFont typeface="Wingdings" panose="05000000000000000000" pitchFamily="2" charset="2"/>
              <a:buChar char="Ø"/>
            </a:pPr>
            <a:r>
              <a:rPr lang="fr-FR" b="1" dirty="0"/>
              <a:t>Nouvelles espèces </a:t>
            </a:r>
            <a:r>
              <a:rPr lang="fr-FR" dirty="0"/>
              <a:t>de pyrale qui apparaissent</a:t>
            </a:r>
            <a:r>
              <a:rPr lang="fr-FR" baseline="0" dirty="0"/>
              <a:t> (au Sud) : pyrales bivoltines (deux cycles de reproduction)</a:t>
            </a:r>
          </a:p>
          <a:p>
            <a:pPr marL="171690" indent="-171690">
              <a:buFont typeface="Wingdings" panose="05000000000000000000" pitchFamily="2" charset="2"/>
              <a:buChar char="Ø"/>
            </a:pPr>
            <a:endParaRPr lang="fr-FR" baseline="0" dirty="0"/>
          </a:p>
          <a:p>
            <a:r>
              <a:rPr lang="fr-FR" baseline="0" dirty="0"/>
              <a:t>GRAPH :</a:t>
            </a:r>
          </a:p>
          <a:p>
            <a:pPr marL="171690" indent="-171690" defTabSz="457840">
              <a:buFont typeface="Wingdings" panose="05000000000000000000" pitchFamily="2" charset="2"/>
              <a:buChar char="Ø"/>
              <a:defRPr/>
            </a:pPr>
            <a:r>
              <a:rPr lang="fr-FR" b="1" baseline="0" dirty="0"/>
              <a:t>Somme des T° </a:t>
            </a:r>
            <a:r>
              <a:rPr lang="fr-FR" b="1" baseline="0" dirty="0">
                <a:sym typeface="Wingdings" panose="05000000000000000000" pitchFamily="2" charset="2"/>
              </a:rPr>
              <a:t> N</a:t>
            </a:r>
            <a:r>
              <a:rPr lang="fr-FR" b="1" baseline="0" dirty="0"/>
              <a:t>b degré jour </a:t>
            </a:r>
            <a:r>
              <a:rPr lang="fr-FR" b="1" baseline="0" dirty="0">
                <a:sym typeface="Wingdings" panose="05000000000000000000" pitchFamily="2" charset="2"/>
              </a:rPr>
              <a:t></a:t>
            </a:r>
            <a:r>
              <a:rPr lang="fr-FR" baseline="0" dirty="0">
                <a:sym typeface="Wingdings" panose="05000000000000000000" pitchFamily="2" charset="2"/>
              </a:rPr>
              <a:t> le cumul des T° moyennes journalières sur une période </a:t>
            </a:r>
            <a:endParaRPr lang="fr-FR" baseline="0" dirty="0"/>
          </a:p>
          <a:p>
            <a:pPr marL="171690" indent="-171690" defTabSz="457840">
              <a:buFont typeface="Wingdings" panose="05000000000000000000" pitchFamily="2" charset="2"/>
              <a:buChar char="Ø"/>
              <a:defRPr/>
            </a:pPr>
            <a:r>
              <a:rPr lang="fr-FR" b="1" baseline="0" dirty="0"/>
              <a:t>Risque potentiel </a:t>
            </a:r>
            <a:r>
              <a:rPr lang="fr-FR" baseline="0" dirty="0"/>
              <a:t>car les cumuls de T° actuelles permettent le développement de la 2</a:t>
            </a:r>
            <a:r>
              <a:rPr lang="fr-FR" baseline="30000" dirty="0"/>
              <a:t>nd</a:t>
            </a:r>
            <a:r>
              <a:rPr lang="fr-FR" baseline="0" dirty="0"/>
              <a:t> génération de pyrale</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82</a:t>
            </a:fld>
            <a:endParaRPr lang="fr-FR"/>
          </a:p>
        </p:txBody>
      </p:sp>
    </p:spTree>
    <p:extLst>
      <p:ext uri="{BB962C8B-B14F-4D97-AF65-F5344CB8AC3E}">
        <p14:creationId xmlns:p14="http://schemas.microsoft.com/office/powerpoint/2010/main" val="8889320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Indicateur</a:t>
            </a:r>
            <a:r>
              <a:rPr lang="fr-FR" baseline="0" dirty="0"/>
              <a:t>s thermique beaucoup plus fiables, on observe des tendances nettes</a:t>
            </a:r>
          </a:p>
          <a:p>
            <a:endParaRPr lang="fr-FR" baseline="0" dirty="0"/>
          </a:p>
          <a:p>
            <a:r>
              <a:rPr lang="fr-FR" baseline="0" dirty="0"/>
              <a:t>L’augmentation de la fréquence et de la durée de ces jours échaudants (température max supérieur à 25° entre mai et juillet) augmente le risque d’échaudage du blé. </a:t>
            </a:r>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t>83</a:t>
            </a:fld>
            <a:endParaRPr lang="fr-FR" dirty="0"/>
          </a:p>
        </p:txBody>
      </p:sp>
    </p:spTree>
    <p:extLst>
      <p:ext uri="{BB962C8B-B14F-4D97-AF65-F5344CB8AC3E}">
        <p14:creationId xmlns:p14="http://schemas.microsoft.com/office/powerpoint/2010/main" val="19705941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hlinkClick r:id="rId3"/>
              </a:rPr>
              <a:t>L’eau en 2050 : graves tensions sur les écosystèmes et les usages | Haut-commissariat à la stratégie et au plan</a:t>
            </a:r>
            <a:endParaRPr lang="fr-FR" dirty="0"/>
          </a:p>
          <a:p>
            <a:r>
              <a:rPr lang="fr-FR" sz="1200" b="0" i="0" kern="1200" dirty="0">
                <a:solidFill>
                  <a:schemeClr val="tx1"/>
                </a:solidFill>
                <a:effectLst/>
                <a:latin typeface="+mn-lt"/>
                <a:ea typeface="+mn-ea"/>
                <a:cs typeface="+mn-cs"/>
              </a:rPr>
              <a:t>Concernant les besoins environnementaux, du fait du changement climatique, les écosystèmes pourraient subir à l’horizon 2050 des situations de stress chronique plusieurs années consécutives sur toute la France hexagonale, en particulier dans le sud-ouest et le sud-est. Les prélèvements humains viendront accroître cette pression sur les milieux ; un effort de sobriété s’impose.</a:t>
            </a:r>
          </a:p>
          <a:p>
            <a:r>
              <a:rPr lang="fr-FR" sz="1200" b="0" i="0" kern="1200" dirty="0">
                <a:solidFill>
                  <a:schemeClr val="tx1"/>
                </a:solidFill>
                <a:effectLst/>
                <a:latin typeface="+mn-lt"/>
                <a:ea typeface="+mn-ea"/>
                <a:cs typeface="+mn-cs"/>
              </a:rPr>
              <a:t>S’agissant des usages humains, sans inflexion des tendances actuelles, 88 % du territoire hexagonal pourraient être en situation de tension modérée ou sévère en été en matière de prélèvements. Des restrictions d’usage de l’eau pour les activités agricoles, industrielles ou pour les particuliers seraient alors probables sur la quasi-totalité du territoire, comme en 2022. La tension relative aux consommations pourrait être forte dans le sud-ouest et le sud-est de la France, en raison de la part importante de l’eau consommée, du fait notamment de l’irrigation des cultures.</a:t>
            </a:r>
          </a:p>
          <a:p>
            <a:r>
              <a:rPr lang="fr-FR" sz="1200" b="0" i="0" kern="1200" dirty="0">
                <a:solidFill>
                  <a:schemeClr val="tx1"/>
                </a:solidFill>
                <a:effectLst/>
                <a:latin typeface="+mn-lt"/>
                <a:ea typeface="+mn-ea"/>
                <a:cs typeface="+mn-cs"/>
              </a:rPr>
              <a:t>Enfin, la situation hydrique devrait être amenée à se dégrader entre les horizons 2020 et 2050, non seulement en été, mais aussi en hiver, dans la très grande majorité de la France hexagonale. Il faut voir là l’effet combiné d’une diminution de la ressource en eau et d’une augmentation de la demande en prélèvements et surtout en consommations. Ces constats appellent à planifier dès aujourd’hui les transformations des pratiques qui permettront de limiter les pressions sur les écosystèmes et les conflits entre les différents usages de l’eau.</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84</a:t>
            </a:fld>
            <a:endParaRPr lang="fr-FR"/>
          </a:p>
        </p:txBody>
      </p:sp>
    </p:spTree>
    <p:extLst>
      <p:ext uri="{BB962C8B-B14F-4D97-AF65-F5344CB8AC3E}">
        <p14:creationId xmlns:p14="http://schemas.microsoft.com/office/powerpoint/2010/main" val="17424265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1" i="1" dirty="0"/>
              <a:t>Le projet Explore 2070</a:t>
            </a:r>
            <a:r>
              <a:rPr lang="fr-FR" b="1" i="1" baseline="0" dirty="0"/>
              <a:t> </a:t>
            </a:r>
            <a:r>
              <a:rPr lang="fr-FR" i="1" baseline="0" dirty="0"/>
              <a:t>(</a:t>
            </a:r>
            <a:r>
              <a:rPr lang="fr-FR" i="1" dirty="0"/>
              <a:t>2010 – 2012), a eu pour objectif :</a:t>
            </a:r>
          </a:p>
          <a:p>
            <a:pPr marL="171690" indent="-171690">
              <a:buFont typeface="Wingdings" panose="05000000000000000000" pitchFamily="2" charset="2"/>
              <a:buChar char="Ø"/>
            </a:pPr>
            <a:r>
              <a:rPr lang="fr-FR" b="1" i="1" dirty="0"/>
              <a:t>d'évaluer les impacts du changement climatique sur les milieux aquatiques et la ressource en eau </a:t>
            </a:r>
            <a:r>
              <a:rPr lang="fr-FR" b="1" i="1" u="sng" dirty="0"/>
              <a:t>à l'échéance 2070</a:t>
            </a:r>
            <a:r>
              <a:rPr lang="fr-FR" i="1" dirty="0"/>
              <a:t>, pour anticiper les principaux défis à relever et hiérarchiser les risques ;</a:t>
            </a:r>
          </a:p>
          <a:p>
            <a:pPr marL="171690" indent="-171690">
              <a:buFont typeface="Wingdings" panose="05000000000000000000" pitchFamily="2" charset="2"/>
              <a:buChar char="Ø"/>
            </a:pPr>
            <a:r>
              <a:rPr lang="fr-FR" i="1" dirty="0"/>
              <a:t>d’élaborer et d’évaluer des </a:t>
            </a:r>
            <a:r>
              <a:rPr lang="fr-FR" b="1" i="1" dirty="0"/>
              <a:t>stratégies d’adaptation dans le domaine de l’eau </a:t>
            </a:r>
            <a:r>
              <a:rPr lang="fr-FR" i="1" dirty="0"/>
              <a:t>en déterminant les mesures d’adaptation les plus appropriées tout en minimisant les risques.</a:t>
            </a:r>
          </a:p>
          <a:p>
            <a:endParaRPr lang="fr-FR" b="1" i="1" dirty="0"/>
          </a:p>
          <a:p>
            <a:r>
              <a:rPr lang="fr-FR" b="1" i="1" dirty="0"/>
              <a:t>Projet</a:t>
            </a:r>
            <a:r>
              <a:rPr lang="fr-FR" b="1" i="1" baseline="0" dirty="0"/>
              <a:t> p</a:t>
            </a:r>
            <a:r>
              <a:rPr lang="fr-FR" b="1" i="1" dirty="0"/>
              <a:t>orté par la direction de l’Eau et de la biodiversité du ministère </a:t>
            </a:r>
            <a:r>
              <a:rPr lang="fr-FR" i="1" dirty="0"/>
              <a:t>en charge de l'écologie avec la participation de l’</a:t>
            </a:r>
            <a:r>
              <a:rPr lang="fr-FR" i="1" dirty="0" err="1"/>
              <a:t>Onema</a:t>
            </a:r>
            <a:r>
              <a:rPr lang="fr-FR" i="1" dirty="0"/>
              <a:t>, du CETMEF, des agences de l’eau, des DREAL de bassin, du CGDD, de la DGEC et de la DGPR. </a:t>
            </a:r>
            <a:r>
              <a:rPr lang="fr-FR" b="1" i="1" dirty="0"/>
              <a:t>Il a rassemblé une centaine d’experts</a:t>
            </a:r>
            <a:r>
              <a:rPr lang="fr-FR" i="1" dirty="0"/>
              <a:t> venant d’établissements de recherche et de bureaux d’études spécialisés.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85</a:t>
            </a:fld>
            <a:endParaRPr lang="fr-FR"/>
          </a:p>
        </p:txBody>
      </p:sp>
    </p:spTree>
    <p:extLst>
      <p:ext uri="{BB962C8B-B14F-4D97-AF65-F5344CB8AC3E}">
        <p14:creationId xmlns:p14="http://schemas.microsoft.com/office/powerpoint/2010/main" val="12130267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Ce projet qui a pris la suite d’Explore 2070 a permis de préciser les modélisations qui sont mises à disposition sur la plateforme DRIAS – les futurs de l’eau (https://www.drias-eau.fr/).</a:t>
            </a:r>
          </a:p>
          <a:p>
            <a:r>
              <a:rPr lang="fr-FR" dirty="0"/>
              <a:t>Le </a:t>
            </a:r>
            <a:r>
              <a:rPr lang="fr-FR" b="1" dirty="0"/>
              <a:t>changement climatique</a:t>
            </a:r>
            <a:r>
              <a:rPr lang="fr-FR" dirty="0"/>
              <a:t> d’origine humaine en cours introduit un </a:t>
            </a:r>
            <a:r>
              <a:rPr lang="fr-FR" b="1" dirty="0"/>
              <a:t>contraste</a:t>
            </a:r>
            <a:r>
              <a:rPr lang="fr-FR" dirty="0"/>
              <a:t> entre plus d’eau attendue au nord de l’Europe et moins d’eau attendue autour du bassin Méditerranéen. Mais des </a:t>
            </a:r>
            <a:r>
              <a:rPr lang="fr-FR" b="1" dirty="0"/>
              <a:t>incertitudes</a:t>
            </a:r>
            <a:r>
              <a:rPr lang="fr-FR" dirty="0"/>
              <a:t> subsistent sur la position exacte de cette </a:t>
            </a:r>
            <a:r>
              <a:rPr lang="fr-FR" b="1" dirty="0"/>
              <a:t>zone de transition</a:t>
            </a:r>
            <a:r>
              <a:rPr lang="fr-FR" dirty="0"/>
              <a:t> dans le futur, les modèles climatiques la projetant entre le sud de l’Angleterre et le milieu de la France. Les </a:t>
            </a:r>
            <a:r>
              <a:rPr lang="fr-FR" b="1" dirty="0"/>
              <a:t>certitudes</a:t>
            </a:r>
            <a:r>
              <a:rPr lang="fr-FR" dirty="0"/>
              <a:t> sont donc fortes sur </a:t>
            </a:r>
            <a:r>
              <a:rPr lang="fr-FR" b="1" dirty="0"/>
              <a:t>moins d’eau dans la partie sud</a:t>
            </a:r>
            <a:r>
              <a:rPr lang="fr-FR" dirty="0"/>
              <a:t> de la France, et des </a:t>
            </a:r>
            <a:r>
              <a:rPr lang="fr-FR" b="1" dirty="0"/>
              <a:t>incertitudes</a:t>
            </a:r>
            <a:r>
              <a:rPr lang="fr-FR" dirty="0"/>
              <a:t> subsistent sur </a:t>
            </a:r>
            <a:r>
              <a:rPr lang="fr-FR" b="1" dirty="0"/>
              <a:t>plus d’eau dans la partie nord</a:t>
            </a:r>
            <a:r>
              <a:rPr lang="fr-FR" dirty="0"/>
              <a:t>.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86</a:t>
            </a:fld>
            <a:endParaRPr lang="fr-FR"/>
          </a:p>
        </p:txBody>
      </p:sp>
    </p:spTree>
    <p:extLst>
      <p:ext uri="{BB962C8B-B14F-4D97-AF65-F5344CB8AC3E}">
        <p14:creationId xmlns:p14="http://schemas.microsoft.com/office/powerpoint/2010/main" val="8351181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En </a:t>
            </a:r>
            <a:r>
              <a:rPr lang="fr-FR" b="1" dirty="0"/>
              <a:t>été</a:t>
            </a:r>
            <a:r>
              <a:rPr lang="fr-FR" dirty="0"/>
              <a:t>, le déclin des précipitations s’étend vers le nord, et associé à l’augmentation générale de l’évaporation due au réchauffement, conduit à une </a:t>
            </a:r>
            <a:r>
              <a:rPr lang="fr-FR" b="1" dirty="0"/>
              <a:t>diminution drastique des débits des cours d’eau</a:t>
            </a:r>
            <a:r>
              <a:rPr lang="fr-FR" dirty="0"/>
              <a:t>. L’ensemble des projections du projet Explore2 s’accorde sur cette </a:t>
            </a:r>
            <a:r>
              <a:rPr lang="fr-FR" b="1" dirty="0"/>
              <a:t>sévérité accrue des étiages d’été quel que soit le scénario. </a:t>
            </a:r>
            <a:r>
              <a:rPr lang="fr-FR" dirty="0"/>
              <a:t>Non seulement </a:t>
            </a:r>
            <a:r>
              <a:rPr lang="fr-FR" b="1" dirty="0"/>
              <a:t>les débits minimums d’été se réduisent</a:t>
            </a:r>
            <a:r>
              <a:rPr lang="fr-FR" dirty="0"/>
              <a:t>, mais </a:t>
            </a:r>
            <a:r>
              <a:rPr lang="fr-FR" b="1" dirty="0"/>
              <a:t>la durée des étiages augmente</a:t>
            </a:r>
            <a:r>
              <a:rPr lang="fr-FR" dirty="0"/>
              <a:t> elle-aussi. </a:t>
            </a:r>
            <a:r>
              <a:rPr lang="fr-FR"/>
              <a:t>Ce signal fort se superpose à une forte variabilité naturelle d’une année sur l’autre. </a:t>
            </a:r>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87</a:t>
            </a:fld>
            <a:endParaRPr lang="fr-FR"/>
          </a:p>
        </p:txBody>
      </p:sp>
    </p:spTree>
    <p:extLst>
      <p:ext uri="{BB962C8B-B14F-4D97-AF65-F5344CB8AC3E}">
        <p14:creationId xmlns:p14="http://schemas.microsoft.com/office/powerpoint/2010/main" val="38052446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Source : La gestion quantitative de l’eau, rapport du CGAAER, avril 2023</a:t>
            </a:r>
          </a:p>
          <a:p>
            <a:r>
              <a:rPr lang="fr-FR" dirty="0"/>
              <a:t>« La gestion quantitative de l’eau pourrait ainsi être de plus en plus difficile, alors que, dans le même temps, la recherche d’une amélioration de la qualité de l’eau reste incontournable. D’ores et déjà, atteindre en 2027 les objectifs de bon état des masses d’eau au sens quantitatif comme qualitatif, comme le demande la directive cadre sur l’eau (DCE), paraît impossible. L’eau est entrée dans une zone de turbulence marquée par le risque de multiplication des conflits d’usage. Elle est en effet au carrefour d’enjeux environnementaux, mais aussi économiques et sociaux, qui appellent à faire des choix politiques et à définir des priorités.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88</a:t>
            </a:fld>
            <a:endParaRPr lang="fr-FR"/>
          </a:p>
        </p:txBody>
      </p:sp>
    </p:spTree>
    <p:extLst>
      <p:ext uri="{BB962C8B-B14F-4D97-AF65-F5344CB8AC3E}">
        <p14:creationId xmlns:p14="http://schemas.microsoft.com/office/powerpoint/2010/main" val="34962508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 La gestion quantitative de l’eau, rapport du CGAAER, avril 2023</a:t>
            </a:r>
          </a:p>
          <a:p>
            <a:r>
              <a:rPr lang="fr-FR" dirty="0"/>
              <a:t>L’augmentation de l’évapotranspiration (ETP) est la variable dont l’évolution est la plus impactante sur la production agricole et la recharge des nappes. L’agriculture, c’est 9 % des prélèvements totaux d’eau, soit de l’ordre de 3 Md m3 /an... Mais plus de 50 % de la consommation totale en été. Les 2/3 de l’eau qu’elle consomme sont issus des eaux de surface (la proportion est inversée pour les autres secteurs économiques). Environ 20 % des exploitations agricoles sont irriguées (soit environ 75 000 irrigants), pour seulement 6,8 % de la SAU (soit 1,8 </a:t>
            </a:r>
            <a:r>
              <a:rPr lang="fr-FR" dirty="0" err="1"/>
              <a:t>Mha</a:t>
            </a:r>
            <a:r>
              <a:rPr lang="fr-FR" dirty="0"/>
              <a:t>, + 15 % en 10 ans), [source : Recensement agricole 2020] avec de grandes disparités départementales. 32 % des surfaces irriguées concernent des productions de maïs, mais seulement 34 % des surfaces de maïs sont irriguées.</a:t>
            </a:r>
          </a:p>
        </p:txBody>
      </p:sp>
      <p:sp>
        <p:nvSpPr>
          <p:cNvPr id="4" name="Espace réservé du numéro de diapositive 3"/>
          <p:cNvSpPr>
            <a:spLocks noGrp="1"/>
          </p:cNvSpPr>
          <p:nvPr>
            <p:ph type="sldNum" sz="quarter" idx="5"/>
          </p:nvPr>
        </p:nvSpPr>
        <p:spPr/>
        <p:txBody>
          <a:bodyPr/>
          <a:lstStyle/>
          <a:p>
            <a:fld id="{B484ED74-863B-4F8A-B215-295CBC146FB6}" type="slidenum">
              <a:rPr lang="fr-FR" smtClean="0"/>
              <a:t>89</a:t>
            </a:fld>
            <a:endParaRPr lang="fr-FR"/>
          </a:p>
        </p:txBody>
      </p:sp>
    </p:spTree>
    <p:extLst>
      <p:ext uri="{BB962C8B-B14F-4D97-AF65-F5344CB8AC3E}">
        <p14:creationId xmlns:p14="http://schemas.microsoft.com/office/powerpoint/2010/main" val="26096424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algn="just"/>
            <a:r>
              <a:rPr lang="fr-FR" b="0" dirty="0"/>
              <a:t>Surface fixe et population qui augmente. On s’en est sortis avec l’intensification jusqu’à maintenant,</a:t>
            </a:r>
            <a:r>
              <a:rPr lang="fr-FR" b="0" baseline="0" dirty="0"/>
              <a:t> mais le changement climatique</a:t>
            </a:r>
            <a:r>
              <a:rPr lang="fr-FR" b="0" dirty="0"/>
              <a:t> va dans le sens de la diminution des terres.</a:t>
            </a:r>
          </a:p>
          <a:p>
            <a:pPr algn="just"/>
            <a:r>
              <a:rPr lang="fr-FR" b="0" dirty="0"/>
              <a:t>Ces 50 dernières années, la gestion de la terre et de l’eau s’est ajustée à la demande croissante en aliments. </a:t>
            </a:r>
            <a:r>
              <a:rPr lang="fr-FR" dirty="0"/>
              <a:t>La production agricole mondiale a été multipliée par un facteur compris entre 2,5 et 3 pendant cette période, alors que la superficie cultivée n’a augmenté que de 12</a:t>
            </a:r>
            <a:r>
              <a:rPr lang="fr-FR" baseline="0" dirty="0"/>
              <a:t> %</a:t>
            </a:r>
            <a:r>
              <a:rPr lang="fr-FR" dirty="0"/>
              <a:t>. </a:t>
            </a:r>
          </a:p>
          <a:p>
            <a:pPr algn="just"/>
            <a:r>
              <a:rPr lang="fr-FR" dirty="0"/>
              <a:t>Info : La surface de terre cultivée par personne dans les pays à faible revenu est inférieure de plus de moitié à celle qui est affichée par les pays à revenu élevé et, en général, les terres se prêtent moins bien à l’agriculture.</a:t>
            </a:r>
          </a:p>
          <a:p>
            <a:pPr algn="just"/>
            <a:r>
              <a:rPr lang="fr-FR" dirty="0"/>
              <a:t>Mais LIMITE à ce système : augmentation à venir de la population ET diminution des terres arables, qui pose la question de la sécurité alimentaire</a:t>
            </a:r>
            <a:r>
              <a:rPr lang="fr-FR" baseline="0" dirty="0"/>
              <a:t> (4 composantes : disponibilité, accès, utilisation, stabilité)</a:t>
            </a:r>
            <a:r>
              <a:rPr lang="fr-FR" dirty="0"/>
              <a:t>. </a:t>
            </a:r>
          </a:p>
        </p:txBody>
      </p:sp>
      <p:sp>
        <p:nvSpPr>
          <p:cNvPr id="4" name="Espace réservé du numéro de diapositive 3"/>
          <p:cNvSpPr>
            <a:spLocks noGrp="1"/>
          </p:cNvSpPr>
          <p:nvPr>
            <p:ph type="sldNum" sz="quarter" idx="10"/>
          </p:nvPr>
        </p:nvSpPr>
        <p:spPr/>
        <p:txBody>
          <a:bodyPr/>
          <a:lstStyle/>
          <a:p>
            <a:fld id="{FD6DEDBA-1B1C-4451-83C9-4948A2F1DDCF}" type="slidenum">
              <a:rPr lang="fr-FR" smtClean="0"/>
              <a:t>91</a:t>
            </a:fld>
            <a:endParaRPr lang="fr-FR"/>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36200263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b="0" i="0" dirty="0"/>
              <a:t>Impact du</a:t>
            </a:r>
            <a:r>
              <a:rPr lang="fr-FR" b="0" i="0" baseline="0" dirty="0"/>
              <a:t> climat sur l’agriculture </a:t>
            </a:r>
            <a:r>
              <a:rPr lang="fr-FR" b="0" i="0" baseline="0" dirty="0">
                <a:sym typeface="Wingdings" panose="05000000000000000000" pitchFamily="2" charset="2"/>
              </a:rPr>
              <a:t> besoin de s’adapter  </a:t>
            </a:r>
          </a:p>
          <a:p>
            <a:r>
              <a:rPr lang="fr-FR" b="1" i="0" baseline="0" dirty="0">
                <a:sym typeface="Wingdings" panose="05000000000000000000" pitchFamily="2" charset="2"/>
              </a:rPr>
              <a:t>MAIS en même temps, </a:t>
            </a:r>
            <a:r>
              <a:rPr lang="fr-FR" b="0" i="0" baseline="0" dirty="0">
                <a:sym typeface="Wingdings" panose="05000000000000000000" pitchFamily="2" charset="2"/>
              </a:rPr>
              <a:t>l’agriculture doit aussi travailler pour atténuer son impact sur le CC </a:t>
            </a:r>
          </a:p>
          <a:p>
            <a:pPr marL="171690" indent="-171690">
              <a:buFont typeface="Symbol" panose="05050102010706020507" pitchFamily="18" charset="2"/>
              <a:buChar char="Þ"/>
            </a:pPr>
            <a:r>
              <a:rPr lang="fr-FR" b="1" i="0" baseline="0" dirty="0">
                <a:sym typeface="Wingdings" panose="05000000000000000000" pitchFamily="2" charset="2"/>
              </a:rPr>
              <a:t>Recherche de complémentarité </a:t>
            </a:r>
            <a:r>
              <a:rPr lang="fr-FR" b="0" i="0" baseline="0" dirty="0">
                <a:sym typeface="Wingdings" panose="05000000000000000000" pitchFamily="2" charset="2"/>
              </a:rPr>
              <a:t>entre adaptation et atténuation </a:t>
            </a:r>
            <a:r>
              <a:rPr lang="fr-FR" b="1" i="0" u="sng" baseline="0" dirty="0">
                <a:sym typeface="Wingdings" panose="05000000000000000000" pitchFamily="2" charset="2"/>
              </a:rPr>
              <a:t>dans l’objectif de garantir</a:t>
            </a:r>
            <a:r>
              <a:rPr lang="fr-FR" b="1" i="0" u="none" baseline="0" dirty="0">
                <a:sym typeface="Wingdings" panose="05000000000000000000" pitchFamily="2" charset="2"/>
              </a:rPr>
              <a:t> </a:t>
            </a:r>
            <a:r>
              <a:rPr lang="fr-FR" b="1" i="0" baseline="0" dirty="0">
                <a:sym typeface="Wingdings" panose="05000000000000000000" pitchFamily="2" charset="2"/>
              </a:rPr>
              <a:t>la sécurité alimentaire mondiale </a:t>
            </a:r>
            <a:r>
              <a:rPr lang="fr-FR" b="0" i="0" baseline="0" dirty="0">
                <a:sym typeface="Wingdings" panose="05000000000000000000" pitchFamily="2" charset="2"/>
              </a:rPr>
              <a:t>(qui est en péril si on continue sur cette trajectoire). </a:t>
            </a:r>
          </a:p>
          <a:p>
            <a:pPr marL="0" indent="0">
              <a:buFont typeface="Symbol" panose="05050102010706020507" pitchFamily="18" charset="2"/>
              <a:buNone/>
            </a:pPr>
            <a:r>
              <a:rPr lang="fr-FR" b="0" i="0" baseline="0" dirty="0">
                <a:sym typeface="Wingdings" panose="05000000000000000000" pitchFamily="2" charset="2"/>
              </a:rPr>
              <a:t>Un outil pour comprendre toutes les interconnexions : la Fresque du Climat</a:t>
            </a:r>
            <a:endParaRPr lang="fr-FR" b="0" i="0" dirty="0"/>
          </a:p>
        </p:txBody>
      </p:sp>
      <p:sp>
        <p:nvSpPr>
          <p:cNvPr id="4" name="Espace réservé du numéro de diapositive 3"/>
          <p:cNvSpPr>
            <a:spLocks noGrp="1"/>
          </p:cNvSpPr>
          <p:nvPr>
            <p:ph type="sldNum" sz="quarter" idx="10"/>
          </p:nvPr>
        </p:nvSpPr>
        <p:spPr/>
        <p:txBody>
          <a:bodyPr/>
          <a:lstStyle/>
          <a:p>
            <a:fld id="{FD6DEDBA-1B1C-4451-83C9-4948A2F1DDCF}" type="slidenum">
              <a:rPr lang="fr-FR" smtClean="0"/>
              <a:t>92</a:t>
            </a:fld>
            <a:endParaRPr lang="fr-FR"/>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39496435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Irréversibilité</a:t>
            </a:r>
            <a:r>
              <a:rPr lang="fr-FR" baseline="0" dirty="0"/>
              <a:t> =&gt; Atténuer et s’adapter.</a:t>
            </a:r>
          </a:p>
          <a:p>
            <a:r>
              <a:rPr lang="fr-FR" i="1" baseline="0" dirty="0"/>
              <a:t>6ème  rapport  d’évaluation du GIEC, août 2021, résumé décideurs : </a:t>
            </a:r>
            <a:r>
              <a:rPr lang="fr-FR" baseline="0" dirty="0"/>
              <a:t>« Si nous atteignons la neutralité carbone, le réchauffement climatique devrait s’arrêter, avec plus de certitude que dans le précédent rapport (de 2013)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94</a:t>
            </a:fld>
            <a:endParaRPr lang="fr-FR"/>
          </a:p>
        </p:txBody>
      </p:sp>
    </p:spTree>
    <p:extLst>
      <p:ext uri="{BB962C8B-B14F-4D97-AF65-F5344CB8AC3E}">
        <p14:creationId xmlns:p14="http://schemas.microsoft.com/office/powerpoint/2010/main" val="27109250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fr-FR">
                <a:effectLst/>
                <a:hlinkClick r:id="rId3" tooltip="https://www.youtube.com/watch?v=7dzsco_xmb4"/>
              </a:rPr>
              <a:t>https://www.youtube.com/watch?v=7DZsCo_XMB4</a:t>
            </a:r>
            <a:endParaRPr lang="fr-FR">
              <a:effectLst/>
            </a:endParaRPr>
          </a:p>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2263792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Céréales à paille et cultures d’hiver : impacts moins fréquents mais forts quand ils sont là. Les perdants : cultures pérennes et légumineuses graines à cycle court au printemps et sensibles à peu près à tout ; systèmes herbivores. Cultures d’été : fréquence en augmentation mais impact pas aussi fort que sur cultures hiver. </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96</a:t>
            </a:fld>
            <a:endParaRPr lang="fr-FR"/>
          </a:p>
        </p:txBody>
      </p:sp>
    </p:spTree>
    <p:extLst>
      <p:ext uri="{BB962C8B-B14F-4D97-AF65-F5344CB8AC3E}">
        <p14:creationId xmlns:p14="http://schemas.microsoft.com/office/powerpoint/2010/main" val="32261823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 </a:t>
            </a:r>
            <a:r>
              <a:rPr lang="fr-FR" dirty="0" err="1"/>
              <a:t>Solagro</a:t>
            </a:r>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97</a:t>
            </a:fld>
            <a:endParaRPr lang="fr-FR"/>
          </a:p>
        </p:txBody>
      </p:sp>
    </p:spTree>
    <p:extLst>
      <p:ext uri="{BB962C8B-B14F-4D97-AF65-F5344CB8AC3E}">
        <p14:creationId xmlns:p14="http://schemas.microsoft.com/office/powerpoint/2010/main" val="39493989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0702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 scénario AFTERRES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100</a:t>
            </a:fld>
            <a:endParaRPr lang="fr-FR"/>
          </a:p>
        </p:txBody>
      </p:sp>
    </p:spTree>
    <p:extLst>
      <p:ext uri="{BB962C8B-B14F-4D97-AF65-F5344CB8AC3E}">
        <p14:creationId xmlns:p14="http://schemas.microsoft.com/office/powerpoint/2010/main" val="33647703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a typeface="MS PGothic"/>
              </a:rPr>
              <a:t>Pour répondre aux enjeux du CC: plusieurs</a:t>
            </a:r>
            <a:r>
              <a:rPr lang="fr-FR" sz="1200" baseline="0" dirty="0">
                <a:solidFill>
                  <a:srgbClr val="000000"/>
                </a:solidFill>
                <a:ea typeface="MS PGothic"/>
              </a:rPr>
              <a:t> engagements politiques.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0000"/>
                </a:solidFill>
                <a:ea typeface="MS PGothic"/>
              </a:rPr>
              <a:t>1997</a:t>
            </a:r>
            <a:r>
              <a:rPr lang="fr-FR" sz="1200" dirty="0">
                <a:solidFill>
                  <a:srgbClr val="000000"/>
                </a:solidFill>
                <a:ea typeface="MS PGothic"/>
              </a:rPr>
              <a:t>  : Protocole de Kyoto : accord international qui visait à réduire, entre 2008 et 2012, d'au moins 5 % par rapport au niveau de 1990, les émissions de six gaz à effet de serre (dioxyde de carbone, méthane, protoxyde d'azote et trois substituts des chlorofluorocarbones).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0000"/>
                </a:solidFill>
                <a:ea typeface="MS PGothic"/>
              </a:rPr>
              <a:t>2015</a:t>
            </a:r>
            <a:r>
              <a:rPr lang="fr-FR" sz="1200" dirty="0">
                <a:solidFill>
                  <a:srgbClr val="000000"/>
                </a:solidFill>
                <a:ea typeface="MS PGothic"/>
              </a:rPr>
              <a:t> : COP21 et Accord de Paris . O</a:t>
            </a:r>
            <a:r>
              <a:rPr lang="fr-FR" sz="1200" dirty="0"/>
              <a:t>bjectif qui vise à limiter à 2 °C au-dessus des niveaux préindustriels le réchauffement climatique d'ici la fin du siècle.</a:t>
            </a:r>
            <a:endParaRPr lang="fr-FR" sz="600" dirty="0"/>
          </a:p>
          <a:p>
            <a:endParaRPr lang="fr-FR" b="1" u="sng" dirty="0"/>
          </a:p>
          <a:p>
            <a:r>
              <a:rPr lang="fr-FR" b="1" u="sng" dirty="0"/>
              <a:t>Le paquet 2020 </a:t>
            </a:r>
            <a:r>
              <a:rPr lang="fr-FR" dirty="0"/>
              <a:t>est un ensemble d'actes législatifs contraignants devant permettre à l’UE d'atteindre ses objectifs en matière d’énergie et de lutte contre le changement climatique à l'horizon 2020. Le paquet fixe trois grands objectifs :</a:t>
            </a:r>
          </a:p>
          <a:p>
            <a:pPr marL="171450" indent="-171450">
              <a:buFont typeface="Arial" panose="020B0604020202020204" pitchFamily="34" charset="0"/>
              <a:buChar char="•"/>
            </a:pPr>
            <a:r>
              <a:rPr lang="fr-FR" dirty="0"/>
              <a:t>réduire les émissions de </a:t>
            </a:r>
            <a:r>
              <a:rPr lang="fr-FR" b="1" dirty="0"/>
              <a:t>gaz à effet de serre</a:t>
            </a:r>
            <a:r>
              <a:rPr lang="fr-FR" dirty="0"/>
              <a:t> de 20 </a:t>
            </a:r>
            <a:r>
              <a:rPr lang="fr-FR" b="1" dirty="0"/>
              <a:t>%</a:t>
            </a:r>
            <a:r>
              <a:rPr lang="fr-FR" dirty="0"/>
              <a:t> (par rapport aux niveaux de 1990);</a:t>
            </a:r>
          </a:p>
          <a:p>
            <a:pPr marL="171450" indent="-171450">
              <a:buFont typeface="Arial" panose="020B0604020202020204" pitchFamily="34" charset="0"/>
              <a:buChar char="•"/>
            </a:pPr>
            <a:r>
              <a:rPr lang="fr-FR" dirty="0"/>
              <a:t>porter à 20 % la part des </a:t>
            </a:r>
            <a:r>
              <a:rPr lang="fr-FR" b="1" dirty="0"/>
              <a:t>énergies renouvelables</a:t>
            </a:r>
            <a:r>
              <a:rPr lang="fr-FR" dirty="0"/>
              <a:t> dans la consommation d'énergie de l'UE;</a:t>
            </a:r>
          </a:p>
          <a:p>
            <a:pPr marL="171450" indent="-171450">
              <a:buFont typeface="Arial" panose="020B0604020202020204" pitchFamily="34" charset="0"/>
              <a:buChar char="•"/>
            </a:pPr>
            <a:r>
              <a:rPr lang="fr-FR" dirty="0"/>
              <a:t>améliorer l'</a:t>
            </a:r>
            <a:r>
              <a:rPr lang="fr-FR" b="1" dirty="0"/>
              <a:t>efficacité énergétique</a:t>
            </a:r>
            <a:r>
              <a:rPr lang="fr-FR" dirty="0"/>
              <a:t> de 20%.</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u="sng"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b="1" u="sng" dirty="0"/>
              <a:t>Cadre d’action en matière de climat et d’énergie d’ici à 2030 </a:t>
            </a:r>
            <a:r>
              <a:rPr lang="fr-FR" dirty="0"/>
              <a:t>Objectifs clés pour 2030 :</a:t>
            </a:r>
          </a:p>
          <a:p>
            <a:pPr marL="171450" indent="-171450">
              <a:buFont typeface="Arial" panose="020B0604020202020204" pitchFamily="34" charset="0"/>
              <a:buChar char="•"/>
            </a:pPr>
            <a:r>
              <a:rPr lang="fr-FR" dirty="0"/>
              <a:t>Réduire les émissions de gaz à effet de serre d'au moins 40 % (par rapport aux niveaux de 1990)</a:t>
            </a:r>
          </a:p>
          <a:p>
            <a:pPr marL="171450" indent="-171450">
              <a:buFont typeface="Arial" panose="020B0604020202020204" pitchFamily="34" charset="0"/>
              <a:buChar char="•"/>
            </a:pPr>
            <a:r>
              <a:rPr lang="fr-FR" dirty="0"/>
              <a:t>Porter la part des énergies renouvelables à au moins 32 %</a:t>
            </a:r>
          </a:p>
          <a:p>
            <a:pPr marL="171450" indent="-171450">
              <a:buFont typeface="Arial" panose="020B0604020202020204" pitchFamily="34" charset="0"/>
              <a:buChar char="•"/>
            </a:pPr>
            <a:r>
              <a:rPr lang="fr-FR" dirty="0"/>
              <a:t>Améliorer l'efficacité énergétique d'au moins 32,5 %</a:t>
            </a:r>
          </a:p>
          <a:p>
            <a:r>
              <a:rPr lang="fr-FR" dirty="0"/>
              <a:t>Le cadre d’action a été adopté par le Conseil européen en octobre 2014. Les objectifs en matière d’ENR et d’efficacité énergétique ont été révisés à la hausse en 2018.</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Green Deal </a:t>
            </a:r>
            <a:r>
              <a:rPr lang="fr-FR" sz="1200" dirty="0"/>
              <a:t>: https://ec.europa.eu/info/strategy/priorities-2019-2024/european-green-deal/delivering-european-green-deal_fr</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Fit for</a:t>
            </a:r>
            <a:r>
              <a:rPr lang="fr-FR" sz="1200" b="1" baseline="0" dirty="0"/>
              <a:t> 55</a:t>
            </a:r>
            <a:r>
              <a:rPr lang="fr-FR" sz="1200" baseline="0" dirty="0"/>
              <a:t>: https://www.ecologie.gouv.fr/fit-55-nouveau-cycle-politiques-europeennes-climat.  C’est une</a:t>
            </a:r>
            <a:r>
              <a:rPr lang="fr-FR" sz="1200" dirty="0"/>
              <a:t> </a:t>
            </a:r>
            <a:r>
              <a:rPr lang="fr-FR" sz="1200" b="1" dirty="0"/>
              <a:t>approche globale qui correspond à celle que la France a adopté avec le plan France Relance et le projet de loi Climat et Résilience</a:t>
            </a:r>
            <a:r>
              <a:rPr lang="fr-FR" sz="1200" b="0" dirty="0"/>
              <a:t>.</a:t>
            </a:r>
            <a:endParaRPr lang="fr-FR" sz="1200"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101</a:t>
            </a:fld>
            <a:endParaRPr lang="fr-FR"/>
          </a:p>
        </p:txBody>
      </p:sp>
    </p:spTree>
    <p:extLst>
      <p:ext uri="{BB962C8B-B14F-4D97-AF65-F5344CB8AC3E}">
        <p14:creationId xmlns:p14="http://schemas.microsoft.com/office/powerpoint/2010/main" val="7282324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SNBC</a:t>
            </a:r>
            <a:r>
              <a:rPr lang="fr-FR" baseline="0" dirty="0"/>
              <a:t> : </a:t>
            </a:r>
            <a:r>
              <a:rPr lang="fr-FR" dirty="0"/>
              <a:t>https://concertation-strategie-energie-climat.gouv.fr/les-grands-enjeux-de-la-snbc-3</a:t>
            </a:r>
          </a:p>
          <a:p>
            <a:r>
              <a:rPr lang="fr-FR" dirty="0"/>
              <a:t>PNACC</a:t>
            </a:r>
            <a:r>
              <a:rPr lang="fr-FR" baseline="0" dirty="0"/>
              <a:t> : https://www.ecologie.gouv.fr/sites/default/files/documents/20241025_DP_PNACC3.pdf</a:t>
            </a:r>
          </a:p>
          <a:p>
            <a:r>
              <a:rPr lang="fr-FR" dirty="0"/>
              <a:t>SRADDET Pays de la Loire</a:t>
            </a:r>
            <a:r>
              <a:rPr lang="fr-FR" baseline="0" dirty="0"/>
              <a:t> </a:t>
            </a:r>
            <a:r>
              <a:rPr lang="fr-FR" dirty="0"/>
              <a:t>: https://delibairs.paysdelaloire.fr/webdelib/servlet/WebDelibFicheDelibServlet?DOC_ID=49029</a:t>
            </a:r>
          </a:p>
          <a:p>
            <a:r>
              <a:rPr lang="fr-FR" dirty="0"/>
              <a:t>Loi Climat et Résilience : reprend une partie des propositions avancées par la Convention citoyenne pour le climat; l'État s'engage à respecter l'objectif fixé en avril 2021 par l’Union européenne : </a:t>
            </a:r>
            <a:r>
              <a:rPr lang="fr-FR" dirty="0">
                <a:hlinkClick r:id="rId3" tooltip="Parlement européen, &quot;Accord avec le Conseil sur l’obligation pour l’UE d’être climatiquement neutre d’ici 2050&quot;, 21 avril 2021. Nouvelle fenêtre"/>
              </a:rPr>
              <a:t>baisser d'au moins 55% les émissions des GES d'ici 2030</a:t>
            </a:r>
            <a:endParaRPr lang="fr-FR" dirty="0"/>
          </a:p>
          <a:p>
            <a:r>
              <a:rPr lang="fr-FR" dirty="0"/>
              <a:t>Les mesures du plan Eau 2023 : https://www.info.gouv.fr/grand-dossier/preservons-notre-ressource-en-eau/les-53-mesures-du-plan-eau </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102</a:t>
            </a:fld>
            <a:endParaRPr lang="fr-FR"/>
          </a:p>
        </p:txBody>
      </p:sp>
    </p:spTree>
    <p:extLst>
      <p:ext uri="{BB962C8B-B14F-4D97-AF65-F5344CB8AC3E}">
        <p14:creationId xmlns:p14="http://schemas.microsoft.com/office/powerpoint/2010/main" val="3109739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Message : Pour répondre aux enjeux du changement climatiques, la stratégie FR =</a:t>
            </a:r>
            <a:r>
              <a:rPr lang="fr-FR" baseline="0" dirty="0"/>
              <a:t> SNBC. </a:t>
            </a:r>
            <a:r>
              <a:rPr lang="fr-FR" dirty="0"/>
              <a:t>L’objectif de décarbonation est à 46 % pour l’agriculture, alors que d’autres secteurs doivent tendre vers le zéro émissions (énergie,</a:t>
            </a:r>
            <a:r>
              <a:rPr lang="fr-FR" baseline="0" dirty="0"/>
              <a:t> transport), ce n’est donc pas à l’agriculture que l’on demande le plus « d’efforts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Lien vers la SNBC 3 (</a:t>
            </a:r>
            <a:r>
              <a:rPr lang="fr-FR" dirty="0"/>
              <a:t>concertation conduit entre le 4 novembre et le 16 décembre 2024)</a:t>
            </a:r>
            <a:r>
              <a:rPr lang="fr-FR" baseline="0" dirty="0"/>
              <a:t> : https://concertation-strategie-energie-climat.gouv.fr/les-grands-enjeux-de-la-snbc-3</a:t>
            </a:r>
            <a:endParaRPr lang="fr-FR" dirty="0"/>
          </a:p>
        </p:txBody>
      </p:sp>
      <p:sp>
        <p:nvSpPr>
          <p:cNvPr id="4" name="Espace réservé du numéro de diapositive 3"/>
          <p:cNvSpPr>
            <a:spLocks noGrp="1"/>
          </p:cNvSpPr>
          <p:nvPr>
            <p:ph type="sldNum" sz="quarter" idx="10"/>
          </p:nvPr>
        </p:nvSpPr>
        <p:spPr/>
        <p:txBody>
          <a:bodyPr/>
          <a:lstStyle/>
          <a:p>
            <a:fld id="{79C095AD-2498-406C-ADFF-E1953C1135E2}" type="slidenum">
              <a:rPr lang="fr-FR" smtClean="0">
                <a:solidFill>
                  <a:prstClr val="black"/>
                </a:solidFill>
              </a:rPr>
              <a:pPr/>
              <a:t>103</a:t>
            </a:fld>
            <a:endParaRPr lang="fr-FR" dirty="0">
              <a:solidFill>
                <a:prstClr val="black"/>
              </a:solidFill>
            </a:endParaRPr>
          </a:p>
        </p:txBody>
      </p:sp>
    </p:spTree>
    <p:extLst>
      <p:ext uri="{BB962C8B-B14F-4D97-AF65-F5344CB8AC3E}">
        <p14:creationId xmlns:p14="http://schemas.microsoft.com/office/powerpoint/2010/main" val="12643384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commentaires 2"/>
          <p:cNvSpPr>
            <a:spLocks noGrp="1"/>
          </p:cNvSpPr>
          <p:nvPr>
            <p:ph type="body" idx="1"/>
          </p:nvPr>
        </p:nvSpPr>
        <p:spPr/>
        <p:txBody>
          <a:bodyPr/>
          <a:lstStyle/>
          <a:p>
            <a:r>
              <a:rPr lang="fr-FR" b="1" dirty="0"/>
              <a:t>Diapo complémentaire sur la SNBC, pour apporter + de détails si besoin.</a:t>
            </a:r>
          </a:p>
          <a:p>
            <a:r>
              <a:rPr lang="fr-FR" dirty="0"/>
              <a:t>Instaurée par la loi du 17 août 2015 relative a la transition énergétique pour la croissance verte, la stratégie nationale bas-carbone (SNBC) est la feuille de route de la France pour conduire la politique d’atténuation du changement climatique. La SNBC 2, inscrite dans la loi du 8 novembre 2019 relative à l’énergie et au climat, fixe l’objectif de l’atteinte de la neutralité carbone en 2050 (équilibre entre les émissions anthropiques et les absorptions anthropiques (puits naturels gérés par l’homme, en particulier les forêts, et les procédés industriels de capture et stockage de carbone). La SNBC vise une division par 2 des émissions du secteur agricole entre 1990 et 2050 (-46 % entre 2015 et 2050 et -18 % entre 2015 et 2030). Alors que les autres secteurs économiques ont pour objectif de </a:t>
            </a:r>
            <a:r>
              <a:rPr lang="fr-FR" dirty="0" err="1"/>
              <a:t>décarboner</a:t>
            </a:r>
            <a:r>
              <a:rPr lang="fr-FR" dirty="0"/>
              <a:t> totalement leur production à l’horizon 2050, la SNBC ne prévoit pas la suppression totale des GES de l’agriculture. Ces GES ont la particularité de ne pas être issus de la consommation d’énergie. La SNBC envisage un développement de l’</a:t>
            </a:r>
            <a:r>
              <a:rPr lang="fr-FR" dirty="0" err="1"/>
              <a:t>agro-écologie</a:t>
            </a:r>
            <a:r>
              <a:rPr lang="fr-FR" dirty="0"/>
              <a:t>, de l’agriculture de précision et une réduction des consommations d’énergie pour réduire les émissions de l’agriculture.</a:t>
            </a:r>
          </a:p>
          <a:p>
            <a:endParaRPr lang="fr-FR" dirty="0"/>
          </a:p>
          <a:p>
            <a:r>
              <a:rPr lang="fr-FR" i="1" baseline="0" dirty="0"/>
              <a:t>Source : https://ree.developpement-durable.gouv.fr/themes/defis-environnementaux/changement-climatique/emissions-de-gaz-a-effet-de-serre/article/les-emissions-de-gaz-a-effet-de-serre-de-l-agriculture#label_onglet804</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DEDBA-1B1C-4451-83C9-4948A2F1DDC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5481554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commentaires 2"/>
          <p:cNvSpPr>
            <a:spLocks noGrp="1"/>
          </p:cNvSpPr>
          <p:nvPr>
            <p:ph type="body" idx="1"/>
          </p:nvPr>
        </p:nvSpPr>
        <p:spPr/>
        <p:txBody>
          <a:bodyPr/>
          <a:lstStyle/>
          <a:p>
            <a:r>
              <a:rPr lang="fr-FR" dirty="0"/>
              <a:t>Evolution des émissions de GES (Mt CO2 eq) hors secteur des terres, comparaison des trajectoires et des 3e et 4e budgets carbone de la SNBC 2 et de la SNBC 3 (provisoire).(Sources : </a:t>
            </a:r>
            <a:r>
              <a:rPr lang="fr-FR" dirty="0" err="1"/>
              <a:t>Citepa</a:t>
            </a:r>
            <a:r>
              <a:rPr lang="fr-FR" dirty="0"/>
              <a:t>, </a:t>
            </a:r>
            <a:r>
              <a:rPr lang="fr-FR" dirty="0" err="1"/>
              <a:t>Secten</a:t>
            </a:r>
            <a:r>
              <a:rPr lang="fr-FR" dirty="0"/>
              <a:t> 2024, </a:t>
            </a:r>
            <a:r>
              <a:rPr lang="fr-FR" dirty="0" err="1"/>
              <a:t>Modélisatisation</a:t>
            </a:r>
            <a:r>
              <a:rPr lang="fr-FR" dirty="0"/>
              <a:t> DGEC) </a:t>
            </a:r>
            <a:endParaRPr lang="fr-FR" i="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6DEDBA-1B1C-4451-83C9-4948A2F1DDC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5315559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1" dirty="0"/>
              <a:t>Plusieurs chemins pourraient être empruntés pour parvenir à nos objectifs</a:t>
            </a:r>
            <a:r>
              <a:rPr lang="fr-FR" dirty="0"/>
              <a:t>. Ils nécessitent toutefois tous des transformations en profondeur de notre société qui doivent être planifiées et accompagnées.  Ils reposent sur des choix sociétaux (évolution du système alimentaire, de la consommation, développement technologique, recours à la sobriété, etc.)</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106</a:t>
            </a:fld>
            <a:endParaRPr lang="fr-FR"/>
          </a:p>
        </p:txBody>
      </p:sp>
    </p:spTree>
    <p:extLst>
      <p:ext uri="{BB962C8B-B14F-4D97-AF65-F5344CB8AC3E}">
        <p14:creationId xmlns:p14="http://schemas.microsoft.com/office/powerpoint/2010/main" val="32222010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https://www.ecologie.gouv.fr/presse/presentation-du-plan-national-dadaptation-changement-climatique</a:t>
            </a:r>
          </a:p>
          <a:p>
            <a:r>
              <a:rPr lang="fr-FR" dirty="0"/>
              <a:t>TRACC : voir diapos 42 à 52 !</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108</a:t>
            </a:fld>
            <a:endParaRPr lang="fr-FR"/>
          </a:p>
        </p:txBody>
      </p:sp>
    </p:spTree>
    <p:extLst>
      <p:ext uri="{BB962C8B-B14F-4D97-AF65-F5344CB8AC3E}">
        <p14:creationId xmlns:p14="http://schemas.microsoft.com/office/powerpoint/2010/main" val="8668733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https://www.ecologie.gouv.fr/presse/presentation-du-plan-national-dadaptation-changement-climatique</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109</a:t>
            </a:fld>
            <a:endParaRPr lang="fr-FR"/>
          </a:p>
        </p:txBody>
      </p:sp>
    </p:spTree>
    <p:extLst>
      <p:ext uri="{BB962C8B-B14F-4D97-AF65-F5344CB8AC3E}">
        <p14:creationId xmlns:p14="http://schemas.microsoft.com/office/powerpoint/2010/main" val="33416195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6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600"/>
              </a:spcBef>
              <a:spcAft>
                <a:spcPts val="0"/>
              </a:spcAft>
              <a:buClrTx/>
              <a:buSzTx/>
              <a:buFont typeface="Arial" charset="0"/>
              <a:buNone/>
              <a:tabLst/>
              <a:defRPr/>
            </a:pPr>
            <a:r>
              <a:rPr lang="fr-FR" sz="1100" b="1" dirty="0"/>
              <a:t>Loi issue des travaux de la convention Citoyenne pour le climat. </a:t>
            </a:r>
            <a:r>
              <a:rPr lang="fr-FR" sz="1100" dirty="0"/>
              <a:t>Promulguée le 24 août 2021, portant sur </a:t>
            </a:r>
            <a:r>
              <a:rPr lang="fr-FR" sz="1100" b="1" dirty="0"/>
              <a:t>lutte contre le dérèglement climatique et le renforcement de la résilience face à ses effets. </a:t>
            </a:r>
            <a:endParaRPr lang="fr-FR" sz="1100" dirty="0"/>
          </a:p>
          <a:p>
            <a:pPr lvl="0"/>
            <a:r>
              <a:rPr lang="fr-FR" sz="1100" dirty="0"/>
              <a:t>Elle rappelle</a:t>
            </a:r>
            <a:r>
              <a:rPr lang="fr-FR" sz="1100" baseline="0" dirty="0"/>
              <a:t> l’Accord de Paris : </a:t>
            </a:r>
            <a:r>
              <a:rPr lang="fr-FR" sz="1100" dirty="0">
                <a:latin typeface="Arial" panose="020B0604020202020204" pitchFamily="34" charset="0"/>
                <a:cs typeface="Arial" panose="020B0604020202020204" pitchFamily="34" charset="0"/>
              </a:rPr>
              <a:t>engagement neutralité en 2050, et intègre les réductions liées au pacte Vert Européen (Green Deal). Articulée autour de 5 thématiques : Consommer, Produire et travailler, Se déplacer, Se loger, Se nourrir</a:t>
            </a:r>
            <a:r>
              <a:rPr lang="fr-FR" sz="1100" baseline="0" dirty="0">
                <a:latin typeface="Arial" panose="020B0604020202020204" pitchFamily="34" charset="0"/>
                <a:cs typeface="Arial" panose="020B0604020202020204" pitchFamily="34" charset="0"/>
              </a:rPr>
              <a:t> (exemple d’articles dans les cadres de couleur).</a:t>
            </a:r>
            <a:endParaRPr lang="fr-FR" sz="1100" dirty="0">
              <a:latin typeface="Arial" panose="020B0604020202020204" pitchFamily="34" charset="0"/>
              <a:cs typeface="Arial" panose="020B0604020202020204" pitchFamily="34" charset="0"/>
            </a:endParaRPr>
          </a:p>
          <a:p>
            <a:r>
              <a:rPr lang="fr-FR" sz="1100" dirty="0"/>
              <a:t>Le texte durcit les </a:t>
            </a:r>
            <a:r>
              <a:rPr lang="fr-FR" sz="1100" b="1" dirty="0"/>
              <a:t>sanctions</a:t>
            </a:r>
            <a:r>
              <a:rPr lang="fr-FR" sz="1100" dirty="0"/>
              <a:t> pénales en cas d'</a:t>
            </a:r>
            <a:r>
              <a:rPr lang="fr-FR" sz="1100" b="1" dirty="0"/>
              <a:t>atteinte à l'environnement</a:t>
            </a:r>
            <a:r>
              <a:rPr lang="fr-FR" sz="1100" dirty="0"/>
              <a:t>. Il crée : un délit de mise en danger de l’environnement ; un délit de pollution des milieux ;</a:t>
            </a:r>
          </a:p>
          <a:p>
            <a:r>
              <a:rPr lang="fr-FR" sz="1100" dirty="0"/>
              <a:t>un délit d'écocide pour les cas les plus graves.</a:t>
            </a:r>
          </a:p>
          <a:p>
            <a:r>
              <a:rPr lang="fr-FR" sz="1100" dirty="0"/>
              <a:t>Exemples: </a:t>
            </a:r>
          </a:p>
          <a:p>
            <a:pPr marL="171450" indent="-171450">
              <a:buFontTx/>
              <a:buChar char="-"/>
            </a:pPr>
            <a:r>
              <a:rPr lang="fr-FR" sz="1100" dirty="0"/>
              <a:t>dispositions sont entrées en vigueur </a:t>
            </a:r>
            <a:r>
              <a:rPr lang="fr-FR" sz="1100" b="1" dirty="0"/>
              <a:t>dès la promulgation de la loi : </a:t>
            </a:r>
            <a:r>
              <a:rPr lang="fr-FR" sz="1100" dirty="0"/>
              <a:t>l'éducation à l’environnement et un menu végétarien hebdomadaire dans tous les établissements scolaires ; la fin des centres commerciaux construits sur des territoires naturels ou agricoles.</a:t>
            </a:r>
          </a:p>
          <a:p>
            <a:pPr marL="171450" indent="-171450">
              <a:buFontTx/>
              <a:buChar char="-"/>
            </a:pPr>
            <a:r>
              <a:rPr lang="fr-FR" sz="1100" dirty="0"/>
              <a:t>Dispositions pour 2022 : suppression des chauffages en terrasse, fermeture des lignes aériennes domestiques s’il existe une alternative en train, interdiction de la publicité sur les énergies fossiles, premiers affichages environnementaux sur les publicités de voitures et d'électroménager, gel des loyers des passoires thermiques classées G et F</a:t>
            </a:r>
          </a:p>
          <a:p>
            <a:pPr marL="0" indent="0">
              <a:spcBef>
                <a:spcPts val="600"/>
              </a:spcBef>
              <a:buFont typeface="Arial" charset="0"/>
              <a:buNone/>
              <a:defRPr/>
            </a:pPr>
            <a:endParaRPr lang="fr-FR" sz="1100" dirty="0"/>
          </a:p>
          <a:p>
            <a:pPr marL="0" indent="0">
              <a:spcBef>
                <a:spcPts val="600"/>
              </a:spcBef>
              <a:buFont typeface="Arial" charset="0"/>
              <a:buNone/>
              <a:defRPr/>
            </a:pPr>
            <a:r>
              <a:rPr lang="fr-FR" sz="1100" dirty="0"/>
              <a:t>https://www.vie-publique.fr/eclairage/281953-loi-climat-et-resilience-des-avancees-et-des-limites</a:t>
            </a:r>
          </a:p>
          <a:p>
            <a:endParaRPr lang="fr-FR" altLang="fr-FR" dirty="0"/>
          </a:p>
        </p:txBody>
      </p:sp>
      <p:sp>
        <p:nvSpPr>
          <p:cNvPr id="1536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110" charset="-128"/>
              </a:defRPr>
            </a:lvl1pPr>
            <a:lvl2pPr marL="742950" indent="-285750" eaLnBrk="0" hangingPunct="0">
              <a:defRPr>
                <a:solidFill>
                  <a:schemeClr val="tx1"/>
                </a:solidFill>
                <a:latin typeface="Arial" charset="0"/>
                <a:ea typeface="ＭＳ Ｐゴシック" pitchFamily="-110" charset="-128"/>
              </a:defRPr>
            </a:lvl2pPr>
            <a:lvl3pPr marL="1143000" indent="-228600" eaLnBrk="0" hangingPunct="0">
              <a:defRPr>
                <a:solidFill>
                  <a:schemeClr val="tx1"/>
                </a:solidFill>
                <a:latin typeface="Arial" charset="0"/>
                <a:ea typeface="ＭＳ Ｐゴシック" pitchFamily="-110" charset="-128"/>
              </a:defRPr>
            </a:lvl3pPr>
            <a:lvl4pPr marL="1600200" indent="-228600" eaLnBrk="0" hangingPunct="0">
              <a:defRPr>
                <a:solidFill>
                  <a:schemeClr val="tx1"/>
                </a:solidFill>
                <a:latin typeface="Arial" charset="0"/>
                <a:ea typeface="ＭＳ Ｐゴシック" pitchFamily="-110" charset="-128"/>
              </a:defRPr>
            </a:lvl4pPr>
            <a:lvl5pPr marL="2057400" indent="-228600" eaLnBrk="0" hangingPunct="0">
              <a:defRPr>
                <a:solidFill>
                  <a:schemeClr val="tx1"/>
                </a:solidFill>
                <a:latin typeface="Arial" charset="0"/>
                <a:ea typeface="ＭＳ Ｐゴシック" pitchFamily="-110"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110"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110"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110"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110" charset="-128"/>
              </a:defRPr>
            </a:lvl9pPr>
          </a:lstStyle>
          <a:p>
            <a:pPr eaLnBrk="1" hangingPunct="1"/>
            <a:fld id="{C9D67396-892C-4E6F-A42F-5149CB0A9DE2}" type="slidenum">
              <a:rPr lang="fr-FR" altLang="fr-FR" smtClean="0">
                <a:solidFill>
                  <a:srgbClr val="000000"/>
                </a:solidFill>
              </a:rPr>
              <a:pPr eaLnBrk="1" hangingPunct="1"/>
              <a:t>110</a:t>
            </a:fld>
            <a:endParaRPr lang="fr-FR" altLang="fr-FR">
              <a:solidFill>
                <a:srgbClr val="000000"/>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i="1" dirty="0">
                <a:solidFill>
                  <a:srgbClr val="FF0000"/>
                </a:solidFill>
              </a:rPr>
              <a:t>Maintenant qu’on a vu les conséquences, on va voir les causes !</a:t>
            </a:r>
          </a:p>
          <a:p>
            <a:pPr marL="0" marR="0" indent="0" algn="l" defTabSz="914400" rtl="0" eaLnBrk="1" fontAlgn="auto" latinLnBrk="0" hangingPunct="1">
              <a:lnSpc>
                <a:spcPct val="100000"/>
              </a:lnSpc>
              <a:spcBef>
                <a:spcPts val="0"/>
              </a:spcBef>
              <a:spcAft>
                <a:spcPts val="0"/>
              </a:spcAft>
              <a:buClrTx/>
              <a:buSzTx/>
              <a:buFontTx/>
              <a:buNone/>
              <a:tabLst/>
              <a:defRPr/>
            </a:pPr>
            <a:r>
              <a:rPr lang="fr-FR" b="1" i="1" dirty="0">
                <a:solidFill>
                  <a:srgbClr val="FF0000"/>
                </a:solidFill>
              </a:rPr>
              <a:t>Possibilité d’intégrer un quizz GES : https://opera-connaissances.chambres-agriculture.fr/doc_num.php?explnum_id=179191</a:t>
            </a:r>
          </a:p>
          <a:p>
            <a:pPr marL="0" marR="0" indent="0" algn="l" defTabSz="914400" rtl="0" eaLnBrk="1" fontAlgn="auto" latinLnBrk="0" hangingPunct="1">
              <a:lnSpc>
                <a:spcPct val="100000"/>
              </a:lnSpc>
              <a:spcBef>
                <a:spcPts val="0"/>
              </a:spcBef>
              <a:spcAft>
                <a:spcPts val="0"/>
              </a:spcAft>
              <a:buClrTx/>
              <a:buSzTx/>
              <a:buFontTx/>
              <a:buNone/>
              <a:tabLst/>
              <a:defRPr/>
            </a:pPr>
            <a:r>
              <a:rPr lang="fr-FR" b="1" i="1" dirty="0">
                <a:solidFill>
                  <a:srgbClr val="FF0000"/>
                </a:solidFill>
              </a:rPr>
              <a:t>Vidéo: les gaz à effet de serre, à quoi ça sert? https://www.youtube.com/watch?v=lRu8tOaHBEI</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111</a:t>
            </a:fld>
            <a:endParaRPr lang="fr-FR"/>
          </a:p>
        </p:txBody>
      </p:sp>
    </p:spTree>
    <p:extLst>
      <p:ext uri="{BB962C8B-B14F-4D97-AF65-F5344CB8AC3E}">
        <p14:creationId xmlns:p14="http://schemas.microsoft.com/office/powerpoint/2010/main" val="52060101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1542631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pPr>
              <a:buFont typeface="Arial" panose="020B0604020202020204" pitchFamily="34" charset="0"/>
              <a:buChar char="•"/>
            </a:pPr>
            <a:r>
              <a:rPr lang="fr-FR" dirty="0"/>
              <a:t> Le soleil émet un rayonnement en lumière visible dont une partie est absorbée et réchauffe la Terre.</a:t>
            </a:r>
          </a:p>
          <a:p>
            <a:pPr>
              <a:buFont typeface="Arial" panose="020B0604020202020204" pitchFamily="34" charset="0"/>
              <a:buChar char="•"/>
            </a:pPr>
            <a:r>
              <a:rPr lang="fr-FR" dirty="0"/>
              <a:t> En réaction, elle émet un rayonnement infrarouge (rayonnement du corps noir en physique).</a:t>
            </a:r>
          </a:p>
          <a:p>
            <a:pPr>
              <a:buFont typeface="Arial" panose="020B0604020202020204" pitchFamily="34" charset="0"/>
              <a:buChar char="•"/>
            </a:pPr>
            <a:r>
              <a:rPr lang="fr-FR" dirty="0"/>
              <a:t> Ce rayonnement remontant est en grande partie absorbé par des gaz qui ont la propriété d’absorber une partie du spectre infrarouge (GES), qui les réémettent ensuite dans toutes les directions : un peu vers l’espace, et beaucoup vers la Terre.</a:t>
            </a:r>
          </a:p>
          <a:p>
            <a:r>
              <a:rPr lang="fr-FR" dirty="0"/>
              <a:t>https://bonpote.com/forcage-radiatif-a-la-base-du-changement-climatique/</a:t>
            </a:r>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20290424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La vapeur d’eau est le principal GES présent dans l’atmosphère. Les GES agricoles sont : méthane, CO2 et protoxyde d’azote. Les autres sont essentiellement des gaz d’origine industrielle. Les particules fines sont un polluant de l’air, mais ne sont pas des gaz à effet de serre. Elles proviennent du trafic routier, du chauffage (bois, charbon) et de l’industrie essentiellement.</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09DC3B-87E3-4258-BEB4-3E0A3162DE6A}"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43455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 aller voir au niveau européen : https://www.touteleurope.eu/environnement/les-emissions-de-gaz-a-effet-de-serre-dans-l-union-europeenne/</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115</a:t>
            </a:fld>
            <a:endParaRPr lang="fr-FR"/>
          </a:p>
        </p:txBody>
      </p:sp>
    </p:spTree>
    <p:extLst>
      <p:ext uri="{BB962C8B-B14F-4D97-AF65-F5344CB8AC3E}">
        <p14:creationId xmlns:p14="http://schemas.microsoft.com/office/powerpoint/2010/main" val="370458637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r>
              <a:rPr lang="fr-FR" dirty="0"/>
              <a:t>Forçage</a:t>
            </a:r>
            <a:r>
              <a:rPr lang="fr-FR" baseline="0" dirty="0"/>
              <a:t> radiatif : les GES vont avoir un </a:t>
            </a:r>
            <a:r>
              <a:rPr lang="fr-FR" b="1" baseline="0" dirty="0"/>
              <a:t>forçage radiatif positif. </a:t>
            </a:r>
            <a:r>
              <a:rPr lang="fr-FR" dirty="0"/>
              <a:t>Le PRG d'un gaz se définit comme le forçage radiatif (c'est à dire la puissance radiative que le gaz à effet de serre renvoie vers le sol), cumulé sur une durée de 100 ans. Cette valeur se mesure relativement au CO2. </a:t>
            </a:r>
            <a:r>
              <a:rPr lang="fr-FR" kern="0" dirty="0"/>
              <a:t>Plus simplement, le pouvoir de réchauffement global (PRG) est </a:t>
            </a:r>
            <a:r>
              <a:rPr lang="fr-FR" sz="1050" dirty="0"/>
              <a:t>la masse de CO</a:t>
            </a:r>
            <a:r>
              <a:rPr lang="fr-FR" sz="1050" baseline="-25000" dirty="0"/>
              <a:t>2</a:t>
            </a:r>
            <a:r>
              <a:rPr lang="fr-FR" sz="1050" dirty="0"/>
              <a:t> qui produirait un impact équivalent sur l'effet de serre. </a:t>
            </a:r>
            <a:endParaRPr lang="fr-FR" sz="1050" kern="0" dirty="0"/>
          </a:p>
          <a:p>
            <a:r>
              <a:rPr lang="fr-FR" dirty="0"/>
              <a:t>Si on émet 1 kg de méthane dans l'atmosphère, on produira le même effet, sur un siècle, que si on avait émis 23 kg de dioxyde de carbone,</a:t>
            </a:r>
            <a:br>
              <a:rPr lang="fr-FR" dirty="0"/>
            </a:br>
            <a:r>
              <a:rPr lang="fr-FR" dirty="0"/>
              <a:t>Si on émet 1 kg de protoxyde d’azote dans l'atmosphère, on produira le même effet, sur un siècle, que si on avait émis 298 kg de dioxyde de carbone.</a:t>
            </a:r>
          </a:p>
          <a:p>
            <a:r>
              <a:rPr lang="fr-FR" dirty="0"/>
              <a:t>CO2 = 74% des émissions responsable du CC</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N2O : PRG = 298 = 6% des émissions responsable du CC</a:t>
            </a:r>
          </a:p>
          <a:p>
            <a:r>
              <a:rPr lang="fr-FR" dirty="0"/>
              <a:t>CH4 : PRG = 23 = 17% des émissions responsable du CC</a:t>
            </a:r>
          </a:p>
          <a:p>
            <a:endParaRPr lang="fr-FR" b="1" dirty="0"/>
          </a:p>
          <a:p>
            <a:r>
              <a:rPr lang="fr-FR" dirty="0"/>
              <a:t>Le PRG : </a:t>
            </a:r>
            <a:r>
              <a:rPr lang="fr-FR" b="1" dirty="0"/>
              <a:t>degré de nocivité</a:t>
            </a:r>
            <a:r>
              <a:rPr lang="fr-FR" b="1" baseline="0" dirty="0"/>
              <a:t> des gaz. </a:t>
            </a:r>
            <a:r>
              <a:rPr lang="fr-FR" b="0" i="1" dirty="0"/>
              <a:t>(rapport entre l’énergie renvoyée vers le sol en 100 ans par 1 kg de gaz et celle que renverrait 1 kg de CO2.)</a:t>
            </a:r>
            <a:endParaRPr lang="fr-FR" b="1" dirty="0"/>
          </a:p>
          <a:p>
            <a:pPr defTabSz="473147">
              <a:defRPr/>
            </a:pPr>
            <a:r>
              <a:rPr lang="fr-FR" b="0" i="1" dirty="0"/>
              <a:t>Une même qté de chaque</a:t>
            </a:r>
            <a:r>
              <a:rPr lang="fr-FR" b="0" i="1" baseline="0" dirty="0"/>
              <a:t> </a:t>
            </a:r>
            <a:r>
              <a:rPr lang="fr-FR" b="0" i="1" dirty="0"/>
              <a:t>gaz ne</a:t>
            </a:r>
            <a:r>
              <a:rPr lang="fr-FR" b="0" i="1" baseline="0" dirty="0"/>
              <a:t> réchauffera pas pareil !</a:t>
            </a:r>
            <a:r>
              <a:rPr lang="fr-FR" b="1" i="1" baseline="0" dirty="0"/>
              <a:t> </a:t>
            </a:r>
            <a:r>
              <a:rPr lang="fr-FR" b="0" i="1" u="none" baseline="0" dirty="0"/>
              <a:t>Exemple:</a:t>
            </a:r>
            <a:r>
              <a:rPr lang="fr-FR" b="0" i="1" u="none" dirty="0"/>
              <a:t>1kg</a:t>
            </a:r>
            <a:r>
              <a:rPr lang="fr-FR" b="0" i="1" u="none" baseline="0" dirty="0"/>
              <a:t> de </a:t>
            </a:r>
            <a:r>
              <a:rPr lang="fr-FR" b="0" i="1" u="none" dirty="0"/>
              <a:t>CH4 réchauffera autant l’atmosphère que 25kg de CO2 au cours du siècle qui suit leur émission. </a:t>
            </a:r>
          </a:p>
          <a:p>
            <a:r>
              <a:rPr lang="fr-FR" b="1" dirty="0"/>
              <a:t>CO2 plus petit PRG</a:t>
            </a:r>
            <a:r>
              <a:rPr lang="fr-FR" b="0" baseline="0" dirty="0"/>
              <a:t> mais </a:t>
            </a:r>
            <a:r>
              <a:rPr lang="fr-FR" dirty="0"/>
              <a:t>celui qui a </a:t>
            </a:r>
            <a:r>
              <a:rPr lang="fr-FR" b="1" dirty="0"/>
              <a:t>contribué le plus </a:t>
            </a:r>
            <a:r>
              <a:rPr lang="fr-FR" dirty="0"/>
              <a:t>au réchauffement climatique </a:t>
            </a:r>
            <a:r>
              <a:rPr lang="fr-FR" b="1" dirty="0"/>
              <a:t>depuis 1750, parce</a:t>
            </a:r>
            <a:r>
              <a:rPr lang="fr-FR" b="1" baseline="0" dirty="0"/>
              <a:t> que d’</a:t>
            </a:r>
            <a:r>
              <a:rPr lang="fr-FR" b="1" dirty="0"/>
              <a:t>importantes quantités émises</a:t>
            </a:r>
            <a:r>
              <a:rPr lang="fr-FR" b="1" baseline="0" dirty="0"/>
              <a:t> </a:t>
            </a:r>
            <a:r>
              <a:rPr lang="fr-FR" u="sng" baseline="0" dirty="0"/>
              <a:t>(tous secteurs confondus).</a:t>
            </a:r>
          </a:p>
          <a:p>
            <a:r>
              <a:rPr lang="fr-FR" i="1" baseline="0" dirty="0"/>
              <a:t>A savoir : existent des débats internationaux entre experts (PRG CH4= 25 vs 28-30). Discussions/débats méthodologiques</a:t>
            </a:r>
          </a:p>
          <a:p>
            <a:r>
              <a:rPr lang="fr-FR" i="1" baseline="0" dirty="0"/>
              <a:t>Evolution PRG entre 4</a:t>
            </a:r>
            <a:r>
              <a:rPr lang="fr-FR" i="1" baseline="30000" dirty="0"/>
              <a:t>e</a:t>
            </a:r>
            <a:r>
              <a:rPr lang="fr-FR" i="1" baseline="0" dirty="0"/>
              <a:t> rapport (2007) et 6</a:t>
            </a:r>
            <a:r>
              <a:rPr lang="fr-FR" i="1" baseline="30000" dirty="0"/>
              <a:t>e</a:t>
            </a:r>
            <a:r>
              <a:rPr lang="fr-FR" i="1" baseline="0" dirty="0"/>
              <a:t> rapport (2021)</a:t>
            </a:r>
          </a:p>
          <a:p>
            <a:r>
              <a:rPr lang="fr-FR" i="1"/>
              <a:t>https://prod-basecarbonesolo.ademe-dri.fr/documentation/UPLOAD_DOC_FR/index.htm?prg.htm</a:t>
            </a:r>
            <a:r>
              <a:rPr lang="fr-FR" i="1" baseline="0"/>
              <a:t> </a:t>
            </a:r>
            <a:endParaRPr lang="fr-FR" i="1" dirty="0"/>
          </a:p>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3423071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r>
              <a:rPr lang="fr-FR" dirty="0"/>
              <a:t>Lorsque les climatologues simulent par modèles et calculs le climat depuis 1850, seules les simulations qui tiennent compte du changement de la composition chimique de l’atmosphère par nos émissions de gaz à effet de serre parviennent à reproduire les températures observées. Les simulations qui ne tiennent compte que des facteurs naturels simulent un climat stable, très éloigné du réel observé.</a:t>
            </a:r>
          </a:p>
          <a:p>
            <a:r>
              <a:rPr lang="fr-FR" dirty="0"/>
              <a:t>https://www.temoignages.re/developpement/changement-climatique/comment-savons-nous-que-les-humains-sont-responsables-du-changement-climatique,104948</a:t>
            </a:r>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90795967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dirty="0"/>
              <a:t>Le nouveau rapport du GIEC (6ème rapport d’évaluation, août 2021) réaffirme avec un niveau de confiance élevé qu’il </a:t>
            </a:r>
            <a:r>
              <a:rPr lang="fr-FR" b="1" dirty="0"/>
              <a:t>existe une relation quasi-linéaire entre les émissions anthropiques cumulées de CO</a:t>
            </a:r>
            <a:r>
              <a:rPr lang="fr-FR" b="1" baseline="-25000" dirty="0"/>
              <a:t>2</a:t>
            </a:r>
            <a:r>
              <a:rPr lang="fr-FR" b="1" dirty="0"/>
              <a:t> et le réchauffement climatique qu’elles provoquent</a:t>
            </a:r>
            <a:r>
              <a:rPr lang="fr-FR" dirty="0"/>
              <a:t>. Chaque augmentation de +1000 Gt CO</a:t>
            </a:r>
            <a:r>
              <a:rPr lang="fr-FR" baseline="-25000" dirty="0"/>
              <a:t>2 </a:t>
            </a:r>
            <a:r>
              <a:rPr lang="fr-FR" dirty="0"/>
              <a:t>produit probablement une augmentation de 0,27 °C à 0,63 °C de la température mondiale de surface avec une estimation à +0,45°C. Au cours de la période 1850-2019, un total de 2390 ± 240 GtCO</a:t>
            </a:r>
            <a:r>
              <a:rPr lang="fr-FR" baseline="-25000" dirty="0"/>
              <a:t>2</a:t>
            </a:r>
            <a:r>
              <a:rPr lang="fr-FR" dirty="0"/>
              <a:t> de CO</a:t>
            </a:r>
            <a:r>
              <a:rPr lang="fr-FR" baseline="-25000" dirty="0"/>
              <a:t>2</a:t>
            </a:r>
            <a:r>
              <a:rPr lang="fr-FR" dirty="0"/>
              <a:t> anthropique a été probablement émis.</a:t>
            </a:r>
          </a:p>
          <a:p>
            <a:endParaRPr lang="fr-FR" dirty="0"/>
          </a:p>
          <a:p>
            <a:r>
              <a:rPr lang="fr-FR" dirty="0"/>
              <a:t>Les</a:t>
            </a:r>
            <a:r>
              <a:rPr lang="fr-FR" baseline="0" dirty="0"/>
              <a:t> projections d’émissions cumulées en abscisse diffèrent selon le scénario et déterminent le réchauffement auquel nous serons soumis. </a:t>
            </a:r>
            <a:r>
              <a:rPr lang="fr-FR" b="0" baseline="0" dirty="0"/>
              <a:t>La projection la plus ambitieuse (SSP1-1.9)prévoit que nous atteignons +1,5°C dans les années 2030, puis un pic de température à 1,6°C, avant de redescendre à 1,4°C à la fin du siècle en 2100.</a:t>
            </a:r>
            <a:endParaRPr lang="fr-FR" dirty="0"/>
          </a:p>
        </p:txBody>
      </p:sp>
      <p:sp>
        <p:nvSpPr>
          <p:cNvPr id="4" name="Espace réservé du numéro de diapositive 3"/>
          <p:cNvSpPr>
            <a:spLocks noGrp="1"/>
          </p:cNvSpPr>
          <p:nvPr>
            <p:ph type="sldNum" sz="quarter" idx="10"/>
          </p:nvPr>
        </p:nvSpPr>
        <p:spPr/>
        <p:txBody>
          <a:bodyPr/>
          <a:lstStyle/>
          <a:p>
            <a:fld id="{B484ED74-863B-4F8A-B215-295CBC146FB6}" type="slidenum">
              <a:rPr lang="fr-FR" smtClean="0"/>
              <a:t>118</a:t>
            </a:fld>
            <a:endParaRPr lang="fr-FR"/>
          </a:p>
        </p:txBody>
      </p:sp>
    </p:spTree>
    <p:extLst>
      <p:ext uri="{BB962C8B-B14F-4D97-AF65-F5344CB8AC3E}">
        <p14:creationId xmlns:p14="http://schemas.microsoft.com/office/powerpoint/2010/main" val="120773970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i="0" dirty="0"/>
              <a:t>Agriculture entre 19 et 21% selon les sources. </a:t>
            </a:r>
          </a:p>
          <a:p>
            <a:r>
              <a:rPr lang="fr-FR" i="0" dirty="0"/>
              <a:t>Source : </a:t>
            </a:r>
            <a:r>
              <a:rPr lang="fr-FR" dirty="0"/>
              <a:t>https://www.notre-environnement.gouv.fr/themes/climat/les-emissions-de-gaz-a-effet-de-serre-et-l-empreinte-carbone-ressources/article/les-emissions-francaises-de-gaz-a-effet-de-serre</a:t>
            </a:r>
          </a:p>
          <a:p>
            <a:r>
              <a:rPr lang="fr-FR" dirty="0"/>
              <a:t>L’agriculture</a:t>
            </a:r>
            <a:r>
              <a:rPr lang="fr-FR" baseline="0" dirty="0"/>
              <a:t> est le deuxième ou troisième poste d’émission de GES en France après les transports (et l’industrie cela dépend des calculs et ce que l’on met dedans). </a:t>
            </a:r>
          </a:p>
          <a:p>
            <a:r>
              <a:rPr lang="fr-FR" baseline="0" dirty="0"/>
              <a:t>Il est de 13% environ dans le monde et de 10% environ en Europe. </a:t>
            </a:r>
          </a:p>
          <a:p>
            <a:endParaRPr lang="fr-FR" i="1" dirty="0"/>
          </a:p>
        </p:txBody>
      </p:sp>
      <p:sp>
        <p:nvSpPr>
          <p:cNvPr id="4" name="Espace réservé du numéro de diapositive 3"/>
          <p:cNvSpPr>
            <a:spLocks noGrp="1"/>
          </p:cNvSpPr>
          <p:nvPr>
            <p:ph type="sldNum" sz="quarter" idx="10"/>
          </p:nvPr>
        </p:nvSpPr>
        <p:spPr/>
        <p:txBody>
          <a:bodyPr/>
          <a:lstStyle/>
          <a:p>
            <a:fld id="{FD6DEDBA-1B1C-4451-83C9-4948A2F1DDCF}" type="slidenum">
              <a:rPr lang="fr-FR" smtClean="0">
                <a:solidFill>
                  <a:prstClr val="black"/>
                </a:solidFill>
              </a:rPr>
              <a:pPr/>
              <a:t>119</a:t>
            </a:fld>
            <a:endParaRPr lang="fr-FR">
              <a:solidFill>
                <a:prstClr val="black"/>
              </a:solidFill>
            </a:endParaRPr>
          </a:p>
        </p:txBody>
      </p:sp>
      <p:sp>
        <p:nvSpPr>
          <p:cNvPr id="5" name="Espace réservé de la date 4"/>
          <p:cNvSpPr>
            <a:spLocks noGrp="1"/>
          </p:cNvSpPr>
          <p:nvPr>
            <p:ph type="dt" idx="11"/>
          </p:nvPr>
        </p:nvSpPr>
        <p:spPr/>
        <p:txBody>
          <a:bodyPr/>
          <a:lstStyle/>
          <a:p>
            <a:r>
              <a:rPr lang="fr-FR">
                <a:solidFill>
                  <a:prstClr val="black"/>
                </a:solidFill>
              </a:rPr>
              <a:t>12/01/2021</a:t>
            </a:r>
          </a:p>
        </p:txBody>
      </p:sp>
    </p:spTree>
    <p:extLst>
      <p:ext uri="{BB962C8B-B14F-4D97-AF65-F5344CB8AC3E}">
        <p14:creationId xmlns:p14="http://schemas.microsoft.com/office/powerpoint/2010/main" val="111662445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r>
              <a:rPr lang="fr-FR" i="1" dirty="0"/>
              <a:t>Lien ressource</a:t>
            </a:r>
            <a:r>
              <a:rPr lang="fr-FR" i="1" baseline="0" dirty="0"/>
              <a:t>  TEO (observatoire de la transition écologique en </a:t>
            </a:r>
            <a:r>
              <a:rPr lang="fr-FR" i="1" baseline="0" dirty="0" err="1"/>
              <a:t>PdL</a:t>
            </a:r>
            <a:r>
              <a:rPr lang="fr-FR" i="1" baseline="0" dirty="0"/>
              <a:t>): https://teo-paysdelaloire.fr/tableau-de-bord/emissions-de-gaz-a-effet-de-serre/</a:t>
            </a:r>
          </a:p>
          <a:p>
            <a:r>
              <a:rPr lang="fr-FR" dirty="0"/>
              <a:t>Les données font état d’une nette baisse, de 10%, des émissions de GES entre 2008 et 2018. Si les causes sont multiples, il est néanmoins possible de noter l’importance du recours à un mix énergétique moins carboné, avec le passage de combustibles fossiles à de l’électricité ou de produits pétroliers à du gaz naturel, et une réduction des consommations de la centrale thermique de Cordemais.</a:t>
            </a:r>
          </a:p>
          <a:p>
            <a:r>
              <a:rPr lang="fr-FR" dirty="0"/>
              <a:t>Toutefois, les deux principaux secteurs émetteurs ne présentent pas de tendance à la baisse. Il s’agit de l’agriculture et des transports routiers, qui, ensemble, sont responsables de 58 % des émissions de gaz à effet de serre. </a:t>
            </a:r>
          </a:p>
          <a:p>
            <a:endParaRPr lang="fr-FR" dirty="0"/>
          </a:p>
          <a:p>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457166" rtl="0" eaLnBrk="1" fontAlgn="base" latinLnBrk="0" hangingPunct="1">
              <a:lnSpc>
                <a:spcPct val="100000"/>
              </a:lnSpc>
              <a:spcBef>
                <a:spcPct val="0"/>
              </a:spcBef>
              <a:spcAft>
                <a:spcPct val="0"/>
              </a:spcAft>
              <a:buClrTx/>
              <a:buSzTx/>
              <a:buFontTx/>
              <a:buNone/>
              <a:tabLst/>
              <a:defRPr/>
            </a:pPr>
            <a:fld id="{FD6DEDBA-1B1C-4451-83C9-4948A2F1DDCF}" type="slidenum">
              <a:rPr kumimoji="0" lang="fr-FR" sz="1200" b="0" i="0" u="none" strike="noStrike" kern="1200" cap="none" spc="0" normalizeH="0" baseline="0" noProof="0" smtClean="0">
                <a:ln>
                  <a:noFill/>
                </a:ln>
                <a:solidFill>
                  <a:prstClr val="black"/>
                </a:solidFill>
                <a:effectLst/>
                <a:uLnTx/>
                <a:uFillTx/>
                <a:latin typeface="Arial" charset="0"/>
                <a:ea typeface="ＭＳ Ｐゴシック" pitchFamily="-110" charset="-128"/>
                <a:cs typeface="+mn-cs"/>
              </a:rPr>
              <a:pPr marL="0" marR="0" lvl="0" indent="0" algn="r" defTabSz="457166" rtl="0" eaLnBrk="1" fontAlgn="base" latinLnBrk="0" hangingPunct="1">
                <a:lnSpc>
                  <a:spcPct val="100000"/>
                </a:lnSpc>
                <a:spcBef>
                  <a:spcPct val="0"/>
                </a:spcBef>
                <a:spcAft>
                  <a:spcPct val="0"/>
                </a:spcAft>
                <a:buClrTx/>
                <a:buSzTx/>
                <a:buFontTx/>
                <a:buNone/>
                <a:tabLst/>
                <a:defRPr/>
              </a:pPr>
              <a:t>120</a:t>
            </a:fld>
            <a:endParaRPr kumimoji="0" lang="fr-FR" sz="1200" b="0" i="0" u="none" strike="noStrike" kern="1200" cap="none" spc="0" normalizeH="0" baseline="0" noProof="0">
              <a:ln>
                <a:noFill/>
              </a:ln>
              <a:solidFill>
                <a:prstClr val="black"/>
              </a:solidFill>
              <a:effectLst/>
              <a:uLnTx/>
              <a:uFillTx/>
              <a:latin typeface="Arial" charset="0"/>
              <a:ea typeface="ＭＳ Ｐゴシック" pitchFamily="-110" charset="-128"/>
              <a:cs typeface="+mn-cs"/>
            </a:endParaRPr>
          </a:p>
        </p:txBody>
      </p:sp>
      <p:sp>
        <p:nvSpPr>
          <p:cNvPr id="5" name="Espace réservé de la date 4"/>
          <p:cNvSpPr>
            <a:spLocks noGrp="1"/>
          </p:cNvSpPr>
          <p:nvPr>
            <p:ph type="dt" idx="11"/>
          </p:nvPr>
        </p:nvSpPr>
        <p:spPr/>
        <p:txBody>
          <a:bodyPr/>
          <a:lstStyle/>
          <a:p>
            <a:pPr marL="0" marR="0" lvl="0" indent="0" algn="r" defTabSz="457166"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Arial" charset="0"/>
                <a:ea typeface="ＭＳ Ｐゴシック" pitchFamily="-110" charset="-128"/>
                <a:cs typeface="+mn-cs"/>
              </a:rPr>
              <a:t>12/01/2021</a:t>
            </a:r>
          </a:p>
        </p:txBody>
      </p:sp>
    </p:spTree>
    <p:extLst>
      <p:ext uri="{BB962C8B-B14F-4D97-AF65-F5344CB8AC3E}">
        <p14:creationId xmlns:p14="http://schemas.microsoft.com/office/powerpoint/2010/main" val="11166244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0806871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200" dirty="0">
                <a:solidFill>
                  <a:prstClr val="black"/>
                </a:solidFill>
              </a:rPr>
              <a:t>Les sources naturelles de CO</a:t>
            </a:r>
            <a:r>
              <a:rPr lang="fr-FR" sz="1200" baseline="-25000" dirty="0">
                <a:solidFill>
                  <a:prstClr val="black"/>
                </a:solidFill>
              </a:rPr>
              <a:t>2</a:t>
            </a:r>
            <a:r>
              <a:rPr lang="fr-FR" sz="1200" dirty="0">
                <a:solidFill>
                  <a:prstClr val="black"/>
                </a:solidFill>
              </a:rPr>
              <a:t> sont très nombreuses : éruptions volcaniques, respiration des organismes vivants, décomposition de la matière organique. </a:t>
            </a:r>
          </a:p>
          <a:p>
            <a:r>
              <a:rPr lang="fr-FR" sz="1200" dirty="0">
                <a:solidFill>
                  <a:prstClr val="black"/>
                </a:solidFill>
              </a:rPr>
              <a:t>Sous l’action de l’homme, le taux de CO</a:t>
            </a:r>
            <a:r>
              <a:rPr lang="fr-FR" sz="1200" baseline="-25000" dirty="0">
                <a:solidFill>
                  <a:prstClr val="black"/>
                </a:solidFill>
              </a:rPr>
              <a:t>2</a:t>
            </a:r>
            <a:r>
              <a:rPr lang="fr-FR" sz="1200" dirty="0">
                <a:solidFill>
                  <a:prstClr val="black"/>
                </a:solidFill>
              </a:rPr>
              <a:t> dans l’atmosphère augmente régulièrement : + 30 % au cours des deux derniers siècles. En France, au cours des 20 dernières années, 70 % à 90 % des émissions de dioxyde de carbone proviendraient de l’utilisation des combustibles d’origine fossile.</a:t>
            </a:r>
          </a:p>
          <a:p>
            <a:r>
              <a:rPr lang="fr-FR" sz="1200" dirty="0">
                <a:solidFill>
                  <a:srgbClr val="00B050"/>
                </a:solidFill>
              </a:rPr>
              <a:t>L’agriculture et la sylviculture contribueraient à hauteur de 3 % (hors puits de carbone) aux émissions de dioxyde de carbone. [CITEPA, 2019]</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122</a:t>
            </a:fld>
            <a:endParaRPr lang="fr-FR"/>
          </a:p>
        </p:txBody>
      </p:sp>
    </p:spTree>
    <p:extLst>
      <p:ext uri="{BB962C8B-B14F-4D97-AF65-F5344CB8AC3E}">
        <p14:creationId xmlns:p14="http://schemas.microsoft.com/office/powerpoint/2010/main" val="30415681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ea typeface="Verdana" panose="020B0604030504040204" pitchFamily="34" charset="0"/>
                <a:cs typeface="Verdana" panose="020B0604030504040204" pitchFamily="34" charset="0"/>
              </a:rPr>
              <a:t>87% des émissions françaises de N</a:t>
            </a:r>
            <a:r>
              <a:rPr lang="fr-FR" sz="1200" baseline="-25000" dirty="0">
                <a:solidFill>
                  <a:prstClr val="black"/>
                </a:solidFill>
                <a:ea typeface="Verdana" panose="020B0604030504040204" pitchFamily="34" charset="0"/>
                <a:cs typeface="Verdana" panose="020B0604030504040204" pitchFamily="34" charset="0"/>
              </a:rPr>
              <a:t>2</a:t>
            </a:r>
            <a:r>
              <a:rPr lang="fr-FR" sz="1200" dirty="0">
                <a:solidFill>
                  <a:prstClr val="black"/>
                </a:solidFill>
                <a:ea typeface="Verdana" panose="020B0604030504040204" pitchFamily="34" charset="0"/>
                <a:cs typeface="Verdana" panose="020B0604030504040204" pitchFamily="34" charset="0"/>
              </a:rPr>
              <a:t>O proviennent du secteur agricole essentiellement lors de la transformation des produits azotés (engrais, fumier, lisier, résidus de récolte) [CITEPA, 2019]</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123</a:t>
            </a:fld>
            <a:endParaRPr lang="fr-FR"/>
          </a:p>
        </p:txBody>
      </p:sp>
    </p:spTree>
    <p:extLst>
      <p:ext uri="{BB962C8B-B14F-4D97-AF65-F5344CB8AC3E}">
        <p14:creationId xmlns:p14="http://schemas.microsoft.com/office/powerpoint/2010/main" val="189628310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ea typeface="Verdana" panose="020B0604030504040204" pitchFamily="34" charset="0"/>
                <a:cs typeface="Verdana" panose="020B0604030504040204" pitchFamily="34" charset="0"/>
              </a:rPr>
              <a:t>69 % des émissions françaises de CH</a:t>
            </a:r>
            <a:r>
              <a:rPr lang="fr-FR" sz="1200" baseline="-25000" dirty="0">
                <a:solidFill>
                  <a:prstClr val="black"/>
                </a:solidFill>
                <a:ea typeface="Verdana" panose="020B0604030504040204" pitchFamily="34" charset="0"/>
                <a:cs typeface="Verdana" panose="020B0604030504040204" pitchFamily="34" charset="0"/>
              </a:rPr>
              <a:t>4</a:t>
            </a:r>
            <a:r>
              <a:rPr lang="fr-FR" sz="1200" dirty="0">
                <a:solidFill>
                  <a:prstClr val="black"/>
                </a:solidFill>
                <a:ea typeface="Verdana" panose="020B0604030504040204" pitchFamily="34" charset="0"/>
                <a:cs typeface="Verdana" panose="020B0604030504040204" pitchFamily="34" charset="0"/>
              </a:rPr>
              <a:t> sont dues à l’agriculture  [CITEPA, 2019]</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124</a:t>
            </a:fld>
            <a:endParaRPr lang="fr-FR"/>
          </a:p>
        </p:txBody>
      </p:sp>
    </p:spTree>
    <p:extLst>
      <p:ext uri="{BB962C8B-B14F-4D97-AF65-F5344CB8AC3E}">
        <p14:creationId xmlns:p14="http://schemas.microsoft.com/office/powerpoint/2010/main" val="308136643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sz="1050" dirty="0">
                <a:solidFill>
                  <a:prstClr val="black"/>
                </a:solidFill>
              </a:rPr>
              <a:t>L</a:t>
            </a:r>
            <a:r>
              <a:rPr lang="fr-FR" sz="1050" dirty="0"/>
              <a:t>’agriculture représente 70 % des émissions totales de méthane et 83 % des émissions totales de protoxyde d’azote.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Arial" charset="0"/>
                <a:ea typeface="+mn-ea"/>
                <a:cs typeface="+mn-cs"/>
              </a:rPr>
              <a:t>L’agriculture se distingue des autres secteurs par la prépondérance d’émissions de GES non liées à la combustion d’énergie. Les sources principales d’émissions sont le CH4 émis par les animaux d’élevage (fermentation entérique) et le N2O, lié au cycle de l’azote et émis par les sols agricoles.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7680598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aseline="0" dirty="0"/>
              <a:t>L</a:t>
            </a:r>
            <a:r>
              <a:rPr lang="fr-FR" dirty="0"/>
              <a:t>es émissions agricoles sont composées de 38 MtCO</a:t>
            </a:r>
            <a:r>
              <a:rPr lang="fr-FR" baseline="-25000" dirty="0"/>
              <a:t>2</a:t>
            </a:r>
            <a:r>
              <a:rPr lang="fr-FR" dirty="0"/>
              <a:t> eq. de CH4, de 36 MtCO2 eq. de N</a:t>
            </a:r>
            <a:r>
              <a:rPr lang="fr-FR" baseline="-25000" dirty="0"/>
              <a:t>2</a:t>
            </a:r>
            <a:r>
              <a:rPr lang="fr-FR" dirty="0"/>
              <a:t>O et 12 Mt de CO</a:t>
            </a:r>
            <a:r>
              <a:rPr lang="fr-FR" baseline="-25000" dirty="0"/>
              <a:t>2</a:t>
            </a:r>
            <a:r>
              <a:rPr lang="fr-FR" dirty="0"/>
              <a:t>. (source</a:t>
            </a:r>
            <a:r>
              <a:rPr lang="fr-FR" baseline="0" dirty="0"/>
              <a:t> Ministère, Rapport sur l’état de l’environnement).</a:t>
            </a:r>
          </a:p>
          <a:p>
            <a:r>
              <a:rPr lang="fr-FR" baseline="0" dirty="0"/>
              <a:t>- les sols agricoles : N2O : lié à la fertilisation des cultures </a:t>
            </a:r>
            <a:r>
              <a:rPr lang="fr-FR" dirty="0"/>
              <a:t>(émissions directes des sols, lessivage NH3, fabrication engrais azotés) </a:t>
            </a:r>
            <a:r>
              <a:rPr lang="fr-FR" baseline="0" dirty="0"/>
              <a:t>et à la pâture + dénitrification de l’azote dans les eaux de surface</a:t>
            </a:r>
          </a:p>
          <a:p>
            <a:r>
              <a:rPr lang="fr-FR" baseline="0" dirty="0"/>
              <a:t>- déjection animale : CH4+N2O : lié au stockage des effluents </a:t>
            </a:r>
          </a:p>
          <a:p>
            <a:r>
              <a:rPr lang="fr-FR" baseline="0" dirty="0"/>
              <a:t>- fermentation entérique : CH4 : fermentation des bovins principalement</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 combustible : CO2, et a</a:t>
            </a:r>
            <a:r>
              <a:rPr lang="fr-FR" dirty="0"/>
              <a:t>utres postes (autres engrais, aliment)</a:t>
            </a:r>
            <a:endParaRPr lang="fr-FR" baseline="0" dirty="0"/>
          </a:p>
          <a:p>
            <a:r>
              <a:rPr lang="fr-FR" altLang="fr-FR" i="1" dirty="0"/>
              <a:t>Source : https://ree.developpement-durable.gouv.fr/themes/defis-environnementaux/changement-climatique/emissions-de-gaz-a-effet-de-serre/article/les-emissions-de-gaz-a-effet-de-serre-de-l-agriculture</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126</a:t>
            </a:fld>
            <a:endParaRPr lang="fr-FR"/>
          </a:p>
        </p:txBody>
      </p:sp>
    </p:spTree>
    <p:extLst>
      <p:ext uri="{BB962C8B-B14F-4D97-AF65-F5344CB8AC3E}">
        <p14:creationId xmlns:p14="http://schemas.microsoft.com/office/powerpoint/2010/main" val="10979437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notes 2"/>
          <p:cNvSpPr>
            <a:spLocks noGrp="1"/>
          </p:cNvSpPr>
          <p:nvPr>
            <p:ph type="body" idx="1"/>
          </p:nvPr>
        </p:nvSpPr>
        <p:spPr/>
        <p:txBody>
          <a:bodyPr/>
          <a:lstStyle/>
          <a:p>
            <a:r>
              <a:rPr lang="fr-FR" dirty="0"/>
              <a:t>Source : https://www.notre-environnement.gouv.fr/themes/climat/les-emissions-de-gaz-a-effet-de-serre-et-l-empreinte-carbone-ressources/article/les-emissions-francaises-de-gaz-a-effet-de-serre</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51717156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Des émissions à géométrie variable en fonction des filières. Les émissions des filières d'élevage proviennent des quatre principaux processus: la fermentation entérique, la gestion des effluents, la production d'aliments du bétail et la consommation d'énergie</a:t>
            </a:r>
          </a:p>
          <a:p>
            <a:pPr marL="0" indent="0">
              <a:buFontTx/>
              <a:buNone/>
            </a:pPr>
            <a:endParaRPr lang="fr-FR" dirty="0"/>
          </a:p>
          <a:p>
            <a:pPr marL="0" indent="0">
              <a:buFontTx/>
              <a:buNone/>
            </a:pPr>
            <a:r>
              <a:rPr lang="fr-FR" i="1" dirty="0"/>
              <a:t>Source :</a:t>
            </a:r>
            <a:r>
              <a:rPr lang="fr-FR" i="1" baseline="0" dirty="0"/>
              <a:t> fao.org (2021)</a:t>
            </a:r>
            <a:endParaRPr lang="fr-FR" i="1"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128</a:t>
            </a:fld>
            <a:endParaRPr lang="fr-FR"/>
          </a:p>
        </p:txBody>
      </p:sp>
    </p:spTree>
    <p:extLst>
      <p:ext uri="{BB962C8B-B14F-4D97-AF65-F5344CB8AC3E}">
        <p14:creationId xmlns:p14="http://schemas.microsoft.com/office/powerpoint/2010/main" val="42491547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Animer un tour de table de 5-10 minutes. </a:t>
            </a:r>
            <a:r>
              <a:rPr lang="fr-FR" baseline="0" dirty="0"/>
              <a:t>Prendre en note pour y revenir sur les diapos suivantes, et faire un classement émissions directes/indirectes. Dégager les grands champs thématiques (ex: troupeau, énergie (carburant/électricité/chauffage), alimentation, effluents, intrants cultures…</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129</a:t>
            </a:fld>
            <a:endParaRPr lang="fr-FR"/>
          </a:p>
        </p:txBody>
      </p:sp>
    </p:spTree>
    <p:extLst>
      <p:ext uri="{BB962C8B-B14F-4D97-AF65-F5344CB8AC3E}">
        <p14:creationId xmlns:p14="http://schemas.microsoft.com/office/powerpoint/2010/main" val="36936839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u="sng" dirty="0"/>
              <a:t>Emissions totales GES Agriculture = 15 M T eq CO2:</a:t>
            </a:r>
          </a:p>
          <a:p>
            <a:pPr marL="171434" indent="-171434">
              <a:buFontTx/>
              <a:buChar char="-"/>
            </a:pPr>
            <a:r>
              <a:rPr lang="fr-FR" dirty="0"/>
              <a:t>7,3 =&gt; Animaux (fermentation entérique) et EE // N2O &amp; CH4++</a:t>
            </a:r>
          </a:p>
          <a:p>
            <a:pPr marL="171434" indent="-171434">
              <a:buFontTx/>
              <a:buChar char="-"/>
            </a:pPr>
            <a:r>
              <a:rPr lang="fr-FR" dirty="0"/>
              <a:t>4,01 =&gt; Soles et engrais azotés (émissions directes des sols, lessivage NH3, fabrication engrais azotés) // N2O++ &amp; CO2 –</a:t>
            </a:r>
          </a:p>
          <a:p>
            <a:pPr marL="171434" indent="-171434">
              <a:buFontTx/>
              <a:buChar char="-"/>
            </a:pPr>
            <a:r>
              <a:rPr lang="fr-FR" dirty="0"/>
              <a:t>2,41 =&gt; Autres postes (autres engrais, aliment) // CO2</a:t>
            </a:r>
          </a:p>
          <a:p>
            <a:pPr marL="171434" indent="-171434">
              <a:buFontTx/>
              <a:buChar char="-"/>
            </a:pPr>
            <a:r>
              <a:rPr lang="fr-FR" dirty="0"/>
              <a:t>1,24 =&gt; Energie // CO2</a:t>
            </a:r>
          </a:p>
          <a:p>
            <a:pPr marL="171434" indent="-171434">
              <a:buFontTx/>
              <a:buChar char="-"/>
            </a:pPr>
            <a:endParaRPr lang="fr-FR" dirty="0"/>
          </a:p>
          <a:p>
            <a:r>
              <a:rPr lang="fr-FR" u="sng" dirty="0"/>
              <a:t>Stockage (31% des émissions brutes):</a:t>
            </a:r>
          </a:p>
          <a:p>
            <a:pPr marL="171434" indent="-171434">
              <a:buFontTx/>
              <a:buChar char="-"/>
            </a:pPr>
            <a:r>
              <a:rPr lang="fr-FR" dirty="0"/>
              <a:t>3,7 =&gt; Biomasse aérienne</a:t>
            </a:r>
          </a:p>
          <a:p>
            <a:pPr marL="171434" indent="-171434">
              <a:buFontTx/>
              <a:buChar char="-"/>
            </a:pPr>
            <a:r>
              <a:rPr lang="fr-FR" dirty="0"/>
              <a:t>1,01 =&gt; Sols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130</a:t>
            </a:fld>
            <a:endParaRPr lang="fr-FR"/>
          </a:p>
        </p:txBody>
      </p:sp>
    </p:spTree>
    <p:extLst>
      <p:ext uri="{BB962C8B-B14F-4D97-AF65-F5344CB8AC3E}">
        <p14:creationId xmlns:p14="http://schemas.microsoft.com/office/powerpoint/2010/main" val="16313417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 schéma comporte aussi les émissions de polluants: HCB (hexachlorobenzène), PM (particules), </a:t>
            </a:r>
            <a:r>
              <a:rPr lang="fr-FR" sz="1200" kern="1200" dirty="0">
                <a:solidFill>
                  <a:schemeClr val="tx1"/>
                </a:solidFill>
                <a:effectLst/>
                <a:latin typeface="+mn-lt"/>
                <a:ea typeface="+mn-ea"/>
                <a:cs typeface="+mn-cs"/>
              </a:rPr>
              <a:t>COVNM (composés organiques volatils non méthaniques)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131</a:t>
            </a:fld>
            <a:endParaRPr lang="fr-FR"/>
          </a:p>
        </p:txBody>
      </p:sp>
    </p:spTree>
    <p:extLst>
      <p:ext uri="{BB962C8B-B14F-4D97-AF65-F5344CB8AC3E}">
        <p14:creationId xmlns:p14="http://schemas.microsoft.com/office/powerpoint/2010/main" val="115212604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 fao.org</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132</a:t>
            </a:fld>
            <a:endParaRPr lang="fr-FR"/>
          </a:p>
        </p:txBody>
      </p:sp>
    </p:spTree>
    <p:extLst>
      <p:ext uri="{BB962C8B-B14F-4D97-AF65-F5344CB8AC3E}">
        <p14:creationId xmlns:p14="http://schemas.microsoft.com/office/powerpoint/2010/main" val="398064549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aseline="0" dirty="0"/>
              <a:t>Sur les émissions de l’agriculture, la moitié est due au N2O (agriculture = 90% des émissions de ce gaz), 38% sont du au méthane (agriculture = 68% des émissions de ce gaz) et 9% sont dus au CO2</a:t>
            </a:r>
          </a:p>
          <a:p>
            <a:r>
              <a:rPr lang="fr-FR" baseline="0" dirty="0"/>
              <a:t>Les puits de carbone compensent 60% des émissions du secteurs et représente 12,5% des émissions brutes de la France (chiffres ADEME 2009). </a:t>
            </a:r>
          </a:p>
          <a:p>
            <a:endParaRPr lang="fr-FR" baseline="0" dirty="0"/>
          </a:p>
          <a:p>
            <a:r>
              <a:rPr lang="fr-FR" baseline="0" dirty="0"/>
              <a:t>Emissions N2O : </a:t>
            </a:r>
            <a:r>
              <a:rPr lang="fr-FR" sz="1200" b="0" i="0" u="none" strike="noStrike" kern="1200" baseline="0" dirty="0">
                <a:solidFill>
                  <a:schemeClr val="tx1"/>
                </a:solidFill>
                <a:latin typeface="+mn-lt"/>
                <a:ea typeface="+mn-ea"/>
                <a:cs typeface="+mn-cs"/>
              </a:rPr>
              <a:t>35% sont liés aux émissions directes par les sols agricoles, 28% aux émissions indirectes, 15% aux productions animales et 8,6% à la gestion des déjections.</a:t>
            </a:r>
          </a:p>
          <a:p>
            <a:r>
              <a:rPr lang="fr-FR" baseline="0" dirty="0"/>
              <a:t>Emissions CH4 : </a:t>
            </a:r>
            <a:r>
              <a:rPr lang="fr-FR" sz="1200" b="0" i="0" u="none" strike="noStrike" kern="1200" baseline="0" dirty="0">
                <a:solidFill>
                  <a:schemeClr val="tx1"/>
                </a:solidFill>
                <a:latin typeface="+mn-lt"/>
                <a:ea typeface="+mn-ea"/>
                <a:cs typeface="+mn-cs"/>
              </a:rPr>
              <a:t>2/3 proviennent de la fermentation entérique et 1/3 de la gestion des déjections.</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Stockage = principalement les forêts. Les prairies sont compensées par les cultures en France. </a:t>
            </a:r>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133</a:t>
            </a:fld>
            <a:endParaRPr lang="fr-FR"/>
          </a:p>
        </p:txBody>
      </p:sp>
    </p:spTree>
    <p:extLst>
      <p:ext uri="{BB962C8B-B14F-4D97-AF65-F5344CB8AC3E}">
        <p14:creationId xmlns:p14="http://schemas.microsoft.com/office/powerpoint/2010/main" val="29738101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stockage de carbone dans les sols agricoles : https://grandest.chambre-agriculture.fr/fileadmin/user_upload/Grand-Est/049_Inst-Acal/RUBR-productions-agricoles/agriculture-biologique/InnovAction_Bio_2022/Sol_et_Carbone/Stockage_Carbone_Sols_Agricoles.pdf</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134</a:t>
            </a:fld>
            <a:endParaRPr lang="fr-FR"/>
          </a:p>
        </p:txBody>
      </p:sp>
    </p:spTree>
    <p:extLst>
      <p:ext uri="{BB962C8B-B14F-4D97-AF65-F5344CB8AC3E}">
        <p14:creationId xmlns:p14="http://schemas.microsoft.com/office/powerpoint/2010/main" val="243933749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Augmentation</a:t>
            </a:r>
            <a:r>
              <a:rPr lang="fr-FR" baseline="0" dirty="0"/>
              <a:t> des puits de carbone en France depuis 1990</a:t>
            </a:r>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135</a:t>
            </a:fld>
            <a:endParaRPr lang="fr-FR"/>
          </a:p>
        </p:txBody>
      </p:sp>
    </p:spTree>
    <p:extLst>
      <p:ext uri="{BB962C8B-B14F-4D97-AF65-F5344CB8AC3E}">
        <p14:creationId xmlns:p14="http://schemas.microsoft.com/office/powerpoint/2010/main" val="292581183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baseline="0" dirty="0" err="1"/>
              <a:t>ll</a:t>
            </a:r>
            <a:r>
              <a:rPr lang="fr-FR" baseline="0" dirty="0"/>
              <a:t> faut à la fois conserver les stocks existants, et continuer à stocker davantage. </a:t>
            </a:r>
            <a:endParaRPr lang="fr-FR" dirty="0"/>
          </a:p>
          <a:p>
            <a:pPr marL="171450" indent="-171450">
              <a:buFont typeface="Wingdings" panose="05000000000000000000" pitchFamily="2" charset="2"/>
              <a:buChar char="Ø"/>
            </a:pPr>
            <a:r>
              <a:rPr lang="fr-FR" b="1" dirty="0"/>
              <a:t>Préserver</a:t>
            </a:r>
            <a:r>
              <a:rPr lang="fr-FR" b="1" baseline="0" dirty="0"/>
              <a:t> un stock déjà bon mais qui tend à diminuer localement.</a:t>
            </a:r>
          </a:p>
          <a:p>
            <a:pPr marL="171690" indent="-171690">
              <a:buFont typeface="Wingdings" panose="05000000000000000000" pitchFamily="2" charset="2"/>
              <a:buChar char="Ø"/>
            </a:pPr>
            <a:r>
              <a:rPr lang="fr-FR" b="1" baseline="0" dirty="0"/>
              <a:t>Augmenter les stocks en adoptant les pratiques mentionnées pour compenser toujours plus les émissions GES</a:t>
            </a:r>
          </a:p>
          <a:p>
            <a:pPr marL="0" indent="0">
              <a:buFont typeface="Wingdings" panose="05000000000000000000" pitchFamily="2" charset="2"/>
              <a:buNone/>
            </a:pPr>
            <a:r>
              <a:rPr lang="fr-FR" b="0" baseline="0" dirty="0"/>
              <a:t>Vidéo 4 pour 1000 : https://www.youtube.com/watch?v=8lZ0TIjA-fk</a:t>
            </a:r>
            <a:endParaRPr lang="fr-FR" b="0"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136</a:t>
            </a:fld>
            <a:endParaRPr lang="fr-FR"/>
          </a:p>
        </p:txBody>
      </p:sp>
    </p:spTree>
    <p:extLst>
      <p:ext uri="{BB962C8B-B14F-4D97-AF65-F5344CB8AC3E}">
        <p14:creationId xmlns:p14="http://schemas.microsoft.com/office/powerpoint/2010/main" val="171745487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txBody>
          <a:bodyPr/>
          <a:lstStyle/>
          <a:p>
            <a:endParaRPr lang="fr-FR"/>
          </a:p>
        </p:txBody>
      </p:sp>
      <p:sp>
        <p:nvSpPr>
          <p:cNvPr id="3" name="Espace réservé des commentaires 2"/>
          <p:cNvSpPr>
            <a:spLocks noGrp="1"/>
          </p:cNvSpPr>
          <p:nvPr>
            <p:ph type="body" idx="1"/>
          </p:nvPr>
        </p:nvSpPr>
        <p:spPr/>
        <p:txBody>
          <a:bodyPr/>
          <a:lstStyle/>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67202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Une prairie</a:t>
            </a:r>
            <a:r>
              <a:rPr lang="fr-FR" baseline="0" dirty="0"/>
              <a:t> permanente productive stocke 70 tonnes de C par ha. Le changement d’usage de terres en culture vers une prairie permanente stocke environ 0,5 tonne de carbone en plus par ha et par an. La conversion d’une prairie permanente en culture déstocke presque 1 tonne de carbone par ha et par an, ce qui équivaut à une émissions de 2,4 à 4,6 tonnes eqCO2 émis.</a:t>
            </a:r>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138</a:t>
            </a:fld>
            <a:endParaRPr lang="fr-FR"/>
          </a:p>
        </p:txBody>
      </p:sp>
    </p:spTree>
    <p:extLst>
      <p:ext uri="{BB962C8B-B14F-4D97-AF65-F5344CB8AC3E}">
        <p14:creationId xmlns:p14="http://schemas.microsoft.com/office/powerpoint/2010/main" val="3267194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L’agriculture</a:t>
            </a:r>
            <a:r>
              <a:rPr lang="fr-FR" baseline="0" dirty="0"/>
              <a:t> a des impacts négatifs (GES/air, intrants/eau), mais elle a aussi des atouts qu’elle ignore souvent pour répondre aux enjeux environnementaux et du changement climatique : à l’échelle de l’exploitation, mais aussi d’un  territoire ! Les contributions positives sont pour partie valorisables économiquement : marché du carbone volontaire, paiement pour services environnementaux…</a:t>
            </a:r>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139</a:t>
            </a:fld>
            <a:endParaRPr lang="fr-FR"/>
          </a:p>
        </p:txBody>
      </p:sp>
    </p:spTree>
    <p:extLst>
      <p:ext uri="{BB962C8B-B14F-4D97-AF65-F5344CB8AC3E}">
        <p14:creationId xmlns:p14="http://schemas.microsoft.com/office/powerpoint/2010/main" val="213863661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a:defRPr/>
            </a:pPr>
            <a:r>
              <a:rPr lang="fr-FR" dirty="0"/>
              <a:t>Kyoto: accord international visant à la réduction des émissions de GES et qui vient s'ajouter à la Convention-cadre des Nations unies sur les changements climatiques dont les pays participants se rencontrent une fois par an depuis 1995 =&gt; voir diapo 85</a:t>
            </a:r>
          </a:p>
          <a:p>
            <a:pPr>
              <a:defRPr/>
            </a:pPr>
            <a:r>
              <a:rPr lang="fr-FR" dirty="0"/>
              <a:t>Principe  : les États membres imposent un plafond sur les émissions des 11 000 installations concernées puis leur allouent les quotas correspondants à ce plafond. Ces installations doivent, sur une période donnée dite de conformité, restituer à l’autorité publique la même quantité de quotas d’émissions, ou d’actifs carbone autorisés, que d’émissions réelles. Les installations peuvent acheter ou vendre des actifs sur le marché, chaque participant ayant intérêt à réduire ses émissions dont le coût est inférieur au prix du quota sur le marché.</a:t>
            </a:r>
          </a:p>
          <a:p>
            <a:pPr>
              <a:defRPr/>
            </a:pPr>
            <a:r>
              <a:rPr lang="fr-FR" dirty="0"/>
              <a:t>Les entreprises assujetties ont la possibilité d’échanger des quotas sur le marché européen des quotas d’émission :</a:t>
            </a:r>
          </a:p>
          <a:p>
            <a:pPr>
              <a:defRPr/>
            </a:pPr>
            <a:r>
              <a:rPr lang="fr-FR" dirty="0"/>
              <a:t>- une installation qui émet plus que son allocation doit se procurer les quotas manquants, c’est le principe pollueur-payeur ;</a:t>
            </a:r>
          </a:p>
          <a:p>
            <a:pPr marL="171450" indent="-171450">
              <a:buFontTx/>
              <a:buChar char="-"/>
              <a:defRPr/>
            </a:pPr>
            <a:r>
              <a:rPr lang="fr-FR" dirty="0"/>
              <a:t>une installation qui émet moins que son allocation peut revendre ses quotas non utilisés et bénéficier ainsi de revenus, qui sont mobilisables par exemple pour financer des investissements lui permettant de maîtriser ses émissions.</a:t>
            </a:r>
          </a:p>
          <a:p>
            <a:pPr>
              <a:defRPr/>
            </a:pPr>
            <a:r>
              <a:rPr lang="fr-FR" dirty="0"/>
              <a:t>Les échanges de quotas entre acteurs (acheteurs et vendeurs) ont lieu soit sur des places de marché, soit directement ou via un intermédiaire, soit de gré à gré.</a:t>
            </a:r>
          </a:p>
          <a:p>
            <a:pPr defTabSz="915680">
              <a:defRPr/>
            </a:pPr>
            <a:r>
              <a:rPr lang="fr-FR" dirty="0"/>
              <a:t>Source : https://www.ecologie.gouv.fr/marches-du-carbone</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141</a:t>
            </a:fld>
            <a:endParaRPr lang="fr-FR"/>
          </a:p>
        </p:txBody>
      </p:sp>
    </p:spTree>
    <p:extLst>
      <p:ext uri="{BB962C8B-B14F-4D97-AF65-F5344CB8AC3E}">
        <p14:creationId xmlns:p14="http://schemas.microsoft.com/office/powerpoint/2010/main" val="128319898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 https://www.statistiques.developpement-durable.gouv.fr/edition-numerique/chiffres-cles-du-climat/18-la-tarification-du-carbone-dans</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142</a:t>
            </a:fld>
            <a:endParaRPr lang="fr-FR"/>
          </a:p>
        </p:txBody>
      </p:sp>
    </p:spTree>
    <p:extLst>
      <p:ext uri="{BB962C8B-B14F-4D97-AF65-F5344CB8AC3E}">
        <p14:creationId xmlns:p14="http://schemas.microsoft.com/office/powerpoint/2010/main" val="228810514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143</a:t>
            </a:fld>
            <a:endParaRPr lang="fr-FR"/>
          </a:p>
        </p:txBody>
      </p:sp>
    </p:spTree>
    <p:extLst>
      <p:ext uri="{BB962C8B-B14F-4D97-AF65-F5344CB8AC3E}">
        <p14:creationId xmlns:p14="http://schemas.microsoft.com/office/powerpoint/2010/main" val="336525025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144</a:t>
            </a:fld>
            <a:endParaRPr lang="fr-FR"/>
          </a:p>
        </p:txBody>
      </p:sp>
    </p:spTree>
    <p:extLst>
      <p:ext uri="{BB962C8B-B14F-4D97-AF65-F5344CB8AC3E}">
        <p14:creationId xmlns:p14="http://schemas.microsoft.com/office/powerpoint/2010/main" val="89892570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200" dirty="0"/>
              <a:t>Les acteurs économiques (associations, entreprises ou collectivités) et les particuliers peuvent se lancer dans une </a:t>
            </a:r>
            <a:r>
              <a:rPr lang="fr-FR" sz="1200" b="1" dirty="0"/>
              <a:t>démarche volontaire de compensation carbone</a:t>
            </a:r>
            <a:r>
              <a:rPr lang="fr-FR" sz="1200" dirty="0"/>
              <a:t> de leurs émissions de GES en achetant des </a:t>
            </a:r>
            <a:r>
              <a:rPr lang="fr-FR" sz="1200" b="1" dirty="0"/>
              <a:t>crédits carbone certifiés </a:t>
            </a:r>
            <a:r>
              <a:rPr lang="fr-FR" sz="1200" dirty="0"/>
              <a:t>ou en cours de certification. Concrètement il s’agit de calculer, réduire et compenser ses émissions de GES, pour le compte de son entreprise, de son foyer ou même d’un simple achat, en finançant des </a:t>
            </a:r>
            <a:r>
              <a:rPr lang="fr-FR" sz="1200" b="1" dirty="0"/>
              <a:t>projets de réduction ou de stockage de carbone.</a:t>
            </a:r>
            <a:endParaRPr lang="fr-FR" sz="1200" dirty="0"/>
          </a:p>
          <a:p>
            <a:r>
              <a:rPr lang="fr-FR" sz="1200" dirty="0"/>
              <a:t>N’importe qui peut proposer des crédits de CO</a:t>
            </a:r>
            <a:r>
              <a:rPr lang="fr-FR" sz="1200" baseline="-25000" dirty="0"/>
              <a:t>2</a:t>
            </a:r>
            <a:r>
              <a:rPr lang="fr-FR" sz="1200" dirty="0"/>
              <a:t>, mais pour que cela fonctionne il faut au moins un label ! </a:t>
            </a:r>
          </a:p>
          <a:p>
            <a:r>
              <a:rPr lang="fr-FR" sz="1200" dirty="0"/>
              <a:t>Le nombre d’entreprises qui s’engagent dans cette démarche est en augmentation, et le marché de la </a:t>
            </a:r>
            <a:r>
              <a:rPr lang="fr-FR" sz="1200" b="1" dirty="0"/>
              <a:t>compensation carbone </a:t>
            </a:r>
            <a:r>
              <a:rPr lang="fr-FR" sz="1200" dirty="0"/>
              <a:t>volontaire en croissance. En effet, c’est un moyen pour une entreprise de mettre en place une </a:t>
            </a:r>
            <a:r>
              <a:rPr lang="fr-FR" sz="1200" b="1" dirty="0"/>
              <a:t>politique RSE</a:t>
            </a:r>
            <a:r>
              <a:rPr lang="fr-FR" sz="1200" dirty="0"/>
              <a:t> </a:t>
            </a:r>
            <a:r>
              <a:rPr lang="fr-FR" sz="1200" b="1" dirty="0"/>
              <a:t>rigoureuse</a:t>
            </a:r>
            <a:r>
              <a:rPr lang="fr-FR" sz="1200" dirty="0"/>
              <a:t> et </a:t>
            </a:r>
            <a:r>
              <a:rPr lang="fr-FR" sz="1200" b="1" dirty="0"/>
              <a:t>innovante</a:t>
            </a:r>
            <a:r>
              <a:rPr lang="fr-FR" sz="1200" dirty="0"/>
              <a:t> et de se préparer à une réglementation qui risque de se durcir dans le futur. Mais comme il n’y a pas de contrainte légale, ce marché reste encore assez confidentiel.</a:t>
            </a:r>
          </a:p>
          <a:p>
            <a:r>
              <a:rPr lang="fr-FR" i="1" dirty="0"/>
              <a:t>Source : https://capte.io/le-marche-carbone-et-lagroforesterie/</a:t>
            </a:r>
          </a:p>
          <a:p>
            <a:r>
              <a:rPr lang="fr-FR" b="1" i="0" dirty="0"/>
              <a:t>Voir le site https://www.info-compensation-carbone.com/ où l’on trouve aussi des ressources pédagogiques</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145</a:t>
            </a:fld>
            <a:endParaRPr lang="fr-FR"/>
          </a:p>
        </p:txBody>
      </p:sp>
    </p:spTree>
    <p:extLst>
      <p:ext uri="{BB962C8B-B14F-4D97-AF65-F5344CB8AC3E}">
        <p14:creationId xmlns:p14="http://schemas.microsoft.com/office/powerpoint/2010/main" val="360437548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0" i="1" dirty="0"/>
              <a:t>Rémunération extérieure =</a:t>
            </a:r>
            <a:r>
              <a:rPr lang="fr-FR" b="0" i="1" baseline="0" dirty="0"/>
              <a:t> </a:t>
            </a:r>
            <a:r>
              <a:rPr lang="fr-FR" b="1" i="1" dirty="0"/>
              <a:t>Rémunération</a:t>
            </a:r>
            <a:r>
              <a:rPr lang="fr-FR" b="1" i="1" baseline="0" dirty="0"/>
              <a:t> des services environnementaux rendus</a:t>
            </a:r>
            <a:r>
              <a:rPr lang="fr-FR" b="0" i="1" baseline="0" dirty="0"/>
              <a:t>, non pas par la vente de votre production première (agricole).</a:t>
            </a:r>
          </a:p>
          <a:p>
            <a:r>
              <a:rPr lang="fr-FR" b="0" i="0" dirty="0"/>
              <a:t>Guide pédagogique LBC : https://www.ecologie.gouv.fr/sites/default/files/LabelBasCarbone-GuidePedagogique-Mai2020.pdf</a:t>
            </a:r>
          </a:p>
          <a:p>
            <a:r>
              <a:rPr lang="fr-FR" b="0" i="0" dirty="0"/>
              <a:t>Site France</a:t>
            </a:r>
            <a:r>
              <a:rPr lang="fr-FR" b="0" i="0" baseline="0" dirty="0"/>
              <a:t> Carbone Agri Association : https://www.france-carbon-agri.fr/</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146</a:t>
            </a:fld>
            <a:endParaRPr lang="fr-FR"/>
          </a:p>
        </p:txBody>
      </p:sp>
    </p:spTree>
    <p:extLst>
      <p:ext uri="{BB962C8B-B14F-4D97-AF65-F5344CB8AC3E}">
        <p14:creationId xmlns:p14="http://schemas.microsoft.com/office/powerpoint/2010/main" val="229485915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À jour en janvier 2025.</a:t>
            </a:r>
          </a:p>
          <a:p>
            <a:r>
              <a:rPr lang="fr-FR" dirty="0"/>
              <a:t>Plus d’infos : https://label-bas-carbone.ecologie.gouv.fr/presentation-des-methodes-du-label-bas-carbone</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148</a:t>
            </a:fld>
            <a:endParaRPr lang="fr-FR"/>
          </a:p>
        </p:txBody>
      </p:sp>
    </p:spTree>
    <p:extLst>
      <p:ext uri="{BB962C8B-B14F-4D97-AF65-F5344CB8AC3E}">
        <p14:creationId xmlns:p14="http://schemas.microsoft.com/office/powerpoint/2010/main" val="76668011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b="0" i="0" baseline="0" dirty="0"/>
              <a:t>Dans le cas d’un projet individuel, il revient au porteur de projet individuel d’effectuer lui-même les démarches de labellisation (envoi de la notification, rédaction du document de projet, recours à l’auditeur externe, etc.). </a:t>
            </a:r>
          </a:p>
          <a:p>
            <a:r>
              <a:rPr lang="fr-FR" b="0" i="0" baseline="0" dirty="0"/>
              <a:t>Dans le cas d’un projet collectif, un mandataire représentant plusieurs agriculteurs est désigné : il agrège les projets individuels en soumettant une demande de labellisation commune. Il permet de mutualiser les efforts de plusieurs petits projets individuels et ainsi de limiter les coûts inhérents au processus de certification. FCAA ou SOLENAT sont des mandataires. C’est au porteur de projet ou au mandataire que revient la responsabilité de trouver les financements nécessaires à la mise en œuvre du projet</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149</a:t>
            </a:fld>
            <a:endParaRPr lang="fr-FR"/>
          </a:p>
        </p:txBody>
      </p:sp>
    </p:spTree>
    <p:extLst>
      <p:ext uri="{BB962C8B-B14F-4D97-AF65-F5344CB8AC3E}">
        <p14:creationId xmlns:p14="http://schemas.microsoft.com/office/powerpoint/2010/main" val="52488412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t>Valorisation à moyen terme : il ne s’agit pas d’un système de subvention, mais bien d’un projet à mener en tant que tel.</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150</a:t>
            </a:fld>
            <a:endParaRPr lang="fr-FR"/>
          </a:p>
        </p:txBody>
      </p:sp>
    </p:spTree>
    <p:extLst>
      <p:ext uri="{BB962C8B-B14F-4D97-AF65-F5344CB8AC3E}">
        <p14:creationId xmlns:p14="http://schemas.microsoft.com/office/powerpoint/2010/main" val="51370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151</a:t>
            </a:fld>
            <a:endParaRPr lang="fr-FR"/>
          </a:p>
        </p:txBody>
      </p:sp>
    </p:spTree>
    <p:extLst>
      <p:ext uri="{BB962C8B-B14F-4D97-AF65-F5344CB8AC3E}">
        <p14:creationId xmlns:p14="http://schemas.microsoft.com/office/powerpoint/2010/main" val="40101076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 la Fresque du Climat</a:t>
            </a:r>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153</a:t>
            </a:fld>
            <a:endParaRPr lang="fr-FR"/>
          </a:p>
        </p:txBody>
      </p:sp>
    </p:spTree>
    <p:extLst>
      <p:ext uri="{BB962C8B-B14F-4D97-AF65-F5344CB8AC3E}">
        <p14:creationId xmlns:p14="http://schemas.microsoft.com/office/powerpoint/2010/main" val="329513024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dirty="0">
                <a:latin typeface="Times New Roman" panose="02020603050405020304" pitchFamily="18" charset="0"/>
                <a:ea typeface="ＭＳ Ｐゴシック" panose="020B0600070205080204" pitchFamily="34" charset="-128"/>
              </a:rPr>
              <a:t>Lien vers</a:t>
            </a:r>
            <a:r>
              <a:rPr lang="fr-FR" altLang="fr-FR" baseline="0" dirty="0">
                <a:latin typeface="Times New Roman" panose="02020603050405020304" pitchFamily="18" charset="0"/>
                <a:ea typeface="ＭＳ Ｐゴシック" panose="020B0600070205080204" pitchFamily="34" charset="-128"/>
              </a:rPr>
              <a:t> le ClimatQuizz, ou autre test rapide type SelfCO2 si bovins lait</a:t>
            </a:r>
          </a:p>
          <a:p>
            <a:endParaRPr lang="fr-FR" dirty="0"/>
          </a:p>
        </p:txBody>
      </p:sp>
      <p:sp>
        <p:nvSpPr>
          <p:cNvPr id="4" name="Espace réservé du numéro de diapositive 3"/>
          <p:cNvSpPr>
            <a:spLocks noGrp="1"/>
          </p:cNvSpPr>
          <p:nvPr>
            <p:ph type="sldNum" sz="quarter" idx="5"/>
          </p:nvPr>
        </p:nvSpPr>
        <p:spPr/>
        <p:txBody>
          <a:bodyPr/>
          <a:lstStyle/>
          <a:p>
            <a:fld id="{3D776D11-38F9-4548-B49D-0E19F03172BF}" type="slidenum">
              <a:rPr lang="fr-FR" smtClean="0"/>
              <a:t>154</a:t>
            </a:fld>
            <a:endParaRPr lang="fr-FR"/>
          </a:p>
        </p:txBody>
      </p:sp>
    </p:spTree>
    <p:extLst>
      <p:ext uri="{BB962C8B-B14F-4D97-AF65-F5344CB8AC3E}">
        <p14:creationId xmlns:p14="http://schemas.microsoft.com/office/powerpoint/2010/main" val="12254928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Master" Target="../slideMasters/slideMaster9.xml"/><Relationship Id="rId4" Type="http://schemas.openxmlformats.org/officeDocument/2006/relationships/image" Target="../media/image31.jpe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emf"/><Relationship Id="rId1" Type="http://schemas.openxmlformats.org/officeDocument/2006/relationships/slideMaster" Target="../slideMasters/slideMaster9.xml"/><Relationship Id="rId4" Type="http://schemas.openxmlformats.org/officeDocument/2006/relationships/image" Target="../media/image30.emf"/></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Master" Target="../slideMasters/slideMaster9.xml"/><Relationship Id="rId4" Type="http://schemas.openxmlformats.org/officeDocument/2006/relationships/image" Target="../media/image33.jpe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Master" Target="../slideMasters/slideMaster9.xml"/><Relationship Id="rId4" Type="http://schemas.openxmlformats.org/officeDocument/2006/relationships/image" Target="../media/image38.emf"/></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Master" Target="../slideMasters/slideMaster9.xml"/><Relationship Id="rId4" Type="http://schemas.openxmlformats.org/officeDocument/2006/relationships/image" Target="../media/image38.emf"/></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Master" Target="../slideMasters/slideMaster9.xml"/><Relationship Id="rId5" Type="http://schemas.openxmlformats.org/officeDocument/2006/relationships/image" Target="../media/image40.jpeg"/><Relationship Id="rId4" Type="http://schemas.openxmlformats.org/officeDocument/2006/relationships/image" Target="../media/image38.emf"/></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Master" Target="../slideMasters/slideMaster9.xml"/><Relationship Id="rId5" Type="http://schemas.openxmlformats.org/officeDocument/2006/relationships/image" Target="../media/image41.png"/><Relationship Id="rId4" Type="http://schemas.openxmlformats.org/officeDocument/2006/relationships/image" Target="../media/image38.emf"/></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Master" Target="../slideMasters/slideMaster9.xml"/><Relationship Id="rId5" Type="http://schemas.openxmlformats.org/officeDocument/2006/relationships/image" Target="../media/image42.jpeg"/><Relationship Id="rId4" Type="http://schemas.openxmlformats.org/officeDocument/2006/relationships/image" Target="../media/image38.emf"/></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697329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446650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379503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1398114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844886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5621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01839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3311481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1935239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1479756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11200" y="1600201"/>
            <a:ext cx="10871200" cy="4419600"/>
          </a:xfrm>
          <a:prstGeom prst="rect">
            <a:avLst/>
          </a:prstGeom>
        </p:spPr>
        <p:txBody>
          <a:bodyPr lIns="91434" tIns="45717" rIns="91434" bIns="45717">
            <a:normAutofit/>
          </a:bodyPr>
          <a:lstStyle>
            <a:lvl1pPr>
              <a:spcAft>
                <a:spcPts val="600"/>
              </a:spcAft>
              <a:buClr>
                <a:schemeClr val="bg2">
                  <a:lumMod val="75000"/>
                </a:schemeClr>
              </a:buClr>
              <a:defRPr sz="2000">
                <a:solidFill>
                  <a:schemeClr val="tx1"/>
                </a:solidFill>
              </a:defRPr>
            </a:lvl1pPr>
            <a:lvl2pPr>
              <a:spcAft>
                <a:spcPts val="600"/>
              </a:spcAft>
              <a:defRPr sz="1800"/>
            </a:lvl2pPr>
            <a:lvl3pPr>
              <a:spcAft>
                <a:spcPts val="600"/>
              </a:spcAft>
              <a:defRPr sz="1600"/>
            </a:lvl3pPr>
            <a:lvl4pPr>
              <a:spcAft>
                <a:spcPts val="600"/>
              </a:spcAft>
              <a:defRPr sz="1600"/>
            </a:lvl4pPr>
            <a:lvl5pPr>
              <a:spcAft>
                <a:spcPts val="600"/>
              </a:spcAft>
              <a:defRPr sz="160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Titre 1"/>
          <p:cNvSpPr>
            <a:spLocks noGrp="1"/>
          </p:cNvSpPr>
          <p:nvPr>
            <p:ph type="ctrTitle"/>
          </p:nvPr>
        </p:nvSpPr>
        <p:spPr>
          <a:xfrm>
            <a:off x="711200" y="533400"/>
            <a:ext cx="9168000" cy="648000"/>
          </a:xfrm>
          <a:prstGeom prst="rect">
            <a:avLst/>
          </a:prstGeom>
        </p:spPr>
        <p:txBody>
          <a:bodyPr lIns="91434" tIns="45717" rIns="91434" bIns="45717">
            <a:normAutofit/>
          </a:bodyPr>
          <a:lstStyle>
            <a:lvl1pPr algn="l">
              <a:defRPr sz="3200"/>
            </a:lvl1pPr>
          </a:lstStyle>
          <a:p>
            <a:r>
              <a:rPr lang="fr-FR" dirty="0"/>
              <a:t>Cliquez et modifiez le titre</a:t>
            </a:r>
          </a:p>
        </p:txBody>
      </p:sp>
      <p:sp>
        <p:nvSpPr>
          <p:cNvPr id="4" name="Espace réservé du numéro de diapositive 5"/>
          <p:cNvSpPr>
            <a:spLocks noGrp="1"/>
          </p:cNvSpPr>
          <p:nvPr>
            <p:ph type="sldNum" sz="quarter" idx="10"/>
          </p:nvPr>
        </p:nvSpPr>
        <p:spPr/>
        <p:txBody>
          <a:bodyPr/>
          <a:lstStyle>
            <a:lvl1pPr>
              <a:defRPr/>
            </a:lvl1pPr>
          </a:lstStyle>
          <a:p>
            <a:pPr>
              <a:defRPr/>
            </a:pPr>
            <a:fld id="{4A155F44-1A13-4676-B3B4-5FA692AA01CD}" type="slidenum">
              <a:rPr lang="fr-FR"/>
              <a:pPr>
                <a:defRPr/>
              </a:pPr>
              <a:t>‹N°›</a:t>
            </a:fld>
            <a:endParaRPr lang="fr-FR" dirty="0"/>
          </a:p>
        </p:txBody>
      </p:sp>
    </p:spTree>
    <p:extLst>
      <p:ext uri="{BB962C8B-B14F-4D97-AF65-F5344CB8AC3E}">
        <p14:creationId xmlns:p14="http://schemas.microsoft.com/office/powerpoint/2010/main" val="4228962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15076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969450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896852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453292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1533930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2524273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41631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07695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2386625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927962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4"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9"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sz="1800" i="1" dirty="0"/>
              <a:t>Insérer une photo de votre choix sur ce cadre gris </a:t>
            </a:r>
            <a:r>
              <a:rPr lang="fr-FR" sz="1800" i="1" u="sng" dirty="0"/>
              <a:t>en respectant les dimensions</a:t>
            </a:r>
          </a:p>
        </p:txBody>
      </p:sp>
      <p:sp>
        <p:nvSpPr>
          <p:cNvPr id="4" name="ZoneTexte 3"/>
          <p:cNvSpPr txBox="1"/>
          <p:nvPr userDrawn="1"/>
        </p:nvSpPr>
        <p:spPr>
          <a:xfrm>
            <a:off x="406400" y="6134101"/>
            <a:ext cx="5029200" cy="307777"/>
          </a:xfrm>
          <a:prstGeom prst="rect">
            <a:avLst/>
          </a:prstGeom>
          <a:noFill/>
        </p:spPr>
        <p:txBody>
          <a:bodyPr wrap="square" rtlCol="0">
            <a:spAutoFit/>
          </a:bodyPr>
          <a:lstStyle/>
          <a:p>
            <a:r>
              <a:rPr lang="fr-FR" sz="1400" dirty="0">
                <a:solidFill>
                  <a:schemeClr val="bg1"/>
                </a:solidFill>
                <a:latin typeface="Roboto Slab" pitchFamily="2" charset="0"/>
                <a:ea typeface="Roboto Slab" pitchFamily="2" charset="0"/>
              </a:rPr>
              <a:t>resolia.chambres-agriculture.fr</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0416092" y="-478191"/>
            <a:ext cx="1047749" cy="2004133"/>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1707" y="5990323"/>
            <a:ext cx="2147211" cy="410283"/>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8918" y="4925184"/>
            <a:ext cx="2088191" cy="1587868"/>
          </a:xfrm>
          <a:prstGeom prst="rect">
            <a:avLst/>
          </a:prstGeom>
        </p:spPr>
      </p:pic>
    </p:spTree>
    <p:extLst>
      <p:ext uri="{BB962C8B-B14F-4D97-AF65-F5344CB8AC3E}">
        <p14:creationId xmlns:p14="http://schemas.microsoft.com/office/powerpoint/2010/main" val="154875994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255209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65500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59782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675562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387454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92117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56866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32140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565642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507179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055622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80"/>
            <a:ext cx="10746557" cy="2671501"/>
          </a:xfrm>
          <a:prstGeom prst="rect">
            <a:avLst/>
          </a:prstGeom>
        </p:spPr>
        <p:txBody>
          <a:bodyPr/>
          <a:lstStyle>
            <a:lvl1pPr>
              <a:buSzPct val="100000"/>
              <a:buFontTx/>
              <a:buBlip>
                <a:blip r:embed="rId2"/>
              </a:buBlip>
              <a:defRPr kumimoji="0" lang="fr-FR" sz="2100" b="1" i="0" u="none" strike="noStrike" kern="0" cap="none" spc="0" normalizeH="0" baseline="0" noProof="0" dirty="0" smtClean="0">
                <a:ln>
                  <a:noFill/>
                </a:ln>
                <a:solidFill>
                  <a:srgbClr val="003560"/>
                </a:solidFill>
                <a:effectLst/>
                <a:uLnTx/>
                <a:uFillTx/>
                <a:latin typeface="+mn-lt"/>
                <a:ea typeface="+mn-ea"/>
                <a:cs typeface="+mn-cs"/>
              </a:defRPr>
            </a:lvl1pPr>
            <a:lvl2pPr marL="339329" marR="0" indent="-134541" algn="l" defTabSz="6858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350" b="0" i="0" u="none" strike="noStrike" kern="0" cap="none" spc="0" normalizeH="0" baseline="0" noProof="0">
                <a:ln>
                  <a:noFill/>
                </a:ln>
                <a:solidFill>
                  <a:srgbClr val="003560"/>
                </a:solidFill>
                <a:effectLst/>
                <a:uLnTx/>
                <a:uFillTx/>
                <a:latin typeface="+mn-lt"/>
                <a:ea typeface="+mn-ea"/>
                <a:cs typeface="+mn-cs"/>
              </a:defRPr>
            </a:lvl2pPr>
            <a:lvl3pPr>
              <a:defRPr sz="6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27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40622092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19/01/2026</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876623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19/01/2026</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779071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0C4F9-5EE7-47B7-B965-368EB53A4352}"/>
              </a:ext>
            </a:extLst>
          </p:cNvPr>
          <p:cNvSpPr>
            <a:spLocks noGrp="1"/>
          </p:cNvSpPr>
          <p:nvPr>
            <p:ph type="ctrTitle"/>
          </p:nvPr>
        </p:nvSpPr>
        <p:spPr>
          <a:xfrm>
            <a:off x="647700" y="1181099"/>
            <a:ext cx="6864724" cy="3581399"/>
          </a:xfrm>
        </p:spPr>
        <p:txBody>
          <a:bodyPr anchor="b">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7A4A1F1-374F-4FC8-89F7-83065EA4F5DD}"/>
              </a:ext>
            </a:extLst>
          </p:cNvPr>
          <p:cNvSpPr>
            <a:spLocks noGrp="1"/>
          </p:cNvSpPr>
          <p:nvPr>
            <p:ph type="subTitle" idx="1"/>
          </p:nvPr>
        </p:nvSpPr>
        <p:spPr>
          <a:xfrm>
            <a:off x="647700" y="5075227"/>
            <a:ext cx="6864724" cy="868374"/>
          </a:xfrm>
        </p:spPr>
        <p:txBody>
          <a:bodyPr>
            <a:normAutofit/>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FB5CB5F-AE9B-4C02-B16F-C462CAFC1963}"/>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5" name="Footer Placeholder 4">
            <a:extLst>
              <a:ext uri="{FF2B5EF4-FFF2-40B4-BE49-F238E27FC236}">
                <a16:creationId xmlns:a16="http://schemas.microsoft.com/office/drawing/2014/main" id="{4114B1CC-830B-4695-B174-D9E9100A86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CD43F-E516-4123-A6D8-DB72C3CC50B2}"/>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37051176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F197-4D72-4945-8068-57D52018E6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81FA8-039D-4BAF-8AAB-7B6616AFEE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7357F-46A1-493A-A5E4-1D7FAE5B9960}"/>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5" name="Footer Placeholder 4">
            <a:extLst>
              <a:ext uri="{FF2B5EF4-FFF2-40B4-BE49-F238E27FC236}">
                <a16:creationId xmlns:a16="http://schemas.microsoft.com/office/drawing/2014/main" id="{C57277BC-26F9-4B14-A2DC-C7575C5A6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1224798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96BE-9AF9-4E97-9204-5B672D797384}"/>
              </a:ext>
            </a:extLst>
          </p:cNvPr>
          <p:cNvSpPr>
            <a:spLocks noGrp="1"/>
          </p:cNvSpPr>
          <p:nvPr>
            <p:ph type="title"/>
          </p:nvPr>
        </p:nvSpPr>
        <p:spPr>
          <a:xfrm>
            <a:off x="1981200" y="2362200"/>
            <a:ext cx="7696200" cy="24003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5EDF98A-E8AE-4443-9A8C-CB35DEB2CE60}"/>
              </a:ext>
            </a:extLst>
          </p:cNvPr>
          <p:cNvSpPr>
            <a:spLocks noGrp="1"/>
          </p:cNvSpPr>
          <p:nvPr>
            <p:ph type="body" idx="1"/>
          </p:nvPr>
        </p:nvSpPr>
        <p:spPr>
          <a:xfrm>
            <a:off x="1981200" y="5067300"/>
            <a:ext cx="7696200" cy="876300"/>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B7114B-35CB-40C5-BCC8-C5039524FFC1}"/>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5" name="Footer Placeholder 4">
            <a:extLst>
              <a:ext uri="{FF2B5EF4-FFF2-40B4-BE49-F238E27FC236}">
                <a16:creationId xmlns:a16="http://schemas.microsoft.com/office/drawing/2014/main" id="{7A1AA324-982E-42C4-8002-5F236877CF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401596-9353-4C1A-972E-6522F2B42049}"/>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13422869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0BC9-7469-437A-B92B-0A2627E4B9B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B7D887-595C-4649-AF8E-E78307000D4A}"/>
              </a:ext>
            </a:extLst>
          </p:cNvPr>
          <p:cNvSpPr>
            <a:spLocks noGrp="1"/>
          </p:cNvSpPr>
          <p:nvPr>
            <p:ph sz="half" idx="1"/>
          </p:nvPr>
        </p:nvSpPr>
        <p:spPr>
          <a:xfrm>
            <a:off x="914400" y="1825625"/>
            <a:ext cx="4991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39FE29C-ED37-4DD9-949F-0024342619E1}"/>
              </a:ext>
            </a:extLst>
          </p:cNvPr>
          <p:cNvSpPr>
            <a:spLocks noGrp="1"/>
          </p:cNvSpPr>
          <p:nvPr>
            <p:ph sz="half" idx="2"/>
          </p:nvPr>
        </p:nvSpPr>
        <p:spPr>
          <a:xfrm>
            <a:off x="6248400" y="1825625"/>
            <a:ext cx="5029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6F6AA34-8CC0-4E5B-8396-0AC75633142B}"/>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6" name="Footer Placeholder 5">
            <a:extLst>
              <a:ext uri="{FF2B5EF4-FFF2-40B4-BE49-F238E27FC236}">
                <a16:creationId xmlns:a16="http://schemas.microsoft.com/office/drawing/2014/main" id="{28DF7398-73FE-4D27-AFF9-91BEBFED32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700880-10EE-4115-8BBB-13DDF270DBD1}"/>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18682604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F3C9B-D20D-43FA-BA18-D50F86A9127E}"/>
              </a:ext>
            </a:extLst>
          </p:cNvPr>
          <p:cNvSpPr>
            <a:spLocks noGrp="1"/>
          </p:cNvSpPr>
          <p:nvPr>
            <p:ph type="title"/>
          </p:nvPr>
        </p:nvSpPr>
        <p:spPr>
          <a:xfrm>
            <a:off x="652371" y="647699"/>
            <a:ext cx="10625229" cy="115062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D52F00A-F4EE-40FC-9325-373840422D52}"/>
              </a:ext>
            </a:extLst>
          </p:cNvPr>
          <p:cNvSpPr>
            <a:spLocks noGrp="1"/>
          </p:cNvSpPr>
          <p:nvPr>
            <p:ph type="body" idx="1"/>
          </p:nvPr>
        </p:nvSpPr>
        <p:spPr>
          <a:xfrm>
            <a:off x="655863" y="1879599"/>
            <a:ext cx="5157787"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75DD90-A306-4A8B-A54C-8033B7F7F0E9}"/>
              </a:ext>
            </a:extLst>
          </p:cNvPr>
          <p:cNvSpPr>
            <a:spLocks noGrp="1"/>
          </p:cNvSpPr>
          <p:nvPr>
            <p:ph sz="half" idx="2"/>
          </p:nvPr>
        </p:nvSpPr>
        <p:spPr>
          <a:xfrm>
            <a:off x="655863" y="2560955"/>
            <a:ext cx="5157787"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040E0AA-F8F8-4862-B27B-50FAF2F34DE0}"/>
              </a:ext>
            </a:extLst>
          </p:cNvPr>
          <p:cNvSpPr>
            <a:spLocks noGrp="1"/>
          </p:cNvSpPr>
          <p:nvPr>
            <p:ph type="body" sz="quarter" idx="3"/>
          </p:nvPr>
        </p:nvSpPr>
        <p:spPr>
          <a:xfrm>
            <a:off x="6094412" y="1879599"/>
            <a:ext cx="5183188"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FEBDD6-EDA1-4CE7-9DDC-9D977E12DDAB}"/>
              </a:ext>
            </a:extLst>
          </p:cNvPr>
          <p:cNvSpPr>
            <a:spLocks noGrp="1"/>
          </p:cNvSpPr>
          <p:nvPr>
            <p:ph sz="quarter" idx="4"/>
          </p:nvPr>
        </p:nvSpPr>
        <p:spPr>
          <a:xfrm>
            <a:off x="6094412" y="2560955"/>
            <a:ext cx="5183188"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E0044487-D350-4434-A5C7-A96942FFC95E}"/>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8" name="Footer Placeholder 7">
            <a:extLst>
              <a:ext uri="{FF2B5EF4-FFF2-40B4-BE49-F238E27FC236}">
                <a16:creationId xmlns:a16="http://schemas.microsoft.com/office/drawing/2014/main" id="{3389DC43-E591-42BF-82EE-E4887E4BC5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8CD421-2D00-41DD-A393-4739E389D95E}"/>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40482533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39A8B-0FAF-431C-9657-9003FA0373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BBA2A1-331D-40F8-867B-CE15011360A1}"/>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4" name="Footer Placeholder 3">
            <a:extLst>
              <a:ext uri="{FF2B5EF4-FFF2-40B4-BE49-F238E27FC236}">
                <a16:creationId xmlns:a16="http://schemas.microsoft.com/office/drawing/2014/main" id="{850995C1-5121-47B6-AC6D-F60C0FF663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DBE022-9B54-431C-80D5-5D8F2AFCB920}"/>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10139882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15B6E5-6347-41F6-85FC-3BF3652D1BC3}"/>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3" name="Footer Placeholder 2">
            <a:extLst>
              <a:ext uri="{FF2B5EF4-FFF2-40B4-BE49-F238E27FC236}">
                <a16:creationId xmlns:a16="http://schemas.microsoft.com/office/drawing/2014/main" id="{1C6A93F6-45F8-4453-B5DC-B2F3D5D0B5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E364E1-213B-4AF0-80D7-8101EFD5E410}"/>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34607450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90B5D-E76D-4797-AD77-15625D675F3A}"/>
              </a:ext>
            </a:extLst>
          </p:cNvPr>
          <p:cNvSpPr>
            <a:spLocks noGrp="1"/>
          </p:cNvSpPr>
          <p:nvPr>
            <p:ph type="title"/>
          </p:nvPr>
        </p:nvSpPr>
        <p:spPr>
          <a:xfrm>
            <a:off x="652372" y="647700"/>
            <a:ext cx="4119654" cy="1714500"/>
          </a:xfrm>
        </p:spPr>
        <p:txBody>
          <a:bodyPr anchor="b">
            <a:noAutofit/>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9744D8D-C9CF-43B2-905D-2368B17A539A}"/>
              </a:ext>
            </a:extLst>
          </p:cNvPr>
          <p:cNvSpPr>
            <a:spLocks noGrp="1"/>
          </p:cNvSpPr>
          <p:nvPr>
            <p:ph idx="1"/>
          </p:nvPr>
        </p:nvSpPr>
        <p:spPr>
          <a:xfrm>
            <a:off x="5540188" y="914400"/>
            <a:ext cx="5737412" cy="50291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1B4BF0C-D14C-46D7-ACDD-1885DDD883F1}"/>
              </a:ext>
            </a:extLst>
          </p:cNvPr>
          <p:cNvSpPr>
            <a:spLocks noGrp="1"/>
          </p:cNvSpPr>
          <p:nvPr>
            <p:ph type="body" sz="half" idx="2"/>
          </p:nvPr>
        </p:nvSpPr>
        <p:spPr>
          <a:xfrm>
            <a:off x="652372" y="2697479"/>
            <a:ext cx="4119654" cy="3246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D7D8D-72E7-4ABD-BB87-80BB49003104}"/>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6" name="Footer Placeholder 5">
            <a:extLst>
              <a:ext uri="{FF2B5EF4-FFF2-40B4-BE49-F238E27FC236}">
                <a16:creationId xmlns:a16="http://schemas.microsoft.com/office/drawing/2014/main" id="{A9D9C1CE-C8CE-4364-A021-ADC2D6472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E6FA33-09EF-495A-853E-63750CA37AC2}"/>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10327348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023E-952E-40DF-A101-74D22789D534}"/>
              </a:ext>
            </a:extLst>
          </p:cNvPr>
          <p:cNvSpPr>
            <a:spLocks noGrp="1"/>
          </p:cNvSpPr>
          <p:nvPr>
            <p:ph type="title"/>
          </p:nvPr>
        </p:nvSpPr>
        <p:spPr>
          <a:xfrm>
            <a:off x="652372" y="647700"/>
            <a:ext cx="4119654" cy="1714500"/>
          </a:xfrm>
        </p:spPr>
        <p:txBody>
          <a:bodyPr anchor="b">
            <a:noAutofit/>
          </a:bodyPr>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1E98DD-BF5D-4CCA-8C66-F2A6CE11271C}"/>
              </a:ext>
            </a:extLst>
          </p:cNvPr>
          <p:cNvSpPr>
            <a:spLocks noGrp="1"/>
          </p:cNvSpPr>
          <p:nvPr>
            <p:ph type="pic" idx="1"/>
          </p:nvPr>
        </p:nvSpPr>
        <p:spPr>
          <a:xfrm>
            <a:off x="5486400" y="914400"/>
            <a:ext cx="5791200" cy="50291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0EC22A6-F2C2-4A88-BEE5-2D6CEB520EB9}"/>
              </a:ext>
            </a:extLst>
          </p:cNvPr>
          <p:cNvSpPr>
            <a:spLocks noGrp="1"/>
          </p:cNvSpPr>
          <p:nvPr>
            <p:ph type="body" sz="half" idx="2"/>
          </p:nvPr>
        </p:nvSpPr>
        <p:spPr>
          <a:xfrm>
            <a:off x="652372" y="2697480"/>
            <a:ext cx="4119654" cy="31715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A1F755-C7AF-4C50-8CA8-828612A767B0}"/>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6" name="Footer Placeholder 5">
            <a:extLst>
              <a:ext uri="{FF2B5EF4-FFF2-40B4-BE49-F238E27FC236}">
                <a16:creationId xmlns:a16="http://schemas.microsoft.com/office/drawing/2014/main" id="{C1EDE175-E818-477C-A3F6-7DD65C1268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D0B8E3-DB91-440B-818F-71E4248BB102}"/>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20055355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8C0AF-44D0-4830-AF13-49B8522BE6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1B4D8C-6045-47B3-9A0C-F2215A904C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19A9F1-F398-416A-A8C0-0A36D838DD15}"/>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5" name="Footer Placeholder 4">
            <a:extLst>
              <a:ext uri="{FF2B5EF4-FFF2-40B4-BE49-F238E27FC236}">
                <a16:creationId xmlns:a16="http://schemas.microsoft.com/office/drawing/2014/main" id="{6E37F801-C9FB-4A34-8386-BA9FBACCB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E05176-F6E9-4997-8355-74F2A4560A65}"/>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3038884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EBC807-13E1-4F3F-83FA-FD9BD24F3B1F}"/>
              </a:ext>
            </a:extLst>
          </p:cNvPr>
          <p:cNvSpPr>
            <a:spLocks noGrp="1"/>
          </p:cNvSpPr>
          <p:nvPr>
            <p:ph type="title" orient="vert"/>
          </p:nvPr>
        </p:nvSpPr>
        <p:spPr>
          <a:xfrm>
            <a:off x="8986520" y="647699"/>
            <a:ext cx="2291080" cy="52959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9B7E2EAA-155E-482E-A2B8-547653B253EE}"/>
              </a:ext>
            </a:extLst>
          </p:cNvPr>
          <p:cNvSpPr>
            <a:spLocks noGrp="1"/>
          </p:cNvSpPr>
          <p:nvPr>
            <p:ph type="body" orient="vert" idx="1"/>
          </p:nvPr>
        </p:nvSpPr>
        <p:spPr>
          <a:xfrm>
            <a:off x="652371" y="647699"/>
            <a:ext cx="8120789" cy="52959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4A4BDC-BDD0-417D-AF7C-516EE556D7E4}"/>
              </a:ext>
            </a:extLst>
          </p:cNvPr>
          <p:cNvSpPr>
            <a:spLocks noGrp="1"/>
          </p:cNvSpPr>
          <p:nvPr>
            <p:ph type="dt" sz="half" idx="10"/>
          </p:nvPr>
        </p:nvSpPr>
        <p:spPr/>
        <p:txBody>
          <a:bodyPr/>
          <a:lstStyle/>
          <a:p>
            <a:fld id="{D341B595-366B-43E2-A22E-EA6A78C03F06}" type="datetimeFigureOut">
              <a:rPr lang="en-US" smtClean="0"/>
              <a:t>1/19/2026</a:t>
            </a:fld>
            <a:endParaRPr lang="en-US"/>
          </a:p>
        </p:txBody>
      </p:sp>
      <p:sp>
        <p:nvSpPr>
          <p:cNvPr id="5" name="Footer Placeholder 4">
            <a:extLst>
              <a:ext uri="{FF2B5EF4-FFF2-40B4-BE49-F238E27FC236}">
                <a16:creationId xmlns:a16="http://schemas.microsoft.com/office/drawing/2014/main" id="{0EF663EC-23F9-4202-80F3-F8E550884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8402D-7367-485B-AEA6-5AB2B8209D19}"/>
              </a:ext>
            </a:extLst>
          </p:cNvPr>
          <p:cNvSpPr>
            <a:spLocks noGrp="1"/>
          </p:cNvSpPr>
          <p:nvPr>
            <p:ph type="sldNum" sz="quarter" idx="12"/>
          </p:nvPr>
        </p:nvSpPr>
        <p:spPr/>
        <p:txBody>
          <a:bodyPr/>
          <a:lstStyle/>
          <a:p>
            <a:fld id="{4BA915EE-10CB-4CF1-8569-6154455DA573}" type="slidenum">
              <a:rPr lang="en-US" smtClean="0"/>
              <a:t>‹N°›</a:t>
            </a:fld>
            <a:endParaRPr lang="en-US"/>
          </a:p>
        </p:txBody>
      </p:sp>
    </p:spTree>
    <p:extLst>
      <p:ext uri="{BB962C8B-B14F-4D97-AF65-F5344CB8AC3E}">
        <p14:creationId xmlns:p14="http://schemas.microsoft.com/office/powerpoint/2010/main" val="16166033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37186760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8420465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1837239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C67B2C-761E-40A5-9EE0-2BF4CD9D1713}" type="datetimeFigureOut">
              <a:rPr lang="fr-FR" smtClean="0"/>
              <a:t>19/01/2026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21715094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C67B2C-761E-40A5-9EE0-2BF4CD9D1713}" type="datetimeFigureOut">
              <a:rPr lang="fr-FR" smtClean="0"/>
              <a:t>19/01/2026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10129694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t>19/01/2026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25349435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C67B2C-761E-40A5-9EE0-2BF4CD9D1713}" type="datetimeFigureOut">
              <a:rPr lang="fr-FR" smtClean="0"/>
              <a:t>19/01/2026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2273979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t>19/01/2026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41299772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t>19/01/2026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27315299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31527888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16564909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80"/>
            <a:ext cx="10746557" cy="2671501"/>
          </a:xfrm>
          <a:prstGeom prst="rect">
            <a:avLst/>
          </a:prstGeom>
        </p:spPr>
        <p:txBody>
          <a:bodyPr/>
          <a:lstStyle>
            <a:lvl1pPr>
              <a:buSzPct val="100000"/>
              <a:buFontTx/>
              <a:buBlip>
                <a:blip r:embed="rId2"/>
              </a:buBlip>
              <a:defRPr kumimoji="0" lang="fr-FR" sz="2100" b="1" i="0" u="none" strike="noStrike" kern="0" cap="none" spc="0" normalizeH="0" baseline="0" noProof="0" dirty="0" smtClean="0">
                <a:ln>
                  <a:noFill/>
                </a:ln>
                <a:solidFill>
                  <a:srgbClr val="003560"/>
                </a:solidFill>
                <a:effectLst/>
                <a:uLnTx/>
                <a:uFillTx/>
                <a:latin typeface="+mn-lt"/>
                <a:ea typeface="+mn-ea"/>
                <a:cs typeface="+mn-cs"/>
              </a:defRPr>
            </a:lvl1pPr>
            <a:lvl2pPr marL="339329" marR="0" indent="-134541" algn="l" defTabSz="6858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350" b="0" i="0" u="none" strike="noStrike" kern="0" cap="none" spc="0" normalizeH="0" baseline="0" noProof="0">
                <a:ln>
                  <a:noFill/>
                </a:ln>
                <a:solidFill>
                  <a:srgbClr val="003560"/>
                </a:solidFill>
                <a:effectLst/>
                <a:uLnTx/>
                <a:uFillTx/>
                <a:latin typeface="+mn-lt"/>
                <a:ea typeface="+mn-ea"/>
                <a:cs typeface="+mn-cs"/>
              </a:defRPr>
            </a:lvl2pPr>
            <a:lvl3pPr>
              <a:defRPr sz="6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27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16251971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19/01/2026</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3033103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p:cNvSpPr/>
          <p:nvPr userDrawn="1"/>
        </p:nvSpPr>
        <p:spPr>
          <a:xfrm>
            <a:off x="-144694" y="5445224"/>
            <a:ext cx="12481387" cy="1536171"/>
          </a:xfrm>
          <a:prstGeom prst="rect">
            <a:avLst/>
          </a:prstGeom>
          <a:solidFill>
            <a:srgbClr val="64C2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8" name="Picture 5" descr="\\capdl.local\CAPDL\Communication\020_LOGOTHEQUE_PRO\_CHAMBRES_AGRICULTURE_PdL\CAPdL_CRA\logo_CA_Pays_Loire_BLANC.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896533" y="5493363"/>
            <a:ext cx="1200251" cy="12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3538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question">
    <p:spTree>
      <p:nvGrpSpPr>
        <p:cNvPr id="1" name=""/>
        <p:cNvGrpSpPr/>
        <p:nvPr/>
      </p:nvGrpSpPr>
      <p:grpSpPr>
        <a:xfrm>
          <a:off x="0" y="0"/>
          <a:ext cx="0" cy="0"/>
          <a:chOff x="0" y="0"/>
          <a:chExt cx="0" cy="0"/>
        </a:xfrm>
      </p:grpSpPr>
      <p:pic>
        <p:nvPicPr>
          <p:cNvPr id="7" name="Picture 3" descr="\\capdl.local\CAPDL\Communication\020_LOGOTHEQUE_PRO\_CHAMBRES_AGRICULTURE_PdL\CAPdL_CRA\logo_CA_Pays_Loire_RVB.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77102" y="5613310"/>
            <a:ext cx="875549" cy="998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45" y="516020"/>
            <a:ext cx="542557" cy="384043"/>
          </a:xfrm>
          <a:prstGeom prst="rect">
            <a:avLst/>
          </a:prstGeom>
        </p:spPr>
      </p:pic>
      <p:cxnSp>
        <p:nvCxnSpPr>
          <p:cNvPr id="9" name="Connecteur droit 8"/>
          <p:cNvCxnSpPr/>
          <p:nvPr userDrawn="1"/>
        </p:nvCxnSpPr>
        <p:spPr>
          <a:xfrm>
            <a:off x="815414" y="1700808"/>
            <a:ext cx="10273141" cy="0"/>
          </a:xfrm>
          <a:prstGeom prst="line">
            <a:avLst/>
          </a:prstGeom>
          <a:ln w="19050">
            <a:solidFill>
              <a:srgbClr val="78B22B"/>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144694" y="6673020"/>
            <a:ext cx="12481387" cy="369960"/>
          </a:xfrm>
          <a:prstGeom prst="rect">
            <a:avLst/>
          </a:prstGeom>
          <a:solidFill>
            <a:srgbClr val="64C2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1" name="Picture 2" descr="\\capdl.local\CAPDL\Communication\006_IRD\2022_IRD_IPP\2022_IRD_IPP_CLIMATCULTEUR\PICTOS_BONPOURLECLIMAT\APCA climat generique.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023179" y="228041"/>
            <a:ext cx="928384" cy="9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8597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question2">
    <p:spTree>
      <p:nvGrpSpPr>
        <p:cNvPr id="1" name=""/>
        <p:cNvGrpSpPr/>
        <p:nvPr/>
      </p:nvGrpSpPr>
      <p:grpSpPr>
        <a:xfrm>
          <a:off x="0" y="0"/>
          <a:ext cx="0" cy="0"/>
          <a:chOff x="0" y="0"/>
          <a:chExt cx="0" cy="0"/>
        </a:xfrm>
      </p:grpSpPr>
      <p:pic>
        <p:nvPicPr>
          <p:cNvPr id="7" name="Picture 3" descr="\\capdl.local\CAPDL\Communication\020_LOGOTHEQUE_PRO\_CHAMBRES_AGRICULTURE_PdL\CAPdL_CRA\logo_CA_Pays_Loire_RVB.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77102" y="5613310"/>
            <a:ext cx="875549" cy="998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45" y="516020"/>
            <a:ext cx="542557" cy="384043"/>
          </a:xfrm>
          <a:prstGeom prst="rect">
            <a:avLst/>
          </a:prstGeom>
        </p:spPr>
      </p:pic>
      <p:cxnSp>
        <p:nvCxnSpPr>
          <p:cNvPr id="9" name="Connecteur droit 8"/>
          <p:cNvCxnSpPr/>
          <p:nvPr userDrawn="1"/>
        </p:nvCxnSpPr>
        <p:spPr>
          <a:xfrm>
            <a:off x="815414" y="2180861"/>
            <a:ext cx="10273141" cy="0"/>
          </a:xfrm>
          <a:prstGeom prst="line">
            <a:avLst/>
          </a:prstGeom>
          <a:ln w="19050">
            <a:solidFill>
              <a:srgbClr val="78B22B"/>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144694" y="6673020"/>
            <a:ext cx="12481387" cy="369960"/>
          </a:xfrm>
          <a:prstGeom prst="rect">
            <a:avLst/>
          </a:prstGeom>
          <a:solidFill>
            <a:srgbClr val="64C2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1" name="Picture 2" descr="\\capdl.local\CAPDL\Communication\006_IRD\2022_IRD_IPP\2022_IRD_IPP_CLIMATCULTEUR\PICTOS_BONPOURLECLIMAT\APCA climat generique.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023179" y="228041"/>
            <a:ext cx="928384" cy="9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3245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question3">
    <p:spTree>
      <p:nvGrpSpPr>
        <p:cNvPr id="1" name=""/>
        <p:cNvGrpSpPr/>
        <p:nvPr/>
      </p:nvGrpSpPr>
      <p:grpSpPr>
        <a:xfrm>
          <a:off x="0" y="0"/>
          <a:ext cx="0" cy="0"/>
          <a:chOff x="0" y="0"/>
          <a:chExt cx="0" cy="0"/>
        </a:xfrm>
      </p:grpSpPr>
      <p:pic>
        <p:nvPicPr>
          <p:cNvPr id="7" name="Picture 3" descr="\\capdl.local\CAPDL\Communication\020_LOGOTHEQUE_PRO\_CHAMBRES_AGRICULTURE_PdL\CAPdL_CRA\logo_CA_Pays_Loire_RVB.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77102" y="5613310"/>
            <a:ext cx="875549" cy="998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845" y="516020"/>
            <a:ext cx="542557" cy="384043"/>
          </a:xfrm>
          <a:prstGeom prst="rect">
            <a:avLst/>
          </a:prstGeom>
        </p:spPr>
      </p:pic>
      <p:cxnSp>
        <p:nvCxnSpPr>
          <p:cNvPr id="9" name="Connecteur droit 8"/>
          <p:cNvCxnSpPr/>
          <p:nvPr userDrawn="1"/>
        </p:nvCxnSpPr>
        <p:spPr>
          <a:xfrm>
            <a:off x="815414" y="2660915"/>
            <a:ext cx="10273141" cy="0"/>
          </a:xfrm>
          <a:prstGeom prst="line">
            <a:avLst/>
          </a:prstGeom>
          <a:ln w="19050">
            <a:solidFill>
              <a:srgbClr val="78B22B"/>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144694" y="6673020"/>
            <a:ext cx="12481387" cy="369960"/>
          </a:xfrm>
          <a:prstGeom prst="rect">
            <a:avLst/>
          </a:prstGeom>
          <a:solidFill>
            <a:srgbClr val="64C2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1" name="Picture 2" descr="\\capdl.local\CAPDL\Communication\006_IRD\2022_IRD_IPP\2022_IRD_IPP_CLIMATCULTEUR\PICTOS_BONPOURLECLIMAT\APCA climat generique.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023179" y="228041"/>
            <a:ext cx="928384" cy="9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2331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3" descr="\\capdl.local\CAPDL\Communication\020_LOGOTHEQUE_PRO\_CHAMBRES_AGRICULTURE_PdL\CAPdL_CRA\logo_CA_Pays_Loire_RVB.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77102" y="5613310"/>
            <a:ext cx="875549" cy="9981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44694" y="6673020"/>
            <a:ext cx="12481387" cy="369960"/>
          </a:xfrm>
          <a:prstGeom prst="rect">
            <a:avLst/>
          </a:prstGeom>
          <a:solidFill>
            <a:srgbClr val="64C2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1" name="Picture 2" descr="\\capdl.local\CAPDL\Communication\006_IRD\2022_IRD_IPP\2022_IRD_IPP_CLIMATCULTEUR\PICTOS_BONPOURLECLIMAT\APCA climat generique.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023179" y="228041"/>
            <a:ext cx="928384" cy="9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9585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7"/>
            <a:ext cx="10972800" cy="1143000"/>
          </a:xfrm>
          <a:prstGeom prst="rect">
            <a:avLst/>
          </a:prstGeom>
        </p:spPr>
        <p:txBody>
          <a:bodyPr/>
          <a:lstStyle/>
          <a:p>
            <a:r>
              <a:rPr lang="fr-FR"/>
              <a:t>Modifiez le style du titre</a:t>
            </a:r>
          </a:p>
        </p:txBody>
      </p:sp>
      <p:sp>
        <p:nvSpPr>
          <p:cNvPr id="3"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28092064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a:prstGeom prst="rect">
            <a:avLst/>
          </a:prstGeom>
        </p:spPr>
        <p:txBody>
          <a:bodyPr anchor="t"/>
          <a:lstStyle>
            <a:lvl1pPr algn="l">
              <a:defRPr sz="5333"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6130047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7"/>
            <a:ext cx="10972800" cy="1143000"/>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609600" y="1200151"/>
            <a:ext cx="5384800" cy="3394075"/>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200151"/>
            <a:ext cx="5384800" cy="3394075"/>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32926223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7"/>
            <a:ext cx="10972800" cy="1143000"/>
          </a:xfrm>
          <a:prstGeom prst="rect">
            <a:avLst/>
          </a:prstGeo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3"/>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9" y="1535113"/>
            <a:ext cx="5389033" cy="639763"/>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6" name="Espace réservé du contenu 5"/>
          <p:cNvSpPr>
            <a:spLocks noGrp="1"/>
          </p:cNvSpPr>
          <p:nvPr>
            <p:ph sz="quarter" idx="4"/>
          </p:nvPr>
        </p:nvSpPr>
        <p:spPr>
          <a:xfrm>
            <a:off x="6193369" y="2174875"/>
            <a:ext cx="5389033" cy="3951288"/>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8" name="Espace réservé du pied de page 7"/>
          <p:cNvSpPr>
            <a:spLocks noGrp="1"/>
          </p:cNvSpPr>
          <p:nvPr>
            <p:ph type="ftr" sz="quarter" idx="11"/>
          </p:nvPr>
        </p:nvSpPr>
        <p:spPr>
          <a:xfrm>
            <a:off x="4165600" y="6356351"/>
            <a:ext cx="38608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42730095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7"/>
            <a:ext cx="10972800" cy="1143000"/>
          </a:xfrm>
          <a:prstGeom prst="rect">
            <a:avLst/>
          </a:prstGeom>
        </p:spPr>
        <p:txBody>
          <a:bodyPr/>
          <a:lstStyle/>
          <a:p>
            <a:r>
              <a:rPr lang="fr-FR"/>
              <a:t>Modifiez le style du titre</a:t>
            </a:r>
          </a:p>
        </p:txBody>
      </p:sp>
      <p:sp>
        <p:nvSpPr>
          <p:cNvPr id="3" name="Espace réservé de la date 2"/>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4" name="Espace réservé du pied de page 3"/>
          <p:cNvSpPr>
            <a:spLocks noGrp="1"/>
          </p:cNvSpPr>
          <p:nvPr>
            <p:ph type="ftr" sz="quarter" idx="11"/>
          </p:nvPr>
        </p:nvSpPr>
        <p:spPr>
          <a:xfrm>
            <a:off x="4165600" y="6356351"/>
            <a:ext cx="3860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6022483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49"/>
            <a:ext cx="4011084" cy="1162051"/>
          </a:xfrm>
          <a:prstGeom prst="rect">
            <a:avLst/>
          </a:prstGeom>
        </p:spPr>
        <p:txBody>
          <a:bodyPr anchor="b"/>
          <a:lstStyle>
            <a:lvl1pPr algn="l">
              <a:defRPr sz="2667" b="1"/>
            </a:lvl1pPr>
          </a:lstStyle>
          <a:p>
            <a:r>
              <a:rPr lang="fr-FR"/>
              <a:t>Modifiez le style du titre</a:t>
            </a:r>
          </a:p>
        </p:txBody>
      </p:sp>
      <p:sp>
        <p:nvSpPr>
          <p:cNvPr id="3" name="Espace réservé du contenu 2"/>
          <p:cNvSpPr>
            <a:spLocks noGrp="1"/>
          </p:cNvSpPr>
          <p:nvPr>
            <p:ph idx="1"/>
          </p:nvPr>
        </p:nvSpPr>
        <p:spPr>
          <a:xfrm>
            <a:off x="4766733" y="273052"/>
            <a:ext cx="6815667" cy="5853113"/>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2" y="1435102"/>
            <a:ext cx="4011084" cy="46910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fr-FR"/>
              <a:t>Modifiez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2438085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9"/>
          </a:xfrm>
          <a:prstGeom prst="rect">
            <a:avLst/>
          </a:prstGeom>
        </p:spPr>
        <p:txBody>
          <a:bodyPr anchor="b"/>
          <a:lstStyle>
            <a:lvl1pPr algn="l">
              <a:defRPr sz="2667"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fr-FR"/>
          </a:p>
        </p:txBody>
      </p:sp>
      <p:sp>
        <p:nvSpPr>
          <p:cNvPr id="4" name="Espace réservé du texte 3"/>
          <p:cNvSpPr>
            <a:spLocks noGrp="1"/>
          </p:cNvSpPr>
          <p:nvPr>
            <p:ph type="body" sz="half" idx="2"/>
          </p:nvPr>
        </p:nvSpPr>
        <p:spPr>
          <a:xfrm>
            <a:off x="2389717" y="5367338"/>
            <a:ext cx="7315200" cy="8048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fr-FR"/>
              <a:t>Modifiez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24745921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7"/>
            <a:ext cx="10972800" cy="1143000"/>
          </a:xfrm>
          <a:prstGeom prst="rect">
            <a:avLst/>
          </a:prstGeom>
        </p:spPr>
        <p:txBody>
          <a:bodyPr/>
          <a:lstStyle/>
          <a:p>
            <a:r>
              <a:rPr lang="fr-FR"/>
              <a:t>Modifiez le style du titre</a:t>
            </a:r>
          </a:p>
        </p:txBody>
      </p:sp>
      <p:sp>
        <p:nvSpPr>
          <p:cNvPr id="3" name="Espace réservé du texte vertical 2"/>
          <p:cNvSpPr>
            <a:spLocks noGrp="1"/>
          </p:cNvSpPr>
          <p:nvPr>
            <p:ph type="body" orient="vert" idx="1"/>
          </p:nvPr>
        </p:nvSpPr>
        <p:spPr>
          <a:xfrm>
            <a:off x="609600" y="1600201"/>
            <a:ext cx="10972800" cy="4525963"/>
          </a:xfrm>
          <a:prstGeom prst="rect">
            <a:avLst/>
          </a:prstGeo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4954853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06375"/>
            <a:ext cx="2743200" cy="4387851"/>
          </a:xfrm>
          <a:prstGeom prst="rect">
            <a:avLst/>
          </a:prstGeo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06375"/>
            <a:ext cx="8026400" cy="4387851"/>
          </a:xfrm>
          <a:prstGeom prst="rect">
            <a:avLst/>
          </a:prstGeo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fld id="{0EE89E82-906C-4654-8926-6C3F278DAFDD}" type="datetimeFigureOut">
              <a:rPr lang="fr-FR" smtClean="0"/>
              <a:t>19/01/2026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4A0D6D0E-7E94-4C9E-9C98-D3A64FF1A92C}" type="slidenum">
              <a:rPr lang="fr-FR" smtClean="0"/>
              <a:t>‹N°›</a:t>
            </a:fld>
            <a:endParaRPr lang="fr-FR"/>
          </a:p>
        </p:txBody>
      </p:sp>
    </p:spTree>
    <p:extLst>
      <p:ext uri="{BB962C8B-B14F-4D97-AF65-F5344CB8AC3E}">
        <p14:creationId xmlns:p14="http://schemas.microsoft.com/office/powerpoint/2010/main" val="21118123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7B2956-A0A6-665F-0EC7-9826CF4EA33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53F2990-C840-CA0F-55EB-D644D1B349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EC727BA-A6A8-CED2-CA44-DE1AE594688B}"/>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5" name="Espace réservé du pied de page 4">
            <a:extLst>
              <a:ext uri="{FF2B5EF4-FFF2-40B4-BE49-F238E27FC236}">
                <a16:creationId xmlns:a16="http://schemas.microsoft.com/office/drawing/2014/main" id="{A3FCE8DA-597E-00D0-831F-FF15C338DA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55374A2-BED0-4C31-06D2-512E36D95172}"/>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27041475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F3140A-7645-E9D4-B5F0-15607E737E7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ED9A97D-EEEB-067E-7A4F-977891C1CFA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CC2AAA0-BCD5-8574-5ACF-8EE19E17B122}"/>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5" name="Espace réservé du pied de page 4">
            <a:extLst>
              <a:ext uri="{FF2B5EF4-FFF2-40B4-BE49-F238E27FC236}">
                <a16:creationId xmlns:a16="http://schemas.microsoft.com/office/drawing/2014/main" id="{8C9F1B15-BD5D-9B2A-5599-D298FED4774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F5CEE22-A020-8744-5A3F-B51B3DF43926}"/>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5509404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1F6DB2-32DC-CF42-C822-F3F593E5DC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EC4859D-19F2-DD88-0C39-0DE81984B0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E90C70A-218B-3FD9-2A55-0539E950FB0C}"/>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5" name="Espace réservé du pied de page 4">
            <a:extLst>
              <a:ext uri="{FF2B5EF4-FFF2-40B4-BE49-F238E27FC236}">
                <a16:creationId xmlns:a16="http://schemas.microsoft.com/office/drawing/2014/main" id="{EE91AF57-D91E-FF74-3AB3-FF5BAD6F5D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FFBFF0-F255-6D59-B8C2-B0D18603EF6B}"/>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36345226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77069-BE70-6AA7-B6FD-05B6CD0583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32DA5BE-288F-636D-726D-28DC2C66586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8448EE0-B318-F52A-10E0-79AE1B596E8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DDB0A90-4F55-B978-E203-07596EA07941}"/>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6" name="Espace réservé du pied de page 5">
            <a:extLst>
              <a:ext uri="{FF2B5EF4-FFF2-40B4-BE49-F238E27FC236}">
                <a16:creationId xmlns:a16="http://schemas.microsoft.com/office/drawing/2014/main" id="{C73636E4-37D6-E709-3125-6AADB082F76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617EB8B-906F-79A7-0D73-087761D72344}"/>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18450133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B2A38-D1F0-9835-772C-B7210ADF21B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625FF3-5810-4249-C147-EEA9BFB14D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4146B19-AC11-1CFF-C052-1FB97B76AD6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84D4E23-1B05-8AF8-AC47-BE5FFA652B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62A4921-F3A5-7278-F19B-AD4EA2A8A43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871E2BE-9F99-CCDF-BCC7-F53886D5D61F}"/>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8" name="Espace réservé du pied de page 7">
            <a:extLst>
              <a:ext uri="{FF2B5EF4-FFF2-40B4-BE49-F238E27FC236}">
                <a16:creationId xmlns:a16="http://schemas.microsoft.com/office/drawing/2014/main" id="{7596D9B9-7209-C7DD-A50E-385EA4163CA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CBF6D9E-C61C-164B-988C-71E7DE3E752A}"/>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4449718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E711C-2C13-9BF2-5626-40ADB61C550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85F7316-FDA9-E025-5D09-893181B3E582}"/>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4" name="Espace réservé du pied de page 3">
            <a:extLst>
              <a:ext uri="{FF2B5EF4-FFF2-40B4-BE49-F238E27FC236}">
                <a16:creationId xmlns:a16="http://schemas.microsoft.com/office/drawing/2014/main" id="{72C8BD5D-59BC-BEE6-8762-23911D95601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BBFBE75-2F80-8BF1-201A-986EAA26CC74}"/>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9732132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3702295-9B03-9C03-00E2-62B938BE1FB0}"/>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3" name="Espace réservé du pied de page 2">
            <a:extLst>
              <a:ext uri="{FF2B5EF4-FFF2-40B4-BE49-F238E27FC236}">
                <a16:creationId xmlns:a16="http://schemas.microsoft.com/office/drawing/2014/main" id="{597DFC06-CD2A-1C51-C50F-83A24E91494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FC2CEB5-D930-7E0A-1FCB-81AFC984D0E9}"/>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36248771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010AA3-F60B-A925-0B44-8E689FB0BA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1C2CE8A-3DF2-5C4B-773F-3B9B94A7D8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EAA77EB-8D91-EEF8-5D00-F4EBCE2DD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F6D8FBE-D7EA-DFAB-4FD6-ACAF9C86C101}"/>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6" name="Espace réservé du pied de page 5">
            <a:extLst>
              <a:ext uri="{FF2B5EF4-FFF2-40B4-BE49-F238E27FC236}">
                <a16:creationId xmlns:a16="http://schemas.microsoft.com/office/drawing/2014/main" id="{4B9D9B23-7E8A-9BE5-9ECE-C5391DA595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7BC9287-40CF-245F-23CE-9189A6C25028}"/>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31783647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A437B-604D-A783-E67A-8F10E97AB0E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C51F15B-DBD6-5DD0-ADC4-DAD3719A1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3632F80-0D43-0F39-9554-FC9FA82641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BE52DC9-C157-AAD7-B744-9BB27E5FE43F}"/>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6" name="Espace réservé du pied de page 5">
            <a:extLst>
              <a:ext uri="{FF2B5EF4-FFF2-40B4-BE49-F238E27FC236}">
                <a16:creationId xmlns:a16="http://schemas.microsoft.com/office/drawing/2014/main" id="{0A522F7D-2B63-FD90-0F99-A7BCE93397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58D7D41-0711-D297-E06B-C59A982672BB}"/>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23496638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7613A5-E54E-4C6B-003F-F289B48E60E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5F02952-FFEE-7EF0-F82A-923D1109894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588E3FA-BD97-2F28-D0C7-ABE5542C17E6}"/>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5" name="Espace réservé du pied de page 4">
            <a:extLst>
              <a:ext uri="{FF2B5EF4-FFF2-40B4-BE49-F238E27FC236}">
                <a16:creationId xmlns:a16="http://schemas.microsoft.com/office/drawing/2014/main" id="{5916B786-291F-CAB5-C5CB-B07D0150A8A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572BC1-FB95-AEBB-192E-735FA3AEE7E3}"/>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39555684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9ECDCEB-98C7-56D6-BD96-74E4AFB7B28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629322E-EE76-A5E2-F151-849C7C5DDD8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815F0A-881B-168D-FB6B-2E33A61B983B}"/>
              </a:ext>
            </a:extLst>
          </p:cNvPr>
          <p:cNvSpPr>
            <a:spLocks noGrp="1"/>
          </p:cNvSpPr>
          <p:nvPr>
            <p:ph type="dt" sz="half" idx="10"/>
          </p:nvPr>
        </p:nvSpPr>
        <p:spPr/>
        <p:txBody>
          <a:bodyPr/>
          <a:lstStyle/>
          <a:p>
            <a:fld id="{32C80724-27D7-48CC-85AA-45EA6432F15E}" type="datetimeFigureOut">
              <a:rPr lang="fr-FR" smtClean="0"/>
              <a:t>19/01/2026</a:t>
            </a:fld>
            <a:endParaRPr lang="fr-FR"/>
          </a:p>
        </p:txBody>
      </p:sp>
      <p:sp>
        <p:nvSpPr>
          <p:cNvPr id="5" name="Espace réservé du pied de page 4">
            <a:extLst>
              <a:ext uri="{FF2B5EF4-FFF2-40B4-BE49-F238E27FC236}">
                <a16:creationId xmlns:a16="http://schemas.microsoft.com/office/drawing/2014/main" id="{E4C717E9-9ACB-EABA-FB42-88C8BE290D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E2867F-7331-7243-F792-B5EA5CFA7CE3}"/>
              </a:ext>
            </a:extLst>
          </p:cNvPr>
          <p:cNvSpPr>
            <a:spLocks noGrp="1"/>
          </p:cNvSpPr>
          <p:nvPr>
            <p:ph type="sldNum" sz="quarter" idx="12"/>
          </p:nvPr>
        </p:nvSpPr>
        <p:spPr/>
        <p:txBody>
          <a:bodyPr/>
          <a:lstStyle/>
          <a:p>
            <a:fld id="{92EAF63E-CACC-4DAE-A927-B97BBED3E149}" type="slidenum">
              <a:rPr lang="fr-FR" smtClean="0"/>
              <a:t>‹N°›</a:t>
            </a:fld>
            <a:endParaRPr lang="fr-FR"/>
          </a:p>
        </p:txBody>
      </p:sp>
    </p:spTree>
    <p:extLst>
      <p:ext uri="{BB962C8B-B14F-4D97-AF65-F5344CB8AC3E}">
        <p14:creationId xmlns:p14="http://schemas.microsoft.com/office/powerpoint/2010/main" val="41637811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7172127-DEE8-4B44-8B67-6B783FBAF3E7}"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9559498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7172127-DEE8-4B44-8B67-6B783FBAF3E7}"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5266971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7172127-DEE8-4B44-8B67-6B783FBAF3E7}"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7287439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7172127-DEE8-4B44-8B67-6B783FBAF3E7}" type="datetimeFigureOut">
              <a:rPr lang="fr-FR" smtClean="0"/>
              <a:t>19/01/2026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29780170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7172127-DEE8-4B44-8B67-6B783FBAF3E7}" type="datetimeFigureOut">
              <a:rPr lang="fr-FR" smtClean="0"/>
              <a:t>19/01/2026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26649658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7172127-DEE8-4B44-8B67-6B783FBAF3E7}" type="datetimeFigureOut">
              <a:rPr lang="fr-FR" smtClean="0"/>
              <a:t>19/01/2026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233094072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7172127-DEE8-4B44-8B67-6B783FBAF3E7}" type="datetimeFigureOut">
              <a:rPr lang="fr-FR" smtClean="0"/>
              <a:t>19/01/2026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1156741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7172127-DEE8-4B44-8B67-6B783FBAF3E7}" type="datetimeFigureOut">
              <a:rPr lang="fr-FR" smtClean="0"/>
              <a:t>19/01/2026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22828840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7172127-DEE8-4B44-8B67-6B783FBAF3E7}" type="datetimeFigureOut">
              <a:rPr lang="fr-FR" smtClean="0"/>
              <a:t>19/01/2026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8276898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7172127-DEE8-4B44-8B67-6B783FBAF3E7}"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3536307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7172127-DEE8-4B44-8B67-6B783FBAF3E7}"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t>‹N°›</a:t>
            </a:fld>
            <a:endParaRPr lang="fr-FR"/>
          </a:p>
        </p:txBody>
      </p:sp>
    </p:spTree>
    <p:extLst>
      <p:ext uri="{BB962C8B-B14F-4D97-AF65-F5344CB8AC3E}">
        <p14:creationId xmlns:p14="http://schemas.microsoft.com/office/powerpoint/2010/main" val="25051733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Vert_titre1">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4F9A94E-1D82-E49C-51A8-1455BFE8E5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1896262359"/>
      </p:ext>
    </p:extLst>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_Vert_titre1">
    <p:spTree>
      <p:nvGrpSpPr>
        <p:cNvPr id="1" name=""/>
        <p:cNvGrpSpPr/>
        <p:nvPr/>
      </p:nvGrpSpPr>
      <p:grpSpPr>
        <a:xfrm>
          <a:off x="0" y="0"/>
          <a:ext cx="0" cy="0"/>
          <a:chOff x="0" y="0"/>
          <a:chExt cx="0" cy="0"/>
        </a:xfrm>
      </p:grpSpPr>
      <p:sp>
        <p:nvSpPr>
          <p:cNvPr id="20" name="Shape_0">
            <a:extLst>
              <a:ext uri="{FF2B5EF4-FFF2-40B4-BE49-F238E27FC236}">
                <a16:creationId xmlns:a16="http://schemas.microsoft.com/office/drawing/2014/main" id="{8F5662A5-E26F-4041-8871-4E8CD82BD176}"/>
              </a:ext>
            </a:extLst>
          </p:cNvPr>
          <p:cNvSpPr/>
          <p:nvPr userDrawn="1"/>
        </p:nvSpPr>
        <p:spPr>
          <a:xfrm>
            <a:off x="3983420" y="281232"/>
            <a:ext cx="7904812" cy="6347795"/>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2" name="Shape_0">
            <a:extLst>
              <a:ext uri="{FF2B5EF4-FFF2-40B4-BE49-F238E27FC236}">
                <a16:creationId xmlns:a16="http://schemas.microsoft.com/office/drawing/2014/main" id="{836A3C79-D500-A34C-99B3-C4FB95E7F63F}"/>
              </a:ext>
            </a:extLst>
          </p:cNvPr>
          <p:cNvSpPr/>
          <p:nvPr userDrawn="1"/>
        </p:nvSpPr>
        <p:spPr>
          <a:xfrm>
            <a:off x="359093" y="224590"/>
            <a:ext cx="3379189" cy="6347795"/>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4097373" y="552226"/>
            <a:ext cx="7494903" cy="3007888"/>
          </a:xfrm>
          <a:noFill/>
        </p:spPr>
        <p:txBody>
          <a:bodyPr anchor="ctr">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4116775" y="3868723"/>
            <a:ext cx="7494902" cy="1042448"/>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4" name="Image 3">
            <a:extLst>
              <a:ext uri="{FF2B5EF4-FFF2-40B4-BE49-F238E27FC236}">
                <a16:creationId xmlns:a16="http://schemas.microsoft.com/office/drawing/2014/main" id="{AAB5065B-61DF-C24D-AB5F-0FE7F2196D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5390" y="4492933"/>
            <a:ext cx="2951733" cy="2116620"/>
          </a:xfrm>
          <a:prstGeom prst="rect">
            <a:avLst/>
          </a:prstGeom>
        </p:spPr>
      </p:pic>
      <p:pic>
        <p:nvPicPr>
          <p:cNvPr id="5" name="Image 4">
            <a:extLst>
              <a:ext uri="{FF2B5EF4-FFF2-40B4-BE49-F238E27FC236}">
                <a16:creationId xmlns:a16="http://schemas.microsoft.com/office/drawing/2014/main" id="{C34316DA-519D-0243-A309-BE7667BD9C4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8906" y="434175"/>
            <a:ext cx="4388544" cy="1487719"/>
          </a:xfrm>
          <a:prstGeom prst="rect">
            <a:avLst/>
          </a:prstGeom>
        </p:spPr>
      </p:pic>
      <p:pic>
        <p:nvPicPr>
          <p:cNvPr id="11" name="Image 10">
            <a:extLst>
              <a:ext uri="{FF2B5EF4-FFF2-40B4-BE49-F238E27FC236}">
                <a16:creationId xmlns:a16="http://schemas.microsoft.com/office/drawing/2014/main" id="{E91A64B8-7BAD-6241-BEF3-5AEE5124933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54879" y="1537326"/>
            <a:ext cx="3387616" cy="2765733"/>
          </a:xfrm>
          <a:prstGeom prst="rect">
            <a:avLst/>
          </a:prstGeom>
        </p:spPr>
      </p:pic>
      <p:sp>
        <p:nvSpPr>
          <p:cNvPr id="21" name="Rectangle 20">
            <a:extLst>
              <a:ext uri="{FF2B5EF4-FFF2-40B4-BE49-F238E27FC236}">
                <a16:creationId xmlns:a16="http://schemas.microsoft.com/office/drawing/2014/main" id="{8475B3C1-94F6-224E-A5FB-C20490A1E773}"/>
              </a:ext>
            </a:extLst>
          </p:cNvPr>
          <p:cNvSpPr/>
          <p:nvPr userDrawn="1"/>
        </p:nvSpPr>
        <p:spPr>
          <a:xfrm>
            <a:off x="127396" y="68801"/>
            <a:ext cx="3712824" cy="677265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6401740"/>
      </p:ext>
    </p:extLst>
  </p:cSld>
  <p:clrMapOvr>
    <a:masterClrMapping/>
  </p:clrMapOvr>
  <p:hf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4_Vert_titre1">
    <p:spTree>
      <p:nvGrpSpPr>
        <p:cNvPr id="1" name=""/>
        <p:cNvGrpSpPr/>
        <p:nvPr/>
      </p:nvGrpSpPr>
      <p:grpSpPr>
        <a:xfrm>
          <a:off x="0" y="0"/>
          <a:ext cx="0" cy="0"/>
          <a:chOff x="0" y="0"/>
          <a:chExt cx="0" cy="0"/>
        </a:xfrm>
      </p:grpSpPr>
      <p:sp>
        <p:nvSpPr>
          <p:cNvPr id="15" name="Shape_0">
            <a:extLst>
              <a:ext uri="{FF2B5EF4-FFF2-40B4-BE49-F238E27FC236}">
                <a16:creationId xmlns:a16="http://schemas.microsoft.com/office/drawing/2014/main" id="{254540A3-E7FE-0847-94E5-4267786CA42E}"/>
              </a:ext>
            </a:extLst>
          </p:cNvPr>
          <p:cNvSpPr/>
          <p:nvPr userDrawn="1"/>
        </p:nvSpPr>
        <p:spPr>
          <a:xfrm>
            <a:off x="3983420" y="281232"/>
            <a:ext cx="7904812" cy="6347795"/>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2" name="Shape_0">
            <a:extLst>
              <a:ext uri="{FF2B5EF4-FFF2-40B4-BE49-F238E27FC236}">
                <a16:creationId xmlns:a16="http://schemas.microsoft.com/office/drawing/2014/main" id="{836A3C79-D500-A34C-99B3-C4FB95E7F63F}"/>
              </a:ext>
            </a:extLst>
          </p:cNvPr>
          <p:cNvSpPr/>
          <p:nvPr userDrawn="1"/>
        </p:nvSpPr>
        <p:spPr>
          <a:xfrm>
            <a:off x="359093" y="261758"/>
            <a:ext cx="3379189" cy="6310627"/>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4097373" y="552226"/>
            <a:ext cx="7494903" cy="3007888"/>
          </a:xfrm>
          <a:noFill/>
        </p:spPr>
        <p:txBody>
          <a:bodyPr anchor="ctr">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4116775" y="3868723"/>
            <a:ext cx="7494902" cy="1042448"/>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4" name="Image 3">
            <a:extLst>
              <a:ext uri="{FF2B5EF4-FFF2-40B4-BE49-F238E27FC236}">
                <a16:creationId xmlns:a16="http://schemas.microsoft.com/office/drawing/2014/main" id="{AAB5065B-61DF-C24D-AB5F-0FE7F2196D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5390" y="4492933"/>
            <a:ext cx="2951733" cy="2116620"/>
          </a:xfrm>
          <a:prstGeom prst="rect">
            <a:avLst/>
          </a:prstGeom>
        </p:spPr>
      </p:pic>
      <p:pic>
        <p:nvPicPr>
          <p:cNvPr id="10" name="Image 9">
            <a:extLst>
              <a:ext uri="{FF2B5EF4-FFF2-40B4-BE49-F238E27FC236}">
                <a16:creationId xmlns:a16="http://schemas.microsoft.com/office/drawing/2014/main" id="{08D93649-9F7C-8045-9C6B-95A1FBEA7C4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flipH="1">
            <a:off x="364818" y="1537040"/>
            <a:ext cx="3383403" cy="2765733"/>
          </a:xfrm>
          <a:prstGeom prst="rect">
            <a:avLst/>
          </a:prstGeom>
        </p:spPr>
      </p:pic>
      <p:pic>
        <p:nvPicPr>
          <p:cNvPr id="12" name="Image 11">
            <a:extLst>
              <a:ext uri="{FF2B5EF4-FFF2-40B4-BE49-F238E27FC236}">
                <a16:creationId xmlns:a16="http://schemas.microsoft.com/office/drawing/2014/main" id="{0ED04000-0013-5F46-9561-6765438AC12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58906" y="434175"/>
            <a:ext cx="4388544" cy="1487719"/>
          </a:xfrm>
          <a:prstGeom prst="rect">
            <a:avLst/>
          </a:prstGeom>
        </p:spPr>
      </p:pic>
      <p:sp>
        <p:nvSpPr>
          <p:cNvPr id="14" name="Rectangle 13">
            <a:extLst>
              <a:ext uri="{FF2B5EF4-FFF2-40B4-BE49-F238E27FC236}">
                <a16:creationId xmlns:a16="http://schemas.microsoft.com/office/drawing/2014/main" id="{13C8BC86-CFDE-674B-AE64-50721CC87E7A}"/>
              </a:ext>
            </a:extLst>
          </p:cNvPr>
          <p:cNvSpPr/>
          <p:nvPr userDrawn="1"/>
        </p:nvSpPr>
        <p:spPr>
          <a:xfrm>
            <a:off x="13448" y="242951"/>
            <a:ext cx="3859570" cy="661504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832180584"/>
      </p:ext>
    </p:extLst>
  </p:cSld>
  <p:clrMapOvr>
    <a:masterClrMapping/>
  </p:clrMapOvr>
  <p:hf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5_Vert_titre1">
    <p:spTree>
      <p:nvGrpSpPr>
        <p:cNvPr id="1" name=""/>
        <p:cNvGrpSpPr/>
        <p:nvPr/>
      </p:nvGrpSpPr>
      <p:grpSpPr>
        <a:xfrm>
          <a:off x="0" y="0"/>
          <a:ext cx="0" cy="0"/>
          <a:chOff x="0" y="0"/>
          <a:chExt cx="0" cy="0"/>
        </a:xfrm>
      </p:grpSpPr>
      <p:sp>
        <p:nvSpPr>
          <p:cNvPr id="13" name="Shape_0">
            <a:extLst>
              <a:ext uri="{FF2B5EF4-FFF2-40B4-BE49-F238E27FC236}">
                <a16:creationId xmlns:a16="http://schemas.microsoft.com/office/drawing/2014/main" id="{E8F0340F-8DAA-9042-A801-00B27D8C4A67}"/>
              </a:ext>
            </a:extLst>
          </p:cNvPr>
          <p:cNvSpPr/>
          <p:nvPr userDrawn="1"/>
        </p:nvSpPr>
        <p:spPr>
          <a:xfrm>
            <a:off x="3983420" y="281232"/>
            <a:ext cx="7904812" cy="6347795"/>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2" name="Shape_0">
            <a:extLst>
              <a:ext uri="{FF2B5EF4-FFF2-40B4-BE49-F238E27FC236}">
                <a16:creationId xmlns:a16="http://schemas.microsoft.com/office/drawing/2014/main" id="{836A3C79-D500-A34C-99B3-C4FB95E7F63F}"/>
              </a:ext>
            </a:extLst>
          </p:cNvPr>
          <p:cNvSpPr/>
          <p:nvPr userDrawn="1"/>
        </p:nvSpPr>
        <p:spPr>
          <a:xfrm>
            <a:off x="359093" y="261758"/>
            <a:ext cx="3379189" cy="6310627"/>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4097373" y="552226"/>
            <a:ext cx="7494903" cy="3007888"/>
          </a:xfrm>
          <a:noFill/>
        </p:spPr>
        <p:txBody>
          <a:bodyPr anchor="ctr">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4116775" y="3868723"/>
            <a:ext cx="7494902" cy="1042448"/>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4" name="Image 3">
            <a:extLst>
              <a:ext uri="{FF2B5EF4-FFF2-40B4-BE49-F238E27FC236}">
                <a16:creationId xmlns:a16="http://schemas.microsoft.com/office/drawing/2014/main" id="{AAB5065B-61DF-C24D-AB5F-0FE7F2196D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5390" y="4492933"/>
            <a:ext cx="2951733" cy="2116620"/>
          </a:xfrm>
          <a:prstGeom prst="rect">
            <a:avLst/>
          </a:prstGeom>
        </p:spPr>
      </p:pic>
      <p:pic>
        <p:nvPicPr>
          <p:cNvPr id="12" name="Image 11">
            <a:extLst>
              <a:ext uri="{FF2B5EF4-FFF2-40B4-BE49-F238E27FC236}">
                <a16:creationId xmlns:a16="http://schemas.microsoft.com/office/drawing/2014/main" id="{0ED04000-0013-5F46-9561-6765438AC12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8906" y="434175"/>
            <a:ext cx="4388544" cy="1487719"/>
          </a:xfrm>
          <a:prstGeom prst="rect">
            <a:avLst/>
          </a:prstGeom>
        </p:spPr>
      </p:pic>
      <p:pic>
        <p:nvPicPr>
          <p:cNvPr id="9" name="Image 8">
            <a:extLst>
              <a:ext uri="{FF2B5EF4-FFF2-40B4-BE49-F238E27FC236}">
                <a16:creationId xmlns:a16="http://schemas.microsoft.com/office/drawing/2014/main" id="{EF8C426B-867D-3E4C-8B39-4BA30D3FED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138" b="-2507"/>
          <a:stretch/>
        </p:blipFill>
        <p:spPr>
          <a:xfrm flipH="1">
            <a:off x="349154" y="1537040"/>
            <a:ext cx="3389128" cy="2836177"/>
          </a:xfrm>
          <a:prstGeom prst="rect">
            <a:avLst/>
          </a:prstGeom>
        </p:spPr>
      </p:pic>
      <p:sp>
        <p:nvSpPr>
          <p:cNvPr id="11" name="Rectangle 10">
            <a:extLst>
              <a:ext uri="{FF2B5EF4-FFF2-40B4-BE49-F238E27FC236}">
                <a16:creationId xmlns:a16="http://schemas.microsoft.com/office/drawing/2014/main" id="{E8DA54CC-703A-4241-9106-648158CB9579}"/>
              </a:ext>
            </a:extLst>
          </p:cNvPr>
          <p:cNvSpPr/>
          <p:nvPr userDrawn="1"/>
        </p:nvSpPr>
        <p:spPr>
          <a:xfrm>
            <a:off x="13448" y="242951"/>
            <a:ext cx="3859570" cy="661504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630526219"/>
      </p:ext>
    </p:extLst>
  </p:cSld>
  <p:clrMapOvr>
    <a:masterClrMapping/>
  </p:clrMapOvr>
  <p:hf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A8B4"/>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p:txBody>
      </p:sp>
      <p:pic>
        <p:nvPicPr>
          <p:cNvPr id="10" name="Imag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6017" y="6045199"/>
            <a:ext cx="1776119" cy="282347"/>
          </a:xfrm>
          <a:prstGeom prst="rect">
            <a:avLst/>
          </a:prstGeom>
        </p:spPr>
      </p:pic>
      <p:pic>
        <p:nvPicPr>
          <p:cNvPr id="5" name="Image 4">
            <a:extLst>
              <a:ext uri="{FF2B5EF4-FFF2-40B4-BE49-F238E27FC236}">
                <a16:creationId xmlns:a16="http://schemas.microsoft.com/office/drawing/2014/main" id="{56947292-AC31-2042-AD2B-51A436E2926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26995" y="4687211"/>
            <a:ext cx="1643294" cy="1664916"/>
          </a:xfrm>
          <a:prstGeom prst="rect">
            <a:avLst/>
          </a:prstGeom>
        </p:spPr>
      </p:pic>
      <p:sp>
        <p:nvSpPr>
          <p:cNvPr id="4" name="ZoneTexte 3">
            <a:extLst>
              <a:ext uri="{FF2B5EF4-FFF2-40B4-BE49-F238E27FC236}">
                <a16:creationId xmlns:a16="http://schemas.microsoft.com/office/drawing/2014/main" id="{E13D1824-05BE-9F4A-8EC9-EFD64FA40AC1}"/>
              </a:ext>
            </a:extLst>
          </p:cNvPr>
          <p:cNvSpPr txBox="1"/>
          <p:nvPr userDrawn="1"/>
        </p:nvSpPr>
        <p:spPr>
          <a:xfrm>
            <a:off x="608968" y="5798978"/>
            <a:ext cx="2989384" cy="246221"/>
          </a:xfrm>
          <a:prstGeom prst="rect">
            <a:avLst/>
          </a:prstGeom>
          <a:noFill/>
        </p:spPr>
        <p:txBody>
          <a:bodyPr wrap="square" rtlCol="0">
            <a:spAutoFit/>
          </a:bodyPr>
          <a:lstStyle/>
          <a:p>
            <a:r>
              <a:rPr lang="fr-FR" sz="1000" baseline="0" dirty="0">
                <a:solidFill>
                  <a:schemeClr val="bg1"/>
                </a:solidFill>
              </a:rPr>
              <a:t>bretagne.chambres-agriculture.fr</a:t>
            </a:r>
          </a:p>
        </p:txBody>
      </p:sp>
    </p:spTree>
    <p:extLst>
      <p:ext uri="{BB962C8B-B14F-4D97-AF65-F5344CB8AC3E}">
        <p14:creationId xmlns:p14="http://schemas.microsoft.com/office/powerpoint/2010/main" val="3479768602"/>
      </p:ext>
    </p:extLst>
  </p:cSld>
  <p:clrMapOvr>
    <a:masterClrMapping/>
  </p:clrMapOvr>
  <p:hf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82613" indent="0">
              <a:buFontTx/>
              <a:buNone/>
              <a:tabLst/>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rgbClr val="00A8B4"/>
            </a:solidFill>
          </a:ln>
        </p:spPr>
        <p:style>
          <a:lnRef idx="1">
            <a:schemeClr val="accent2"/>
          </a:lnRef>
          <a:fillRef idx="0">
            <a:schemeClr val="accent2"/>
          </a:fillRef>
          <a:effectRef idx="0">
            <a:schemeClr val="accent2"/>
          </a:effectRef>
          <a:fontRef idx="minor">
            <a:schemeClr val="tx1"/>
          </a:fontRef>
        </p:style>
      </p:cxnSp>
      <p:pic>
        <p:nvPicPr>
          <p:cNvPr id="5" name="Image 4">
            <a:extLst>
              <a:ext uri="{FF2B5EF4-FFF2-40B4-BE49-F238E27FC236}">
                <a16:creationId xmlns:a16="http://schemas.microsoft.com/office/drawing/2014/main" id="{CA5AD2E9-5F8F-F44B-BFCF-B02B71F902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5769" y="659924"/>
            <a:ext cx="324093" cy="274402"/>
          </a:xfrm>
          <a:prstGeom prst="rect">
            <a:avLst/>
          </a:prstGeom>
        </p:spPr>
      </p:pic>
    </p:spTree>
    <p:extLst>
      <p:ext uri="{BB962C8B-B14F-4D97-AF65-F5344CB8AC3E}">
        <p14:creationId xmlns:p14="http://schemas.microsoft.com/office/powerpoint/2010/main" val="3547636569"/>
      </p:ext>
    </p:extLst>
  </p:cSld>
  <p:clrMapOvr>
    <a:masterClrMapping/>
  </p:clrMapOvr>
  <p:hf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_Vert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82613" indent="-582613">
              <a:buFontTx/>
              <a:buNone/>
              <a:tabLst/>
              <a:defRPr/>
            </a:lvl1pPr>
          </a:lstStyle>
          <a:p>
            <a:r>
              <a:rPr lang="fr-FR" dirty="0"/>
              <a:t>	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1" y="1476000"/>
            <a:ext cx="4914000"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5" name="Espace réservé du contenu 4">
            <a:extLst>
              <a:ext uri="{FF2B5EF4-FFF2-40B4-BE49-F238E27FC236}">
                <a16:creationId xmlns:a16="http://schemas.microsoft.com/office/drawing/2014/main" id="{F56B330C-B04C-4CAF-810C-14B032CC560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rgbClr val="00A8B4"/>
            </a:solidFill>
          </a:ln>
        </p:spPr>
        <p:style>
          <a:lnRef idx="1">
            <a:schemeClr val="accent2"/>
          </a:lnRef>
          <a:fillRef idx="0">
            <a:schemeClr val="accent2"/>
          </a:fillRef>
          <a:effectRef idx="0">
            <a:schemeClr val="accent2"/>
          </a:effectRef>
          <a:fontRef idx="minor">
            <a:schemeClr val="tx1"/>
          </a:fontRef>
        </p:style>
      </p:cxnSp>
      <p:pic>
        <p:nvPicPr>
          <p:cNvPr id="12" name="Image 11">
            <a:extLst>
              <a:ext uri="{FF2B5EF4-FFF2-40B4-BE49-F238E27FC236}">
                <a16:creationId xmlns:a16="http://schemas.microsoft.com/office/drawing/2014/main" id="{DFB60E2D-49EB-9246-B394-6D3B2DD527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69200" y="5824800"/>
            <a:ext cx="820420" cy="831215"/>
          </a:xfrm>
          <a:prstGeom prst="rect">
            <a:avLst/>
          </a:prstGeom>
        </p:spPr>
      </p:pic>
      <p:pic>
        <p:nvPicPr>
          <p:cNvPr id="8" name="Image 7">
            <a:extLst>
              <a:ext uri="{FF2B5EF4-FFF2-40B4-BE49-F238E27FC236}">
                <a16:creationId xmlns:a16="http://schemas.microsoft.com/office/drawing/2014/main" id="{4FD4170C-40D6-5648-B3B8-B28680E091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5769" y="659924"/>
            <a:ext cx="324093" cy="274402"/>
          </a:xfrm>
          <a:prstGeom prst="rect">
            <a:avLst/>
          </a:prstGeom>
        </p:spPr>
      </p:pic>
      <p:grpSp>
        <p:nvGrpSpPr>
          <p:cNvPr id="10" name="Groupe 9">
            <a:extLst>
              <a:ext uri="{FF2B5EF4-FFF2-40B4-BE49-F238E27FC236}">
                <a16:creationId xmlns:a16="http://schemas.microsoft.com/office/drawing/2014/main" id="{C6D84CCA-4023-EE41-A6A3-DBE522FF05CD}"/>
              </a:ext>
            </a:extLst>
          </p:cNvPr>
          <p:cNvGrpSpPr/>
          <p:nvPr userDrawn="1"/>
        </p:nvGrpSpPr>
        <p:grpSpPr>
          <a:xfrm>
            <a:off x="10452100" y="5671766"/>
            <a:ext cx="1739900" cy="1035779"/>
            <a:chOff x="10622603" y="5773268"/>
            <a:chExt cx="1569397" cy="934277"/>
          </a:xfrm>
        </p:grpSpPr>
        <p:sp>
          <p:nvSpPr>
            <p:cNvPr id="11" name="Rectangle 10">
              <a:extLst>
                <a:ext uri="{FF2B5EF4-FFF2-40B4-BE49-F238E27FC236}">
                  <a16:creationId xmlns:a16="http://schemas.microsoft.com/office/drawing/2014/main" id="{88DF5C17-DF9B-6C45-8DF8-EFF5613C894E}"/>
                </a:ext>
              </a:extLst>
            </p:cNvPr>
            <p:cNvSpPr/>
            <p:nvPr userDrawn="1"/>
          </p:nvSpPr>
          <p:spPr>
            <a:xfrm>
              <a:off x="10622603" y="5824800"/>
              <a:ext cx="1569397" cy="831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B2D02DF3-3D2A-8749-A1B7-6A8A79D2E7B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732603" y="5773268"/>
              <a:ext cx="1293614" cy="934277"/>
            </a:xfrm>
            <a:prstGeom prst="rect">
              <a:avLst/>
            </a:prstGeom>
          </p:spPr>
        </p:pic>
      </p:grpSp>
    </p:spTree>
    <p:extLst>
      <p:ext uri="{BB962C8B-B14F-4D97-AF65-F5344CB8AC3E}">
        <p14:creationId xmlns:p14="http://schemas.microsoft.com/office/powerpoint/2010/main" val="410680092"/>
      </p:ext>
    </p:extLst>
  </p:cSld>
  <p:clrMapOvr>
    <a:masterClrMapping/>
  </p:clrMapOvr>
  <p:hf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5" name="Image 4">
            <a:extLst>
              <a:ext uri="{FF2B5EF4-FFF2-40B4-BE49-F238E27FC236}">
                <a16:creationId xmlns:a16="http://schemas.microsoft.com/office/drawing/2014/main" id="{27396C42-657A-CA49-9AE6-C0E8020B0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69200" y="5824800"/>
            <a:ext cx="820420" cy="831215"/>
          </a:xfrm>
          <a:prstGeom prst="rect">
            <a:avLst/>
          </a:prstGeom>
        </p:spPr>
      </p:pic>
      <p:pic>
        <p:nvPicPr>
          <p:cNvPr id="7" name="Image 6">
            <a:extLst>
              <a:ext uri="{FF2B5EF4-FFF2-40B4-BE49-F238E27FC236}">
                <a16:creationId xmlns:a16="http://schemas.microsoft.com/office/drawing/2014/main" id="{BAD64366-2D4C-C041-9D56-7AB122AE14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83884" y="543224"/>
            <a:ext cx="738914" cy="625622"/>
          </a:xfrm>
          <a:prstGeom prst="rect">
            <a:avLst/>
          </a:prstGeom>
        </p:spPr>
      </p:pic>
      <p:grpSp>
        <p:nvGrpSpPr>
          <p:cNvPr id="9" name="Groupe 8">
            <a:extLst>
              <a:ext uri="{FF2B5EF4-FFF2-40B4-BE49-F238E27FC236}">
                <a16:creationId xmlns:a16="http://schemas.microsoft.com/office/drawing/2014/main" id="{0164636A-1DA5-3041-A5D1-A550C8053971}"/>
              </a:ext>
            </a:extLst>
          </p:cNvPr>
          <p:cNvGrpSpPr/>
          <p:nvPr userDrawn="1"/>
        </p:nvGrpSpPr>
        <p:grpSpPr>
          <a:xfrm>
            <a:off x="10452100" y="5671766"/>
            <a:ext cx="1739900" cy="1035779"/>
            <a:chOff x="10622603" y="5773268"/>
            <a:chExt cx="1569397" cy="934277"/>
          </a:xfrm>
        </p:grpSpPr>
        <p:sp>
          <p:nvSpPr>
            <p:cNvPr id="8" name="Rectangle 7">
              <a:extLst>
                <a:ext uri="{FF2B5EF4-FFF2-40B4-BE49-F238E27FC236}">
                  <a16:creationId xmlns:a16="http://schemas.microsoft.com/office/drawing/2014/main" id="{3A754BAC-E9D9-364D-AFF6-8270A38FB842}"/>
                </a:ext>
              </a:extLst>
            </p:cNvPr>
            <p:cNvSpPr/>
            <p:nvPr userDrawn="1"/>
          </p:nvSpPr>
          <p:spPr>
            <a:xfrm>
              <a:off x="10622603" y="5824800"/>
              <a:ext cx="1569397" cy="831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681BD6D6-0BC2-0B4D-A96B-A61D08888BF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732603" y="5773268"/>
              <a:ext cx="1293614" cy="934277"/>
            </a:xfrm>
            <a:prstGeom prst="rect">
              <a:avLst/>
            </a:prstGeom>
          </p:spPr>
        </p:pic>
      </p:grpSp>
    </p:spTree>
    <p:extLst>
      <p:ext uri="{BB962C8B-B14F-4D97-AF65-F5344CB8AC3E}">
        <p14:creationId xmlns:p14="http://schemas.microsoft.com/office/powerpoint/2010/main" val="1714445028"/>
      </p:ext>
    </p:extLst>
  </p:cSld>
  <p:clrMapOvr>
    <a:masterClrMapping/>
  </p:clrMapOvr>
  <p:hf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5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5" name="Image 4">
            <a:extLst>
              <a:ext uri="{FF2B5EF4-FFF2-40B4-BE49-F238E27FC236}">
                <a16:creationId xmlns:a16="http://schemas.microsoft.com/office/drawing/2014/main" id="{27396C42-657A-CA49-9AE6-C0E8020B0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69200" y="5824800"/>
            <a:ext cx="820420" cy="831215"/>
          </a:xfrm>
          <a:prstGeom prst="rect">
            <a:avLst/>
          </a:prstGeom>
        </p:spPr>
      </p:pic>
      <p:pic>
        <p:nvPicPr>
          <p:cNvPr id="7" name="Image 6">
            <a:extLst>
              <a:ext uri="{FF2B5EF4-FFF2-40B4-BE49-F238E27FC236}">
                <a16:creationId xmlns:a16="http://schemas.microsoft.com/office/drawing/2014/main" id="{BAD64366-2D4C-C041-9D56-7AB122AE14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83884" y="543224"/>
            <a:ext cx="738914" cy="625622"/>
          </a:xfrm>
          <a:prstGeom prst="rect">
            <a:avLst/>
          </a:prstGeom>
        </p:spPr>
      </p:pic>
      <p:grpSp>
        <p:nvGrpSpPr>
          <p:cNvPr id="9" name="Groupe 8">
            <a:extLst>
              <a:ext uri="{FF2B5EF4-FFF2-40B4-BE49-F238E27FC236}">
                <a16:creationId xmlns:a16="http://schemas.microsoft.com/office/drawing/2014/main" id="{0164636A-1DA5-3041-A5D1-A550C8053971}"/>
              </a:ext>
            </a:extLst>
          </p:cNvPr>
          <p:cNvGrpSpPr/>
          <p:nvPr userDrawn="1"/>
        </p:nvGrpSpPr>
        <p:grpSpPr>
          <a:xfrm>
            <a:off x="10452100" y="5671766"/>
            <a:ext cx="1739900" cy="1035779"/>
            <a:chOff x="10622603" y="5773268"/>
            <a:chExt cx="1569397" cy="934277"/>
          </a:xfrm>
        </p:grpSpPr>
        <p:sp>
          <p:nvSpPr>
            <p:cNvPr id="8" name="Rectangle 7">
              <a:extLst>
                <a:ext uri="{FF2B5EF4-FFF2-40B4-BE49-F238E27FC236}">
                  <a16:creationId xmlns:a16="http://schemas.microsoft.com/office/drawing/2014/main" id="{3A754BAC-E9D9-364D-AFF6-8270A38FB842}"/>
                </a:ext>
              </a:extLst>
            </p:cNvPr>
            <p:cNvSpPr/>
            <p:nvPr userDrawn="1"/>
          </p:nvSpPr>
          <p:spPr>
            <a:xfrm>
              <a:off x="10622603" y="5824800"/>
              <a:ext cx="1569397" cy="831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681BD6D6-0BC2-0B4D-A96B-A61D08888BF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732603" y="5773268"/>
              <a:ext cx="1293614" cy="934277"/>
            </a:xfrm>
            <a:prstGeom prst="rect">
              <a:avLst/>
            </a:prstGeom>
          </p:spPr>
        </p:pic>
      </p:grpSp>
      <p:pic>
        <p:nvPicPr>
          <p:cNvPr id="12" name="Image 11">
            <a:extLst>
              <a:ext uri="{FF2B5EF4-FFF2-40B4-BE49-F238E27FC236}">
                <a16:creationId xmlns:a16="http://schemas.microsoft.com/office/drawing/2014/main" id="{A1ED1202-5C02-5946-BEC5-D0F3E62FB42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10712" y="0"/>
            <a:ext cx="2956940" cy="6858000"/>
          </a:xfrm>
          <a:prstGeom prst="rect">
            <a:avLst/>
          </a:prstGeom>
        </p:spPr>
      </p:pic>
    </p:spTree>
    <p:extLst>
      <p:ext uri="{BB962C8B-B14F-4D97-AF65-F5344CB8AC3E}">
        <p14:creationId xmlns:p14="http://schemas.microsoft.com/office/powerpoint/2010/main" val="390698287"/>
      </p:ext>
    </p:extLst>
  </p:cSld>
  <p:clrMapOvr>
    <a:masterClrMapping/>
  </p:clrMapOvr>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7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5" name="Image 4">
            <a:extLst>
              <a:ext uri="{FF2B5EF4-FFF2-40B4-BE49-F238E27FC236}">
                <a16:creationId xmlns:a16="http://schemas.microsoft.com/office/drawing/2014/main" id="{27396C42-657A-CA49-9AE6-C0E8020B0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69200" y="5824800"/>
            <a:ext cx="820420" cy="831215"/>
          </a:xfrm>
          <a:prstGeom prst="rect">
            <a:avLst/>
          </a:prstGeom>
        </p:spPr>
      </p:pic>
      <p:pic>
        <p:nvPicPr>
          <p:cNvPr id="7" name="Image 6">
            <a:extLst>
              <a:ext uri="{FF2B5EF4-FFF2-40B4-BE49-F238E27FC236}">
                <a16:creationId xmlns:a16="http://schemas.microsoft.com/office/drawing/2014/main" id="{BAD64366-2D4C-C041-9D56-7AB122AE14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83884" y="543224"/>
            <a:ext cx="738914" cy="625622"/>
          </a:xfrm>
          <a:prstGeom prst="rect">
            <a:avLst/>
          </a:prstGeom>
        </p:spPr>
      </p:pic>
      <p:grpSp>
        <p:nvGrpSpPr>
          <p:cNvPr id="9" name="Groupe 8">
            <a:extLst>
              <a:ext uri="{FF2B5EF4-FFF2-40B4-BE49-F238E27FC236}">
                <a16:creationId xmlns:a16="http://schemas.microsoft.com/office/drawing/2014/main" id="{0164636A-1DA5-3041-A5D1-A550C8053971}"/>
              </a:ext>
            </a:extLst>
          </p:cNvPr>
          <p:cNvGrpSpPr/>
          <p:nvPr userDrawn="1"/>
        </p:nvGrpSpPr>
        <p:grpSpPr>
          <a:xfrm>
            <a:off x="10452100" y="5671766"/>
            <a:ext cx="1739900" cy="1035779"/>
            <a:chOff x="10622603" y="5773268"/>
            <a:chExt cx="1569397" cy="934277"/>
          </a:xfrm>
        </p:grpSpPr>
        <p:sp>
          <p:nvSpPr>
            <p:cNvPr id="8" name="Rectangle 7">
              <a:extLst>
                <a:ext uri="{FF2B5EF4-FFF2-40B4-BE49-F238E27FC236}">
                  <a16:creationId xmlns:a16="http://schemas.microsoft.com/office/drawing/2014/main" id="{3A754BAC-E9D9-364D-AFF6-8270A38FB842}"/>
                </a:ext>
              </a:extLst>
            </p:cNvPr>
            <p:cNvSpPr/>
            <p:nvPr userDrawn="1"/>
          </p:nvSpPr>
          <p:spPr>
            <a:xfrm>
              <a:off x="10622603" y="5824800"/>
              <a:ext cx="1569397" cy="831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681BD6D6-0BC2-0B4D-A96B-A61D08888BF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732603" y="5773268"/>
              <a:ext cx="1293614" cy="934277"/>
            </a:xfrm>
            <a:prstGeom prst="rect">
              <a:avLst/>
            </a:prstGeom>
          </p:spPr>
        </p:pic>
      </p:grpSp>
      <p:pic>
        <p:nvPicPr>
          <p:cNvPr id="12" name="Image 11">
            <a:extLst>
              <a:ext uri="{FF2B5EF4-FFF2-40B4-BE49-F238E27FC236}">
                <a16:creationId xmlns:a16="http://schemas.microsoft.com/office/drawing/2014/main" id="{FC7C822A-7012-B346-BBBE-52C3B4FED145}"/>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flipH="1">
            <a:off x="265629" y="1"/>
            <a:ext cx="3002023" cy="6857999"/>
          </a:xfrm>
          <a:prstGeom prst="rect">
            <a:avLst/>
          </a:prstGeom>
        </p:spPr>
      </p:pic>
    </p:spTree>
    <p:extLst>
      <p:ext uri="{BB962C8B-B14F-4D97-AF65-F5344CB8AC3E}">
        <p14:creationId xmlns:p14="http://schemas.microsoft.com/office/powerpoint/2010/main" val="1840125161"/>
      </p:ext>
    </p:extLst>
  </p:cSld>
  <p:clrMapOvr>
    <a:masterClrMapping/>
  </p:clrMapOvr>
  <p:hf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6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5" name="Image 4">
            <a:extLst>
              <a:ext uri="{FF2B5EF4-FFF2-40B4-BE49-F238E27FC236}">
                <a16:creationId xmlns:a16="http://schemas.microsoft.com/office/drawing/2014/main" id="{27396C42-657A-CA49-9AE6-C0E8020B06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69200" y="5824800"/>
            <a:ext cx="820420" cy="831215"/>
          </a:xfrm>
          <a:prstGeom prst="rect">
            <a:avLst/>
          </a:prstGeom>
        </p:spPr>
      </p:pic>
      <p:pic>
        <p:nvPicPr>
          <p:cNvPr id="7" name="Image 6">
            <a:extLst>
              <a:ext uri="{FF2B5EF4-FFF2-40B4-BE49-F238E27FC236}">
                <a16:creationId xmlns:a16="http://schemas.microsoft.com/office/drawing/2014/main" id="{BAD64366-2D4C-C041-9D56-7AB122AE14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583884" y="543224"/>
            <a:ext cx="738914" cy="625622"/>
          </a:xfrm>
          <a:prstGeom prst="rect">
            <a:avLst/>
          </a:prstGeom>
        </p:spPr>
      </p:pic>
      <p:grpSp>
        <p:nvGrpSpPr>
          <p:cNvPr id="9" name="Groupe 8">
            <a:extLst>
              <a:ext uri="{FF2B5EF4-FFF2-40B4-BE49-F238E27FC236}">
                <a16:creationId xmlns:a16="http://schemas.microsoft.com/office/drawing/2014/main" id="{0164636A-1DA5-3041-A5D1-A550C8053971}"/>
              </a:ext>
            </a:extLst>
          </p:cNvPr>
          <p:cNvGrpSpPr/>
          <p:nvPr userDrawn="1"/>
        </p:nvGrpSpPr>
        <p:grpSpPr>
          <a:xfrm>
            <a:off x="10452100" y="5671766"/>
            <a:ext cx="1739900" cy="1035779"/>
            <a:chOff x="10622603" y="5773268"/>
            <a:chExt cx="1569397" cy="934277"/>
          </a:xfrm>
        </p:grpSpPr>
        <p:sp>
          <p:nvSpPr>
            <p:cNvPr id="8" name="Rectangle 7">
              <a:extLst>
                <a:ext uri="{FF2B5EF4-FFF2-40B4-BE49-F238E27FC236}">
                  <a16:creationId xmlns:a16="http://schemas.microsoft.com/office/drawing/2014/main" id="{3A754BAC-E9D9-364D-AFF6-8270A38FB842}"/>
                </a:ext>
              </a:extLst>
            </p:cNvPr>
            <p:cNvSpPr/>
            <p:nvPr userDrawn="1"/>
          </p:nvSpPr>
          <p:spPr>
            <a:xfrm>
              <a:off x="10622603" y="5824800"/>
              <a:ext cx="1569397" cy="831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681BD6D6-0BC2-0B4D-A96B-A61D08888BF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732603" y="5773268"/>
              <a:ext cx="1293614" cy="934277"/>
            </a:xfrm>
            <a:prstGeom prst="rect">
              <a:avLst/>
            </a:prstGeom>
          </p:spPr>
        </p:pic>
      </p:grpSp>
      <p:pic>
        <p:nvPicPr>
          <p:cNvPr id="19" name="Image 18">
            <a:extLst>
              <a:ext uri="{FF2B5EF4-FFF2-40B4-BE49-F238E27FC236}">
                <a16:creationId xmlns:a16="http://schemas.microsoft.com/office/drawing/2014/main" id="{9126C509-96B8-6F4A-82BF-6BAB277C7B7E}"/>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138" b="-2507"/>
          <a:stretch/>
        </p:blipFill>
        <p:spPr>
          <a:xfrm flipH="1">
            <a:off x="198194" y="0"/>
            <a:ext cx="3145848" cy="7025462"/>
          </a:xfrm>
          <a:prstGeom prst="rect">
            <a:avLst/>
          </a:prstGeom>
        </p:spPr>
      </p:pic>
    </p:spTree>
    <p:extLst>
      <p:ext uri="{BB962C8B-B14F-4D97-AF65-F5344CB8AC3E}">
        <p14:creationId xmlns:p14="http://schemas.microsoft.com/office/powerpoint/2010/main" val="2515030952"/>
      </p:ext>
    </p:extLst>
  </p:cSld>
  <p:clrMapOvr>
    <a:masterClrMapping/>
  </p:clrMapOvr>
  <p:hf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1738695141"/>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heme" Target="../theme/theme6.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940465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725" r:id="rId11"/>
    <p:sldLayoutId id="2147483767" r:id="rId12"/>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13601277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67B2C-761E-40A5-9EE0-2BF4CD9D1713}" type="datetimeFigureOut">
              <a:rPr lang="fr-FR" smtClean="0">
                <a:solidFill>
                  <a:prstClr val="black">
                    <a:tint val="75000"/>
                  </a:prstClr>
                </a:solidFill>
              </a:rPr>
              <a:pPr/>
              <a:t>19/01/2026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7081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5EB7D6-B8CB-49E3-874F-2255BEE82473}"/>
              </a:ext>
            </a:extLst>
          </p:cNvPr>
          <p:cNvSpPr>
            <a:spLocks noGrp="1"/>
          </p:cNvSpPr>
          <p:nvPr>
            <p:ph type="title"/>
          </p:nvPr>
        </p:nvSpPr>
        <p:spPr>
          <a:xfrm>
            <a:off x="652371" y="647700"/>
            <a:ext cx="10625229" cy="114705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BEEAC5-A8AB-4FE8-A270-D70F7DED4A50}"/>
              </a:ext>
            </a:extLst>
          </p:cNvPr>
          <p:cNvSpPr>
            <a:spLocks noGrp="1"/>
          </p:cNvSpPr>
          <p:nvPr>
            <p:ph type="body" idx="1"/>
          </p:nvPr>
        </p:nvSpPr>
        <p:spPr>
          <a:xfrm>
            <a:off x="652371" y="2095500"/>
            <a:ext cx="10620855" cy="3848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7B6506C-52BF-4C05-AD31-7C08B80151CB}"/>
              </a:ext>
            </a:extLst>
          </p:cNvPr>
          <p:cNvSpPr>
            <a:spLocks noGrp="1"/>
          </p:cNvSpPr>
          <p:nvPr>
            <p:ph type="dt" sz="half" idx="2"/>
          </p:nvPr>
        </p:nvSpPr>
        <p:spPr>
          <a:xfrm>
            <a:off x="652371" y="6332538"/>
            <a:ext cx="3006492" cy="365125"/>
          </a:xfrm>
          <a:prstGeom prst="rect">
            <a:avLst/>
          </a:prstGeom>
        </p:spPr>
        <p:txBody>
          <a:bodyPr vert="horz" lIns="91440" tIns="45720" rIns="91440" bIns="45720" rtlCol="0" anchor="ctr"/>
          <a:lstStyle>
            <a:lvl1pPr algn="l">
              <a:defRPr sz="900" b="1" spc="100" baseline="0">
                <a:solidFill>
                  <a:schemeClr val="tx1"/>
                </a:solidFill>
              </a:defRPr>
            </a:lvl1pPr>
          </a:lstStyle>
          <a:p>
            <a:fld id="{D341B595-366B-43E2-A22E-EA6A78C03F06}" type="datetimeFigureOut">
              <a:rPr lang="en-US" smtClean="0"/>
              <a:t>1/19/2026</a:t>
            </a:fld>
            <a:endParaRPr lang="en-US"/>
          </a:p>
        </p:txBody>
      </p:sp>
      <p:sp>
        <p:nvSpPr>
          <p:cNvPr id="5" name="Footer Placeholder 4">
            <a:extLst>
              <a:ext uri="{FF2B5EF4-FFF2-40B4-BE49-F238E27FC236}">
                <a16:creationId xmlns:a16="http://schemas.microsoft.com/office/drawing/2014/main" id="{F2534630-6C67-4A40-A499-CB025B2438CE}"/>
              </a:ext>
            </a:extLst>
          </p:cNvPr>
          <p:cNvSpPr>
            <a:spLocks noGrp="1"/>
          </p:cNvSpPr>
          <p:nvPr>
            <p:ph type="ftr" sz="quarter" idx="3"/>
          </p:nvPr>
        </p:nvSpPr>
        <p:spPr>
          <a:xfrm>
            <a:off x="8034169" y="6332538"/>
            <a:ext cx="3505459" cy="365125"/>
          </a:xfrm>
          <a:prstGeom prst="rect">
            <a:avLst/>
          </a:prstGeom>
        </p:spPr>
        <p:txBody>
          <a:bodyPr vert="horz" lIns="91440" tIns="45720" rIns="91440" bIns="45720" rtlCol="0" anchor="ctr"/>
          <a:lstStyle>
            <a:lvl1pPr algn="r">
              <a:defRPr sz="900" b="1"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E964E14B-0EE8-4015-809C-DD36B5459B82}"/>
              </a:ext>
            </a:extLst>
          </p:cNvPr>
          <p:cNvSpPr>
            <a:spLocks noGrp="1"/>
          </p:cNvSpPr>
          <p:nvPr>
            <p:ph type="sldNum" sz="quarter" idx="4"/>
          </p:nvPr>
        </p:nvSpPr>
        <p:spPr>
          <a:xfrm>
            <a:off x="11444747" y="6332538"/>
            <a:ext cx="539808" cy="365125"/>
          </a:xfrm>
          <a:prstGeom prst="rect">
            <a:avLst/>
          </a:prstGeom>
        </p:spPr>
        <p:txBody>
          <a:bodyPr vert="horz" lIns="91440" tIns="45720" rIns="91440" bIns="45720" rtlCol="0" anchor="ctr"/>
          <a:lstStyle>
            <a:lvl1pPr algn="r">
              <a:defRPr sz="900" b="1" spc="100" baseline="0">
                <a:solidFill>
                  <a:schemeClr val="tx1"/>
                </a:solidFill>
              </a:defRPr>
            </a:lvl1pPr>
          </a:lstStyle>
          <a:p>
            <a:fld id="{4BA915EE-10CB-4CF1-8569-6154455DA573}" type="slidenum">
              <a:rPr lang="en-US" smtClean="0"/>
              <a:t>‹N°›</a:t>
            </a:fld>
            <a:endParaRPr lang="en-US"/>
          </a:p>
        </p:txBody>
      </p:sp>
    </p:spTree>
    <p:extLst>
      <p:ext uri="{BB962C8B-B14F-4D97-AF65-F5344CB8AC3E}">
        <p14:creationId xmlns:p14="http://schemas.microsoft.com/office/powerpoint/2010/main" val="309477249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120000"/>
        </a:lnSpc>
        <a:spcBef>
          <a:spcPct val="0"/>
        </a:spcBef>
        <a:buNone/>
        <a:defRPr sz="3600" kern="1200" cap="all" spc="300" baseline="0">
          <a:solidFill>
            <a:srgbClr val="FFFFFF"/>
          </a:solidFill>
          <a:highlight>
            <a:srgbClr val="000000"/>
          </a:highligh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67B2C-761E-40A5-9EE0-2BF4CD9D1713}" type="datetimeFigureOut">
              <a:rPr lang="fr-FR" smtClean="0"/>
              <a:t>19/01/2026</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A4C97-2ABC-4DF8-A9E5-48F201978965}" type="slidenum">
              <a:rPr lang="fr-FR" smtClean="0"/>
              <a:t>‹N°›</a:t>
            </a:fld>
            <a:endParaRPr lang="fr-FR"/>
          </a:p>
        </p:txBody>
      </p:sp>
    </p:spTree>
    <p:extLst>
      <p:ext uri="{BB962C8B-B14F-4D97-AF65-F5344CB8AC3E}">
        <p14:creationId xmlns:p14="http://schemas.microsoft.com/office/powerpoint/2010/main" val="90328336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23691"/>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47270CB-8C9A-878B-2A57-F042A7C13B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E3C4779-33FB-DA8C-AC78-44267DAE7A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46DD7D-E334-2880-561A-EA70C2F5D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80724-27D7-48CC-85AA-45EA6432F15E}" type="datetimeFigureOut">
              <a:rPr lang="fr-FR" smtClean="0"/>
              <a:t>19/01/2026</a:t>
            </a:fld>
            <a:endParaRPr lang="fr-FR"/>
          </a:p>
        </p:txBody>
      </p:sp>
      <p:sp>
        <p:nvSpPr>
          <p:cNvPr id="5" name="Espace réservé du pied de page 4">
            <a:extLst>
              <a:ext uri="{FF2B5EF4-FFF2-40B4-BE49-F238E27FC236}">
                <a16:creationId xmlns:a16="http://schemas.microsoft.com/office/drawing/2014/main" id="{DF625499-828D-C7AE-1273-05BA0CC218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97327A4-1F07-87AF-FD6E-A4BD7F6184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AF63E-CACC-4DAE-A927-B97BBED3E149}" type="slidenum">
              <a:rPr lang="fr-FR" smtClean="0"/>
              <a:t>‹N°›</a:t>
            </a:fld>
            <a:endParaRPr lang="fr-FR"/>
          </a:p>
        </p:txBody>
      </p:sp>
    </p:spTree>
    <p:extLst>
      <p:ext uri="{BB962C8B-B14F-4D97-AF65-F5344CB8AC3E}">
        <p14:creationId xmlns:p14="http://schemas.microsoft.com/office/powerpoint/2010/main" val="3961907319"/>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72127-DEE8-4B44-8B67-6B783FBAF3E7}" type="datetimeFigureOut">
              <a:rPr lang="fr-FR" smtClean="0"/>
              <a:t>19/01/2026</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BB9AB9-046B-401B-8091-83B107812847}" type="slidenum">
              <a:rPr lang="fr-FR" smtClean="0"/>
              <a:t>‹N°›</a:t>
            </a:fld>
            <a:endParaRPr lang="fr-FR"/>
          </a:p>
        </p:txBody>
      </p:sp>
    </p:spTree>
    <p:extLst>
      <p:ext uri="{BB962C8B-B14F-4D97-AF65-F5344CB8AC3E}">
        <p14:creationId xmlns:p14="http://schemas.microsoft.com/office/powerpoint/2010/main" val="922995584"/>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73246017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44.jpg"/></Relationships>
</file>

<file path=ppt/slides/_rels/slide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84.xml"/><Relationship Id="rId18" Type="http://schemas.openxmlformats.org/officeDocument/2006/relationships/slide" Target="slide101.xml"/><Relationship Id="rId26" Type="http://schemas.openxmlformats.org/officeDocument/2006/relationships/slide" Target="slide139.xml"/><Relationship Id="rId3" Type="http://schemas.openxmlformats.org/officeDocument/2006/relationships/slide" Target="slide7.xml"/><Relationship Id="rId21" Type="http://schemas.openxmlformats.org/officeDocument/2006/relationships/slide" Target="slide122.xml"/><Relationship Id="rId7" Type="http://schemas.openxmlformats.org/officeDocument/2006/relationships/slide" Target="slide46.xml"/><Relationship Id="rId12" Type="http://schemas.openxmlformats.org/officeDocument/2006/relationships/slide" Target="slide80.xml"/><Relationship Id="rId17" Type="http://schemas.openxmlformats.org/officeDocument/2006/relationships/slide" Target="slide96.xml"/><Relationship Id="rId25" Type="http://schemas.openxmlformats.org/officeDocument/2006/relationships/slide" Target="slide135.xml"/><Relationship Id="rId2" Type="http://schemas.openxmlformats.org/officeDocument/2006/relationships/notesSlide" Target="../notesSlides/notesSlide2.xml"/><Relationship Id="rId16" Type="http://schemas.openxmlformats.org/officeDocument/2006/relationships/slide" Target="slide94.xml"/><Relationship Id="rId20" Type="http://schemas.openxmlformats.org/officeDocument/2006/relationships/slide" Target="slide117.xml"/><Relationship Id="rId29" Type="http://schemas.openxmlformats.org/officeDocument/2006/relationships/slide" Target="slide153.xml"/><Relationship Id="rId1" Type="http://schemas.openxmlformats.org/officeDocument/2006/relationships/slideLayout" Target="../slideLayouts/slideLayout6.xml"/><Relationship Id="rId6" Type="http://schemas.openxmlformats.org/officeDocument/2006/relationships/slide" Target="slide38.xml"/><Relationship Id="rId11" Type="http://schemas.openxmlformats.org/officeDocument/2006/relationships/slide" Target="slide65.xml"/><Relationship Id="rId24" Type="http://schemas.openxmlformats.org/officeDocument/2006/relationships/slide" Target="slide132.xml"/><Relationship Id="rId5" Type="http://schemas.openxmlformats.org/officeDocument/2006/relationships/slide" Target="slide33.xml"/><Relationship Id="rId15" Type="http://schemas.openxmlformats.org/officeDocument/2006/relationships/slide" Target="slide93.xml"/><Relationship Id="rId23" Type="http://schemas.openxmlformats.org/officeDocument/2006/relationships/slide" Target="slide130.xml"/><Relationship Id="rId28" Type="http://schemas.openxmlformats.org/officeDocument/2006/relationships/slide" Target="slide148.xml"/><Relationship Id="rId10" Type="http://schemas.openxmlformats.org/officeDocument/2006/relationships/slide" Target="slide64.xml"/><Relationship Id="rId19" Type="http://schemas.openxmlformats.org/officeDocument/2006/relationships/slide" Target="slide111.xml"/><Relationship Id="rId4" Type="http://schemas.openxmlformats.org/officeDocument/2006/relationships/slide" Target="slide16.xml"/><Relationship Id="rId9" Type="http://schemas.openxmlformats.org/officeDocument/2006/relationships/slide" Target="slide63.xml"/><Relationship Id="rId14" Type="http://schemas.openxmlformats.org/officeDocument/2006/relationships/slide" Target="slide91.xml"/><Relationship Id="rId22" Type="http://schemas.openxmlformats.org/officeDocument/2006/relationships/slide" Target="slide126.xml"/><Relationship Id="rId27" Type="http://schemas.openxmlformats.org/officeDocument/2006/relationships/slide" Target="slide14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s://www.youtube.com/watch?v=3FeImjN7fxw" TargetMode="External"/><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5.jpe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8.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49.jpeg"/><Relationship Id="rId4" Type="http://schemas.openxmlformats.org/officeDocument/2006/relationships/hyperlink" Target="https://climate.nasa.gov/interactives/climate-time-machine/?intent=02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1.svg"/></Relationships>
</file>

<file path=ppt/slides/_rels/slide10.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3.jpe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jpeg"/><Relationship Id="rId4" Type="http://schemas.openxmlformats.org/officeDocument/2006/relationships/image" Target="../media/image61.png"/><Relationship Id="rId9" Type="http://schemas.openxmlformats.org/officeDocument/2006/relationships/image" Target="../media/image66.jpeg"/></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meteofrance.com/sites/meteofrance.com/files/files/editorial/rapport-trajectoire-rechauffement-adaptation-changement-climatique-partie-1.pd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7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79.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84.png"/><Relationship Id="rId4" Type="http://schemas.openxmlformats.org/officeDocument/2006/relationships/image" Target="../media/image83.jpg"/></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bretagne.chambres-agriculture.fr/chercheur-etudiant/nos-projets-de-recherche/climat-et-qualite-de-lair/agriclim/"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climadiag-agriculture.fr/"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94.png"/><Relationship Id="rId7" Type="http://schemas.openxmlformats.org/officeDocument/2006/relationships/diagramQuickStyle" Target="../diagrams/quickStyle2.xml"/><Relationship Id="rId12" Type="http://schemas.openxmlformats.org/officeDocument/2006/relationships/image" Target="../media/image96.png"/><Relationship Id="rId2" Type="http://schemas.openxmlformats.org/officeDocument/2006/relationships/image" Target="../media/image93.png"/><Relationship Id="rId1" Type="http://schemas.openxmlformats.org/officeDocument/2006/relationships/slideLayout" Target="../slideLayouts/slideLayout38.xml"/><Relationship Id="rId6" Type="http://schemas.openxmlformats.org/officeDocument/2006/relationships/diagramLayout" Target="../diagrams/layout2.xml"/><Relationship Id="rId11" Type="http://schemas.openxmlformats.org/officeDocument/2006/relationships/image" Target="../media/image95.png"/><Relationship Id="rId5" Type="http://schemas.openxmlformats.org/officeDocument/2006/relationships/diagramData" Target="../diagrams/data2.xml"/><Relationship Id="rId10" Type="http://schemas.openxmlformats.org/officeDocument/2006/relationships/image" Target="../media/image6.png"/><Relationship Id="rId4" Type="http://schemas.microsoft.com/office/2007/relationships/hdphoto" Target="../media/hdphoto1.wdp"/><Relationship Id="rId9" Type="http://schemas.microsoft.com/office/2007/relationships/diagramDrawing" Target="../diagrams/drawing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3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102.png"/><Relationship Id="rId4" Type="http://schemas.openxmlformats.org/officeDocument/2006/relationships/image" Target="../media/image101.png"/></Relationships>
</file>

<file path=ppt/slides/_rels/slide4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49.xml"/><Relationship Id="rId5" Type="http://schemas.openxmlformats.org/officeDocument/2006/relationships/image" Target="../media/image106.png"/><Relationship Id="rId4" Type="http://schemas.openxmlformats.org/officeDocument/2006/relationships/image" Target="../media/image105.emf"/></Relationships>
</file>

<file path=ppt/slides/_rels/slide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111.png"/></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111.png"/></Relationships>
</file>

<file path=ppt/slides/_rels/slide4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115.png"/></Relationships>
</file>

<file path=ppt/slides/_rels/slide5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117.pn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119.png"/></Relationships>
</file>

<file path=ppt/slides/_rels/slide5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121.png"/></Relationships>
</file>

<file path=ppt/slides/_rels/slide5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123.png"/></Relationships>
</file>

<file path=ppt/slides/_rels/slide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126.png"/></Relationships>
</file>

<file path=ppt/slides/_rels/slide5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6.xml"/><Relationship Id="rId1" Type="http://schemas.openxmlformats.org/officeDocument/2006/relationships/slideLayout" Target="../slideLayouts/slideLayout18.xml"/><Relationship Id="rId5" Type="http://schemas.openxmlformats.org/officeDocument/2006/relationships/image" Target="../media/image129.png"/><Relationship Id="rId4" Type="http://schemas.openxmlformats.org/officeDocument/2006/relationships/image" Target="../media/image128.png"/></Relationships>
</file>

<file path=ppt/slides/_rels/slide5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131.png"/></Relationships>
</file>

<file path=ppt/slides/_rels/slide5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hyperlink" Target="https://bretagne.chambres-agriculture.fr/chercheur-etudiant/nos-projets-de-recherche/climat-et-qualite-de-lair/agriclim/" TargetMode="External"/><Relationship Id="rId5" Type="http://schemas.openxmlformats.org/officeDocument/2006/relationships/image" Target="../media/image134.png"/><Relationship Id="rId4" Type="http://schemas.openxmlformats.org/officeDocument/2006/relationships/image" Target="../media/image133.png"/></Relationships>
</file>

<file path=ppt/slides/_rels/slide5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49.xml"/><Relationship Id="rId1" Type="http://schemas.openxmlformats.org/officeDocument/2006/relationships/slideLayout" Target="../slideLayouts/slideLayout75.xml"/></Relationships>
</file>

<file path=ppt/slides/_rels/slide6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37.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image" Target="../media/image143.png"/><Relationship Id="rId3" Type="http://schemas.openxmlformats.org/officeDocument/2006/relationships/image" Target="../media/image138.png"/><Relationship Id="rId7" Type="http://schemas.openxmlformats.org/officeDocument/2006/relationships/diagramLayout" Target="../diagrams/layout3.xml"/><Relationship Id="rId12" Type="http://schemas.openxmlformats.org/officeDocument/2006/relationships/image" Target="../media/image142.png"/><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diagramData" Target="../diagrams/data3.xml"/><Relationship Id="rId11" Type="http://schemas.openxmlformats.org/officeDocument/2006/relationships/image" Target="../media/image141.png"/><Relationship Id="rId5" Type="http://schemas.openxmlformats.org/officeDocument/2006/relationships/image" Target="../media/image140.png"/><Relationship Id="rId15" Type="http://schemas.openxmlformats.org/officeDocument/2006/relationships/image" Target="../media/image145.png"/><Relationship Id="rId10" Type="http://schemas.microsoft.com/office/2007/relationships/diagramDrawing" Target="../diagrams/drawing3.xml"/><Relationship Id="rId4" Type="http://schemas.openxmlformats.org/officeDocument/2006/relationships/image" Target="../media/image139.png"/><Relationship Id="rId9" Type="http://schemas.openxmlformats.org/officeDocument/2006/relationships/diagramColors" Target="../diagrams/colors3.xml"/><Relationship Id="rId14" Type="http://schemas.openxmlformats.org/officeDocument/2006/relationships/image" Target="../media/image144.png"/></Relationships>
</file>

<file path=ppt/slides/_rels/slide63.xml.rels><?xml version="1.0" encoding="UTF-8" standalone="yes"?>
<Relationships xmlns="http://schemas.openxmlformats.org/package/2006/relationships"><Relationship Id="rId3" Type="http://schemas.openxmlformats.org/officeDocument/2006/relationships/hyperlink" Target="https://www.youtube.com/watch?v=NfaeoCORuzk" TargetMode="External"/><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hyperlink" Target="https://www.lumni.fr/video/rechauffement-climatique-quelles-consequences"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147.jpeg"/></Relationships>
</file>

<file path=ppt/slides/_rels/slide65.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66.xml.rels><?xml version="1.0" encoding="UTF-8" standalone="yes"?>
<Relationships xmlns="http://schemas.openxmlformats.org/package/2006/relationships"><Relationship Id="rId3" Type="http://schemas.openxmlformats.org/officeDocument/2006/relationships/image" Target="../media/image154.jpeg"/><Relationship Id="rId7" Type="http://schemas.openxmlformats.org/officeDocument/2006/relationships/image" Target="../media/image158.jpg"/><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image" Target="../media/image157.jpg"/><Relationship Id="rId5" Type="http://schemas.openxmlformats.org/officeDocument/2006/relationships/image" Target="../media/image156.jpg"/><Relationship Id="rId4" Type="http://schemas.openxmlformats.org/officeDocument/2006/relationships/image" Target="../media/image155.jpg"/></Relationships>
</file>

<file path=ppt/slides/_rels/slide6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hyperlink" Target="https://agreste.agriculture.gouv.fr/agreste-web/disaron/IraGcu2599/detail/" TargetMode="External"/><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161.png"/><Relationship Id="rId4" Type="http://schemas.openxmlformats.org/officeDocument/2006/relationships/image" Target="../media/image160.png"/></Relationships>
</file>

<file path=ppt/slides/_rels/slide6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162.jpeg"/></Relationships>
</file>

<file path=ppt/slides/_rels/slide7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164.png"/></Relationships>
</file>

<file path=ppt/slides/_rels/slide71.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62.xml"/><Relationship Id="rId1" Type="http://schemas.openxmlformats.org/officeDocument/2006/relationships/slideLayout" Target="../slideLayouts/slideLayout6.xml"/><Relationship Id="rId4" Type="http://schemas.openxmlformats.org/officeDocument/2006/relationships/image" Target="../media/image167.jpeg"/></Relationships>
</file>

<file path=ppt/slides/_rels/slide7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6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5.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72.png"/><Relationship Id="rId4" Type="http://schemas.openxmlformats.org/officeDocument/2006/relationships/image" Target="../media/image171.png"/></Relationships>
</file>

<file path=ppt/slides/_rels/slide7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66.xml"/><Relationship Id="rId1" Type="http://schemas.openxmlformats.org/officeDocument/2006/relationships/slideLayout" Target="../slideLayouts/slideLayout6.xml"/><Relationship Id="rId5" Type="http://schemas.openxmlformats.org/officeDocument/2006/relationships/hyperlink" Target="https://bretagne.chambres-agriculture.fr/chercheur-etudiant/nos-projets-de-recherche/climat-et-qualite-de-lair/agriclim/" TargetMode="External"/><Relationship Id="rId4" Type="http://schemas.openxmlformats.org/officeDocument/2006/relationships/image" Target="../media/image174.png"/></Relationships>
</file>

<file path=ppt/slides/_rels/slide77.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image" Target="../media/image175.png"/><Relationship Id="rId7"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7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hyperlink" Target="https://view.genially.com/6613dbfa14904200146e4538/presentation-herbe-demain"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hyperlink" Target="https://bretagne.chambres-agriculture.fr/chercheur-etudiant/nos-projets-de-recherche/climat-et-qualite-de-lair/agriclim/" TargetMode="External"/><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image" Target="../media/image183.png"/><Relationship Id="rId4" Type="http://schemas.openxmlformats.org/officeDocument/2006/relationships/image" Target="../media/image182.jpeg"/></Relationships>
</file>

<file path=ppt/slides/_rels/slide81.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notesSlide" Target="../notesSlides/notesSlide71.xml"/><Relationship Id="rId1" Type="http://schemas.openxmlformats.org/officeDocument/2006/relationships/slideLayout" Target="../slideLayouts/slideLayout6.xml"/><Relationship Id="rId5" Type="http://schemas.openxmlformats.org/officeDocument/2006/relationships/image" Target="../media/image186.jpg"/><Relationship Id="rId4" Type="http://schemas.openxmlformats.org/officeDocument/2006/relationships/image" Target="../media/image185.jpg"/></Relationships>
</file>

<file path=ppt/slides/_rels/slide82.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72.xml"/><Relationship Id="rId1" Type="http://schemas.openxmlformats.org/officeDocument/2006/relationships/slideLayout" Target="../slideLayouts/slideLayout6.xml"/><Relationship Id="rId5" Type="http://schemas.openxmlformats.org/officeDocument/2006/relationships/chart" Target="../charts/chart6.xml"/><Relationship Id="rId4" Type="http://schemas.microsoft.com/office/2007/relationships/hdphoto" Target="../media/hdphoto2.wdp"/></Relationships>
</file>

<file path=ppt/slides/_rels/slide8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188.png"/></Relationships>
</file>

<file path=ppt/slides/_rels/slide8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78.xml"/><Relationship Id="rId1" Type="http://schemas.openxmlformats.org/officeDocument/2006/relationships/slideLayout" Target="../slideLayouts/slideLayout6.xml"/><Relationship Id="rId5" Type="http://schemas.openxmlformats.org/officeDocument/2006/relationships/image" Target="../media/image195.png"/><Relationship Id="rId4" Type="http://schemas.openxmlformats.org/officeDocument/2006/relationships/image" Target="../media/image194.emf"/></Relationships>
</file>

<file path=ppt/slides/_rels/slide8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79.xml"/><Relationship Id="rId1" Type="http://schemas.openxmlformats.org/officeDocument/2006/relationships/slideLayout" Target="../slideLayouts/slideLayout6.xml"/><Relationship Id="rId6" Type="http://schemas.openxmlformats.org/officeDocument/2006/relationships/image" Target="../media/image199.emf"/><Relationship Id="rId5" Type="http://schemas.openxmlformats.org/officeDocument/2006/relationships/image" Target="../media/image198.emf"/><Relationship Id="rId4" Type="http://schemas.openxmlformats.org/officeDocument/2006/relationships/image" Target="../media/image19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80.xml"/><Relationship Id="rId1" Type="http://schemas.openxmlformats.org/officeDocument/2006/relationships/slideLayout" Target="../slideLayouts/slideLayout6.xml"/><Relationship Id="rId4" Type="http://schemas.openxmlformats.org/officeDocument/2006/relationships/image" Target="../media/image201.png"/></Relationships>
</file>

<file path=ppt/slides/_rels/slide92.xml.rels><?xml version="1.0" encoding="UTF-8" standalone="yes"?>
<Relationships xmlns="http://schemas.openxmlformats.org/package/2006/relationships"><Relationship Id="rId3" Type="http://schemas.openxmlformats.org/officeDocument/2006/relationships/image" Target="../media/image202.jpeg"/><Relationship Id="rId7" Type="http://schemas.openxmlformats.org/officeDocument/2006/relationships/image" Target="../media/image205.png"/><Relationship Id="rId2" Type="http://schemas.openxmlformats.org/officeDocument/2006/relationships/notesSlide" Target="../notesSlides/notesSlide8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204.jpeg"/><Relationship Id="rId4" Type="http://schemas.openxmlformats.org/officeDocument/2006/relationships/image" Target="../media/image203.jpeg"/></Relationships>
</file>

<file path=ppt/slides/_rels/slide93.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hyperlink" Target="https://www.youtube.com/watch?v=UKNaZ4RSa4c" TargetMode="Externa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84.xml"/><Relationship Id="rId1" Type="http://schemas.openxmlformats.org/officeDocument/2006/relationships/slideLayout" Target="../slideLayouts/slideLayout6.xml"/><Relationship Id="rId5" Type="http://schemas.openxmlformats.org/officeDocument/2006/relationships/image" Target="../media/image209.png"/><Relationship Id="rId4" Type="http://schemas.openxmlformats.org/officeDocument/2006/relationships/image" Target="../media/image208.png"/></Relationships>
</file>

<file path=ppt/slides/_rels/slide97.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214.png"/><Relationship Id="rId2" Type="http://schemas.openxmlformats.org/officeDocument/2006/relationships/notesSlide" Target="../notesSlides/notesSlide85.xml"/><Relationship Id="rId1" Type="http://schemas.openxmlformats.org/officeDocument/2006/relationships/slideLayout" Target="../slideLayouts/slideLayout18.xml"/><Relationship Id="rId6" Type="http://schemas.openxmlformats.org/officeDocument/2006/relationships/image" Target="../media/image213.png"/><Relationship Id="rId5" Type="http://schemas.openxmlformats.org/officeDocument/2006/relationships/image" Target="../media/image212.png"/><Relationship Id="rId4" Type="http://schemas.openxmlformats.org/officeDocument/2006/relationships/image" Target="../media/image211.png"/></Relationships>
</file>

<file path=ppt/slides/_rels/slide98.xml.rels><?xml version="1.0" encoding="UTF-8" standalone="yes"?>
<Relationships xmlns="http://schemas.openxmlformats.org/package/2006/relationships"><Relationship Id="rId3" Type="http://schemas.openxmlformats.org/officeDocument/2006/relationships/image" Target="../media/image215.png"/><Relationship Id="rId7" Type="http://schemas.openxmlformats.org/officeDocument/2006/relationships/image" Target="../media/image6.png"/><Relationship Id="rId2" Type="http://schemas.openxmlformats.org/officeDocument/2006/relationships/notesSlide" Target="../notesSlides/notesSlide86.xml"/><Relationship Id="rId1" Type="http://schemas.openxmlformats.org/officeDocument/2006/relationships/slideLayout" Target="../slideLayouts/slideLayout6.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image" Target="../media/image216.png"/></Relationships>
</file>

<file path=ppt/slides/_rels/slide99.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18.xml"/><Relationship Id="rId4" Type="http://schemas.openxmlformats.org/officeDocument/2006/relationships/image" Target="../media/image221.png"/></Relationships>
</file>

<file path=ppt/slides/_rels/slide100.xml.rels><?xml version="1.0" encoding="UTF-8" standalone="yes"?>
<Relationships xmlns="http://schemas.openxmlformats.org/package/2006/relationships"><Relationship Id="rId8" Type="http://schemas.openxmlformats.org/officeDocument/2006/relationships/image" Target="../media/image227.svg"/><Relationship Id="rId3" Type="http://schemas.openxmlformats.org/officeDocument/2006/relationships/image" Target="../media/image222.png"/><Relationship Id="rId7" Type="http://schemas.openxmlformats.org/officeDocument/2006/relationships/image" Target="../media/image226.png"/><Relationship Id="rId2" Type="http://schemas.openxmlformats.org/officeDocument/2006/relationships/notesSlide" Target="../notesSlides/notesSlide87.xml"/><Relationship Id="rId1" Type="http://schemas.openxmlformats.org/officeDocument/2006/relationships/slideLayout" Target="../slideLayouts/slideLayout18.xml"/><Relationship Id="rId6" Type="http://schemas.openxmlformats.org/officeDocument/2006/relationships/image" Target="../media/image225.svg"/><Relationship Id="rId5" Type="http://schemas.openxmlformats.org/officeDocument/2006/relationships/image" Target="../media/image224.png"/><Relationship Id="rId4" Type="http://schemas.openxmlformats.org/officeDocument/2006/relationships/image" Target="../media/image223.sv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90.xml"/><Relationship Id="rId1" Type="http://schemas.openxmlformats.org/officeDocument/2006/relationships/slideLayout" Target="../slideLayouts/slideLayout6.xml"/><Relationship Id="rId4" Type="http://schemas.openxmlformats.org/officeDocument/2006/relationships/image" Target="../media/image229.png"/></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1.xml"/><Relationship Id="rId1" Type="http://schemas.openxmlformats.org/officeDocument/2006/relationships/slideLayout" Target="../slideLayouts/slideLayout87.xml"/><Relationship Id="rId4" Type="http://schemas.openxmlformats.org/officeDocument/2006/relationships/image" Target="../media/image230.png"/></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2.xml"/><Relationship Id="rId1" Type="http://schemas.openxmlformats.org/officeDocument/2006/relationships/slideLayout" Target="../slideLayouts/slideLayout87.xml"/><Relationship Id="rId4" Type="http://schemas.openxmlformats.org/officeDocument/2006/relationships/image" Target="../media/image231.png"/></Relationships>
</file>

<file path=ppt/slides/_rels/slide106.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95.xml"/><Relationship Id="rId1" Type="http://schemas.openxmlformats.org/officeDocument/2006/relationships/slideLayout" Target="../slideLayouts/slideLayout6.xml"/><Relationship Id="rId4" Type="http://schemas.openxmlformats.org/officeDocument/2006/relationships/image" Target="../media/image235.png"/></Relationships>
</file>

<file path=ppt/slides/_rels/slide110.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6.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1.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43.jpeg"/><Relationship Id="rId7" Type="http://schemas.openxmlformats.org/officeDocument/2006/relationships/diagramLayout" Target="../diagrams/layout6.xml"/><Relationship Id="rId2" Type="http://schemas.openxmlformats.org/officeDocument/2006/relationships/notesSlide" Target="../notesSlides/notesSlide97.xml"/><Relationship Id="rId1" Type="http://schemas.openxmlformats.org/officeDocument/2006/relationships/slideLayout" Target="../slideLayouts/slideLayout6.xml"/><Relationship Id="rId6" Type="http://schemas.openxmlformats.org/officeDocument/2006/relationships/diagramData" Target="../diagrams/data6.xml"/><Relationship Id="rId5" Type="http://schemas.openxmlformats.org/officeDocument/2006/relationships/hyperlink" Target="https://www.youtube.com/watch?v=lRu8tOaHBEI" TargetMode="External"/><Relationship Id="rId10" Type="http://schemas.microsoft.com/office/2007/relationships/diagramDrawing" Target="../diagrams/drawing6.xml"/><Relationship Id="rId4" Type="http://schemas.openxmlformats.org/officeDocument/2006/relationships/hyperlink" Target="https://opera-connaissances.chambres-agriculture.fr/doc_num.php?explnum_id=179191" TargetMode="External"/><Relationship Id="rId9" Type="http://schemas.openxmlformats.org/officeDocument/2006/relationships/diagramColors" Target="../diagrams/colors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youtube.com/watch?v=GVJRZqI6h2k" TargetMode="External"/><Relationship Id="rId2" Type="http://schemas.openxmlformats.org/officeDocument/2006/relationships/notesSlide" Target="../notesSlides/notesSlide98.xml"/><Relationship Id="rId1" Type="http://schemas.openxmlformats.org/officeDocument/2006/relationships/slideLayout" Target="../slideLayouts/slideLayout6.xml"/><Relationship Id="rId4" Type="http://schemas.openxmlformats.org/officeDocument/2006/relationships/image" Target="../media/image244.png"/></Relationships>
</file>

<file path=ppt/slides/_rels/slide113.xml.rels><?xml version="1.0" encoding="UTF-8" standalone="yes"?>
<Relationships xmlns="http://schemas.openxmlformats.org/package/2006/relationships"><Relationship Id="rId3" Type="http://schemas.openxmlformats.org/officeDocument/2006/relationships/image" Target="../media/image245.jp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2.xml"/></Relationships>
</file>

<file path=ppt/slides/_rels/slide115.xml.rels><?xml version="1.0" encoding="UTF-8" standalone="yes"?>
<Relationships xmlns="http://schemas.openxmlformats.org/package/2006/relationships"><Relationship Id="rId3" Type="http://schemas.openxmlformats.org/officeDocument/2006/relationships/image" Target="../media/image246.jpeg"/><Relationship Id="rId2" Type="http://schemas.openxmlformats.org/officeDocument/2006/relationships/notesSlide" Target="../notesSlides/notesSlide101.xml"/><Relationship Id="rId1" Type="http://schemas.openxmlformats.org/officeDocument/2006/relationships/slideLayout" Target="../slideLayouts/slideLayout6.xml"/><Relationship Id="rId5" Type="http://schemas.openxmlformats.org/officeDocument/2006/relationships/hyperlink" Target="http://les.cahiers-developpement-durable.be/outils/les-gaz-a-effet-de-serre/" TargetMode="External"/><Relationship Id="rId4" Type="http://schemas.openxmlformats.org/officeDocument/2006/relationships/image" Target="../media/image247.png"/></Relationships>
</file>

<file path=ppt/slides/_rels/slide11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249.jp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5.xml"/><Relationship Id="rId1" Type="http://schemas.openxmlformats.org/officeDocument/2006/relationships/slideLayout" Target="../slideLayouts/slideLayout6.xml"/><Relationship Id="rId4" Type="http://schemas.openxmlformats.org/officeDocument/2006/relationships/image" Target="../media/image251.png"/></Relationships>
</file>

<file path=ppt/slides/_rels/slide120.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106.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253.png"/></Relationships>
</file>

<file path=ppt/slides/_rels/slide121.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1.xml"/><Relationship Id="rId1" Type="http://schemas.openxmlformats.org/officeDocument/2006/relationships/slideLayout" Target="../slideLayouts/slideLayout102.xml"/><Relationship Id="rId4" Type="http://schemas.openxmlformats.org/officeDocument/2006/relationships/image" Target="../media/image258.png"/></Relationships>
</file>

<file path=ppt/slides/_rels/slide126.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112.xml"/><Relationship Id="rId1" Type="http://schemas.openxmlformats.org/officeDocument/2006/relationships/slideLayout" Target="../slideLayouts/slideLayout6.xml"/><Relationship Id="rId4" Type="http://schemas.openxmlformats.org/officeDocument/2006/relationships/image" Target="../media/image260.png"/></Relationships>
</file>

<file path=ppt/slides/_rels/slide127.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113.xml"/><Relationship Id="rId1" Type="http://schemas.openxmlformats.org/officeDocument/2006/relationships/slideLayout" Target="../slideLayouts/slideLayout102.xml"/><Relationship Id="rId4" Type="http://schemas.openxmlformats.org/officeDocument/2006/relationships/image" Target="../media/image262.png"/></Relationships>
</file>

<file path=ppt/slides/_rels/slide128.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119.xml"/><Relationship Id="rId1" Type="http://schemas.openxmlformats.org/officeDocument/2006/relationships/slideLayout" Target="../slideLayouts/slideLayout6.xml"/><Relationship Id="rId4" Type="http://schemas.microsoft.com/office/2007/relationships/hdphoto" Target="../media/hdphoto4.wdp"/></Relationships>
</file>

<file path=ppt/slides/_rels/slide134.xml.rels><?xml version="1.0" encoding="UTF-8" standalone="yes"?>
<Relationships xmlns="http://schemas.openxmlformats.org/package/2006/relationships"><Relationship Id="rId3" Type="http://schemas.openxmlformats.org/officeDocument/2006/relationships/image" Target="../media/image268.jpeg"/><Relationship Id="rId7" Type="http://schemas.openxmlformats.org/officeDocument/2006/relationships/image" Target="../media/image272.jpeg"/><Relationship Id="rId2" Type="http://schemas.openxmlformats.org/officeDocument/2006/relationships/notesSlide" Target="../notesSlides/notesSlide120.xml"/><Relationship Id="rId1" Type="http://schemas.openxmlformats.org/officeDocument/2006/relationships/slideLayout" Target="../slideLayouts/slideLayout6.xml"/><Relationship Id="rId6" Type="http://schemas.openxmlformats.org/officeDocument/2006/relationships/image" Target="../media/image271.jpeg"/><Relationship Id="rId5" Type="http://schemas.openxmlformats.org/officeDocument/2006/relationships/image" Target="../media/image270.jpeg"/><Relationship Id="rId4" Type="http://schemas.openxmlformats.org/officeDocument/2006/relationships/image" Target="../media/image269.jpeg"/></Relationships>
</file>

<file path=ppt/slides/_rels/slide135.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124.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277.png"/></Relationships>
</file>

<file path=ppt/slides/_rels/slide139.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125.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79.jpg"/><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hyperlink" Target="https://opera-connaissances.chambres-agriculture.fr/index.php?lvl=notice_display&amp;id=293963" TargetMode="External"/><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129.xml"/><Relationship Id="rId1" Type="http://schemas.openxmlformats.org/officeDocument/2006/relationships/slideLayout" Target="../slideLayouts/slideLayout6.xml"/><Relationship Id="rId4" Type="http://schemas.openxmlformats.org/officeDocument/2006/relationships/image" Target="../media/image282.png"/></Relationships>
</file>

<file path=ppt/slides/_rels/slide145.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130.xml"/><Relationship Id="rId1" Type="http://schemas.openxmlformats.org/officeDocument/2006/relationships/slideLayout" Target="../slideLayouts/slideLayout6.xml"/><Relationship Id="rId5" Type="http://schemas.openxmlformats.org/officeDocument/2006/relationships/image" Target="../media/image284.png"/><Relationship Id="rId4" Type="http://schemas.openxmlformats.org/officeDocument/2006/relationships/hyperlink" Target="https://www.youtube.com/watch?v=EZblJnY5ZuA" TargetMode="External"/></Relationships>
</file>

<file path=ppt/slides/_rels/slide146.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6.xml"/><Relationship Id="rId5" Type="http://schemas.openxmlformats.org/officeDocument/2006/relationships/image" Target="../media/image289.jpeg"/><Relationship Id="rId4" Type="http://schemas.openxmlformats.org/officeDocument/2006/relationships/image" Target="../media/image288.jpeg"/></Relationships>
</file>

<file path=ppt/slides/_rels/slide148.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notesSlide" Target="../notesSlides/notesSlide133.xml"/><Relationship Id="rId1" Type="http://schemas.openxmlformats.org/officeDocument/2006/relationships/slideLayout" Target="../slideLayouts/slideLayout6.xml"/><Relationship Id="rId6" Type="http://schemas.openxmlformats.org/officeDocument/2006/relationships/image" Target="../media/image294.png"/><Relationship Id="rId5" Type="http://schemas.openxmlformats.org/officeDocument/2006/relationships/image" Target="../media/image293.jpeg"/><Relationship Id="rId4" Type="http://schemas.openxmlformats.org/officeDocument/2006/relationships/image" Target="../media/image292.png"/></Relationships>
</file>

<file path=ppt/slides/_rels/slide150.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134.xml"/><Relationship Id="rId1" Type="http://schemas.openxmlformats.org/officeDocument/2006/relationships/slideLayout" Target="../slideLayouts/slideLayout6.xml"/><Relationship Id="rId5" Type="http://schemas.openxmlformats.org/officeDocument/2006/relationships/image" Target="../media/image297.png"/><Relationship Id="rId4" Type="http://schemas.openxmlformats.org/officeDocument/2006/relationships/image" Target="../media/image296.png"/></Relationships>
</file>

<file path=ppt/slides/_rels/slide151.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notesSlide" Target="../notesSlides/notesSlide135.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hyperlink" Target="https://opera-connaissances.chambres-agriculture.fr/index.php?lvl=notice_display&amp;id=293963" TargetMode="Externa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3" Type="http://schemas.openxmlformats.org/officeDocument/2006/relationships/image" Target="../media/image299.png"/><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287165"/>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r>
              <a:rPr lang="fr-FR" sz="1000" b="1" kern="0" dirty="0">
                <a:solidFill>
                  <a:schemeClr val="bg1"/>
                </a:solidFill>
              </a:rPr>
              <a:t>Support élaboré dans le  cadre du projet Climat-</a:t>
            </a:r>
            <a:r>
              <a:rPr lang="fr-FR" sz="1000" b="1" kern="0" dirty="0" err="1">
                <a:solidFill>
                  <a:schemeClr val="bg1"/>
                </a:solidFill>
              </a:rPr>
              <a:t>culteur</a:t>
            </a:r>
            <a:r>
              <a:rPr lang="fr-FR" sz="1000" b="1" kern="0" dirty="0">
                <a:solidFill>
                  <a:schemeClr val="bg1"/>
                </a:solidFill>
              </a:rPr>
              <a:t> – 2021/2022</a:t>
            </a:r>
          </a:p>
          <a:p>
            <a:r>
              <a:rPr lang="fr-FR" sz="1000" b="1" kern="0" dirty="0">
                <a:solidFill>
                  <a:schemeClr val="bg1"/>
                </a:solidFill>
              </a:rPr>
              <a:t>Mise à jour : décembre 2025</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3" name="Image 2">
            <a:extLst>
              <a:ext uri="{FF2B5EF4-FFF2-40B4-BE49-F238E27FC236}">
                <a16:creationId xmlns:a16="http://schemas.microsoft.com/office/drawing/2014/main" id="{3F23C8C7-E847-8B91-AE62-2C27CD2D9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4072" y="5154763"/>
            <a:ext cx="3200965" cy="1180650"/>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295561"/>
            <a:ext cx="10692000" cy="1015200"/>
          </a:xfrm>
        </p:spPr>
        <p:txBody>
          <a:bodyPr>
            <a:normAutofit fontScale="90000"/>
          </a:bodyPr>
          <a:lstStyle/>
          <a:p>
            <a:r>
              <a:rPr lang="fr-FR" sz="3300" b="1" i="1" dirty="0"/>
              <a:t>Étape Sensibilisation</a:t>
            </a:r>
            <a:br>
              <a:rPr lang="fr-FR" sz="4400" b="1" i="1" dirty="0"/>
            </a:br>
            <a:r>
              <a:rPr lang="fr-FR" sz="4000" dirty="0"/>
              <a:t>Le changement climatique : </a:t>
            </a:r>
            <a:br>
              <a:rPr lang="fr-FR" sz="4000" dirty="0"/>
            </a:br>
            <a:r>
              <a:rPr lang="fr-FR" sz="4000" dirty="0"/>
              <a:t>causes, enjeux et impacts </a:t>
            </a:r>
            <a:br>
              <a:rPr lang="fr-FR" sz="4000" dirty="0"/>
            </a:br>
            <a:r>
              <a:rPr lang="fr-FR" sz="4000" dirty="0"/>
              <a:t>pour mon exploitation</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831117" y="5805519"/>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r>
              <a:rPr lang="fr-FR" sz="1000" b="1" kern="0" dirty="0">
                <a:solidFill>
                  <a:schemeClr val="bg1"/>
                </a:solidFill>
              </a:rPr>
              <a:t>Support élaboré dans le  cadre du projet REFLEX Climat-</a:t>
            </a:r>
            <a:r>
              <a:rPr lang="fr-FR" sz="1000" b="1" kern="0" dirty="0" err="1">
                <a:solidFill>
                  <a:schemeClr val="bg1"/>
                </a:solidFill>
              </a:rPr>
              <a:t>culteur</a:t>
            </a:r>
            <a:r>
              <a:rPr lang="fr-FR" sz="1000" b="1" kern="0" dirty="0">
                <a:solidFill>
                  <a:schemeClr val="bg1"/>
                </a:solidFill>
              </a:rPr>
              <a:t> – 2021/2022</a:t>
            </a:r>
          </a:p>
          <a:p>
            <a:r>
              <a:rPr lang="fr-FR" sz="1000" b="1" kern="0" dirty="0">
                <a:solidFill>
                  <a:schemeClr val="bg1"/>
                </a:solidFill>
              </a:rPr>
              <a:t>Mise à jour : Décembre 2025</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2279576" y="6165304"/>
            <a:ext cx="8388424" cy="6926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Times New Roman" charset="0"/>
              <a:ea typeface="+mn-ea"/>
              <a:cs typeface="+mn-cs"/>
            </a:endParaRPr>
          </a:p>
        </p:txBody>
      </p:sp>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p:txBody>
          <a:bodyPr/>
          <a:lstStyle/>
          <a:p>
            <a:r>
              <a:rPr lang="fr-FR" cap="small" dirty="0"/>
              <a:t>SOMMAIRE (cliquez !)</a:t>
            </a:r>
            <a:endParaRPr lang="fr-FR" dirty="0"/>
          </a:p>
        </p:txBody>
      </p:sp>
      <p:sp>
        <p:nvSpPr>
          <p:cNvPr id="6" name="ZoneTexte 5">
            <a:extLst>
              <a:ext uri="{FF2B5EF4-FFF2-40B4-BE49-F238E27FC236}">
                <a16:creationId xmlns:a16="http://schemas.microsoft.com/office/drawing/2014/main" id="{0C8C0360-4CB0-B64C-30FC-93905ABF47E2}"/>
              </a:ext>
            </a:extLst>
          </p:cNvPr>
          <p:cNvSpPr txBox="1"/>
          <p:nvPr/>
        </p:nvSpPr>
        <p:spPr>
          <a:xfrm>
            <a:off x="632479" y="1284744"/>
            <a:ext cx="5438775" cy="5303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300" b="1" i="0" u="none" strike="noStrike" kern="1200" cap="none" spc="0" normalizeH="0" baseline="0" noProof="0" dirty="0">
                <a:ln>
                  <a:noFill/>
                </a:ln>
                <a:solidFill>
                  <a:srgbClr val="80BA27">
                    <a:lumMod val="75000"/>
                  </a:srgbClr>
                </a:solidFill>
                <a:effectLst/>
                <a:uLnTx/>
                <a:uFillTx/>
                <a:ea typeface="+mn-ea"/>
                <a:cs typeface="+mn-cs"/>
              </a:rPr>
              <a:t>PARTIE I: LES FAITS ET LES PROJECTIONS</a:t>
            </a:r>
            <a:endParaRPr kumimoji="0" lang="fr-FR" sz="1300" b="1" i="0" u="none" strike="noStrike" kern="1200" cap="none" spc="0" normalizeH="0" baseline="0" noProof="0" dirty="0">
              <a:ln>
                <a:noFill/>
              </a:ln>
              <a:solidFill>
                <a:srgbClr val="000000"/>
              </a:solidFill>
              <a:effectLst/>
              <a:uLnTx/>
              <a:uFillTx/>
              <a:ea typeface="+mn-ea"/>
              <a:cs typeface="+mn-cs"/>
            </a:endParaRPr>
          </a:p>
          <a:p>
            <a:pPr>
              <a:lnSpc>
                <a:spcPct val="130000"/>
              </a:lnSpc>
              <a:spcBef>
                <a:spcPts val="600"/>
              </a:spcBef>
            </a:pPr>
            <a:r>
              <a:rPr lang="fr-FR" sz="1300" dirty="0">
                <a:solidFill>
                  <a:srgbClr val="00B050"/>
                </a:solidFill>
                <a:hlinkClick r:id="rId3" action="ppaction://hlinksldjump"/>
              </a:rPr>
              <a:t>Observations du changement climatique dans le monde</a:t>
            </a:r>
            <a:endParaRPr lang="fr-FR" sz="1300" dirty="0">
              <a:solidFill>
                <a:srgbClr val="00B050"/>
              </a:solidFill>
            </a:endParaRPr>
          </a:p>
          <a:p>
            <a:pPr>
              <a:lnSpc>
                <a:spcPct val="130000"/>
              </a:lnSpc>
              <a:spcBef>
                <a:spcPts val="600"/>
              </a:spcBef>
            </a:pPr>
            <a:r>
              <a:rPr lang="fr-FR" sz="1300" dirty="0">
                <a:solidFill>
                  <a:srgbClr val="00B050"/>
                </a:solidFill>
                <a:hlinkClick r:id="rId4" action="ppaction://hlinksldjump"/>
              </a:rPr>
              <a:t>Observations du changement climatique en France </a:t>
            </a:r>
            <a:endParaRPr lang="fr-FR" sz="1300" dirty="0">
              <a:solidFill>
                <a:srgbClr val="00B050"/>
              </a:solidFill>
            </a:endParaRPr>
          </a:p>
          <a:p>
            <a:pPr>
              <a:lnSpc>
                <a:spcPct val="130000"/>
              </a:lnSpc>
              <a:spcBef>
                <a:spcPts val="600"/>
              </a:spcBef>
            </a:pPr>
            <a:r>
              <a:rPr lang="fr-FR" sz="1300" dirty="0">
                <a:solidFill>
                  <a:srgbClr val="00B050"/>
                </a:solidFill>
                <a:hlinkClick r:id="rId5" action="ppaction://hlinksldjump"/>
              </a:rPr>
              <a:t>Observations du changement climatique à l’échelle régionale</a:t>
            </a:r>
            <a:endParaRPr lang="fr-FR" sz="1300" dirty="0">
              <a:solidFill>
                <a:srgbClr val="00B050"/>
              </a:solidFill>
            </a:endParaRPr>
          </a:p>
          <a:p>
            <a:pPr>
              <a:lnSpc>
                <a:spcPct val="130000"/>
              </a:lnSpc>
              <a:spcBef>
                <a:spcPts val="600"/>
              </a:spcBef>
            </a:pPr>
            <a:r>
              <a:rPr lang="fr-FR" sz="1300" dirty="0">
                <a:solidFill>
                  <a:srgbClr val="00B050"/>
                </a:solidFill>
                <a:hlinkClick r:id="rId6" action="ppaction://hlinksldjump"/>
              </a:rPr>
              <a:t>Les scenarios climatiques pour demain</a:t>
            </a:r>
            <a:endParaRPr lang="fr-FR" sz="1300" dirty="0">
              <a:solidFill>
                <a:srgbClr val="00B050"/>
              </a:solidFill>
            </a:endParaRPr>
          </a:p>
          <a:p>
            <a:pPr>
              <a:lnSpc>
                <a:spcPct val="130000"/>
              </a:lnSpc>
              <a:spcBef>
                <a:spcPts val="600"/>
              </a:spcBef>
            </a:pPr>
            <a:r>
              <a:rPr lang="fr-FR" sz="1300" dirty="0">
                <a:solidFill>
                  <a:srgbClr val="00B050"/>
                </a:solidFill>
                <a:hlinkClick r:id="rId7" action="ppaction://hlinksldjump"/>
              </a:rPr>
              <a:t>Les projections climatiques en France</a:t>
            </a:r>
            <a:r>
              <a:rPr lang="fr-FR" sz="1300" dirty="0">
                <a:solidFill>
                  <a:srgbClr val="00B050"/>
                </a:solidFill>
              </a:rPr>
              <a:t> : </a:t>
            </a:r>
            <a:r>
              <a:rPr lang="fr-FR" sz="1300" dirty="0">
                <a:solidFill>
                  <a:schemeClr val="tx1">
                    <a:lumMod val="65000"/>
                    <a:lumOff val="35000"/>
                  </a:schemeClr>
                </a:solidFill>
              </a:rPr>
              <a:t>la TRACC</a:t>
            </a:r>
          </a:p>
          <a:p>
            <a:pPr>
              <a:lnSpc>
                <a:spcPct val="130000"/>
              </a:lnSpc>
              <a:spcBef>
                <a:spcPts val="600"/>
              </a:spcBef>
            </a:pPr>
            <a:r>
              <a:rPr lang="fr-FR" sz="1300" u="sng" dirty="0"/>
              <a:t>La </a:t>
            </a:r>
            <a:r>
              <a:rPr lang="fr-FR" sz="1300" u="sng" dirty="0">
                <a:hlinkClick r:id="rId8" action="ppaction://hlinksldjump"/>
              </a:rPr>
              <a:t>gestion</a:t>
            </a:r>
            <a:r>
              <a:rPr lang="fr-FR" sz="1300" u="sng" dirty="0"/>
              <a:t> de </a:t>
            </a:r>
            <a:r>
              <a:rPr lang="fr-FR" sz="1300" u="sng" dirty="0">
                <a:hlinkClick r:id="rId8" action="ppaction://hlinksldjump"/>
              </a:rPr>
              <a:t>l’eau</a:t>
            </a:r>
            <a:endParaRPr lang="fr-FR" sz="1300" u="sng"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300" b="0" i="0" u="none" strike="noStrike" kern="1200" cap="none" spc="0" normalizeH="0" baseline="0" noProof="0" dirty="0">
              <a:ln>
                <a:noFill/>
              </a:ln>
              <a:solidFill>
                <a:srgbClr val="80BA27">
                  <a:lumMod val="75000"/>
                </a:srgbClr>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300" b="1" i="0" u="none" strike="noStrike" kern="1200" cap="none" spc="0" normalizeH="0" baseline="0" noProof="0" dirty="0">
                <a:ln>
                  <a:noFill/>
                </a:ln>
                <a:solidFill>
                  <a:srgbClr val="80BA27">
                    <a:lumMod val="75000"/>
                  </a:srgbClr>
                </a:solidFill>
                <a:effectLst/>
                <a:uLnTx/>
                <a:uFillTx/>
                <a:ea typeface="+mn-ea"/>
                <a:cs typeface="+mn-cs"/>
              </a:rPr>
              <a:t>PARTIE II : LES IMPACTS</a:t>
            </a:r>
            <a:endParaRPr kumimoji="0" lang="fr-FR" sz="1300" b="1" i="0" u="none" strike="noStrike" kern="1200" cap="none" spc="0" normalizeH="0" baseline="0" noProof="0" dirty="0">
              <a:ln>
                <a:noFill/>
              </a:ln>
              <a:solidFill>
                <a:srgbClr val="000000"/>
              </a:solidFill>
              <a:effectLst/>
              <a:uLnTx/>
              <a:uFillTx/>
              <a:ea typeface="+mn-ea"/>
              <a:cs typeface="+mn-cs"/>
            </a:endParaRPr>
          </a:p>
          <a:p>
            <a:pPr>
              <a:lnSpc>
                <a:spcPct val="130000"/>
              </a:lnSpc>
              <a:spcBef>
                <a:spcPts val="600"/>
              </a:spcBef>
            </a:pPr>
            <a:r>
              <a:rPr lang="fr-FR" sz="1300" dirty="0">
                <a:solidFill>
                  <a:srgbClr val="00B050"/>
                </a:solidFill>
                <a:hlinkClick r:id="rId9" action="ppaction://hlinksldjump"/>
              </a:rPr>
              <a:t>Temps d’échanges : le changement climatique, quelles conséquences ?</a:t>
            </a:r>
            <a:endParaRPr lang="fr-FR" sz="1300" dirty="0">
              <a:solidFill>
                <a:srgbClr val="00B050"/>
              </a:solidFill>
            </a:endParaRPr>
          </a:p>
          <a:p>
            <a:pPr>
              <a:lnSpc>
                <a:spcPct val="130000"/>
              </a:lnSpc>
              <a:spcBef>
                <a:spcPts val="600"/>
              </a:spcBef>
            </a:pPr>
            <a:r>
              <a:rPr lang="fr-FR" sz="1300" dirty="0">
                <a:solidFill>
                  <a:srgbClr val="00B050"/>
                </a:solidFill>
                <a:hlinkClick r:id="rId10" action="ppaction://hlinksldjump"/>
              </a:rPr>
              <a:t>Les impacts mondiaux</a:t>
            </a:r>
            <a:endParaRPr lang="fr-FR" sz="1300" dirty="0">
              <a:solidFill>
                <a:srgbClr val="00B050"/>
              </a:solidFill>
            </a:endParaRPr>
          </a:p>
          <a:p>
            <a:pPr>
              <a:lnSpc>
                <a:spcPct val="130000"/>
              </a:lnSpc>
              <a:spcBef>
                <a:spcPts val="600"/>
              </a:spcBef>
            </a:pPr>
            <a:r>
              <a:rPr lang="fr-FR" sz="1300" dirty="0">
                <a:solidFill>
                  <a:srgbClr val="00B050"/>
                </a:solidFill>
                <a:hlinkClick r:id="rId11" action="ppaction://hlinksldjump"/>
              </a:rPr>
              <a:t>Les impacts agricoles</a:t>
            </a:r>
            <a:endParaRPr lang="fr-FR" sz="1300" dirty="0">
              <a:solidFill>
                <a:srgbClr val="00B050"/>
              </a:solidFill>
            </a:endParaRPr>
          </a:p>
          <a:p>
            <a:pPr>
              <a:lnSpc>
                <a:spcPct val="130000"/>
              </a:lnSpc>
              <a:spcBef>
                <a:spcPts val="600"/>
              </a:spcBef>
            </a:pPr>
            <a:r>
              <a:rPr lang="fr-FR" sz="1300" dirty="0">
                <a:solidFill>
                  <a:srgbClr val="00B050"/>
                </a:solidFill>
                <a:hlinkClick r:id="rId12" action="ppaction://hlinksldjump"/>
              </a:rPr>
              <a:t>Les impacts agricoles à l’échelle locale</a:t>
            </a:r>
            <a:endParaRPr lang="fr-FR" sz="1300" dirty="0">
              <a:solidFill>
                <a:srgbClr val="00B050"/>
              </a:solidFill>
            </a:endParaRPr>
          </a:p>
          <a:p>
            <a:pPr>
              <a:lnSpc>
                <a:spcPct val="130000"/>
              </a:lnSpc>
              <a:spcBef>
                <a:spcPts val="600"/>
              </a:spcBef>
            </a:pPr>
            <a:r>
              <a:rPr lang="fr-FR" sz="1300" dirty="0">
                <a:solidFill>
                  <a:srgbClr val="00B050"/>
                </a:solidFill>
                <a:hlinkClick r:id="rId13" action="ppaction://hlinksldjump"/>
              </a:rPr>
              <a:t>Pour demain : l’enjeu eau</a:t>
            </a:r>
            <a:endParaRPr lang="fr-FR" sz="1300" dirty="0">
              <a:solidFill>
                <a:srgbClr val="00B050"/>
              </a:solidFill>
            </a:endParaRPr>
          </a:p>
          <a:p>
            <a:pPr>
              <a:lnSpc>
                <a:spcPct val="130000"/>
              </a:lnSpc>
              <a:spcBef>
                <a:spcPts val="600"/>
              </a:spcBef>
            </a:pPr>
            <a:r>
              <a:rPr lang="fr-FR" sz="1300" dirty="0">
                <a:solidFill>
                  <a:srgbClr val="00B050"/>
                </a:solidFill>
                <a:hlinkClick r:id="rId14" action="ppaction://hlinksldjump"/>
              </a:rPr>
              <a:t>Pour demain : l’enjeu alimentaire</a:t>
            </a:r>
            <a:endParaRPr lang="fr-FR" sz="1300" dirty="0">
              <a:solidFill>
                <a:srgbClr val="00B050"/>
              </a:solidFill>
            </a:endParaRPr>
          </a:p>
          <a:p>
            <a:pPr>
              <a:lnSpc>
                <a:spcPct val="130000"/>
              </a:lnSpc>
              <a:spcBef>
                <a:spcPts val="600"/>
              </a:spcBef>
            </a:pPr>
            <a:r>
              <a:rPr lang="fr-FR" sz="1300" dirty="0">
                <a:solidFill>
                  <a:srgbClr val="00B050"/>
                </a:solidFill>
                <a:hlinkClick r:id="rId15" action="ppaction://hlinksldjump"/>
              </a:rPr>
              <a:t>Résumé agriculture et changement climatique</a:t>
            </a:r>
            <a:endParaRPr lang="fr-FR" sz="1300" dirty="0">
              <a:solidFill>
                <a:srgbClr val="00B050"/>
              </a:solidFill>
            </a:endParaRPr>
          </a:p>
        </p:txBody>
      </p:sp>
      <p:sp>
        <p:nvSpPr>
          <p:cNvPr id="5" name="ZoneTexte 4">
            <a:extLst>
              <a:ext uri="{FF2B5EF4-FFF2-40B4-BE49-F238E27FC236}">
                <a16:creationId xmlns:a16="http://schemas.microsoft.com/office/drawing/2014/main" id="{722A4BB1-4FBC-B881-E6D1-D67B2A9F7ACA}"/>
              </a:ext>
            </a:extLst>
          </p:cNvPr>
          <p:cNvSpPr txBox="1"/>
          <p:nvPr/>
        </p:nvSpPr>
        <p:spPr>
          <a:xfrm>
            <a:off x="6341648" y="1207583"/>
            <a:ext cx="5065059" cy="5570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300" b="1" i="0" u="none" strike="noStrike" kern="1200" cap="none" spc="0" normalizeH="0" baseline="0" noProof="0" dirty="0">
                <a:ln>
                  <a:noFill/>
                </a:ln>
                <a:solidFill>
                  <a:srgbClr val="80BA27">
                    <a:lumMod val="75000"/>
                  </a:srgbClr>
                </a:solidFill>
                <a:effectLst/>
                <a:uLnTx/>
                <a:uFillTx/>
                <a:ea typeface="+mn-ea"/>
                <a:cs typeface="+mn-cs"/>
              </a:rPr>
              <a:t>PARTIE III : ATTÉNUATION ET ADAPTATION</a:t>
            </a:r>
            <a:endParaRPr kumimoji="0" lang="fr-FR" sz="1300" b="1" i="0" u="none" strike="noStrike" kern="1200" cap="none" spc="0" normalizeH="0" baseline="0" noProof="0" dirty="0">
              <a:ln>
                <a:noFill/>
              </a:ln>
              <a:solidFill>
                <a:srgbClr val="000000"/>
              </a:solidFill>
              <a:effectLst/>
              <a:uLnTx/>
              <a:uFillTx/>
              <a:ea typeface="+mn-ea"/>
              <a:cs typeface="+mn-cs"/>
            </a:endParaRPr>
          </a:p>
          <a:p>
            <a:r>
              <a:rPr lang="fr-FR" sz="1300" dirty="0">
                <a:solidFill>
                  <a:srgbClr val="00B050"/>
                </a:solidFill>
                <a:hlinkClick r:id="rId16" action="ppaction://hlinksldjump"/>
              </a:rPr>
              <a:t>Définitions</a:t>
            </a:r>
            <a:endParaRPr lang="fr-FR" sz="1300" dirty="0">
              <a:solidFill>
                <a:srgbClr val="00B050"/>
              </a:solidFill>
            </a:endParaRPr>
          </a:p>
          <a:p>
            <a:r>
              <a:rPr lang="fr-FR" sz="1300" dirty="0">
                <a:solidFill>
                  <a:srgbClr val="00B050"/>
                </a:solidFill>
                <a:hlinkClick r:id="rId17" action="ppaction://hlinksldjump"/>
              </a:rPr>
              <a:t>Vulnérabilité</a:t>
            </a:r>
            <a:endParaRPr lang="fr-FR" sz="1300" dirty="0">
              <a:solidFill>
                <a:srgbClr val="00B050"/>
              </a:solidFill>
            </a:endParaRPr>
          </a:p>
          <a:p>
            <a:r>
              <a:rPr lang="fr-FR" sz="1300" dirty="0">
                <a:solidFill>
                  <a:srgbClr val="00B050"/>
                </a:solidFill>
                <a:hlinkClick r:id="rId18" action="ppaction://hlinksldjump"/>
              </a:rPr>
              <a:t>Cadres politiques et réglementaires</a:t>
            </a:r>
            <a:endParaRPr kumimoji="0" lang="fr-FR" sz="130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3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300" b="1" i="0" u="none" strike="noStrike" kern="1200" cap="none" spc="0" normalizeH="0" baseline="0" noProof="0" dirty="0">
                <a:ln>
                  <a:noFill/>
                </a:ln>
                <a:solidFill>
                  <a:srgbClr val="80BA27">
                    <a:lumMod val="75000"/>
                  </a:srgbClr>
                </a:solidFill>
                <a:effectLst/>
                <a:uLnTx/>
                <a:uFillTx/>
                <a:ea typeface="+mn-ea"/>
                <a:cs typeface="+mn-cs"/>
              </a:rPr>
              <a:t>PARTIE IV: GAZ À EFFET DE SERRE</a:t>
            </a:r>
            <a:endParaRPr lang="fr-FR" sz="1300" b="1" dirty="0">
              <a:solidFill>
                <a:srgbClr val="000000"/>
              </a:solidFill>
            </a:endParaRPr>
          </a:p>
          <a:p>
            <a:pPr>
              <a:spcBef>
                <a:spcPts val="600"/>
              </a:spcBef>
            </a:pPr>
            <a:r>
              <a:rPr lang="fr-FR" sz="1300" dirty="0">
                <a:solidFill>
                  <a:srgbClr val="00B050"/>
                </a:solidFill>
                <a:hlinkClick r:id="rId19" action="ppaction://hlinksldjump"/>
              </a:rPr>
              <a:t>Définitions</a:t>
            </a:r>
            <a:endParaRPr lang="fr-FR" sz="1300" dirty="0">
              <a:solidFill>
                <a:srgbClr val="00B050"/>
              </a:solidFill>
            </a:endParaRPr>
          </a:p>
          <a:p>
            <a:pPr>
              <a:spcBef>
                <a:spcPts val="600"/>
              </a:spcBef>
            </a:pPr>
            <a:r>
              <a:rPr lang="fr-FR" sz="1300" dirty="0">
                <a:solidFill>
                  <a:srgbClr val="00B050"/>
                </a:solidFill>
                <a:hlinkClick r:id="rId20" action="ppaction://hlinksldjump"/>
              </a:rPr>
              <a:t>Évolution des émissions de GES et lien au changement climatique</a:t>
            </a:r>
            <a:endParaRPr lang="fr-FR" sz="1300" dirty="0">
              <a:solidFill>
                <a:srgbClr val="00B050"/>
              </a:solidFill>
            </a:endParaRPr>
          </a:p>
          <a:p>
            <a:pPr>
              <a:spcBef>
                <a:spcPts val="600"/>
              </a:spcBef>
            </a:pPr>
            <a:r>
              <a:rPr lang="fr-FR" sz="1300" dirty="0">
                <a:solidFill>
                  <a:srgbClr val="00B050"/>
                </a:solidFill>
                <a:hlinkClick r:id="rId21" action="ppaction://hlinksldjump"/>
              </a:rPr>
              <a:t>D’où viennent les GES?</a:t>
            </a:r>
            <a:endParaRPr lang="fr-FR" sz="1300" dirty="0">
              <a:solidFill>
                <a:srgbClr val="00B050"/>
              </a:solidFill>
            </a:endParaRPr>
          </a:p>
          <a:p>
            <a:pPr>
              <a:spcBef>
                <a:spcPts val="600"/>
              </a:spcBef>
            </a:pPr>
            <a:r>
              <a:rPr lang="fr-FR" sz="1300" dirty="0">
                <a:solidFill>
                  <a:srgbClr val="00B050"/>
                </a:solidFill>
                <a:hlinkClick r:id="rId22" action="ppaction://hlinksldjump"/>
              </a:rPr>
              <a:t>Les émissions de GES agricoles</a:t>
            </a:r>
            <a:endParaRPr lang="fr-FR" sz="1300" dirty="0">
              <a:solidFill>
                <a:srgbClr val="00B050"/>
              </a:solidFill>
            </a:endParaRPr>
          </a:p>
          <a:p>
            <a:pPr>
              <a:spcBef>
                <a:spcPts val="600"/>
              </a:spcBef>
            </a:pPr>
            <a:r>
              <a:rPr lang="fr-FR" sz="1300" dirty="0">
                <a:solidFill>
                  <a:srgbClr val="00B050"/>
                </a:solidFill>
                <a:hlinkClick r:id="rId23" action="ppaction://hlinksldjump"/>
              </a:rPr>
              <a:t>Les postes d’émissions directes et indirectes</a:t>
            </a:r>
            <a:endParaRPr lang="fr-FR" sz="1300" dirty="0">
              <a:solidFill>
                <a:srgbClr val="00B050"/>
              </a:solidFill>
            </a:endParaRPr>
          </a:p>
          <a:p>
            <a:pPr>
              <a:spcBef>
                <a:spcPts val="600"/>
              </a:spcBef>
            </a:pPr>
            <a:r>
              <a:rPr lang="fr-FR" sz="1300" dirty="0">
                <a:solidFill>
                  <a:srgbClr val="00B050"/>
                </a:solidFill>
                <a:hlinkClick r:id="rId24" action="ppaction://hlinksldjump"/>
              </a:rPr>
              <a:t>Comment limiter son impact GES</a:t>
            </a:r>
            <a:endParaRPr lang="fr-FR" sz="1300" dirty="0">
              <a:solidFill>
                <a:srgbClr val="00B050"/>
              </a:solidFill>
            </a:endParaRPr>
          </a:p>
          <a:p>
            <a:pPr>
              <a:spcBef>
                <a:spcPts val="600"/>
              </a:spcBef>
            </a:pPr>
            <a:r>
              <a:rPr lang="fr-FR" sz="1300" dirty="0">
                <a:solidFill>
                  <a:srgbClr val="00B050"/>
                </a:solidFill>
                <a:hlinkClick r:id="rId25" action="ppaction://hlinksldjump"/>
              </a:rPr>
              <a:t>Le stockage du carbone</a:t>
            </a:r>
            <a:endParaRPr lang="fr-FR" sz="1300" dirty="0">
              <a:solidFill>
                <a:srgbClr val="00B050"/>
              </a:solidFill>
            </a:endParaRPr>
          </a:p>
          <a:p>
            <a:pPr>
              <a:spcBef>
                <a:spcPts val="600"/>
              </a:spcBef>
            </a:pPr>
            <a:r>
              <a:rPr lang="fr-FR" sz="1300" dirty="0">
                <a:solidFill>
                  <a:srgbClr val="00B050"/>
                </a:solidFill>
                <a:hlinkClick r:id="rId26" action="ppaction://hlinksldjump"/>
              </a:rPr>
              <a:t>Les contributions de l’agriculture</a:t>
            </a:r>
            <a:endParaRPr kumimoji="0" lang="fr-FR" sz="1300" b="1"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b="1" dirty="0">
              <a:solidFill>
                <a:srgbClr val="000000"/>
              </a:solidFill>
            </a:endParaRPr>
          </a:p>
          <a:p>
            <a:pPr>
              <a:spcBef>
                <a:spcPts val="600"/>
              </a:spcBef>
            </a:pPr>
            <a:r>
              <a:rPr kumimoji="0" lang="fr-FR" sz="1300" b="1" i="0" u="none" strike="noStrike" kern="1200" cap="none" spc="0" normalizeH="0" baseline="0" noProof="0" dirty="0">
                <a:ln>
                  <a:noFill/>
                </a:ln>
                <a:solidFill>
                  <a:srgbClr val="80BA27">
                    <a:lumMod val="75000"/>
                  </a:srgbClr>
                </a:solidFill>
                <a:effectLst/>
                <a:uLnTx/>
                <a:uFillTx/>
                <a:ea typeface="+mn-ea"/>
                <a:cs typeface="+mn-cs"/>
              </a:rPr>
              <a:t>PARTIE V: LE MARCHÉ DU CARBONE </a:t>
            </a:r>
          </a:p>
          <a:p>
            <a:pPr>
              <a:spcBef>
                <a:spcPts val="600"/>
              </a:spcBef>
            </a:pPr>
            <a:r>
              <a:rPr lang="fr-FR" sz="1300" dirty="0">
                <a:solidFill>
                  <a:srgbClr val="00B050"/>
                </a:solidFill>
                <a:hlinkClick r:id="rId27" action="ppaction://hlinksldjump"/>
              </a:rPr>
              <a:t>Le marché du carbone comment ça marche ?</a:t>
            </a:r>
          </a:p>
          <a:p>
            <a:pPr>
              <a:spcBef>
                <a:spcPts val="600"/>
              </a:spcBef>
            </a:pPr>
            <a:r>
              <a:rPr lang="fr-FR" sz="1300" dirty="0">
                <a:solidFill>
                  <a:srgbClr val="00B050"/>
                </a:solidFill>
                <a:hlinkClick r:id="rId27" action="ppaction://hlinksldjump"/>
              </a:rPr>
              <a:t>Le prix du carbone</a:t>
            </a:r>
          </a:p>
          <a:p>
            <a:pPr>
              <a:spcBef>
                <a:spcPts val="600"/>
              </a:spcBef>
            </a:pPr>
            <a:r>
              <a:rPr lang="fr-FR" sz="1300" dirty="0">
                <a:solidFill>
                  <a:srgbClr val="00B050"/>
                </a:solidFill>
                <a:hlinkClick r:id="rId27" action="ppaction://hlinksldjump"/>
              </a:rPr>
              <a:t>Le marché du carbone volontaire</a:t>
            </a:r>
            <a:endParaRPr lang="fr-FR" sz="1300" dirty="0">
              <a:solidFill>
                <a:srgbClr val="00B050"/>
              </a:solidFill>
            </a:endParaRPr>
          </a:p>
          <a:p>
            <a:pPr>
              <a:spcBef>
                <a:spcPts val="600"/>
              </a:spcBef>
            </a:pPr>
            <a:r>
              <a:rPr lang="fr-FR" sz="1300" dirty="0">
                <a:solidFill>
                  <a:srgbClr val="00B050"/>
                </a:solidFill>
                <a:hlinkClick r:id="rId28" action="ppaction://hlinksldjump"/>
              </a:rPr>
              <a:t>Méthodes agricoles et Carbon Agri</a:t>
            </a:r>
            <a:endParaRPr lang="fr-FR" sz="1300" dirty="0">
              <a:solidFill>
                <a:srgbClr val="00B050"/>
              </a:solidFill>
            </a:endParaRPr>
          </a:p>
          <a:p>
            <a:pPr>
              <a:spcBef>
                <a:spcPts val="600"/>
              </a:spcBef>
            </a:pPr>
            <a:r>
              <a:rPr lang="fr-FR" sz="1300" dirty="0">
                <a:solidFill>
                  <a:srgbClr val="00B050"/>
                </a:solidFill>
                <a:hlinkClick r:id="" action="ppaction://noaction"/>
              </a:rPr>
              <a:t>Se mettre </a:t>
            </a:r>
            <a:r>
              <a:rPr lang="fr-FR" sz="1300" dirty="0">
                <a:solidFill>
                  <a:srgbClr val="00B050"/>
                </a:solidFill>
                <a:hlinkClick r:id="rId29" action="ppaction://hlinksldjump"/>
              </a:rPr>
              <a:t>en action !</a:t>
            </a:r>
            <a:endParaRPr lang="fr-FR" sz="1300" dirty="0">
              <a:solidFill>
                <a:srgbClr val="00B050"/>
              </a:solidFill>
            </a:endParaRPr>
          </a:p>
        </p:txBody>
      </p:sp>
    </p:spTree>
    <p:extLst>
      <p:ext uri="{BB962C8B-B14F-4D97-AF65-F5344CB8AC3E}">
        <p14:creationId xmlns:p14="http://schemas.microsoft.com/office/powerpoint/2010/main" val="273575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E4526F-8E24-267A-6CB6-C87C88AF60F1}"/>
              </a:ext>
            </a:extLst>
          </p:cNvPr>
          <p:cNvSpPr>
            <a:spLocks noGrp="1"/>
          </p:cNvSpPr>
          <p:nvPr>
            <p:ph type="title"/>
          </p:nvPr>
        </p:nvSpPr>
        <p:spPr/>
        <p:txBody>
          <a:bodyPr>
            <a:normAutofit/>
          </a:bodyPr>
          <a:lstStyle/>
          <a:p>
            <a:r>
              <a:rPr lang="fr-FR" dirty="0"/>
              <a:t>Avant de démarrer… Tour de table</a:t>
            </a:r>
          </a:p>
        </p:txBody>
      </p:sp>
      <p:sp>
        <p:nvSpPr>
          <p:cNvPr id="3" name="Espace réservé du contenu 2">
            <a:extLst>
              <a:ext uri="{FF2B5EF4-FFF2-40B4-BE49-F238E27FC236}">
                <a16:creationId xmlns:a16="http://schemas.microsoft.com/office/drawing/2014/main" id="{7A9B2AC8-C960-A884-7560-8C6BBE3F3B2A}"/>
              </a:ext>
            </a:extLst>
          </p:cNvPr>
          <p:cNvSpPr>
            <a:spLocks noGrp="1"/>
          </p:cNvSpPr>
          <p:nvPr>
            <p:ph idx="1"/>
          </p:nvPr>
        </p:nvSpPr>
        <p:spPr>
          <a:xfrm>
            <a:off x="1070400" y="2040776"/>
            <a:ext cx="10051200" cy="3293224"/>
          </a:xfrm>
        </p:spPr>
        <p:txBody>
          <a:bodyPr>
            <a:normAutofit/>
          </a:bodyPr>
          <a:lstStyle/>
          <a:p>
            <a:pPr marL="0" indent="0" algn="ctr">
              <a:buNone/>
            </a:pPr>
            <a:r>
              <a:rPr lang="fr-FR" b="1" dirty="0"/>
              <a:t>« Changement climatique » ça vous évoque quoi ?</a:t>
            </a:r>
          </a:p>
          <a:p>
            <a:pPr marL="0" indent="0">
              <a:buNone/>
            </a:pPr>
            <a:endParaRPr lang="fr-FR" dirty="0"/>
          </a:p>
          <a:p>
            <a:pPr marL="285750" indent="-285750">
              <a:buFontTx/>
              <a:buChar char="-"/>
            </a:pPr>
            <a:r>
              <a:rPr lang="fr-FR" sz="2000" i="1" dirty="0">
                <a:solidFill>
                  <a:srgbClr val="002060"/>
                </a:solidFill>
              </a:rPr>
              <a:t>« Qu’est-ce qu’il fait doux aujourd’hui, tu ne trouves pas ? </a:t>
            </a:r>
          </a:p>
          <a:p>
            <a:pPr marL="285750" indent="-285750">
              <a:buFontTx/>
              <a:buChar char="-"/>
            </a:pPr>
            <a:r>
              <a:rPr lang="fr-FR" sz="2000" i="1" dirty="0">
                <a:solidFill>
                  <a:srgbClr val="002060"/>
                </a:solidFill>
              </a:rPr>
              <a:t>Oui, mais cet été, où j’étais en vacances, on a eu un temps pourri ! Moi je n’y crois pas à leurs histoires de réchauffement climatique… »</a:t>
            </a:r>
          </a:p>
          <a:p>
            <a:pPr marL="0" indent="0">
              <a:buNone/>
            </a:pPr>
            <a:r>
              <a:rPr lang="fr-FR" sz="2000" dirty="0">
                <a:solidFill>
                  <a:srgbClr val="002060"/>
                </a:solidFill>
                <a:sym typeface="Wingdings" panose="05000000000000000000" pitchFamily="2" charset="2"/>
              </a:rPr>
              <a:t> </a:t>
            </a:r>
            <a:r>
              <a:rPr lang="fr-FR" sz="2000" dirty="0">
                <a:solidFill>
                  <a:srgbClr val="002060"/>
                </a:solidFill>
              </a:rPr>
              <a:t>Dialogue entre Jean-Claude et Michel, entendu au café du Commerce</a:t>
            </a:r>
          </a:p>
          <a:p>
            <a:pPr marL="0" indent="0">
              <a:buNone/>
            </a:pPr>
            <a:endParaRPr lang="fr-FR" dirty="0"/>
          </a:p>
        </p:txBody>
      </p:sp>
    </p:spTree>
    <p:extLst>
      <p:ext uri="{BB962C8B-B14F-4D97-AF65-F5344CB8AC3E}">
        <p14:creationId xmlns:p14="http://schemas.microsoft.com/office/powerpoint/2010/main" val="375524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hlinkClick r:id="rId3"/>
            <a:extLst>
              <a:ext uri="{FF2B5EF4-FFF2-40B4-BE49-F238E27FC236}">
                <a16:creationId xmlns:a16="http://schemas.microsoft.com/office/drawing/2014/main" id="{3C120BBE-BA08-2D59-4762-DA4B35BBE36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1097280" y="1368215"/>
            <a:ext cx="9070958" cy="5199097"/>
          </a:xfrm>
          <a:prstGeom prst="rect">
            <a:avLst/>
          </a:prstGeom>
          <a:ln>
            <a:noFill/>
          </a:ln>
          <a:extLst>
            <a:ext uri="{53640926-AAD7-44D8-BBD7-CCE9431645EC}">
              <a14:shadowObscured xmlns:a14="http://schemas.microsoft.com/office/drawing/2010/main"/>
            </a:ext>
          </a:extLst>
        </p:spPr>
      </p:pic>
      <p:graphicFrame>
        <p:nvGraphicFramePr>
          <p:cNvPr id="3" name="Diagramme 2">
            <a:extLst>
              <a:ext uri="{FF2B5EF4-FFF2-40B4-BE49-F238E27FC236}">
                <a16:creationId xmlns:a16="http://schemas.microsoft.com/office/drawing/2014/main" id="{FDC6DA1C-86BC-CAB9-4C2E-BBAA6E150AFC}"/>
              </a:ext>
            </a:extLst>
          </p:cNvPr>
          <p:cNvGraphicFramePr/>
          <p:nvPr>
            <p:extLst>
              <p:ext uri="{D42A27DB-BD31-4B8C-83A1-F6EECF244321}">
                <p14:modId xmlns:p14="http://schemas.microsoft.com/office/powerpoint/2010/main" val="267252150"/>
              </p:ext>
            </p:extLst>
          </p:nvPr>
        </p:nvGraphicFramePr>
        <p:xfrm>
          <a:off x="0" y="0"/>
          <a:ext cx="12192000" cy="3970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8730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7EE626-49D2-ACE4-A3F7-6B04EF442D92}"/>
              </a:ext>
            </a:extLst>
          </p:cNvPr>
          <p:cNvSpPr>
            <a:spLocks noGrp="1"/>
          </p:cNvSpPr>
          <p:nvPr>
            <p:ph type="title"/>
          </p:nvPr>
        </p:nvSpPr>
        <p:spPr/>
        <p:txBody>
          <a:bodyPr/>
          <a:lstStyle/>
          <a:p>
            <a:r>
              <a:rPr lang="fr-FR" dirty="0"/>
              <a:t>VOCABULAIRE</a:t>
            </a:r>
          </a:p>
        </p:txBody>
      </p:sp>
      <p:pic>
        <p:nvPicPr>
          <p:cNvPr id="4" name="Picture 2">
            <a:extLst>
              <a:ext uri="{FF2B5EF4-FFF2-40B4-BE49-F238E27FC236}">
                <a16:creationId xmlns:a16="http://schemas.microsoft.com/office/drawing/2014/main" id="{A4D2AE6F-8A35-359E-D106-DDFCD95F1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782" y="1476000"/>
            <a:ext cx="7663061"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552AE13F-B63E-6FEF-F689-BB8DFFC59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6647" y="4012100"/>
            <a:ext cx="8799333" cy="248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necteur droit 5">
            <a:extLst>
              <a:ext uri="{FF2B5EF4-FFF2-40B4-BE49-F238E27FC236}">
                <a16:creationId xmlns:a16="http://schemas.microsoft.com/office/drawing/2014/main" id="{F2A550D6-3962-C503-2480-038315649B46}"/>
              </a:ext>
            </a:extLst>
          </p:cNvPr>
          <p:cNvCxnSpPr/>
          <p:nvPr/>
        </p:nvCxnSpPr>
        <p:spPr>
          <a:xfrm>
            <a:off x="3863752" y="3645024"/>
            <a:ext cx="4536504" cy="0"/>
          </a:xfrm>
          <a:prstGeom prst="line">
            <a:avLst/>
          </a:prstGeom>
          <a:ln w="38100">
            <a:solidFill>
              <a:srgbClr val="00913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86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DFFB00-1216-9578-2470-AD2F66F51209}"/>
              </a:ext>
            </a:extLst>
          </p:cNvPr>
          <p:cNvSpPr>
            <a:spLocks noGrp="1"/>
          </p:cNvSpPr>
          <p:nvPr>
            <p:ph type="title"/>
          </p:nvPr>
        </p:nvSpPr>
        <p:spPr>
          <a:xfrm>
            <a:off x="133200" y="365125"/>
            <a:ext cx="11744764" cy="864000"/>
          </a:xfr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r>
              <a:rPr lang="fr-FR" cap="small" dirty="0">
                <a:latin typeface="Verdana" pitchFamily="34" charset="0"/>
                <a:ea typeface="Verdana" panose="020B0604030504040204" pitchFamily="34" charset="0"/>
              </a:rPr>
              <a:t>Un constat global : l’élévation des températures</a:t>
            </a:r>
          </a:p>
        </p:txBody>
      </p:sp>
      <p:sp>
        <p:nvSpPr>
          <p:cNvPr id="3" name="Espace réservé du contenu 2">
            <a:extLst>
              <a:ext uri="{FF2B5EF4-FFF2-40B4-BE49-F238E27FC236}">
                <a16:creationId xmlns:a16="http://schemas.microsoft.com/office/drawing/2014/main" id="{C125FDB8-514A-B605-DF21-BBC8C6077524}"/>
              </a:ext>
            </a:extLst>
          </p:cNvPr>
          <p:cNvSpPr>
            <a:spLocks noGrp="1"/>
          </p:cNvSpPr>
          <p:nvPr>
            <p:ph idx="1"/>
          </p:nvPr>
        </p:nvSpPr>
        <p:spPr/>
        <p:txBody>
          <a:bodyPr/>
          <a:lstStyle/>
          <a:p>
            <a:endParaRPr lang="fr-FR"/>
          </a:p>
        </p:txBody>
      </p:sp>
      <p:pic>
        <p:nvPicPr>
          <p:cNvPr id="4" name="toto.wmv">
            <a:hlinkClick r:id="" action="ppaction://media"/>
            <a:extLst>
              <a:ext uri="{FF2B5EF4-FFF2-40B4-BE49-F238E27FC236}">
                <a16:creationId xmlns:a16="http://schemas.microsoft.com/office/drawing/2014/main" id="{FA0729A0-35D7-0282-48F2-9D58779D13CB}"/>
              </a:ext>
            </a:extLst>
          </p:cNvPr>
          <p:cNvPicPr>
            <a:picLocks noChangeAspect="1"/>
          </p:cNvPicPr>
          <p:nvPr>
            <a:videoFile r:link="rId2"/>
            <p:extLst>
              <p:ext uri="{DAA4B4D4-6D71-4841-9C94-3DE7FCFB9230}">
                <p14:media xmlns:p14="http://schemas.microsoft.com/office/powerpoint/2010/main" r:embed="rId1"/>
              </p:ext>
            </p:extLst>
          </p:nvPr>
        </p:nvPicPr>
        <p:blipFill>
          <a:blip r:embed="rId5" cstate="screen"/>
          <a:stretch>
            <a:fillRect/>
          </a:stretch>
        </p:blipFill>
        <p:spPr>
          <a:xfrm>
            <a:off x="1781360" y="1332135"/>
            <a:ext cx="8612480" cy="4880405"/>
          </a:xfrm>
          <a:prstGeom prst="rect">
            <a:avLst/>
          </a:prstGeom>
        </p:spPr>
      </p:pic>
      <p:sp>
        <p:nvSpPr>
          <p:cNvPr id="5" name="ZoneTexte 4">
            <a:extLst>
              <a:ext uri="{FF2B5EF4-FFF2-40B4-BE49-F238E27FC236}">
                <a16:creationId xmlns:a16="http://schemas.microsoft.com/office/drawing/2014/main" id="{B1E64FB6-58AB-871D-1C10-3E5902944DA2}"/>
              </a:ext>
            </a:extLst>
          </p:cNvPr>
          <p:cNvSpPr txBox="1"/>
          <p:nvPr/>
        </p:nvSpPr>
        <p:spPr>
          <a:xfrm>
            <a:off x="6230470" y="6255225"/>
            <a:ext cx="4625789" cy="307777"/>
          </a:xfrm>
          <a:prstGeom prst="rect">
            <a:avLst/>
          </a:prstGeom>
          <a:noFill/>
        </p:spPr>
        <p:txBody>
          <a:bodyPr wrap="square" rtlCol="0">
            <a:spAutoFit/>
          </a:bodyPr>
          <a:lstStyle/>
          <a:p>
            <a:r>
              <a:rPr lang="fr-FR" sz="1400" i="1" dirty="0"/>
              <a:t>Source : Nasa. Scientific </a:t>
            </a:r>
            <a:r>
              <a:rPr lang="fr-FR" sz="1400" i="1" dirty="0" err="1"/>
              <a:t>Visualization</a:t>
            </a:r>
            <a:r>
              <a:rPr lang="fr-FR" sz="1400" i="1" dirty="0"/>
              <a:t> Studio</a:t>
            </a:r>
          </a:p>
        </p:txBody>
      </p:sp>
    </p:spTree>
    <p:extLst>
      <p:ext uri="{BB962C8B-B14F-4D97-AF65-F5344CB8AC3E}">
        <p14:creationId xmlns:p14="http://schemas.microsoft.com/office/powerpoint/2010/main" val="34439604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e 12"/>
          <p:cNvGrpSpPr/>
          <p:nvPr/>
        </p:nvGrpSpPr>
        <p:grpSpPr>
          <a:xfrm>
            <a:off x="5395213" y="2726394"/>
            <a:ext cx="1401577" cy="1405215"/>
            <a:chOff x="7619350" y="2276915"/>
            <a:chExt cx="1868769" cy="1873620"/>
          </a:xfrm>
        </p:grpSpPr>
        <p:sp>
          <p:nvSpPr>
            <p:cNvPr id="14" name="Rectangle 13"/>
            <p:cNvSpPr/>
            <p:nvPr/>
          </p:nvSpPr>
          <p:spPr>
            <a:xfrm>
              <a:off x="7619350" y="2276915"/>
              <a:ext cx="1868769" cy="18736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sp>
          <p:nvSpPr>
            <p:cNvPr id="15" name="Rectangle 14"/>
            <p:cNvSpPr/>
            <p:nvPr/>
          </p:nvSpPr>
          <p:spPr>
            <a:xfrm>
              <a:off x="7619350" y="2276915"/>
              <a:ext cx="1868769" cy="18736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9525" rIns="0" bIns="9525" numCol="1" spcCol="1270" anchor="ctr" anchorCtr="0">
              <a:noAutofit/>
            </a:bodyPr>
            <a:lstStyle/>
            <a:p>
              <a:pPr defTabSz="333375">
                <a:lnSpc>
                  <a:spcPct val="90000"/>
                </a:lnSpc>
                <a:spcBef>
                  <a:spcPct val="0"/>
                </a:spcBef>
                <a:spcAft>
                  <a:spcPct val="35000"/>
                </a:spcAft>
              </a:pPr>
              <a:endParaRPr lang="fr-FR" sz="750" dirty="0">
                <a:solidFill>
                  <a:prstClr val="black">
                    <a:hueOff val="0"/>
                    <a:satOff val="0"/>
                    <a:lumOff val="0"/>
                    <a:alphaOff val="0"/>
                  </a:prstClr>
                </a:solidFill>
                <a:latin typeface="Verdana"/>
              </a:endParaRPr>
            </a:p>
          </p:txBody>
        </p:sp>
      </p:grpSp>
      <p:sp>
        <p:nvSpPr>
          <p:cNvPr id="2" name="Titre 1"/>
          <p:cNvSpPr>
            <a:spLocks noGrp="1"/>
          </p:cNvSpPr>
          <p:nvPr>
            <p:ph type="title"/>
          </p:nvPr>
        </p:nvSpPr>
        <p:spPr>
          <a:xfrm>
            <a:off x="0" y="-120667"/>
            <a:ext cx="11979564" cy="1327432"/>
          </a:xfr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pPr marL="571500" indent="-571500">
              <a:lnSpc>
                <a:spcPct val="90000"/>
              </a:lnSpc>
              <a:buBlip>
                <a:blip r:embed="rId3"/>
              </a:buBlip>
            </a:pPr>
            <a:r>
              <a:rPr lang="fr-FR" sz="3200" b="1" kern="1200" cap="small" dirty="0">
                <a:solidFill>
                  <a:schemeClr val="tx1"/>
                </a:solidFill>
                <a:latin typeface="Verdana" pitchFamily="34" charset="0"/>
                <a:ea typeface="Verdana" panose="020B0604030504040204" pitchFamily="34" charset="0"/>
              </a:rPr>
              <a:t>Tous les compartiments terrestres sont impactés !</a:t>
            </a:r>
          </a:p>
        </p:txBody>
      </p:sp>
      <p:sp>
        <p:nvSpPr>
          <p:cNvPr id="20" name="AutoShape 2" descr="https://pdl.agrilearning.fr/pluginfile.php/639/mod_label/intro/ClimatNourrirLaPlanete.jpg?time=1608736544005"/>
          <p:cNvSpPr>
            <a:spLocks noChangeAspect="1" noChangeArrowheads="1"/>
          </p:cNvSpPr>
          <p:nvPr/>
        </p:nvSpPr>
        <p:spPr bwMode="auto">
          <a:xfrm>
            <a:off x="1679575" y="-2057400"/>
            <a:ext cx="3810000" cy="428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prstClr val="black"/>
              </a:solidFill>
              <a:latin typeface="Verdana"/>
            </a:endParaRPr>
          </a:p>
        </p:txBody>
      </p:sp>
      <p:sp>
        <p:nvSpPr>
          <p:cNvPr id="4" name="ZoneTexte 3">
            <a:extLst>
              <a:ext uri="{FF2B5EF4-FFF2-40B4-BE49-F238E27FC236}">
                <a16:creationId xmlns:a16="http://schemas.microsoft.com/office/drawing/2014/main" id="{0C6DBBAA-6A4E-27BD-33B3-F57E7D23D09C}"/>
              </a:ext>
            </a:extLst>
          </p:cNvPr>
          <p:cNvSpPr txBox="1"/>
          <p:nvPr/>
        </p:nvSpPr>
        <p:spPr>
          <a:xfrm>
            <a:off x="652369" y="3936283"/>
            <a:ext cx="3693163" cy="923330"/>
          </a:xfrm>
          <a:prstGeom prst="rect">
            <a:avLst/>
          </a:prstGeom>
          <a:noFill/>
        </p:spPr>
        <p:txBody>
          <a:bodyPr wrap="square" rtlCol="0">
            <a:spAutoFit/>
          </a:bodyPr>
          <a:lstStyle/>
          <a:p>
            <a:r>
              <a:rPr lang="fr-FR" dirty="0">
                <a:solidFill>
                  <a:srgbClr val="000000"/>
                </a:solidFill>
                <a:latin typeface="Verdana"/>
                <a:hlinkClick r:id="rId4"/>
              </a:rPr>
              <a:t>https://climate.nasa.gov/interactives/climate-time-machine/?intent=021</a:t>
            </a:r>
            <a:r>
              <a:rPr lang="fr-FR" dirty="0">
                <a:solidFill>
                  <a:srgbClr val="000000"/>
                </a:solidFill>
                <a:latin typeface="Verdana"/>
              </a:rPr>
              <a:t> </a:t>
            </a:r>
          </a:p>
        </p:txBody>
      </p:sp>
      <p:pic>
        <p:nvPicPr>
          <p:cNvPr id="6" name="Image 5">
            <a:extLst>
              <a:ext uri="{FF2B5EF4-FFF2-40B4-BE49-F238E27FC236}">
                <a16:creationId xmlns:a16="http://schemas.microsoft.com/office/drawing/2014/main" id="{63A99356-7689-759D-0678-24EEBBF099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60666" y="1014567"/>
            <a:ext cx="6178965" cy="5843433"/>
          </a:xfrm>
          <a:prstGeom prst="rect">
            <a:avLst/>
          </a:prstGeom>
        </p:spPr>
      </p:pic>
    </p:spTree>
    <p:extLst>
      <p:ext uri="{BB962C8B-B14F-4D97-AF65-F5344CB8AC3E}">
        <p14:creationId xmlns:p14="http://schemas.microsoft.com/office/powerpoint/2010/main" val="532909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1BC84D-A5DD-C960-8C2D-326CA1E0AAF9}"/>
              </a:ext>
            </a:extLst>
          </p:cNvPr>
          <p:cNvSpPr>
            <a:spLocks noGrp="1"/>
          </p:cNvSpPr>
          <p:nvPr>
            <p:ph type="title"/>
          </p:nvPr>
        </p:nvSpPr>
        <p:spPr>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r>
              <a:rPr lang="fr-FR" cap="small" dirty="0">
                <a:latin typeface="Verdana" pitchFamily="34" charset="0"/>
                <a:ea typeface="Verdana" panose="020B0604030504040204" pitchFamily="34" charset="0"/>
              </a:rPr>
              <a:t>Niveau moyen des océans de 1993 à 2020</a:t>
            </a:r>
          </a:p>
        </p:txBody>
      </p:sp>
      <p:pic>
        <p:nvPicPr>
          <p:cNvPr id="5" name="Graphique 4">
            <a:extLst>
              <a:ext uri="{FF2B5EF4-FFF2-40B4-BE49-F238E27FC236}">
                <a16:creationId xmlns:a16="http://schemas.microsoft.com/office/drawing/2014/main" id="{8D518C0B-A6C2-2793-4390-9E736AB567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5734" y="1266491"/>
            <a:ext cx="9933633" cy="5591509"/>
          </a:xfrm>
          <a:prstGeom prst="rect">
            <a:avLst/>
          </a:prstGeom>
        </p:spPr>
      </p:pic>
    </p:spTree>
    <p:extLst>
      <p:ext uri="{BB962C8B-B14F-4D97-AF65-F5344CB8AC3E}">
        <p14:creationId xmlns:p14="http://schemas.microsoft.com/office/powerpoint/2010/main" val="166261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EE630F7-0D95-60B0-7D86-EE2302870D8C}"/>
              </a:ext>
            </a:extLst>
          </p:cNvPr>
          <p:cNvSpPr txBox="1"/>
          <p:nvPr/>
        </p:nvSpPr>
        <p:spPr>
          <a:xfrm>
            <a:off x="6003599" y="5124656"/>
            <a:ext cx="561966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dirty="0">
                <a:ln>
                  <a:noFill/>
                </a:ln>
                <a:solidFill>
                  <a:schemeClr val="bg2">
                    <a:lumMod val="75000"/>
                  </a:schemeClr>
                </a:solidFill>
                <a:effectLst/>
                <a:uLnTx/>
                <a:uFillTx/>
                <a:latin typeface="Calibri"/>
                <a:ea typeface="+mn-ea"/>
                <a:cs typeface="+mn-cs"/>
              </a:rPr>
              <a:t>2022 reste l’année la plus chaude jamais mesurée en France : un déficit de pluie et un ensoleillement exceptionnel sur une large partie du pays; une sécheresse des sols remarquable par sa durée et son étendue !</a:t>
            </a:r>
          </a:p>
        </p:txBody>
      </p:sp>
      <p:sp>
        <p:nvSpPr>
          <p:cNvPr id="5" name="Titre 3">
            <a:extLst>
              <a:ext uri="{FF2B5EF4-FFF2-40B4-BE49-F238E27FC236}">
                <a16:creationId xmlns:a16="http://schemas.microsoft.com/office/drawing/2014/main" id="{A3B309D2-FF00-678B-18A4-8ED2214DAD10}"/>
              </a:ext>
            </a:extLst>
          </p:cNvPr>
          <p:cNvSpPr>
            <a:spLocks noGrp="1"/>
          </p:cNvSpPr>
          <p:nvPr>
            <p:ph type="title"/>
          </p:nvPr>
        </p:nvSpPr>
        <p:spPr>
          <a:xfrm>
            <a:off x="133200" y="365125"/>
            <a:ext cx="10980000" cy="864000"/>
          </a:xfrm>
        </p:spPr>
        <p:txBody>
          <a:bodyPr/>
          <a:lstStyle/>
          <a:p>
            <a:r>
              <a:rPr lang="fr-FR" cap="small" dirty="0"/>
              <a:t>Un point d’Actu…</a:t>
            </a:r>
            <a:endParaRPr lang="fr-FR" dirty="0"/>
          </a:p>
        </p:txBody>
      </p:sp>
      <p:sp>
        <p:nvSpPr>
          <p:cNvPr id="12" name="ZoneTexte 11">
            <a:extLst>
              <a:ext uri="{FF2B5EF4-FFF2-40B4-BE49-F238E27FC236}">
                <a16:creationId xmlns:a16="http://schemas.microsoft.com/office/drawing/2014/main" id="{CDA338FD-0869-3470-ED32-335099E8392C}"/>
              </a:ext>
            </a:extLst>
          </p:cNvPr>
          <p:cNvSpPr txBox="1"/>
          <p:nvPr/>
        </p:nvSpPr>
        <p:spPr>
          <a:xfrm>
            <a:off x="303822" y="5574291"/>
            <a:ext cx="4815109" cy="1077218"/>
          </a:xfrm>
          <a:prstGeom prst="rect">
            <a:avLst/>
          </a:prstGeom>
          <a:noFill/>
        </p:spPr>
        <p:txBody>
          <a:bodyPr wrap="square">
            <a:spAutoFit/>
          </a:bodyPr>
          <a:lstStyle/>
          <a:p>
            <a:r>
              <a:rPr lang="fr-FR" sz="1600" dirty="0">
                <a:solidFill>
                  <a:srgbClr val="0070C0"/>
                </a:solidFill>
                <a:latin typeface="Calibri" panose="020F0502020204030204" pitchFamily="34" charset="0"/>
                <a:cs typeface="Calibri" panose="020F0502020204030204" pitchFamily="34" charset="0"/>
              </a:rPr>
              <a:t>La Terre a connu l'an dernier la journée la plus chaude jamais enregistrée depuis le début des relevés en 1940 : le 22 juillet 2024, la température moyenne de l'air à la surface du globe a atteint 17,15°C !</a:t>
            </a:r>
          </a:p>
        </p:txBody>
      </p:sp>
      <p:pic>
        <p:nvPicPr>
          <p:cNvPr id="14" name="Image 13" descr="Une image contenant clipart, dessin, illustration, diagramme&#10;&#10;Le contenu généré par l’IA peut être incorrect.">
            <a:extLst>
              <a:ext uri="{FF2B5EF4-FFF2-40B4-BE49-F238E27FC236}">
                <a16:creationId xmlns:a16="http://schemas.microsoft.com/office/drawing/2014/main" id="{A4ED1B84-D53F-9464-B752-BAA284AB8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822" y="1213226"/>
            <a:ext cx="4286250" cy="4295775"/>
          </a:xfrm>
          <a:prstGeom prst="rect">
            <a:avLst/>
          </a:prstGeom>
        </p:spPr>
      </p:pic>
      <p:sp>
        <p:nvSpPr>
          <p:cNvPr id="8" name="ZoneTexte 7">
            <a:extLst>
              <a:ext uri="{FF2B5EF4-FFF2-40B4-BE49-F238E27FC236}">
                <a16:creationId xmlns:a16="http://schemas.microsoft.com/office/drawing/2014/main" id="{71086ADC-CB81-989E-36A7-5575364CFB4A}"/>
              </a:ext>
            </a:extLst>
          </p:cNvPr>
          <p:cNvSpPr txBox="1"/>
          <p:nvPr/>
        </p:nvSpPr>
        <p:spPr>
          <a:xfrm>
            <a:off x="5942714" y="4893824"/>
            <a:ext cx="190892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1200" cap="none" spc="0" normalizeH="0" baseline="0" noProof="0" dirty="0">
                <a:ln>
                  <a:noFill/>
                </a:ln>
                <a:solidFill>
                  <a:srgbClr val="000000"/>
                </a:solidFill>
                <a:effectLst/>
                <a:uLnTx/>
                <a:uFillTx/>
                <a:latin typeface="Verdana"/>
                <a:ea typeface="+mn-ea"/>
                <a:cs typeface="+mn-cs"/>
              </a:rPr>
              <a:t>Source : Météo France 2025</a:t>
            </a:r>
          </a:p>
        </p:txBody>
      </p:sp>
      <p:pic>
        <p:nvPicPr>
          <p:cNvPr id="16" name="Image 15" descr="Une image contenant carte, texte&#10;&#10;Le contenu généré par l’IA peut être incorrect.">
            <a:extLst>
              <a:ext uri="{FF2B5EF4-FFF2-40B4-BE49-F238E27FC236}">
                <a16:creationId xmlns:a16="http://schemas.microsoft.com/office/drawing/2014/main" id="{066DD839-EC00-CD97-3923-11F0716EAA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0727" y="117516"/>
            <a:ext cx="987451" cy="1077219"/>
          </a:xfrm>
          <a:prstGeom prst="rect">
            <a:avLst/>
          </a:prstGeom>
        </p:spPr>
      </p:pic>
      <p:pic>
        <p:nvPicPr>
          <p:cNvPr id="3" name="Image 2" descr="Une image contenant texte, capture d’écran, Police, conception&#10;&#10;Le contenu généré par l’IA peut être incorrect.">
            <a:extLst>
              <a:ext uri="{FF2B5EF4-FFF2-40B4-BE49-F238E27FC236}">
                <a16:creationId xmlns:a16="http://schemas.microsoft.com/office/drawing/2014/main" id="{588E419A-A879-4A30-F88C-6B59E0987CA9}"/>
              </a:ext>
            </a:extLst>
          </p:cNvPr>
          <p:cNvPicPr>
            <a:picLocks noChangeAspect="1"/>
          </p:cNvPicPr>
          <p:nvPr/>
        </p:nvPicPr>
        <p:blipFill>
          <a:blip r:embed="rId5"/>
          <a:stretch>
            <a:fillRect/>
          </a:stretch>
        </p:blipFill>
        <p:spPr>
          <a:xfrm>
            <a:off x="5118931" y="1319142"/>
            <a:ext cx="6703396" cy="3771124"/>
          </a:xfrm>
          <a:prstGeom prst="rect">
            <a:avLst/>
          </a:prstGeom>
        </p:spPr>
      </p:pic>
    </p:spTree>
    <p:extLst>
      <p:ext uri="{BB962C8B-B14F-4D97-AF65-F5344CB8AC3E}">
        <p14:creationId xmlns:p14="http://schemas.microsoft.com/office/powerpoint/2010/main" val="2285201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2279576" y="6165304"/>
            <a:ext cx="8388424" cy="6926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Times New Roman" charset="0"/>
              <a:ea typeface="+mn-ea"/>
              <a:cs typeface="+mn-cs"/>
            </a:endParaRPr>
          </a:p>
        </p:txBody>
      </p:sp>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pic>
        <p:nvPicPr>
          <p:cNvPr id="5" name="Image 4">
            <a:extLst>
              <a:ext uri="{FF2B5EF4-FFF2-40B4-BE49-F238E27FC236}">
                <a16:creationId xmlns:a16="http://schemas.microsoft.com/office/drawing/2014/main" id="{04476D95-164C-22B0-931F-ACB848A05AB2}"/>
              </a:ext>
            </a:extLst>
          </p:cNvPr>
          <p:cNvPicPr>
            <a:picLocks noChangeAspect="1"/>
          </p:cNvPicPr>
          <p:nvPr/>
        </p:nvPicPr>
        <p:blipFill rotWithShape="1">
          <a:blip r:embed="rId3"/>
          <a:srcRect l="15982" t="14445" r="65893" b="44920"/>
          <a:stretch/>
        </p:blipFill>
        <p:spPr>
          <a:xfrm>
            <a:off x="333363" y="1369371"/>
            <a:ext cx="11392314" cy="5212404"/>
          </a:xfrm>
          <a:prstGeom prst="rect">
            <a:avLst/>
          </a:prstGeom>
        </p:spPr>
      </p:pic>
      <p:sp>
        <p:nvSpPr>
          <p:cNvPr id="6" name="Titre 5">
            <a:extLst>
              <a:ext uri="{FF2B5EF4-FFF2-40B4-BE49-F238E27FC236}">
                <a16:creationId xmlns:a16="http://schemas.microsoft.com/office/drawing/2014/main" id="{F591163C-C2AD-5EAC-69F3-078287074988}"/>
              </a:ext>
            </a:extLst>
          </p:cNvPr>
          <p:cNvSpPr>
            <a:spLocks noGrp="1"/>
          </p:cNvSpPr>
          <p:nvPr>
            <p:ph type="title"/>
          </p:nvPr>
        </p:nvSpPr>
        <p:spPr>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Autofit/>
          </a:bodyPr>
          <a:lstStyle/>
          <a:p>
            <a:r>
              <a:rPr lang="fr-FR" cap="small" dirty="0">
                <a:latin typeface="Verdana" pitchFamily="34" charset="0"/>
                <a:ea typeface="Verdana" panose="020B0604030504040204" pitchFamily="34" charset="0"/>
              </a:rPr>
              <a:t>LE MONDE du 26 mai 2023 </a:t>
            </a:r>
          </a:p>
        </p:txBody>
      </p:sp>
      <p:pic>
        <p:nvPicPr>
          <p:cNvPr id="8" name="Image 7" descr="Une image contenant Police, logo, symbole, Graphique&#10;&#10;Description générée automatiquement">
            <a:extLst>
              <a:ext uri="{FF2B5EF4-FFF2-40B4-BE49-F238E27FC236}">
                <a16:creationId xmlns:a16="http://schemas.microsoft.com/office/drawing/2014/main" id="{35F7538A-E8CE-26FB-F4FB-4D1ACDBC8D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1076" y="245421"/>
            <a:ext cx="2150275" cy="1352470"/>
          </a:xfrm>
          <a:prstGeom prst="rect">
            <a:avLst/>
          </a:prstGeom>
        </p:spPr>
      </p:pic>
    </p:spTree>
    <p:extLst>
      <p:ext uri="{BB962C8B-B14F-4D97-AF65-F5344CB8AC3E}">
        <p14:creationId xmlns:p14="http://schemas.microsoft.com/office/powerpoint/2010/main" val="5943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D88FC-5889-EDD7-4B58-F9F0F2E88442}"/>
              </a:ext>
            </a:extLst>
          </p:cNvPr>
          <p:cNvSpPr>
            <a:spLocks noGrp="1"/>
          </p:cNvSpPr>
          <p:nvPr>
            <p:ph type="title"/>
          </p:nvPr>
        </p:nvSpPr>
        <p:spPr>
          <a:xfrm>
            <a:off x="0" y="223082"/>
            <a:ext cx="11798388" cy="864000"/>
          </a:xfrm>
          <a:noFill/>
          <a:ln w="9525">
            <a:noFill/>
            <a:miter lim="800000"/>
            <a:headEnd/>
            <a:tailEnd/>
          </a:ln>
          <a:effectLst/>
        </p:spPr>
        <p:txBody>
          <a:bodyPr vert="horz" wrap="square" lIns="91440" tIns="45720" rIns="91440" bIns="45720" rtlCol="0" anchor="ctr">
            <a:noAutofit/>
          </a:bodyPr>
          <a:lstStyle/>
          <a:p>
            <a:r>
              <a:rPr lang="fr-FR" sz="3000" cap="small" dirty="0">
                <a:ea typeface="Verdana" panose="020B0604030504040204" pitchFamily="34" charset="0"/>
              </a:rPr>
              <a:t>2023 a été l’année la plus chaude jamais enregistrée dans le monde… </a:t>
            </a:r>
          </a:p>
        </p:txBody>
      </p:sp>
      <p:pic>
        <p:nvPicPr>
          <p:cNvPr id="5" name="Espace réservé du contenu 4" descr="Une image contenant texte, capture d’écran, Police, Tracé&#10;&#10;Description générée automatiquement">
            <a:extLst>
              <a:ext uri="{FF2B5EF4-FFF2-40B4-BE49-F238E27FC236}">
                <a16:creationId xmlns:a16="http://schemas.microsoft.com/office/drawing/2014/main" id="{3E47D2A7-6046-5D4B-7743-1D2D4899214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2085" y="1458619"/>
            <a:ext cx="7547698" cy="5034256"/>
          </a:xfrm>
        </p:spPr>
      </p:pic>
      <p:sp>
        <p:nvSpPr>
          <p:cNvPr id="7" name="ZoneTexte 6">
            <a:extLst>
              <a:ext uri="{FF2B5EF4-FFF2-40B4-BE49-F238E27FC236}">
                <a16:creationId xmlns:a16="http://schemas.microsoft.com/office/drawing/2014/main" id="{AC227D1F-BF0C-18D4-C105-BC9200AB13D9}"/>
              </a:ext>
            </a:extLst>
          </p:cNvPr>
          <p:cNvSpPr txBox="1"/>
          <p:nvPr/>
        </p:nvSpPr>
        <p:spPr>
          <a:xfrm>
            <a:off x="8371642" y="1550222"/>
            <a:ext cx="3506680" cy="5386090"/>
          </a:xfrm>
          <a:prstGeom prst="rect">
            <a:avLst/>
          </a:prstGeom>
          <a:noFill/>
        </p:spPr>
        <p:txBody>
          <a:bodyPr wrap="square" rtlCol="0">
            <a:spAutoFit/>
          </a:bodyPr>
          <a:lstStyle/>
          <a:p>
            <a:pPr marL="285750" indent="-285750">
              <a:buFont typeface="Wingdings" panose="05000000000000000000" pitchFamily="2" charset="2"/>
              <a:buChar char="§"/>
            </a:pPr>
            <a:r>
              <a:rPr lang="fr-FR" sz="1600" dirty="0">
                <a:effectLst/>
              </a:rPr>
              <a:t>Avec près de 15°C en 2023, la température moyenne mondiale a largement dépassé le précédent record de 2016, selon les données du programme européen </a:t>
            </a:r>
            <a:r>
              <a:rPr lang="fr-FR" sz="1600" dirty="0" err="1">
                <a:effectLst/>
              </a:rPr>
              <a:t>Copernicus</a:t>
            </a:r>
            <a:r>
              <a:rPr lang="fr-FR" sz="1600" dirty="0">
                <a:effectLst/>
              </a:rPr>
              <a:t>.</a:t>
            </a:r>
          </a:p>
          <a:p>
            <a:pPr marL="285750" indent="-285750">
              <a:buFont typeface="Wingdings" panose="05000000000000000000" pitchFamily="2" charset="2"/>
              <a:buChar char="§"/>
            </a:pPr>
            <a:endParaRPr lang="fr-FR" sz="1600" dirty="0">
              <a:effectLst/>
            </a:endParaRPr>
          </a:p>
          <a:p>
            <a:pPr marL="285750" indent="-285750">
              <a:buFont typeface="Wingdings" panose="05000000000000000000" pitchFamily="2" charset="2"/>
              <a:buChar char="§"/>
            </a:pPr>
            <a:r>
              <a:rPr lang="fr-FR" sz="1600" dirty="0">
                <a:effectLst/>
              </a:rPr>
              <a:t>En 2023, le monde a connu en moyenne des températures supérieures de 1,48°C à celles de 1850-1900. Elles étaient de +0,17°C en 1965 </a:t>
            </a:r>
          </a:p>
          <a:p>
            <a:endParaRPr lang="fr-FR" sz="1600" dirty="0"/>
          </a:p>
          <a:p>
            <a:r>
              <a:rPr lang="fr-FR" sz="900" i="1" dirty="0">
                <a:effectLst/>
              </a:rPr>
              <a:t>Sources : Données : C3S / ECMWF. </a:t>
            </a:r>
            <a:r>
              <a:rPr lang="fr-FR" sz="900" dirty="0">
                <a:effectLst/>
              </a:rPr>
              <a:t>Le service </a:t>
            </a:r>
            <a:r>
              <a:rPr lang="fr-FR" sz="900" dirty="0" err="1">
                <a:effectLst/>
              </a:rPr>
              <a:t>Copernicus</a:t>
            </a:r>
            <a:r>
              <a:rPr lang="fr-FR" sz="900" dirty="0">
                <a:effectLst/>
              </a:rPr>
              <a:t> sur le changement climatique (C3S) rend compte des variations de la température à la surface des terres et des océans. Ses résultats sont fondés sur des mesures provenant de satellites dans l’espace et de stations au sol.</a:t>
            </a:r>
          </a:p>
          <a:p>
            <a:r>
              <a:rPr lang="fr-FR" sz="900" i="1" dirty="0">
                <a:effectLst/>
              </a:rPr>
              <a:t>Graphique : Toute l’Europe</a:t>
            </a:r>
          </a:p>
          <a:p>
            <a:endParaRPr lang="fr-FR" sz="1600" dirty="0">
              <a:effectLst/>
            </a:endParaRPr>
          </a:p>
          <a:p>
            <a:endParaRPr lang="fr-FR" sz="1600" dirty="0"/>
          </a:p>
        </p:txBody>
      </p:sp>
    </p:spTree>
    <p:extLst>
      <p:ext uri="{BB962C8B-B14F-4D97-AF65-F5344CB8AC3E}">
        <p14:creationId xmlns:p14="http://schemas.microsoft.com/office/powerpoint/2010/main" val="1334191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24F266-3D85-0C9A-36A1-EF8BD78651BC}"/>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3600" cap="small" dirty="0">
                <a:ea typeface="Verdana" panose="020B0604030504040204" pitchFamily="34" charset="0"/>
              </a:rPr>
              <a:t>… et 2024 la dépasse !</a:t>
            </a:r>
          </a:p>
        </p:txBody>
      </p:sp>
      <p:pic>
        <p:nvPicPr>
          <p:cNvPr id="5" name="Image 4">
            <a:extLst>
              <a:ext uri="{FF2B5EF4-FFF2-40B4-BE49-F238E27FC236}">
                <a16:creationId xmlns:a16="http://schemas.microsoft.com/office/drawing/2014/main" id="{B8CE9087-C789-64E3-B1B5-7E849B8D965F}"/>
              </a:ext>
            </a:extLst>
          </p:cNvPr>
          <p:cNvPicPr>
            <a:picLocks noChangeAspect="1"/>
          </p:cNvPicPr>
          <p:nvPr/>
        </p:nvPicPr>
        <p:blipFill rotWithShape="1">
          <a:blip r:embed="rId2"/>
          <a:srcRect l="17706" t="28179" r="29175" b="34020"/>
          <a:stretch/>
        </p:blipFill>
        <p:spPr>
          <a:xfrm>
            <a:off x="622169" y="1442301"/>
            <a:ext cx="10361941" cy="4147794"/>
          </a:xfrm>
          <a:prstGeom prst="rect">
            <a:avLst/>
          </a:prstGeom>
        </p:spPr>
      </p:pic>
      <p:pic>
        <p:nvPicPr>
          <p:cNvPr id="3" name="Image 2" descr="Une image contenant Police, logo, symbole, Graphique&#10;&#10;Description générée automatiquement">
            <a:extLst>
              <a:ext uri="{FF2B5EF4-FFF2-40B4-BE49-F238E27FC236}">
                <a16:creationId xmlns:a16="http://schemas.microsoft.com/office/drawing/2014/main" id="{75BBC548-B538-8AE5-050A-879BF801A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8567" y="1704767"/>
            <a:ext cx="2150275" cy="1352470"/>
          </a:xfrm>
          <a:prstGeom prst="rect">
            <a:avLst/>
          </a:prstGeom>
        </p:spPr>
      </p:pic>
      <p:sp>
        <p:nvSpPr>
          <p:cNvPr id="4" name="ZoneTexte 3">
            <a:extLst>
              <a:ext uri="{FF2B5EF4-FFF2-40B4-BE49-F238E27FC236}">
                <a16:creationId xmlns:a16="http://schemas.microsoft.com/office/drawing/2014/main" id="{5C379C0D-8BD9-943B-4FC7-C5DA2578D2B1}"/>
              </a:ext>
            </a:extLst>
          </p:cNvPr>
          <p:cNvSpPr txBox="1"/>
          <p:nvPr/>
        </p:nvSpPr>
        <p:spPr>
          <a:xfrm>
            <a:off x="779894" y="5803271"/>
            <a:ext cx="9686611" cy="646331"/>
          </a:xfrm>
          <a:prstGeom prst="rect">
            <a:avLst/>
          </a:prstGeom>
          <a:solidFill>
            <a:schemeClr val="bg2">
              <a:lumMod val="20000"/>
              <a:lumOff val="80000"/>
            </a:schemeClr>
          </a:solidFill>
        </p:spPr>
        <p:txBody>
          <a:bodyPr wrap="square" rtlCol="0">
            <a:spAutoFit/>
          </a:bodyPr>
          <a:lstStyle/>
          <a:p>
            <a:r>
              <a:rPr lang="fr-FR" dirty="0"/>
              <a:t>Voir aussi les chiffres de COPERNICUS : https://reporterre.net/2025-en-passe-de-devenir-la-deuxieme-annee-la-plus-chaude-jamais-enregistree</a:t>
            </a:r>
          </a:p>
        </p:txBody>
      </p:sp>
    </p:spTree>
    <p:extLst>
      <p:ext uri="{BB962C8B-B14F-4D97-AF65-F5344CB8AC3E}">
        <p14:creationId xmlns:p14="http://schemas.microsoft.com/office/powerpoint/2010/main" val="2394581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B278BB-7899-2A59-EF4B-43487FEB13FC}"/>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3000" cap="small" dirty="0">
                <a:ea typeface="Verdana" panose="020B0604030504040204" pitchFamily="34" charset="0"/>
              </a:rPr>
              <a:t>Un réchauffement en accélération !</a:t>
            </a:r>
          </a:p>
        </p:txBody>
      </p:sp>
      <p:pic>
        <p:nvPicPr>
          <p:cNvPr id="5" name="Image 4" descr="Une image contenant texte, capture d’écran, Police, ligne&#10;&#10;Le contenu généré par l’IA peut être incorrect.">
            <a:extLst>
              <a:ext uri="{FF2B5EF4-FFF2-40B4-BE49-F238E27FC236}">
                <a16:creationId xmlns:a16="http://schemas.microsoft.com/office/drawing/2014/main" id="{66193711-5C64-A0E4-BCB4-36AC7EDBE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01" y="1394607"/>
            <a:ext cx="7758772" cy="5098268"/>
          </a:xfrm>
          <a:prstGeom prst="rect">
            <a:avLst/>
          </a:prstGeom>
        </p:spPr>
      </p:pic>
      <p:sp>
        <p:nvSpPr>
          <p:cNvPr id="6" name="ZoneTexte 5">
            <a:extLst>
              <a:ext uri="{FF2B5EF4-FFF2-40B4-BE49-F238E27FC236}">
                <a16:creationId xmlns:a16="http://schemas.microsoft.com/office/drawing/2014/main" id="{42E94D32-5859-DC71-0220-055579BB3AF4}"/>
              </a:ext>
            </a:extLst>
          </p:cNvPr>
          <p:cNvSpPr txBox="1"/>
          <p:nvPr/>
        </p:nvSpPr>
        <p:spPr>
          <a:xfrm>
            <a:off x="753626" y="6492875"/>
            <a:ext cx="9254532" cy="276999"/>
          </a:xfrm>
          <a:prstGeom prst="rect">
            <a:avLst/>
          </a:prstGeom>
          <a:noFill/>
        </p:spPr>
        <p:txBody>
          <a:bodyPr wrap="square" rtlCol="0">
            <a:spAutoFit/>
          </a:bodyPr>
          <a:lstStyle/>
          <a:p>
            <a:r>
              <a:rPr lang="fr-FR" sz="1200" i="1" dirty="0"/>
              <a:t>Source : Organisation Météorologique Mondiale (OMM), sur la base de 6 jeux de données internationaux</a:t>
            </a:r>
          </a:p>
        </p:txBody>
      </p:sp>
      <p:sp>
        <p:nvSpPr>
          <p:cNvPr id="7" name="ZoneTexte 6">
            <a:extLst>
              <a:ext uri="{FF2B5EF4-FFF2-40B4-BE49-F238E27FC236}">
                <a16:creationId xmlns:a16="http://schemas.microsoft.com/office/drawing/2014/main" id="{AAC634E1-77D5-EAB2-03E6-2A1A45868422}"/>
              </a:ext>
            </a:extLst>
          </p:cNvPr>
          <p:cNvSpPr txBox="1"/>
          <p:nvPr/>
        </p:nvSpPr>
        <p:spPr>
          <a:xfrm>
            <a:off x="8121473" y="1394607"/>
            <a:ext cx="3707826" cy="5355312"/>
          </a:xfrm>
          <a:prstGeom prst="rect">
            <a:avLst/>
          </a:prstGeom>
          <a:noFill/>
        </p:spPr>
        <p:txBody>
          <a:bodyPr wrap="square" rtlCol="0">
            <a:spAutoFit/>
          </a:bodyPr>
          <a:lstStyle/>
          <a:p>
            <a:pPr marL="285750" indent="-285750">
              <a:buFont typeface="Arial" panose="020B0604020202020204" pitchFamily="34" charset="0"/>
              <a:buChar char="•"/>
            </a:pPr>
            <a:r>
              <a:rPr lang="fr-FR" dirty="0"/>
              <a:t>L’OMM confirme que 2024 est l’année la plus chaude jamais enregistrée, avec une température supérieure d’environ 1,55 °C aux valeurs préindustrielles.</a:t>
            </a:r>
          </a:p>
          <a:p>
            <a:endParaRPr lang="fr-FR" dirty="0"/>
          </a:p>
          <a:p>
            <a:pPr marL="285750" indent="-285750">
              <a:buFont typeface="Arial" panose="020B0604020202020204" pitchFamily="34" charset="0"/>
              <a:buChar char="•"/>
            </a:pPr>
            <a:r>
              <a:rPr lang="fr-FR" dirty="0"/>
              <a:t>Les dix dernières années, 2015 à 2024, ont été les plus chaudes jamais enregistrées.</a:t>
            </a:r>
          </a:p>
          <a:p>
            <a:endParaRPr lang="fr-FR" dirty="0"/>
          </a:p>
          <a:p>
            <a:pPr marL="285750" indent="-285750">
              <a:buFont typeface="Arial" panose="020B0604020202020204" pitchFamily="34" charset="0"/>
              <a:buChar char="•"/>
            </a:pPr>
            <a:r>
              <a:rPr lang="fr-FR" dirty="0"/>
              <a:t>L’objectif de t° à long terme figurant dans l’Accord de Paris n’est pas devenu inaccessible mais il est gravement compromis.</a:t>
            </a:r>
          </a:p>
          <a:p>
            <a:pPr marL="285750" indent="-285750">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808237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3000" cap="small" dirty="0">
                <a:ea typeface="Verdana" panose="020B0604030504040204" pitchFamily="34" charset="0"/>
              </a:rPr>
              <a:t>Une accentuation des extrêmes</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3">
            <a:extLst>
              <a:ext uri="{FF2B5EF4-FFF2-40B4-BE49-F238E27FC236}">
                <a16:creationId xmlns:a16="http://schemas.microsoft.com/office/drawing/2014/main" id="{6EA52AAF-B85A-8530-FF72-D4BC7099B1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222" y="1293680"/>
            <a:ext cx="3384376" cy="16921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Image 4">
            <a:extLst>
              <a:ext uri="{FF2B5EF4-FFF2-40B4-BE49-F238E27FC236}">
                <a16:creationId xmlns:a16="http://schemas.microsoft.com/office/drawing/2014/main" id="{D6D2AA04-18F5-2A39-A2A1-D51F2596A8C4}"/>
              </a:ext>
            </a:extLst>
          </p:cNvPr>
          <p:cNvPicPr/>
          <p:nvPr/>
        </p:nvPicPr>
        <p:blipFill rotWithShape="1">
          <a:blip r:embed="rId4"/>
          <a:srcRect l="58686" t="39919" r="13874" b="27447"/>
          <a:stretch/>
        </p:blipFill>
        <p:spPr bwMode="auto">
          <a:xfrm>
            <a:off x="2217858" y="2708920"/>
            <a:ext cx="3592830" cy="1201420"/>
          </a:xfrm>
          <a:prstGeom prst="rect">
            <a:avLst/>
          </a:prstGeom>
          <a:ln>
            <a:noFill/>
          </a:ln>
          <a:extLst>
            <a:ext uri="{53640926-AAD7-44D8-BBD7-CCE9431645EC}">
              <a14:shadowObscured xmlns:a14="http://schemas.microsoft.com/office/drawing/2010/main"/>
            </a:ext>
          </a:extLst>
        </p:spPr>
      </p:pic>
      <p:pic>
        <p:nvPicPr>
          <p:cNvPr id="6" name="Image 5">
            <a:extLst>
              <a:ext uri="{FF2B5EF4-FFF2-40B4-BE49-F238E27FC236}">
                <a16:creationId xmlns:a16="http://schemas.microsoft.com/office/drawing/2014/main" id="{6829E3B2-C7D0-6A0C-81D2-C3F062B3417E}"/>
              </a:ext>
            </a:extLst>
          </p:cNvPr>
          <p:cNvPicPr/>
          <p:nvPr/>
        </p:nvPicPr>
        <p:blipFill rotWithShape="1">
          <a:blip r:embed="rId5"/>
          <a:srcRect l="59094" t="16084" r="13975" b="6182"/>
          <a:stretch/>
        </p:blipFill>
        <p:spPr bwMode="auto">
          <a:xfrm>
            <a:off x="1505085" y="3856990"/>
            <a:ext cx="3696970" cy="3001010"/>
          </a:xfrm>
          <a:prstGeom prst="rect">
            <a:avLst/>
          </a:prstGeom>
          <a:ln>
            <a:solidFill>
              <a:schemeClr val="tx1"/>
            </a:solidFill>
          </a:ln>
          <a:extLst>
            <a:ext uri="{53640926-AAD7-44D8-BBD7-CCE9431645EC}">
              <a14:shadowObscured xmlns:a14="http://schemas.microsoft.com/office/drawing/2010/main"/>
            </a:ext>
          </a:extLst>
        </p:spPr>
      </p:pic>
      <p:pic>
        <p:nvPicPr>
          <p:cNvPr id="7" name="Picture 2">
            <a:extLst>
              <a:ext uri="{FF2B5EF4-FFF2-40B4-BE49-F238E27FC236}">
                <a16:creationId xmlns:a16="http://schemas.microsoft.com/office/drawing/2014/main" id="{A48630E3-C0D1-5572-F3E5-F8A0DADEA1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2443" y="1272816"/>
            <a:ext cx="4430561" cy="1986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8CABFD68-E8EF-0EB4-695F-6E762DB8BCC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40131" y="1293680"/>
            <a:ext cx="3777109" cy="997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5BA37933-109E-E83B-1445-B74037EA759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70" t="13713" r="570" b="847"/>
          <a:stretch/>
        </p:blipFill>
        <p:spPr bwMode="auto">
          <a:xfrm>
            <a:off x="5631589" y="3429000"/>
            <a:ext cx="4603683" cy="13234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descr="Canada: Les ravages du &amp;quot;dôme de chaleur&amp;quot; - 02/07">
            <a:extLst>
              <a:ext uri="{FF2B5EF4-FFF2-40B4-BE49-F238E27FC236}">
                <a16:creationId xmlns:a16="http://schemas.microsoft.com/office/drawing/2014/main" id="{A341061C-6FCD-BD7B-9B3A-419412BB023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6617" y="4816997"/>
            <a:ext cx="3168352" cy="178219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https://www.lalibre.be/resizer/l4XeU6g3e7K1uq5mXvpFiyqmRt4=/480x320/filters:focal(839.5x567.5:849.5x557.5)/cloudfront-eu-central-1.images.arcpublishing.com/ipmgroup/TTO7AUEB4ZAQXGJQIQME72BCH4.jpg">
            <a:extLst>
              <a:ext uri="{FF2B5EF4-FFF2-40B4-BE49-F238E27FC236}">
                <a16:creationId xmlns:a16="http://schemas.microsoft.com/office/drawing/2014/main" id="{F2010B0A-AC54-5FAB-CDF3-31E81E86D803}"/>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7608168" y="4816997"/>
            <a:ext cx="3073704" cy="2041003"/>
          </a:xfrm>
          <a:prstGeom prst="rect">
            <a:avLst/>
          </a:prstGeom>
          <a:noFill/>
          <a:ln>
            <a:noFill/>
          </a:ln>
        </p:spPr>
      </p:pic>
      <p:pic>
        <p:nvPicPr>
          <p:cNvPr id="12" name="Picture 4">
            <a:extLst>
              <a:ext uri="{FF2B5EF4-FFF2-40B4-BE49-F238E27FC236}">
                <a16:creationId xmlns:a16="http://schemas.microsoft.com/office/drawing/2014/main" id="{90F39535-DE06-8E1A-366E-1E94C48504B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17720" y="1133299"/>
            <a:ext cx="1262062" cy="757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54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5A78736-2D60-B955-5A55-0F1526C764B7}"/>
              </a:ext>
            </a:extLst>
          </p:cNvPr>
          <p:cNvSpPr>
            <a:spLocks noGrp="1"/>
          </p:cNvSpPr>
          <p:nvPr>
            <p:ph type="title"/>
          </p:nvPr>
        </p:nvSpPr>
        <p:spPr>
          <a:xfrm>
            <a:off x="133200" y="365125"/>
            <a:ext cx="10980000" cy="864000"/>
          </a:xfrm>
          <a:noFill/>
          <a:ln w="9525">
            <a:noFill/>
            <a:miter lim="800000"/>
            <a:headEnd/>
            <a:tailEnd/>
          </a:ln>
          <a:effectLst/>
        </p:spPr>
        <p:txBody>
          <a:bodyPr vert="horz" wrap="square" lIns="91440" tIns="45720" rIns="91440" bIns="45720" rtlCol="0" anchor="ctr">
            <a:noAutofit/>
          </a:bodyPr>
          <a:lstStyle/>
          <a:p>
            <a:r>
              <a:rPr lang="en-US" sz="3600" cap="small" dirty="0">
                <a:ea typeface="Verdana" panose="020B0604030504040204" pitchFamily="34" charset="0"/>
              </a:rPr>
              <a:t>Ce que </a:t>
            </a:r>
            <a:r>
              <a:rPr lang="en-US" sz="3600" cap="small" dirty="0" err="1">
                <a:ea typeface="Verdana" panose="020B0604030504040204" pitchFamily="34" charset="0"/>
              </a:rPr>
              <a:t>l’on</a:t>
            </a:r>
            <a:r>
              <a:rPr lang="en-US" sz="3600" cap="small" dirty="0">
                <a:ea typeface="Verdana" panose="020B0604030504040204" pitchFamily="34" charset="0"/>
              </a:rPr>
              <a:t> observe </a:t>
            </a:r>
            <a:r>
              <a:rPr lang="en-US" sz="3600" cap="small" dirty="0" err="1">
                <a:ea typeface="Verdana" panose="020B0604030504040204" pitchFamily="34" charset="0"/>
              </a:rPr>
              <a:t>en</a:t>
            </a:r>
            <a:r>
              <a:rPr lang="en-US" sz="3600" cap="small" dirty="0">
                <a:ea typeface="Verdana" panose="020B0604030504040204" pitchFamily="34" charset="0"/>
              </a:rPr>
              <a:t> France</a:t>
            </a:r>
          </a:p>
        </p:txBody>
      </p:sp>
      <p:pic>
        <p:nvPicPr>
          <p:cNvPr id="5" name="Image 4">
            <a:extLst>
              <a:ext uri="{FF2B5EF4-FFF2-40B4-BE49-F238E27FC236}">
                <a16:creationId xmlns:a16="http://schemas.microsoft.com/office/drawing/2014/main" id="{EC7EB3B7-8AE4-E357-FAEC-70B29C5471EB}"/>
              </a:ext>
            </a:extLst>
          </p:cNvPr>
          <p:cNvPicPr>
            <a:picLocks noChangeAspect="1"/>
          </p:cNvPicPr>
          <p:nvPr/>
        </p:nvPicPr>
        <p:blipFill>
          <a:blip r:embed="rId3"/>
          <a:stretch>
            <a:fillRect/>
          </a:stretch>
        </p:blipFill>
        <p:spPr>
          <a:xfrm>
            <a:off x="1475099" y="1476000"/>
            <a:ext cx="9225001" cy="4428000"/>
          </a:xfrm>
          <a:prstGeom prst="rect">
            <a:avLst/>
          </a:prstGeom>
          <a:noFill/>
        </p:spPr>
      </p:pic>
      <p:sp>
        <p:nvSpPr>
          <p:cNvPr id="6" name="ZoneTexte 5">
            <a:extLst>
              <a:ext uri="{FF2B5EF4-FFF2-40B4-BE49-F238E27FC236}">
                <a16:creationId xmlns:a16="http://schemas.microsoft.com/office/drawing/2014/main" id="{52357814-A532-1B1B-8FBE-25B009E04428}"/>
              </a:ext>
            </a:extLst>
          </p:cNvPr>
          <p:cNvSpPr txBox="1"/>
          <p:nvPr/>
        </p:nvSpPr>
        <p:spPr>
          <a:xfrm>
            <a:off x="810705" y="6308209"/>
            <a:ext cx="4384293" cy="276999"/>
          </a:xfrm>
          <a:prstGeom prst="rect">
            <a:avLst/>
          </a:prstGeom>
          <a:noFill/>
        </p:spPr>
        <p:txBody>
          <a:bodyPr wrap="square" rtlCol="0">
            <a:spAutoFit/>
          </a:bodyPr>
          <a:lstStyle/>
          <a:p>
            <a:r>
              <a:rPr lang="fr-FR" sz="1200" i="1" dirty="0"/>
              <a:t>Source : Météo France, </a:t>
            </a:r>
            <a:r>
              <a:rPr lang="fr-FR" sz="1200" i="1" dirty="0">
                <a:hlinkClick r:id="rId4"/>
              </a:rPr>
              <a:t>rapport TRACC</a:t>
            </a:r>
            <a:endParaRPr lang="fr-FR" sz="1200" i="1" dirty="0"/>
          </a:p>
        </p:txBody>
      </p:sp>
    </p:spTree>
    <p:extLst>
      <p:ext uri="{BB962C8B-B14F-4D97-AF65-F5344CB8AC3E}">
        <p14:creationId xmlns:p14="http://schemas.microsoft.com/office/powerpoint/2010/main" val="968029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077FE4-D0BA-7554-63D8-C451599B393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7EFB174-7916-FDC3-555A-EC7183724FF4}"/>
              </a:ext>
            </a:extLst>
          </p:cNvPr>
          <p:cNvSpPr>
            <a:spLocks noGrp="1"/>
          </p:cNvSpPr>
          <p:nvPr>
            <p:ph idx="1"/>
          </p:nvPr>
        </p:nvSpPr>
        <p:spPr/>
        <p:txBody>
          <a:bodyPr/>
          <a:lstStyle/>
          <a:p>
            <a:endParaRPr lang="fr-FR"/>
          </a:p>
        </p:txBody>
      </p:sp>
      <p:pic>
        <p:nvPicPr>
          <p:cNvPr id="5" name="Image 4" descr="Une image contenant texte, diagramme, capture d’écran, Plan&#10;&#10;Le contenu généré par l’IA peut être incorrect.">
            <a:extLst>
              <a:ext uri="{FF2B5EF4-FFF2-40B4-BE49-F238E27FC236}">
                <a16:creationId xmlns:a16="http://schemas.microsoft.com/office/drawing/2014/main" id="{C3F8444B-2884-8AA8-9F32-A768BF1D15D9}"/>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3698192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78FA1-E635-DB6B-8F1E-DDC434B7C627}"/>
            </a:ext>
          </a:extLst>
        </p:cNvPr>
        <p:cNvGrpSpPr/>
        <p:nvPr/>
      </p:nvGrpSpPr>
      <p:grpSpPr>
        <a:xfrm>
          <a:off x="0" y="0"/>
          <a:ext cx="0" cy="0"/>
          <a:chOff x="0" y="0"/>
          <a:chExt cx="0" cy="0"/>
        </a:xfrm>
      </p:grpSpPr>
      <p:sp>
        <p:nvSpPr>
          <p:cNvPr id="7" name="ZoneTexte 6"/>
          <p:cNvSpPr txBox="1"/>
          <p:nvPr/>
        </p:nvSpPr>
        <p:spPr>
          <a:xfrm>
            <a:off x="7796080" y="6285087"/>
            <a:ext cx="32403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black"/>
                </a:solidFill>
                <a:effectLst/>
                <a:uLnTx/>
                <a:uFillTx/>
                <a:latin typeface="Calibri"/>
                <a:ea typeface="+mn-ea"/>
                <a:cs typeface="+mn-cs"/>
              </a:rPr>
              <a:t>Source : Météo Villes 2022</a:t>
            </a:r>
          </a:p>
        </p:txBody>
      </p:sp>
      <p:pic>
        <p:nvPicPr>
          <p:cNvPr id="4" name="Image 3" descr="Une image contenant carte&#10;&#10;Description générée automatiquement">
            <a:extLst>
              <a:ext uri="{FF2B5EF4-FFF2-40B4-BE49-F238E27FC236}">
                <a16:creationId xmlns:a16="http://schemas.microsoft.com/office/drawing/2014/main" id="{F9020317-12B8-9129-DEC3-82A520EEBB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32101" y="1224562"/>
            <a:ext cx="5633438" cy="5633438"/>
          </a:xfrm>
          <a:prstGeom prst="rect">
            <a:avLst/>
          </a:prstGeom>
        </p:spPr>
      </p:pic>
      <p:sp>
        <p:nvSpPr>
          <p:cNvPr id="18" name="Titre 1"/>
          <p:cNvSpPr txBox="1">
            <a:spLocks/>
          </p:cNvSpPr>
          <p:nvPr/>
        </p:nvSpPr>
        <p:spPr>
          <a:xfrm>
            <a:off x="285565" y="142782"/>
            <a:ext cx="11620869" cy="978729"/>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L="571500" indent="-571500" fontAlgn="base">
              <a:lnSpc>
                <a:spcPct val="90000"/>
              </a:lnSpc>
              <a:spcBef>
                <a:spcPct val="0"/>
              </a:spcBef>
              <a:spcAft>
                <a:spcPct val="0"/>
              </a:spcAft>
              <a:buBlip>
                <a:blip r:embed="rId4"/>
              </a:buBlip>
              <a:defRPr sz="3200" b="1" cap="small">
                <a:latin typeface="Verdana" pitchFamily="34" charset="0"/>
                <a:ea typeface="Verdana" panose="020B0604030504040204" pitchFamily="34" charset="0"/>
                <a:cs typeface="+mj-cs"/>
              </a:defRPr>
            </a:lvl1pPr>
          </a:lstStyle>
          <a:p>
            <a:pPr marL="571500" marR="0" lvl="0" indent="-571500" algn="l" defTabSz="914400" rtl="0" eaLnBrk="1" fontAlgn="base" latinLnBrk="0" hangingPunct="1">
              <a:lnSpc>
                <a:spcPct val="90000"/>
              </a:lnSpc>
              <a:spcBef>
                <a:spcPct val="0"/>
              </a:spcBef>
              <a:spcAft>
                <a:spcPct val="0"/>
              </a:spcAft>
              <a:buClrTx/>
              <a:buSzTx/>
              <a:buFontTx/>
              <a:buBlip>
                <a:blip r:embed="rId4"/>
              </a:buBlip>
              <a:tabLst/>
              <a:defRPr/>
            </a:pPr>
            <a:r>
              <a:rPr kumimoji="0" lang="fr-FR" sz="3200" b="1" i="0" u="none" strike="noStrike" kern="1200" cap="small" spc="0" normalizeH="0" baseline="0" noProof="0" dirty="0">
                <a:ln>
                  <a:noFill/>
                </a:ln>
                <a:solidFill>
                  <a:prstClr val="black"/>
                </a:solidFill>
                <a:effectLst/>
                <a:uLnTx/>
                <a:uFillTx/>
                <a:latin typeface="Verdana" pitchFamily="34" charset="0"/>
                <a:ea typeface="Verdana" panose="020B0604030504040204" pitchFamily="34" charset="0"/>
                <a:cs typeface="+mj-cs"/>
              </a:rPr>
              <a:t>Ce que l’on observe en France: températures</a:t>
            </a:r>
          </a:p>
        </p:txBody>
      </p:sp>
      <p:sp>
        <p:nvSpPr>
          <p:cNvPr id="8" name="ZoneTexte 7">
            <a:extLst>
              <a:ext uri="{FF2B5EF4-FFF2-40B4-BE49-F238E27FC236}">
                <a16:creationId xmlns:a16="http://schemas.microsoft.com/office/drawing/2014/main" id="{FBA5165C-0C00-6808-120E-CE49596DB8BA}"/>
              </a:ext>
            </a:extLst>
          </p:cNvPr>
          <p:cNvSpPr txBox="1"/>
          <p:nvPr/>
        </p:nvSpPr>
        <p:spPr>
          <a:xfrm>
            <a:off x="7596554" y="2150347"/>
            <a:ext cx="3758083" cy="2308324"/>
          </a:xfrm>
          <a:prstGeom prst="rect">
            <a:avLst/>
          </a:prstGeom>
          <a:noFill/>
        </p:spPr>
        <p:txBody>
          <a:bodyPr wrap="square" rtlCol="0">
            <a:spAutoFit/>
          </a:bodyPr>
          <a:lstStyle/>
          <a:p>
            <a:r>
              <a:rPr lang="fr-FR" dirty="0"/>
              <a:t>Quelles que soient les sources de données, l’ensemble du territoire métropolitain est concerné par la hausse des températures moyennes.</a:t>
            </a:r>
          </a:p>
          <a:p>
            <a:r>
              <a:rPr lang="fr-FR" dirty="0"/>
              <a:t>Ici la période de référence est 1980-2010 comparé à la période 1991-2020.</a:t>
            </a:r>
          </a:p>
        </p:txBody>
      </p:sp>
    </p:spTree>
    <p:extLst>
      <p:ext uri="{BB962C8B-B14F-4D97-AF65-F5344CB8AC3E}">
        <p14:creationId xmlns:p14="http://schemas.microsoft.com/office/powerpoint/2010/main" val="154648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txBox="1">
            <a:spLocks/>
          </p:cNvSpPr>
          <p:nvPr/>
        </p:nvSpPr>
        <p:spPr>
          <a:xfrm>
            <a:off x="108489" y="180062"/>
            <a:ext cx="11958221" cy="978729"/>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L="571500" indent="-571500" fontAlgn="base">
              <a:lnSpc>
                <a:spcPct val="90000"/>
              </a:lnSpc>
              <a:spcBef>
                <a:spcPct val="0"/>
              </a:spcBef>
              <a:spcAft>
                <a:spcPct val="0"/>
              </a:spcAft>
              <a:buBlip>
                <a:blip r:embed="rId3"/>
              </a:buBlip>
              <a:defRPr sz="3200" b="1" cap="small">
                <a:latin typeface="Verdana" pitchFamily="34" charset="0"/>
                <a:ea typeface="Verdana" panose="020B0604030504040204" pitchFamily="34" charset="0"/>
                <a:cs typeface="+mj-cs"/>
              </a:defRPr>
            </a:lvl1pPr>
          </a:lstStyle>
          <a:p>
            <a:pPr marL="571500" marR="0" lvl="0" indent="-571500" algn="l" defTabSz="914400" rtl="0" eaLnBrk="1" fontAlgn="base" latinLnBrk="0" hangingPunct="1">
              <a:lnSpc>
                <a:spcPct val="90000"/>
              </a:lnSpc>
              <a:spcBef>
                <a:spcPct val="0"/>
              </a:spcBef>
              <a:spcAft>
                <a:spcPct val="0"/>
              </a:spcAft>
              <a:buClrTx/>
              <a:buSzTx/>
              <a:buFontTx/>
              <a:buBlip>
                <a:blip r:embed="rId3"/>
              </a:buBlip>
              <a:tabLst/>
              <a:defRPr/>
            </a:pPr>
            <a:r>
              <a:rPr kumimoji="0" lang="fr-FR" sz="3200" b="1" i="0" u="none" strike="noStrike" kern="1200" cap="small" spc="0" normalizeH="0" baseline="0" noProof="0" dirty="0">
                <a:ln>
                  <a:noFill/>
                </a:ln>
                <a:solidFill>
                  <a:prstClr val="black"/>
                </a:solidFill>
                <a:effectLst/>
                <a:uLnTx/>
                <a:uFillTx/>
                <a:latin typeface="Verdana" pitchFamily="34" charset="0"/>
                <a:ea typeface="Verdana" panose="020B0604030504040204" pitchFamily="34" charset="0"/>
                <a:cs typeface="+mj-cs"/>
              </a:rPr>
              <a:t>Ce que l’on observe en France: vagues de chaleur</a:t>
            </a:r>
          </a:p>
        </p:txBody>
      </p:sp>
      <p:sp>
        <p:nvSpPr>
          <p:cNvPr id="4" name="ZoneTexte 3">
            <a:extLst>
              <a:ext uri="{FF2B5EF4-FFF2-40B4-BE49-F238E27FC236}">
                <a16:creationId xmlns:a16="http://schemas.microsoft.com/office/drawing/2014/main" id="{09DE5669-BCB7-4FA8-07F3-78190A8189CC}"/>
              </a:ext>
            </a:extLst>
          </p:cNvPr>
          <p:cNvSpPr txBox="1"/>
          <p:nvPr/>
        </p:nvSpPr>
        <p:spPr>
          <a:xfrm>
            <a:off x="7519930" y="6492513"/>
            <a:ext cx="292805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black"/>
                </a:solidFill>
                <a:effectLst/>
                <a:uLnTx/>
                <a:uFillTx/>
                <a:latin typeface="Calibri"/>
                <a:ea typeface="+mn-ea"/>
                <a:cs typeface="+mn-cs"/>
              </a:rPr>
              <a:t>Source : Météo France</a:t>
            </a:r>
          </a:p>
        </p:txBody>
      </p:sp>
      <p:sp>
        <p:nvSpPr>
          <p:cNvPr id="5" name="ZoneTexte 4">
            <a:extLst>
              <a:ext uri="{FF2B5EF4-FFF2-40B4-BE49-F238E27FC236}">
                <a16:creationId xmlns:a16="http://schemas.microsoft.com/office/drawing/2014/main" id="{E1656A61-03FB-431B-02DB-45CDB0B46A57}"/>
              </a:ext>
            </a:extLst>
          </p:cNvPr>
          <p:cNvSpPr txBox="1"/>
          <p:nvPr/>
        </p:nvSpPr>
        <p:spPr>
          <a:xfrm>
            <a:off x="9385653" y="1958936"/>
            <a:ext cx="2681057" cy="3970318"/>
          </a:xfrm>
          <a:prstGeom prst="rect">
            <a:avLst/>
          </a:prstGeom>
          <a:noFill/>
        </p:spPr>
        <p:txBody>
          <a:bodyPr wrap="square" rtlCol="0">
            <a:spAutoFit/>
          </a:bodyPr>
          <a:lstStyle/>
          <a:p>
            <a:r>
              <a:rPr lang="fr-FR" dirty="0">
                <a:solidFill>
                  <a:schemeClr val="accent6">
                    <a:lumMod val="75000"/>
                  </a:schemeClr>
                </a:solidFill>
              </a:rPr>
              <a:t>Forte augmentation :</a:t>
            </a:r>
          </a:p>
          <a:p>
            <a:pPr marL="285750" indent="-285750">
              <a:buFont typeface="Wingdings" panose="05000000000000000000" pitchFamily="2" charset="2"/>
              <a:buChar char="Ø"/>
            </a:pPr>
            <a:r>
              <a:rPr lang="fr-FR" dirty="0">
                <a:solidFill>
                  <a:schemeClr val="accent6">
                    <a:lumMod val="75000"/>
                  </a:schemeClr>
                </a:solidFill>
              </a:rPr>
              <a:t>de la fréquence</a:t>
            </a:r>
          </a:p>
          <a:p>
            <a:pPr marL="285750" indent="-285750">
              <a:buFont typeface="Wingdings" panose="05000000000000000000" pitchFamily="2" charset="2"/>
              <a:buChar char="Ø"/>
            </a:pPr>
            <a:r>
              <a:rPr lang="fr-FR" dirty="0">
                <a:solidFill>
                  <a:schemeClr val="accent6">
                    <a:lumMod val="75000"/>
                  </a:schemeClr>
                </a:solidFill>
              </a:rPr>
              <a:t>de l’intensité</a:t>
            </a:r>
          </a:p>
          <a:p>
            <a:pPr marL="285750" indent="-285750">
              <a:buFont typeface="Wingdings" panose="05000000000000000000" pitchFamily="2" charset="2"/>
              <a:buChar char="Ø"/>
            </a:pPr>
            <a:endParaRPr lang="fr-FR" dirty="0">
              <a:solidFill>
                <a:schemeClr val="accent6">
                  <a:lumMod val="75000"/>
                </a:schemeClr>
              </a:solidFill>
            </a:endParaRPr>
          </a:p>
          <a:p>
            <a:pPr marL="285750" indent="-285750">
              <a:buFont typeface="Wingdings" panose="05000000000000000000" pitchFamily="2" charset="2"/>
              <a:buChar char="Ø"/>
            </a:pPr>
            <a:r>
              <a:rPr lang="fr-FR" dirty="0"/>
              <a:t>Celle de 2022 est la plus précoce, et aussi la plus intense après 2019.</a:t>
            </a:r>
          </a:p>
          <a:p>
            <a:pPr marL="285750" indent="-285750">
              <a:buFont typeface="Wingdings" panose="05000000000000000000" pitchFamily="2" charset="2"/>
              <a:buChar char="Ø"/>
            </a:pPr>
            <a:r>
              <a:rPr lang="fr-FR" dirty="0"/>
              <a:t>Deux « petites » vagues observées en 2024.</a:t>
            </a:r>
          </a:p>
          <a:p>
            <a:endParaRPr lang="fr-FR" dirty="0">
              <a:solidFill>
                <a:schemeClr val="accent6">
                  <a:lumMod val="75000"/>
                </a:schemeClr>
              </a:solidFill>
            </a:endParaRPr>
          </a:p>
          <a:p>
            <a:endParaRPr lang="fr-FR" dirty="0">
              <a:solidFill>
                <a:schemeClr val="accent6">
                  <a:lumMod val="75000"/>
                </a:schemeClr>
              </a:solidFill>
            </a:endParaRPr>
          </a:p>
        </p:txBody>
      </p:sp>
      <p:pic>
        <p:nvPicPr>
          <p:cNvPr id="6" name="Image 5">
            <a:extLst>
              <a:ext uri="{FF2B5EF4-FFF2-40B4-BE49-F238E27FC236}">
                <a16:creationId xmlns:a16="http://schemas.microsoft.com/office/drawing/2014/main" id="{188A43F3-9F2A-331C-5C46-21CA05A447F8}"/>
              </a:ext>
            </a:extLst>
          </p:cNvPr>
          <p:cNvPicPr>
            <a:picLocks noChangeAspect="1"/>
          </p:cNvPicPr>
          <p:nvPr/>
        </p:nvPicPr>
        <p:blipFill>
          <a:blip r:embed="rId4"/>
          <a:stretch>
            <a:fillRect/>
          </a:stretch>
        </p:blipFill>
        <p:spPr>
          <a:xfrm>
            <a:off x="193031" y="1368897"/>
            <a:ext cx="9062581" cy="5123616"/>
          </a:xfrm>
          <a:prstGeom prst="rect">
            <a:avLst/>
          </a:prstGeom>
        </p:spPr>
      </p:pic>
    </p:spTree>
    <p:extLst>
      <p:ext uri="{BB962C8B-B14F-4D97-AF65-F5344CB8AC3E}">
        <p14:creationId xmlns:p14="http://schemas.microsoft.com/office/powerpoint/2010/main" val="789131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1DC51C-CAE1-BB92-7C74-263D84284804}"/>
              </a:ext>
            </a:extLst>
          </p:cNvPr>
          <p:cNvSpPr>
            <a:spLocks noGrp="1"/>
          </p:cNvSpPr>
          <p:nvPr>
            <p:ph type="title"/>
          </p:nvPr>
        </p:nvSpPr>
        <p:spPr/>
        <p:txBody>
          <a:bodyPr/>
          <a:lstStyle/>
          <a:p>
            <a:r>
              <a:rPr lang="fr-FR" dirty="0"/>
              <a:t>Bilan climatique 2025 (Météo France) </a:t>
            </a:r>
          </a:p>
        </p:txBody>
      </p:sp>
      <p:sp>
        <p:nvSpPr>
          <p:cNvPr id="3" name="Espace réservé du contenu 2">
            <a:extLst>
              <a:ext uri="{FF2B5EF4-FFF2-40B4-BE49-F238E27FC236}">
                <a16:creationId xmlns:a16="http://schemas.microsoft.com/office/drawing/2014/main" id="{711B79C3-CBFF-EBDA-5A66-998D5AB788C0}"/>
              </a:ext>
            </a:extLst>
          </p:cNvPr>
          <p:cNvSpPr>
            <a:spLocks noGrp="1"/>
          </p:cNvSpPr>
          <p:nvPr>
            <p:ph idx="1"/>
          </p:nvPr>
        </p:nvSpPr>
        <p:spPr>
          <a:xfrm>
            <a:off x="368970" y="1385711"/>
            <a:ext cx="10508459" cy="5130487"/>
          </a:xfrm>
        </p:spPr>
        <p:txBody>
          <a:bodyPr>
            <a:noAutofit/>
          </a:bodyPr>
          <a:lstStyle/>
          <a:p>
            <a:pPr>
              <a:spcBef>
                <a:spcPts val="0"/>
              </a:spcBef>
            </a:pPr>
            <a:r>
              <a:rPr lang="fr-FR" sz="1400" dirty="0"/>
              <a:t>Avec une </a:t>
            </a:r>
            <a:r>
              <a:rPr lang="fr-FR" sz="1400" b="1" dirty="0"/>
              <a:t>température moyenne estimée d’environ 14,0 °C</a:t>
            </a:r>
            <a:r>
              <a:rPr lang="fr-FR" sz="1400" dirty="0"/>
              <a:t>, l’année 2025 se classe au 4</a:t>
            </a:r>
            <a:r>
              <a:rPr lang="fr-FR" sz="1400" baseline="30000" dirty="0"/>
              <a:t>e</a:t>
            </a:r>
            <a:r>
              <a:rPr lang="fr-FR" sz="1400" dirty="0"/>
              <a:t> ou au 3</a:t>
            </a:r>
            <a:r>
              <a:rPr lang="fr-FR" sz="1400" baseline="30000" dirty="0"/>
              <a:t>e</a:t>
            </a:r>
            <a:r>
              <a:rPr lang="fr-FR" sz="1400" dirty="0"/>
              <a:t> rang des années les plus chaudes jamais enregistrées en France depuis le début des mesures en 1900, derrière les années 2022 et 2023, devant 2024.</a:t>
            </a:r>
          </a:p>
          <a:p>
            <a:pPr marL="0" indent="0">
              <a:spcBef>
                <a:spcPts val="0"/>
              </a:spcBef>
              <a:buNone/>
            </a:pPr>
            <a:endParaRPr lang="fr-FR" sz="800" dirty="0"/>
          </a:p>
          <a:p>
            <a:pPr>
              <a:spcBef>
                <a:spcPts val="0"/>
              </a:spcBef>
            </a:pPr>
            <a:r>
              <a:rPr lang="fr-FR" sz="1400" dirty="0"/>
              <a:t>Au cours de l’année 2025, </a:t>
            </a:r>
            <a:r>
              <a:rPr lang="fr-FR" sz="1400" b="1" dirty="0"/>
              <a:t>1 jour sur 2 a enregistré une température au-dessus de la normale</a:t>
            </a:r>
            <a:r>
              <a:rPr lang="fr-FR" sz="1400" dirty="0"/>
              <a:t> de saison contre 1 jour sur 5 seulement sous la normale, signe de l’évolution rapide de notre climat.</a:t>
            </a:r>
          </a:p>
          <a:p>
            <a:pPr marL="0" indent="0">
              <a:spcBef>
                <a:spcPts val="0"/>
              </a:spcBef>
              <a:buNone/>
            </a:pPr>
            <a:endParaRPr lang="fr-FR" sz="800" dirty="0"/>
          </a:p>
          <a:p>
            <a:pPr>
              <a:spcBef>
                <a:spcPts val="0"/>
              </a:spcBef>
            </a:pPr>
            <a:r>
              <a:rPr lang="fr-FR" sz="1400" b="1" dirty="0"/>
              <a:t>2025 a été marquée par plusieurs épisodes de températures anormalement élevées</a:t>
            </a:r>
            <a:r>
              <a:rPr lang="fr-FR" sz="1400" dirty="0"/>
              <a:t> (mai, juin, août ou encore novembre et début décembre). Les records de chaleur ont été 10 fois plus nombreux que les records de froid.</a:t>
            </a:r>
          </a:p>
          <a:p>
            <a:pPr marL="0" indent="0">
              <a:spcBef>
                <a:spcPts val="0"/>
              </a:spcBef>
              <a:buNone/>
            </a:pPr>
            <a:endParaRPr lang="fr-FR" sz="800" dirty="0"/>
          </a:p>
          <a:p>
            <a:pPr>
              <a:spcBef>
                <a:spcPts val="0"/>
              </a:spcBef>
            </a:pPr>
            <a:r>
              <a:rPr lang="fr-FR" sz="1400" dirty="0"/>
              <a:t>L’année </a:t>
            </a:r>
            <a:r>
              <a:rPr lang="fr-FR" sz="1400" b="1" dirty="0"/>
              <a:t>2025 pourrait devenir la deuxième année la plus chaude à l’échelle planétaire</a:t>
            </a:r>
            <a:r>
              <a:rPr lang="fr-FR" sz="1400" dirty="0"/>
              <a:t>, d’après l’observatoire européen </a:t>
            </a:r>
            <a:r>
              <a:rPr lang="fr-FR" sz="1400" dirty="0" err="1"/>
              <a:t>Copernicus</a:t>
            </a:r>
            <a:r>
              <a:rPr lang="fr-FR" sz="1400" dirty="0"/>
              <a:t>, </a:t>
            </a:r>
            <a:r>
              <a:rPr lang="fr-FR" sz="1400" i="1" dirty="0"/>
              <a:t>ex æquo</a:t>
            </a:r>
            <a:r>
              <a:rPr lang="fr-FR" sz="1400" dirty="0"/>
              <a:t> avec 2023. L’année 2024 a été l’année la plus chaude, la première à dépasser le seuil symbolique de 1,5 degré d’anomalie positive par rapport à l’ère préindustrielle. </a:t>
            </a:r>
          </a:p>
          <a:p>
            <a:pPr marL="0" indent="0">
              <a:spcBef>
                <a:spcPts val="0"/>
              </a:spcBef>
              <a:buNone/>
            </a:pPr>
            <a:endParaRPr lang="fr-FR" sz="800" dirty="0"/>
          </a:p>
          <a:p>
            <a:pPr>
              <a:spcBef>
                <a:spcPts val="0"/>
              </a:spcBef>
            </a:pPr>
            <a:r>
              <a:rPr lang="fr-FR" sz="1400" dirty="0"/>
              <a:t>Le</a:t>
            </a:r>
            <a:r>
              <a:rPr lang="fr-FR" sz="1400" b="1" dirty="0"/>
              <a:t> cumul de précipitations de l’année 2025 à l’échelle de la France est proche de la normale</a:t>
            </a:r>
            <a:r>
              <a:rPr lang="fr-FR" sz="1400" dirty="0"/>
              <a:t>, après une année 2024 très excédentaire.</a:t>
            </a:r>
          </a:p>
          <a:p>
            <a:pPr marL="0" indent="0">
              <a:spcBef>
                <a:spcPts val="0"/>
              </a:spcBef>
              <a:buNone/>
            </a:pPr>
            <a:endParaRPr lang="fr-FR" sz="800" dirty="0"/>
          </a:p>
          <a:p>
            <a:pPr>
              <a:spcBef>
                <a:spcPts val="0"/>
              </a:spcBef>
            </a:pPr>
            <a:r>
              <a:rPr lang="fr-FR" sz="1400" dirty="0"/>
              <a:t>La </a:t>
            </a:r>
            <a:r>
              <a:rPr lang="fr-FR" sz="1400" b="1" dirty="0"/>
              <a:t>sécheresse des sols a concerné au moins 30 % du pays </a:t>
            </a:r>
            <a:r>
              <a:rPr lang="fr-FR" sz="1400" dirty="0"/>
              <a:t>entre les mois de mai et d’août 2025. </a:t>
            </a:r>
            <a:r>
              <a:rPr lang="fr-FR" sz="1400" b="1" dirty="0"/>
              <a:t>Une telle sécheresse estivale devient un épisode classique.</a:t>
            </a:r>
          </a:p>
          <a:p>
            <a:pPr marL="0" indent="0">
              <a:spcBef>
                <a:spcPts val="0"/>
              </a:spcBef>
              <a:buNone/>
            </a:pPr>
            <a:endParaRPr lang="fr-FR" sz="800" b="1" dirty="0"/>
          </a:p>
          <a:p>
            <a:pPr>
              <a:spcBef>
                <a:spcPts val="0"/>
              </a:spcBef>
            </a:pPr>
            <a:r>
              <a:rPr lang="fr-FR" sz="1400" dirty="0"/>
              <a:t>L’été 2025 a été marqué de </a:t>
            </a:r>
            <a:r>
              <a:rPr lang="fr-FR" sz="1400" b="1" dirty="0"/>
              <a:t>violents incendies</a:t>
            </a:r>
            <a:r>
              <a:rPr lang="fr-FR" sz="1400" dirty="0"/>
              <a:t>, aggravés par les conditions climatiques, comme celui de Ribaute (Aude) début août, hors normes par sa superficie (11 133 hectares brûlés) et son intensité.</a:t>
            </a:r>
          </a:p>
        </p:txBody>
      </p:sp>
      <p:pic>
        <p:nvPicPr>
          <p:cNvPr id="5" name="Image 4" descr="Une image contenant texte, Police, logo, Graphique&#10;&#10;Le contenu généré par l’IA peut être incorrect.">
            <a:extLst>
              <a:ext uri="{FF2B5EF4-FFF2-40B4-BE49-F238E27FC236}">
                <a16:creationId xmlns:a16="http://schemas.microsoft.com/office/drawing/2014/main" id="{1596D765-952C-5A56-4498-4E9C9531E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6556" y="30144"/>
            <a:ext cx="1332244" cy="1332244"/>
          </a:xfrm>
          <a:prstGeom prst="rect">
            <a:avLst/>
          </a:prstGeom>
        </p:spPr>
      </p:pic>
    </p:spTree>
    <p:extLst>
      <p:ext uri="{BB962C8B-B14F-4D97-AF65-F5344CB8AC3E}">
        <p14:creationId xmlns:p14="http://schemas.microsoft.com/office/powerpoint/2010/main" val="685115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AD6EDE-353C-E135-AC0C-FB95A60A723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1DF7492-D0B6-C21D-D22F-40403C88A683}"/>
              </a:ext>
            </a:extLst>
          </p:cNvPr>
          <p:cNvSpPr>
            <a:spLocks noGrp="1"/>
          </p:cNvSpPr>
          <p:nvPr>
            <p:ph idx="1"/>
          </p:nvPr>
        </p:nvSpPr>
        <p:spPr/>
        <p:txBody>
          <a:bodyPr/>
          <a:lstStyle/>
          <a:p>
            <a:endParaRPr lang="fr-FR" dirty="0"/>
          </a:p>
        </p:txBody>
      </p:sp>
      <p:pic>
        <p:nvPicPr>
          <p:cNvPr id="5" name="Image 4" descr="Une image contenant texte, capture d’écran, Publicité en ligne, Site web&#10;&#10;Le contenu généré par l’IA peut être incorrect.">
            <a:extLst>
              <a:ext uri="{FF2B5EF4-FFF2-40B4-BE49-F238E27FC236}">
                <a16:creationId xmlns:a16="http://schemas.microsoft.com/office/drawing/2014/main" id="{286C7C40-A9D8-0134-6769-545E50FAEE4B}"/>
              </a:ext>
            </a:extLst>
          </p:cNvPr>
          <p:cNvPicPr>
            <a:picLocks noChangeAspect="1"/>
          </p:cNvPicPr>
          <p:nvPr/>
        </p:nvPicPr>
        <p:blipFill>
          <a:blip r:embed="rId2"/>
          <a:stretch>
            <a:fillRect/>
          </a:stretch>
        </p:blipFill>
        <p:spPr>
          <a:xfrm>
            <a:off x="3028950" y="0"/>
            <a:ext cx="6239860" cy="6743700"/>
          </a:xfrm>
          <a:prstGeom prst="rect">
            <a:avLst/>
          </a:prstGeom>
        </p:spPr>
      </p:pic>
    </p:spTree>
    <p:extLst>
      <p:ext uri="{BB962C8B-B14F-4D97-AF65-F5344CB8AC3E}">
        <p14:creationId xmlns:p14="http://schemas.microsoft.com/office/powerpoint/2010/main" val="3444555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capture d’écran, ligne, texte, Tracé&#10;&#10;Le contenu généré par l’IA peut être incorrect.">
            <a:extLst>
              <a:ext uri="{FF2B5EF4-FFF2-40B4-BE49-F238E27FC236}">
                <a16:creationId xmlns:a16="http://schemas.microsoft.com/office/drawing/2014/main" id="{0774416D-F835-B914-524A-3A8158721EB7}"/>
              </a:ext>
            </a:extLst>
          </p:cNvPr>
          <p:cNvPicPr>
            <a:picLocks noChangeAspect="1"/>
          </p:cNvPicPr>
          <p:nvPr/>
        </p:nvPicPr>
        <p:blipFill>
          <a:blip r:embed="rId3"/>
          <a:stretch>
            <a:fillRect/>
          </a:stretch>
        </p:blipFill>
        <p:spPr>
          <a:xfrm>
            <a:off x="133200" y="1024338"/>
            <a:ext cx="7677259" cy="3752850"/>
          </a:xfrm>
          <a:prstGeom prst="rect">
            <a:avLst/>
          </a:prstGeom>
        </p:spPr>
      </p:pic>
      <p:pic>
        <p:nvPicPr>
          <p:cNvPr id="9" name="Image 8" descr="Une image contenant texte, carte, diagramme&#10;&#10;Le contenu généré par l’IA peut être incorrect.">
            <a:extLst>
              <a:ext uri="{FF2B5EF4-FFF2-40B4-BE49-F238E27FC236}">
                <a16:creationId xmlns:a16="http://schemas.microsoft.com/office/drawing/2014/main" id="{9DC6C058-3F29-C6FF-8E7F-0D19004D946D}"/>
              </a:ext>
            </a:extLst>
          </p:cNvPr>
          <p:cNvPicPr>
            <a:picLocks noChangeAspect="1"/>
          </p:cNvPicPr>
          <p:nvPr/>
        </p:nvPicPr>
        <p:blipFill>
          <a:blip r:embed="rId4"/>
          <a:stretch>
            <a:fillRect/>
          </a:stretch>
        </p:blipFill>
        <p:spPr>
          <a:xfrm>
            <a:off x="6296025" y="4245008"/>
            <a:ext cx="5895975" cy="2560204"/>
          </a:xfrm>
          <a:prstGeom prst="rect">
            <a:avLst/>
          </a:prstGeom>
        </p:spPr>
      </p:pic>
      <p:sp>
        <p:nvSpPr>
          <p:cNvPr id="10" name="Titre 1">
            <a:extLst>
              <a:ext uri="{FF2B5EF4-FFF2-40B4-BE49-F238E27FC236}">
                <a16:creationId xmlns:a16="http://schemas.microsoft.com/office/drawing/2014/main" id="{075484C7-3BE4-4BC4-294A-AE356E810745}"/>
              </a:ext>
            </a:extLst>
          </p:cNvPr>
          <p:cNvSpPr>
            <a:spLocks noGrp="1"/>
          </p:cNvSpPr>
          <p:nvPr>
            <p:ph type="title"/>
          </p:nvPr>
        </p:nvSpPr>
        <p:spPr>
          <a:xfrm>
            <a:off x="133200" y="160338"/>
            <a:ext cx="10980000" cy="864000"/>
          </a:xfrm>
        </p:spPr>
        <p:txBody>
          <a:bodyPr vert="horz" lIns="91440" tIns="45720" rIns="91440" bIns="45720" rtlCol="0" anchor="ctr">
            <a:normAutofit/>
          </a:bodyPr>
          <a:lstStyle/>
          <a:p>
            <a:r>
              <a:rPr lang="fr-FR" sz="2600" cap="small" dirty="0"/>
              <a:t>En 2025, une pousse de l’herbe inférieure à la normale mais des rendements corrects en céréales</a:t>
            </a:r>
          </a:p>
        </p:txBody>
      </p:sp>
      <p:pic>
        <p:nvPicPr>
          <p:cNvPr id="12" name="Image 11" descr="Une image contenant texte, carte, atlas&#10;&#10;Le contenu généré par l’IA peut être incorrect.">
            <a:extLst>
              <a:ext uri="{FF2B5EF4-FFF2-40B4-BE49-F238E27FC236}">
                <a16:creationId xmlns:a16="http://schemas.microsoft.com/office/drawing/2014/main" id="{44F7FC14-4186-5958-2C57-9BDD94701DA6}"/>
              </a:ext>
            </a:extLst>
          </p:cNvPr>
          <p:cNvPicPr>
            <a:picLocks noChangeAspect="1"/>
          </p:cNvPicPr>
          <p:nvPr/>
        </p:nvPicPr>
        <p:blipFill>
          <a:blip r:embed="rId5"/>
          <a:stretch>
            <a:fillRect/>
          </a:stretch>
        </p:blipFill>
        <p:spPr>
          <a:xfrm>
            <a:off x="264664" y="1097862"/>
            <a:ext cx="10848536" cy="5664888"/>
          </a:xfrm>
          <a:prstGeom prst="rect">
            <a:avLst/>
          </a:prstGeom>
        </p:spPr>
      </p:pic>
      <p:sp>
        <p:nvSpPr>
          <p:cNvPr id="14" name="ZoneTexte 13">
            <a:extLst>
              <a:ext uri="{FF2B5EF4-FFF2-40B4-BE49-F238E27FC236}">
                <a16:creationId xmlns:a16="http://schemas.microsoft.com/office/drawing/2014/main" id="{4AC7BC06-EA22-373D-9C56-F0C3A6CD40F0}"/>
              </a:ext>
            </a:extLst>
          </p:cNvPr>
          <p:cNvSpPr txBox="1"/>
          <p:nvPr/>
        </p:nvSpPr>
        <p:spPr>
          <a:xfrm>
            <a:off x="264664" y="5760138"/>
            <a:ext cx="1061288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80BA27">
                    <a:lumMod val="75000"/>
                  </a:srgbClr>
                </a:solidFill>
                <a:effectLst/>
                <a:uLnTx/>
                <a:uFillTx/>
                <a:latin typeface="Verdana"/>
                <a:ea typeface="+mn-ea"/>
                <a:cs typeface="+mn-cs"/>
              </a:rPr>
              <a:t>Avec des rendements en hausse, la production de céréales à paille rebondit après le point bas de 2024 </a:t>
            </a:r>
          </a:p>
        </p:txBody>
      </p:sp>
    </p:spTree>
    <p:extLst>
      <p:ext uri="{BB962C8B-B14F-4D97-AF65-F5344CB8AC3E}">
        <p14:creationId xmlns:p14="http://schemas.microsoft.com/office/powerpoint/2010/main" val="202038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3600" cap="small" dirty="0">
                <a:ea typeface="Verdana" panose="020B0604030504040204" pitchFamily="34" charset="0"/>
              </a:rPr>
              <a:t>2022, une année comme les autres ?</a:t>
            </a:r>
          </a:p>
        </p:txBody>
      </p:sp>
      <p:pic>
        <p:nvPicPr>
          <p:cNvPr id="4" name="Image 3">
            <a:extLst>
              <a:ext uri="{FF2B5EF4-FFF2-40B4-BE49-F238E27FC236}">
                <a16:creationId xmlns:a16="http://schemas.microsoft.com/office/drawing/2014/main" id="{33C7978A-4DD4-A1CF-384E-EB848B7D6764}"/>
              </a:ext>
            </a:extLst>
          </p:cNvPr>
          <p:cNvPicPr>
            <a:picLocks noChangeAspect="1"/>
          </p:cNvPicPr>
          <p:nvPr/>
        </p:nvPicPr>
        <p:blipFill rotWithShape="1">
          <a:blip r:embed="rId3"/>
          <a:srcRect t="20677" b="2740"/>
          <a:stretch/>
        </p:blipFill>
        <p:spPr>
          <a:xfrm>
            <a:off x="518382" y="1570657"/>
            <a:ext cx="7854479" cy="4806842"/>
          </a:xfrm>
          <a:prstGeom prst="rect">
            <a:avLst/>
          </a:prstGeom>
        </p:spPr>
      </p:pic>
      <p:sp>
        <p:nvSpPr>
          <p:cNvPr id="5" name="ZoneTexte 4">
            <a:extLst>
              <a:ext uri="{FF2B5EF4-FFF2-40B4-BE49-F238E27FC236}">
                <a16:creationId xmlns:a16="http://schemas.microsoft.com/office/drawing/2014/main" id="{EA36526C-E468-0988-0C4D-CF04E8DF9081}"/>
              </a:ext>
            </a:extLst>
          </p:cNvPr>
          <p:cNvSpPr txBox="1"/>
          <p:nvPr/>
        </p:nvSpPr>
        <p:spPr>
          <a:xfrm>
            <a:off x="8372861" y="4328305"/>
            <a:ext cx="3515317"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L’année 2022, record historique de température à ce jour, qui sera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&gt;&gt;&gt; une année moyenne en milieu de siècle…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&gt;&gt;&gt; … une année « fraiche » en fin de siècle.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C00000"/>
              </a:solidFill>
              <a:effectLst/>
              <a:uLnTx/>
              <a:uFillTx/>
              <a:latin typeface="Verdana"/>
              <a:ea typeface="+mn-ea"/>
              <a:cs typeface="+mn-cs"/>
            </a:endParaRPr>
          </a:p>
        </p:txBody>
      </p:sp>
      <p:pic>
        <p:nvPicPr>
          <p:cNvPr id="6" name="Espace réservé du contenu 5">
            <a:extLst>
              <a:ext uri="{FF2B5EF4-FFF2-40B4-BE49-F238E27FC236}">
                <a16:creationId xmlns:a16="http://schemas.microsoft.com/office/drawing/2014/main" id="{05A0CCB0-49AD-4DEF-9D8B-C408082DBCDF}"/>
              </a:ext>
            </a:extLst>
          </p:cNvPr>
          <p:cNvPicPr>
            <a:picLocks noGrp="1" noChangeAspect="1"/>
          </p:cNvPicPr>
          <p:nvPr>
            <p:ph idx="1"/>
          </p:nvPr>
        </p:nvPicPr>
        <p:blipFill rotWithShape="1">
          <a:blip r:embed="rId3"/>
          <a:srcRect l="9323" t="2619" r="9952" b="82907"/>
          <a:stretch/>
        </p:blipFill>
        <p:spPr>
          <a:xfrm rot="16200000">
            <a:off x="-1859369" y="3609744"/>
            <a:ext cx="4725828" cy="677165"/>
          </a:xfrm>
          <a:prstGeom prst="rect">
            <a:avLst/>
          </a:prstGeom>
        </p:spPr>
      </p:pic>
      <p:pic>
        <p:nvPicPr>
          <p:cNvPr id="7" name="Image 6" descr="Une image contenant carte, texte&#10;&#10;Le contenu généré par l’IA peut être incorrect.">
            <a:extLst>
              <a:ext uri="{FF2B5EF4-FFF2-40B4-BE49-F238E27FC236}">
                <a16:creationId xmlns:a16="http://schemas.microsoft.com/office/drawing/2014/main" id="{321D87D3-B9C4-192B-DCE9-CFF88C2F5D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0727" y="117516"/>
            <a:ext cx="987451" cy="1077219"/>
          </a:xfrm>
          <a:prstGeom prst="rect">
            <a:avLst/>
          </a:prstGeom>
        </p:spPr>
      </p:pic>
      <p:pic>
        <p:nvPicPr>
          <p:cNvPr id="3" name="Image 2">
            <a:extLst>
              <a:ext uri="{FF2B5EF4-FFF2-40B4-BE49-F238E27FC236}">
                <a16:creationId xmlns:a16="http://schemas.microsoft.com/office/drawing/2014/main" id="{87666696-315F-A2B1-52F0-3BA565A52EFF}"/>
              </a:ext>
            </a:extLst>
          </p:cNvPr>
          <p:cNvPicPr>
            <a:picLocks noChangeAspect="1"/>
          </p:cNvPicPr>
          <p:nvPr/>
        </p:nvPicPr>
        <p:blipFill>
          <a:blip r:embed="rId5"/>
          <a:srcRect l="55814" t="52570"/>
          <a:stretch/>
        </p:blipFill>
        <p:spPr>
          <a:xfrm>
            <a:off x="8067234" y="1570657"/>
            <a:ext cx="3959804" cy="2524476"/>
          </a:xfrm>
          <a:prstGeom prst="rect">
            <a:avLst/>
          </a:prstGeom>
        </p:spPr>
      </p:pic>
    </p:spTree>
    <p:extLst>
      <p:ext uri="{BB962C8B-B14F-4D97-AF65-F5344CB8AC3E}">
        <p14:creationId xmlns:p14="http://schemas.microsoft.com/office/powerpoint/2010/main" val="2208261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06F1D006-8D84-8B03-89E0-1DF9028B9CFE}"/>
              </a:ext>
            </a:extLst>
          </p:cNvPr>
          <p:cNvSpPr>
            <a:spLocks noGrp="1"/>
          </p:cNvSpPr>
          <p:nvPr>
            <p:ph idx="1"/>
          </p:nvPr>
        </p:nvSpPr>
        <p:spPr/>
        <p:txBody>
          <a:bodyPr/>
          <a:lstStyle/>
          <a:p>
            <a:endParaRPr lang="fr-FR" dirty="0"/>
          </a:p>
        </p:txBody>
      </p:sp>
      <p:pic>
        <p:nvPicPr>
          <p:cNvPr id="9" name="Image 8">
            <a:extLst>
              <a:ext uri="{FF2B5EF4-FFF2-40B4-BE49-F238E27FC236}">
                <a16:creationId xmlns:a16="http://schemas.microsoft.com/office/drawing/2014/main" id="{4C36CDA1-0BAB-A29D-C752-750719AFF09C}"/>
              </a:ext>
            </a:extLst>
          </p:cNvPr>
          <p:cNvPicPr>
            <a:picLocks noChangeAspect="1"/>
          </p:cNvPicPr>
          <p:nvPr/>
        </p:nvPicPr>
        <p:blipFill rotWithShape="1">
          <a:blip r:embed="rId3"/>
          <a:srcRect t="3260" r="2455"/>
          <a:stretch/>
        </p:blipFill>
        <p:spPr>
          <a:xfrm>
            <a:off x="5523194" y="-10160"/>
            <a:ext cx="6577366" cy="6858000"/>
          </a:xfrm>
          <a:prstGeom prst="rect">
            <a:avLst/>
          </a:prstGeom>
        </p:spPr>
      </p:pic>
      <p:pic>
        <p:nvPicPr>
          <p:cNvPr id="11" name="Image 10">
            <a:extLst>
              <a:ext uri="{FF2B5EF4-FFF2-40B4-BE49-F238E27FC236}">
                <a16:creationId xmlns:a16="http://schemas.microsoft.com/office/drawing/2014/main" id="{294365A0-4290-085F-347B-4B5BD5378BF4}"/>
              </a:ext>
            </a:extLst>
          </p:cNvPr>
          <p:cNvPicPr>
            <a:picLocks noChangeAspect="1"/>
          </p:cNvPicPr>
          <p:nvPr/>
        </p:nvPicPr>
        <p:blipFill>
          <a:blip r:embed="rId4"/>
          <a:stretch>
            <a:fillRect/>
          </a:stretch>
        </p:blipFill>
        <p:spPr>
          <a:xfrm>
            <a:off x="0" y="0"/>
            <a:ext cx="6577366" cy="6858000"/>
          </a:xfrm>
          <a:prstGeom prst="rect">
            <a:avLst/>
          </a:prstGeom>
        </p:spPr>
      </p:pic>
    </p:spTree>
    <p:extLst>
      <p:ext uri="{BB962C8B-B14F-4D97-AF65-F5344CB8AC3E}">
        <p14:creationId xmlns:p14="http://schemas.microsoft.com/office/powerpoint/2010/main" val="2461782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9F81D4-2424-A290-48F3-040427DEB71C}"/>
              </a:ext>
            </a:extLst>
          </p:cNvPr>
          <p:cNvSpPr>
            <a:spLocks noGrp="1"/>
          </p:cNvSpPr>
          <p:nvPr>
            <p:ph type="title"/>
          </p:nvPr>
        </p:nvSpPr>
        <p:spPr>
          <a:xfrm>
            <a:off x="197855" y="203645"/>
            <a:ext cx="11860944" cy="864000"/>
          </a:xfrm>
          <a:noFill/>
          <a:ln w="9525">
            <a:noFill/>
            <a:miter lim="800000"/>
            <a:headEnd/>
            <a:tailEnd/>
          </a:ln>
          <a:effectLst/>
        </p:spPr>
        <p:txBody>
          <a:bodyPr vert="horz" wrap="square" lIns="91440" tIns="45720" rIns="91440" bIns="45720" rtlCol="0" anchor="ctr">
            <a:noAutofit/>
          </a:bodyPr>
          <a:lstStyle/>
          <a:p>
            <a:r>
              <a:rPr lang="fr-FR" sz="2800" cap="small" dirty="0">
                <a:ea typeface="Verdana" panose="020B0604030504040204" pitchFamily="34" charset="0"/>
              </a:rPr>
              <a:t>Des indicateurs pluviométriques à décrypter localement</a:t>
            </a:r>
          </a:p>
        </p:txBody>
      </p:sp>
      <p:pic>
        <p:nvPicPr>
          <p:cNvPr id="5" name="Espace réservé du contenu 4" descr="Une image contenant ligne, Tracé, capture d’écran, diagramme&#10;&#10;Description générée automatiquement">
            <a:extLst>
              <a:ext uri="{FF2B5EF4-FFF2-40B4-BE49-F238E27FC236}">
                <a16:creationId xmlns:a16="http://schemas.microsoft.com/office/drawing/2014/main" id="{21CB2066-B7A0-DF88-6D97-B2A32AC5470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572" y="1229125"/>
            <a:ext cx="6133798" cy="4555607"/>
          </a:xfrm>
        </p:spPr>
      </p:pic>
      <p:sp>
        <p:nvSpPr>
          <p:cNvPr id="6" name="ZoneTexte 5">
            <a:extLst>
              <a:ext uri="{FF2B5EF4-FFF2-40B4-BE49-F238E27FC236}">
                <a16:creationId xmlns:a16="http://schemas.microsoft.com/office/drawing/2014/main" id="{E8410A33-3A57-E4AF-C5F3-3735ABD0D680}"/>
              </a:ext>
            </a:extLst>
          </p:cNvPr>
          <p:cNvSpPr txBox="1"/>
          <p:nvPr/>
        </p:nvSpPr>
        <p:spPr>
          <a:xfrm>
            <a:off x="274609" y="1229125"/>
            <a:ext cx="5939761" cy="830997"/>
          </a:xfrm>
          <a:prstGeom prst="rect">
            <a:avLst/>
          </a:prstGeom>
          <a:noFill/>
        </p:spPr>
        <p:txBody>
          <a:bodyPr wrap="square" rtlCol="0">
            <a:spAutoFit/>
          </a:bodyPr>
          <a:lstStyle/>
          <a:p>
            <a:r>
              <a:rPr lang="fr-FR" sz="1600" b="1" dirty="0"/>
              <a:t>Volume de pluie tombée au mois de juillet en France entre 1959 et 2022 </a:t>
            </a:r>
          </a:p>
          <a:p>
            <a:endParaRPr lang="fr-FR" sz="1600" dirty="0"/>
          </a:p>
        </p:txBody>
      </p:sp>
      <p:pic>
        <p:nvPicPr>
          <p:cNvPr id="8" name="Image 7" descr="Une image contenant carte, texte&#10;&#10;Description générée automatiquement">
            <a:extLst>
              <a:ext uri="{FF2B5EF4-FFF2-40B4-BE49-F238E27FC236}">
                <a16:creationId xmlns:a16="http://schemas.microsoft.com/office/drawing/2014/main" id="{E3DCE097-9CF4-E000-1069-94560A9A5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3523" y="1780389"/>
            <a:ext cx="3331667" cy="2734323"/>
          </a:xfrm>
          <a:prstGeom prst="rect">
            <a:avLst/>
          </a:prstGeom>
        </p:spPr>
      </p:pic>
      <p:sp>
        <p:nvSpPr>
          <p:cNvPr id="9" name="ZoneTexte 8">
            <a:extLst>
              <a:ext uri="{FF2B5EF4-FFF2-40B4-BE49-F238E27FC236}">
                <a16:creationId xmlns:a16="http://schemas.microsoft.com/office/drawing/2014/main" id="{267170BA-B782-C665-940E-B54C37014CB5}"/>
              </a:ext>
            </a:extLst>
          </p:cNvPr>
          <p:cNvSpPr txBox="1"/>
          <p:nvPr/>
        </p:nvSpPr>
        <p:spPr>
          <a:xfrm>
            <a:off x="6266998" y="1229125"/>
            <a:ext cx="5791801" cy="830997"/>
          </a:xfrm>
          <a:prstGeom prst="rect">
            <a:avLst/>
          </a:prstGeom>
          <a:noFill/>
        </p:spPr>
        <p:txBody>
          <a:bodyPr wrap="square" rtlCol="0">
            <a:spAutoFit/>
          </a:bodyPr>
          <a:lstStyle/>
          <a:p>
            <a:r>
              <a:rPr lang="fr-FR" sz="1600" b="1" dirty="0"/>
              <a:t>Bilan climatique 2024 :  le mois de septembre le plus pluvieux, en France, depuis 25 ans</a:t>
            </a:r>
          </a:p>
          <a:p>
            <a:endParaRPr lang="fr-FR" sz="1600" dirty="0"/>
          </a:p>
        </p:txBody>
      </p:sp>
      <p:sp>
        <p:nvSpPr>
          <p:cNvPr id="10" name="ZoneTexte 9">
            <a:extLst>
              <a:ext uri="{FF2B5EF4-FFF2-40B4-BE49-F238E27FC236}">
                <a16:creationId xmlns:a16="http://schemas.microsoft.com/office/drawing/2014/main" id="{1671CA5A-31CC-A9BF-9C82-8F1B0890EEB7}"/>
              </a:ext>
            </a:extLst>
          </p:cNvPr>
          <p:cNvSpPr txBox="1"/>
          <p:nvPr/>
        </p:nvSpPr>
        <p:spPr>
          <a:xfrm>
            <a:off x="1846556" y="6088697"/>
            <a:ext cx="4867922" cy="830997"/>
          </a:xfrm>
          <a:prstGeom prst="rect">
            <a:avLst/>
          </a:prstGeom>
          <a:noFill/>
        </p:spPr>
        <p:txBody>
          <a:bodyPr wrap="square" rtlCol="0">
            <a:spAutoFit/>
          </a:bodyPr>
          <a:lstStyle/>
          <a:p>
            <a:r>
              <a:rPr lang="fr-FR" sz="1600" b="1" dirty="0"/>
              <a:t>Pluies diluviennes dans le sud-est méditerranéen de la France :</a:t>
            </a:r>
          </a:p>
          <a:p>
            <a:endParaRPr lang="fr-FR" sz="1600" dirty="0"/>
          </a:p>
        </p:txBody>
      </p:sp>
      <p:pic>
        <p:nvPicPr>
          <p:cNvPr id="12" name="Image 11" descr="Une image contenant texte, capture d’écran, Police, Tracé&#10;&#10;Description générée automatiquement">
            <a:extLst>
              <a:ext uri="{FF2B5EF4-FFF2-40B4-BE49-F238E27FC236}">
                <a16:creationId xmlns:a16="http://schemas.microsoft.com/office/drawing/2014/main" id="{88FE248F-44C8-DEEF-B2F1-D90EE0FBC1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9914" y="4349611"/>
            <a:ext cx="3901939" cy="2508389"/>
          </a:xfrm>
          <a:prstGeom prst="rect">
            <a:avLst/>
          </a:prstGeom>
        </p:spPr>
      </p:pic>
    </p:spTree>
    <p:extLst>
      <p:ext uri="{BB962C8B-B14F-4D97-AF65-F5344CB8AC3E}">
        <p14:creationId xmlns:p14="http://schemas.microsoft.com/office/powerpoint/2010/main" val="1584594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8C7C0D-9C7B-CD99-935D-51D37E869E8F}"/>
              </a:ext>
            </a:extLst>
          </p:cNvPr>
          <p:cNvSpPr>
            <a:spLocks noGrp="1"/>
          </p:cNvSpPr>
          <p:nvPr>
            <p:ph type="title"/>
          </p:nvPr>
        </p:nvSpPr>
        <p:spPr>
          <a:xfrm>
            <a:off x="253780" y="264641"/>
            <a:ext cx="10980000" cy="864000"/>
          </a:xfrm>
          <a:noFill/>
          <a:ln w="9525">
            <a:noFill/>
            <a:miter lim="800000"/>
            <a:headEnd/>
            <a:tailEnd/>
          </a:ln>
          <a:effectLst/>
        </p:spPr>
        <p:txBody>
          <a:bodyPr vert="horz" wrap="square" lIns="91440" tIns="45720" rIns="91440" bIns="45720" rtlCol="0" anchor="ctr">
            <a:noAutofit/>
          </a:bodyPr>
          <a:lstStyle/>
          <a:p>
            <a:r>
              <a:rPr lang="fr-FR" sz="3600" cap="small" dirty="0">
                <a:ea typeface="Verdana" panose="020B0604030504040204" pitchFamily="34" charset="0"/>
              </a:rPr>
              <a:t>Une délicate analyse des précipitations</a:t>
            </a:r>
          </a:p>
        </p:txBody>
      </p:sp>
      <p:pic>
        <p:nvPicPr>
          <p:cNvPr id="4" name="Image 3">
            <a:extLst>
              <a:ext uri="{FF2B5EF4-FFF2-40B4-BE49-F238E27FC236}">
                <a16:creationId xmlns:a16="http://schemas.microsoft.com/office/drawing/2014/main" id="{D15F0FB5-4792-6544-EAA9-D751DAECFAA7}"/>
              </a:ext>
            </a:extLst>
          </p:cNvPr>
          <p:cNvPicPr>
            <a:picLocks noChangeAspect="1"/>
          </p:cNvPicPr>
          <p:nvPr/>
        </p:nvPicPr>
        <p:blipFill rotWithShape="1">
          <a:blip r:embed="rId3"/>
          <a:srcRect l="14353" t="23001" r="62986" b="30159"/>
          <a:stretch/>
        </p:blipFill>
        <p:spPr bwMode="auto">
          <a:xfrm>
            <a:off x="1011387" y="1229125"/>
            <a:ext cx="9670011" cy="56221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7453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1FC9C82-B16A-7023-CF43-BCED75E6A9EA}"/>
              </a:ext>
            </a:extLst>
          </p:cNvPr>
          <p:cNvPicPr>
            <a:picLocks noChangeAspect="1"/>
          </p:cNvPicPr>
          <p:nvPr/>
        </p:nvPicPr>
        <p:blipFill>
          <a:blip r:embed="rId3"/>
          <a:stretch>
            <a:fillRect/>
          </a:stretch>
        </p:blipFill>
        <p:spPr>
          <a:xfrm>
            <a:off x="1235751" y="1209661"/>
            <a:ext cx="8806352" cy="5648339"/>
          </a:xfrm>
          <a:prstGeom prst="rect">
            <a:avLst/>
          </a:prstGeom>
        </p:spPr>
      </p:pic>
      <p:sp>
        <p:nvSpPr>
          <p:cNvPr id="6" name="Organigramme : Fusion 5">
            <a:extLst>
              <a:ext uri="{FF2B5EF4-FFF2-40B4-BE49-F238E27FC236}">
                <a16:creationId xmlns:a16="http://schemas.microsoft.com/office/drawing/2014/main" id="{3D63A101-69A0-B056-9D45-8E47686E4AEB}"/>
              </a:ext>
            </a:extLst>
          </p:cNvPr>
          <p:cNvSpPr/>
          <p:nvPr/>
        </p:nvSpPr>
        <p:spPr>
          <a:xfrm>
            <a:off x="7496174" y="2857278"/>
            <a:ext cx="219075" cy="219075"/>
          </a:xfrm>
          <a:prstGeom prst="flowChartMer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sp>
        <p:nvSpPr>
          <p:cNvPr id="7" name="Organigramme : Fusion 6">
            <a:extLst>
              <a:ext uri="{FF2B5EF4-FFF2-40B4-BE49-F238E27FC236}">
                <a16:creationId xmlns:a16="http://schemas.microsoft.com/office/drawing/2014/main" id="{180C30FA-A9C1-F8F1-B698-2182E5FE3AD9}"/>
              </a:ext>
            </a:extLst>
          </p:cNvPr>
          <p:cNvSpPr/>
          <p:nvPr/>
        </p:nvSpPr>
        <p:spPr>
          <a:xfrm>
            <a:off x="2458495" y="2406502"/>
            <a:ext cx="219075" cy="219075"/>
          </a:xfrm>
          <a:prstGeom prst="flowChartMer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sp>
        <p:nvSpPr>
          <p:cNvPr id="8" name="Organigramme : Fusion 7">
            <a:extLst>
              <a:ext uri="{FF2B5EF4-FFF2-40B4-BE49-F238E27FC236}">
                <a16:creationId xmlns:a16="http://schemas.microsoft.com/office/drawing/2014/main" id="{5D382BBE-07C7-80FB-BC5F-EDFDCD8F206B}"/>
              </a:ext>
            </a:extLst>
          </p:cNvPr>
          <p:cNvSpPr/>
          <p:nvPr/>
        </p:nvSpPr>
        <p:spPr>
          <a:xfrm>
            <a:off x="6075194" y="2476491"/>
            <a:ext cx="219075" cy="219075"/>
          </a:xfrm>
          <a:prstGeom prst="flowChartMer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sp>
        <p:nvSpPr>
          <p:cNvPr id="2" name="Titre 1">
            <a:extLst>
              <a:ext uri="{FF2B5EF4-FFF2-40B4-BE49-F238E27FC236}">
                <a16:creationId xmlns:a16="http://schemas.microsoft.com/office/drawing/2014/main" id="{EB673ACE-856C-7A39-50F7-06C633933365}"/>
              </a:ext>
            </a:extLst>
          </p:cNvPr>
          <p:cNvSpPr>
            <a:spLocks noGrp="1"/>
          </p:cNvSpPr>
          <p:nvPr>
            <p:ph type="title"/>
          </p:nvPr>
        </p:nvSpPr>
        <p:spPr>
          <a:xfrm>
            <a:off x="197855" y="203645"/>
            <a:ext cx="11860944" cy="864000"/>
          </a:xfrm>
          <a:noFill/>
          <a:ln w="9525">
            <a:noFill/>
            <a:miter lim="800000"/>
            <a:headEnd/>
            <a:tailEnd/>
          </a:ln>
          <a:effectLst/>
        </p:spPr>
        <p:txBody>
          <a:bodyPr vert="horz" wrap="square" lIns="91440" tIns="45720" rIns="91440" bIns="45720" rtlCol="0" anchor="ctr">
            <a:noAutofit/>
          </a:bodyPr>
          <a:lstStyle/>
          <a:p>
            <a:r>
              <a:rPr lang="fr-FR" sz="2800" cap="small" dirty="0">
                <a:ea typeface="Verdana" panose="020B0604030504040204" pitchFamily="34" charset="0"/>
              </a:rPr>
              <a:t>Une variabilité interannuelle qui s’accentue</a:t>
            </a:r>
          </a:p>
        </p:txBody>
      </p:sp>
    </p:spTree>
    <p:extLst>
      <p:ext uri="{BB962C8B-B14F-4D97-AF65-F5344CB8AC3E}">
        <p14:creationId xmlns:p14="http://schemas.microsoft.com/office/powerpoint/2010/main" val="3365267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1C0904F-0410-4FBD-EC52-2DAAA7B47F81}"/>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33200" y="1282224"/>
            <a:ext cx="9545367" cy="5395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3000" cap="small" dirty="0">
                <a:ea typeface="Verdana" panose="020B0604030504040204" pitchFamily="34" charset="0"/>
              </a:rPr>
              <a:t>Ce que l’on observe en France: humidité des sols</a:t>
            </a:r>
          </a:p>
        </p:txBody>
      </p:sp>
      <p:sp>
        <p:nvSpPr>
          <p:cNvPr id="4" name="ZoneTexte 3">
            <a:extLst>
              <a:ext uri="{FF2B5EF4-FFF2-40B4-BE49-F238E27FC236}">
                <a16:creationId xmlns:a16="http://schemas.microsoft.com/office/drawing/2014/main" id="{4A627715-C9D3-7983-16E9-A714B500574D}"/>
              </a:ext>
            </a:extLst>
          </p:cNvPr>
          <p:cNvSpPr txBox="1"/>
          <p:nvPr/>
        </p:nvSpPr>
        <p:spPr>
          <a:xfrm>
            <a:off x="9505741" y="2225501"/>
            <a:ext cx="2401556" cy="2031325"/>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Ø"/>
            </a:pPr>
            <a:r>
              <a:rPr lang="fr-FR" dirty="0">
                <a:solidFill>
                  <a:schemeClr val="bg2"/>
                </a:solidFill>
              </a:rPr>
              <a:t>Assèchement des sols </a:t>
            </a:r>
          </a:p>
          <a:p>
            <a:pPr marL="285750" indent="-285750">
              <a:buFont typeface="Wingdings" panose="05000000000000000000" pitchFamily="2" charset="2"/>
              <a:buChar char="Ø"/>
            </a:pPr>
            <a:r>
              <a:rPr lang="fr-FR" dirty="0">
                <a:solidFill>
                  <a:schemeClr val="bg2"/>
                </a:solidFill>
              </a:rPr>
              <a:t>Accentuation de l’intensité des sécheresses</a:t>
            </a:r>
          </a:p>
          <a:p>
            <a:pPr marL="285750" indent="-285750">
              <a:buFont typeface="Wingdings" panose="05000000000000000000" pitchFamily="2" charset="2"/>
              <a:buChar char="Ø"/>
            </a:pPr>
            <a:r>
              <a:rPr lang="fr-FR" dirty="0">
                <a:solidFill>
                  <a:schemeClr val="bg2"/>
                </a:solidFill>
              </a:rPr>
              <a:t>Risques de conflits sur l’eau</a:t>
            </a:r>
          </a:p>
        </p:txBody>
      </p:sp>
      <p:sp>
        <p:nvSpPr>
          <p:cNvPr id="6" name="ZoneTexte 5">
            <a:extLst>
              <a:ext uri="{FF2B5EF4-FFF2-40B4-BE49-F238E27FC236}">
                <a16:creationId xmlns:a16="http://schemas.microsoft.com/office/drawing/2014/main" id="{B1756166-D8E3-B865-839F-E06ADFA70CAA}"/>
              </a:ext>
            </a:extLst>
          </p:cNvPr>
          <p:cNvSpPr txBox="1"/>
          <p:nvPr/>
        </p:nvSpPr>
        <p:spPr>
          <a:xfrm>
            <a:off x="653993" y="6561143"/>
            <a:ext cx="4392488" cy="246221"/>
          </a:xfrm>
          <a:prstGeom prst="rect">
            <a:avLst/>
          </a:prstGeom>
          <a:noFill/>
        </p:spPr>
        <p:txBody>
          <a:bodyPr wrap="square" rtlCol="0">
            <a:spAutoFit/>
          </a:bodyPr>
          <a:lstStyle>
            <a:defPPr>
              <a:defRPr lang="fr-FR"/>
            </a:defPPr>
            <a:lvl1pPr>
              <a:defRPr i="1"/>
            </a:lvl1pPr>
          </a:lstStyle>
          <a:p>
            <a:r>
              <a:rPr lang="fr-FR" sz="1000" dirty="0"/>
              <a:t>Source : Météo France, Climat HD</a:t>
            </a:r>
          </a:p>
        </p:txBody>
      </p:sp>
    </p:spTree>
    <p:extLst>
      <p:ext uri="{BB962C8B-B14F-4D97-AF65-F5344CB8AC3E}">
        <p14:creationId xmlns:p14="http://schemas.microsoft.com/office/powerpoint/2010/main" val="2404754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71300" y="279400"/>
            <a:ext cx="11762082" cy="864000"/>
          </a:xfrm>
          <a:noFill/>
          <a:ln w="9525">
            <a:noFill/>
            <a:miter lim="800000"/>
            <a:headEnd/>
            <a:tailEnd/>
          </a:ln>
          <a:effectLst/>
        </p:spPr>
        <p:txBody>
          <a:bodyPr vert="horz" wrap="square" lIns="91440" tIns="45720" rIns="91440" bIns="45720" rtlCol="0" anchor="ctr">
            <a:noAutofit/>
          </a:bodyPr>
          <a:lstStyle/>
          <a:p>
            <a:r>
              <a:rPr lang="fr-FR" sz="2800" cap="small" dirty="0">
                <a:ea typeface="Verdana" panose="020B0604030504040204" pitchFamily="34" charset="0"/>
              </a:rPr>
              <a:t>Ce que l’on observe en France : étendue des sécheresses</a:t>
            </a:r>
          </a:p>
        </p:txBody>
      </p:sp>
      <p:pic>
        <p:nvPicPr>
          <p:cNvPr id="4" name="Picture 2">
            <a:extLst>
              <a:ext uri="{FF2B5EF4-FFF2-40B4-BE49-F238E27FC236}">
                <a16:creationId xmlns:a16="http://schemas.microsoft.com/office/drawing/2014/main" id="{2A360F59-26B1-F3A2-324E-36FA78A2315B}"/>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33512" y="1313194"/>
            <a:ext cx="8719889" cy="5319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a16="http://schemas.microsoft.com/office/drawing/2014/main" id="{0F17E3FE-31A8-04A6-7AB8-C2EB2F4B1D40}"/>
              </a:ext>
            </a:extLst>
          </p:cNvPr>
          <p:cNvSpPr txBox="1"/>
          <p:nvPr/>
        </p:nvSpPr>
        <p:spPr>
          <a:xfrm>
            <a:off x="7436532" y="6478651"/>
            <a:ext cx="4392488" cy="307777"/>
          </a:xfrm>
          <a:prstGeom prst="rect">
            <a:avLst/>
          </a:prstGeom>
          <a:noFill/>
        </p:spPr>
        <p:txBody>
          <a:bodyPr wrap="square" rtlCol="0">
            <a:spAutoFit/>
          </a:bodyPr>
          <a:lstStyle>
            <a:defPPr>
              <a:defRPr lang="fr-FR"/>
            </a:defPPr>
            <a:lvl1pPr>
              <a:defRPr i="1"/>
            </a:lvl1pPr>
          </a:lstStyle>
          <a:p>
            <a:r>
              <a:rPr lang="fr-FR" sz="1400" dirty="0"/>
              <a:t>Source : Météo France,  Climat HD</a:t>
            </a:r>
          </a:p>
        </p:txBody>
      </p:sp>
      <p:sp>
        <p:nvSpPr>
          <p:cNvPr id="6" name="ZoneTexte 5">
            <a:extLst>
              <a:ext uri="{FF2B5EF4-FFF2-40B4-BE49-F238E27FC236}">
                <a16:creationId xmlns:a16="http://schemas.microsoft.com/office/drawing/2014/main" id="{28D9446A-299B-D40D-31D7-8C03A56C8147}"/>
              </a:ext>
            </a:extLst>
          </p:cNvPr>
          <p:cNvSpPr txBox="1"/>
          <p:nvPr/>
        </p:nvSpPr>
        <p:spPr>
          <a:xfrm>
            <a:off x="8892791" y="2098949"/>
            <a:ext cx="2894337" cy="2862322"/>
          </a:xfrm>
          <a:prstGeom prst="rect">
            <a:avLst/>
          </a:prstGeom>
          <a:noFill/>
        </p:spPr>
        <p:txBody>
          <a:bodyPr wrap="square" rtlCol="0">
            <a:spAutoFit/>
          </a:bodyPr>
          <a:lstStyle/>
          <a:p>
            <a:r>
              <a:rPr lang="fr-FR" dirty="0">
                <a:solidFill>
                  <a:schemeClr val="bg2">
                    <a:lumMod val="75000"/>
                  </a:schemeClr>
                </a:solidFill>
              </a:rPr>
              <a:t>L’évolution de la moyenne décennale montre l’augmentation de la surface des sécheresses passant de valeurs de l’ordre de 5 % dans les années 1960 à plus de 10 % de nos jours.</a:t>
            </a:r>
          </a:p>
          <a:p>
            <a:endParaRPr lang="fr-FR" dirty="0">
              <a:solidFill>
                <a:schemeClr val="bg2">
                  <a:lumMod val="75000"/>
                </a:schemeClr>
              </a:solidFill>
            </a:endParaRPr>
          </a:p>
        </p:txBody>
      </p:sp>
    </p:spTree>
    <p:extLst>
      <p:ext uri="{BB962C8B-B14F-4D97-AF65-F5344CB8AC3E}">
        <p14:creationId xmlns:p14="http://schemas.microsoft.com/office/powerpoint/2010/main" val="1488471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4C0A33-590C-4B9D-893C-6CD546310CE4}"/>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2800" cap="small" dirty="0">
                <a:ea typeface="Verdana" panose="020B0604030504040204" pitchFamily="34" charset="0"/>
              </a:rPr>
              <a:t>Aléas : une rapide analyse du passé récent </a:t>
            </a:r>
            <a:r>
              <a:rPr lang="fr-FR" sz="2000" cap="small" dirty="0">
                <a:ea typeface="Verdana" panose="020B0604030504040204" pitchFamily="34" charset="0"/>
              </a:rPr>
              <a:t>(2016-2024)</a:t>
            </a:r>
          </a:p>
        </p:txBody>
      </p:sp>
      <p:pic>
        <p:nvPicPr>
          <p:cNvPr id="5" name="Image 4">
            <a:extLst>
              <a:ext uri="{FF2B5EF4-FFF2-40B4-BE49-F238E27FC236}">
                <a16:creationId xmlns:a16="http://schemas.microsoft.com/office/drawing/2014/main" id="{0C4A3001-A8CA-CAFB-2AE5-47DBCF1711CA}"/>
              </a:ext>
            </a:extLst>
          </p:cNvPr>
          <p:cNvPicPr>
            <a:picLocks noChangeAspect="1"/>
          </p:cNvPicPr>
          <p:nvPr/>
        </p:nvPicPr>
        <p:blipFill>
          <a:blip r:embed="rId3"/>
          <a:stretch>
            <a:fillRect/>
          </a:stretch>
        </p:blipFill>
        <p:spPr>
          <a:xfrm>
            <a:off x="829616" y="1149353"/>
            <a:ext cx="10072845" cy="5343522"/>
          </a:xfrm>
          <a:prstGeom prst="rect">
            <a:avLst/>
          </a:prstGeom>
        </p:spPr>
      </p:pic>
      <p:sp>
        <p:nvSpPr>
          <p:cNvPr id="6" name="ZoneTexte 5">
            <a:extLst>
              <a:ext uri="{FF2B5EF4-FFF2-40B4-BE49-F238E27FC236}">
                <a16:creationId xmlns:a16="http://schemas.microsoft.com/office/drawing/2014/main" id="{2BDE5981-2BE8-4E6B-B7A9-21730DD55B6B}"/>
              </a:ext>
            </a:extLst>
          </p:cNvPr>
          <p:cNvSpPr txBox="1"/>
          <p:nvPr/>
        </p:nvSpPr>
        <p:spPr>
          <a:xfrm>
            <a:off x="9137301" y="6492875"/>
            <a:ext cx="3054699" cy="307777"/>
          </a:xfrm>
          <a:prstGeom prst="rect">
            <a:avLst/>
          </a:prstGeom>
          <a:noFill/>
        </p:spPr>
        <p:txBody>
          <a:bodyPr wrap="square" rtlCol="0">
            <a:spAutoFit/>
          </a:bodyPr>
          <a:lstStyle/>
          <a:p>
            <a:r>
              <a:rPr lang="fr-FR" sz="1400" i="1" dirty="0"/>
              <a:t>Source : SOLAGRO</a:t>
            </a:r>
          </a:p>
        </p:txBody>
      </p:sp>
    </p:spTree>
    <p:extLst>
      <p:ext uri="{BB962C8B-B14F-4D97-AF65-F5344CB8AC3E}">
        <p14:creationId xmlns:p14="http://schemas.microsoft.com/office/powerpoint/2010/main" val="909170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D6BBC-FA33-829E-CB1D-FEA3B0CF59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5374ED-CD91-FD0C-34C8-02B7603C03D8}"/>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2800" cap="small" dirty="0">
                <a:ea typeface="Verdana" panose="020B0604030504040204" pitchFamily="34" charset="0"/>
              </a:rPr>
              <a:t>Aléas : une rapide analyse du passé récent</a:t>
            </a:r>
          </a:p>
        </p:txBody>
      </p:sp>
      <p:sp>
        <p:nvSpPr>
          <p:cNvPr id="6" name="ZoneTexte 5">
            <a:extLst>
              <a:ext uri="{FF2B5EF4-FFF2-40B4-BE49-F238E27FC236}">
                <a16:creationId xmlns:a16="http://schemas.microsoft.com/office/drawing/2014/main" id="{BD9336DC-A6E7-3083-BEE1-1BE0F2032FC5}"/>
              </a:ext>
            </a:extLst>
          </p:cNvPr>
          <p:cNvSpPr txBox="1"/>
          <p:nvPr/>
        </p:nvSpPr>
        <p:spPr>
          <a:xfrm>
            <a:off x="8876044" y="6551863"/>
            <a:ext cx="3054699" cy="307777"/>
          </a:xfrm>
          <a:prstGeom prst="rect">
            <a:avLst/>
          </a:prstGeom>
          <a:noFill/>
        </p:spPr>
        <p:txBody>
          <a:bodyPr wrap="square" rtlCol="0">
            <a:spAutoFit/>
          </a:bodyPr>
          <a:lstStyle/>
          <a:p>
            <a:r>
              <a:rPr lang="fr-FR" sz="1400" i="1" dirty="0"/>
              <a:t>Source : SOLAGRO</a:t>
            </a:r>
          </a:p>
        </p:txBody>
      </p:sp>
      <p:pic>
        <p:nvPicPr>
          <p:cNvPr id="4" name="Image 3">
            <a:extLst>
              <a:ext uri="{FF2B5EF4-FFF2-40B4-BE49-F238E27FC236}">
                <a16:creationId xmlns:a16="http://schemas.microsoft.com/office/drawing/2014/main" id="{BF20296C-0456-15A0-1E32-3E36AC63CA85}"/>
              </a:ext>
            </a:extLst>
          </p:cNvPr>
          <p:cNvPicPr>
            <a:picLocks noChangeAspect="1"/>
          </p:cNvPicPr>
          <p:nvPr/>
        </p:nvPicPr>
        <p:blipFill>
          <a:blip r:embed="rId3"/>
          <a:stretch>
            <a:fillRect/>
          </a:stretch>
        </p:blipFill>
        <p:spPr>
          <a:xfrm>
            <a:off x="805281" y="1229125"/>
            <a:ext cx="9835351" cy="5263750"/>
          </a:xfrm>
          <a:prstGeom prst="rect">
            <a:avLst/>
          </a:prstGeom>
        </p:spPr>
      </p:pic>
    </p:spTree>
    <p:extLst>
      <p:ext uri="{BB962C8B-B14F-4D97-AF65-F5344CB8AC3E}">
        <p14:creationId xmlns:p14="http://schemas.microsoft.com/office/powerpoint/2010/main" val="368828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27AB8-05C1-78E4-DA29-D8FC7D0887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9301E1-98F9-CD59-4B02-0DE8648479D1}"/>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2800" cap="small" dirty="0">
                <a:ea typeface="Verdana" panose="020B0604030504040204" pitchFamily="34" charset="0"/>
              </a:rPr>
              <a:t>Aléas : une rapide analyse du passé récent</a:t>
            </a:r>
          </a:p>
        </p:txBody>
      </p:sp>
      <p:sp>
        <p:nvSpPr>
          <p:cNvPr id="6" name="ZoneTexte 5">
            <a:extLst>
              <a:ext uri="{FF2B5EF4-FFF2-40B4-BE49-F238E27FC236}">
                <a16:creationId xmlns:a16="http://schemas.microsoft.com/office/drawing/2014/main" id="{79704899-F733-BB43-D043-30967E085CD5}"/>
              </a:ext>
            </a:extLst>
          </p:cNvPr>
          <p:cNvSpPr txBox="1"/>
          <p:nvPr/>
        </p:nvSpPr>
        <p:spPr>
          <a:xfrm>
            <a:off x="8876044" y="6551863"/>
            <a:ext cx="3054699" cy="307777"/>
          </a:xfrm>
          <a:prstGeom prst="rect">
            <a:avLst/>
          </a:prstGeom>
          <a:noFill/>
        </p:spPr>
        <p:txBody>
          <a:bodyPr wrap="square" rtlCol="0">
            <a:spAutoFit/>
          </a:bodyPr>
          <a:lstStyle/>
          <a:p>
            <a:r>
              <a:rPr lang="fr-FR" sz="1400" i="1" dirty="0"/>
              <a:t>Source : SOLAGRO</a:t>
            </a:r>
          </a:p>
        </p:txBody>
      </p:sp>
      <p:pic>
        <p:nvPicPr>
          <p:cNvPr id="5" name="Image 4">
            <a:extLst>
              <a:ext uri="{FF2B5EF4-FFF2-40B4-BE49-F238E27FC236}">
                <a16:creationId xmlns:a16="http://schemas.microsoft.com/office/drawing/2014/main" id="{537620BC-72E2-AB72-E24F-A820ABCCD3A0}"/>
              </a:ext>
            </a:extLst>
          </p:cNvPr>
          <p:cNvPicPr>
            <a:picLocks noChangeAspect="1"/>
          </p:cNvPicPr>
          <p:nvPr/>
        </p:nvPicPr>
        <p:blipFill>
          <a:blip r:embed="rId3"/>
          <a:stretch>
            <a:fillRect/>
          </a:stretch>
        </p:blipFill>
        <p:spPr>
          <a:xfrm>
            <a:off x="823964" y="1198806"/>
            <a:ext cx="9917724" cy="5376978"/>
          </a:xfrm>
          <a:prstGeom prst="rect">
            <a:avLst/>
          </a:prstGeom>
        </p:spPr>
      </p:pic>
    </p:spTree>
    <p:extLst>
      <p:ext uri="{BB962C8B-B14F-4D97-AF65-F5344CB8AC3E}">
        <p14:creationId xmlns:p14="http://schemas.microsoft.com/office/powerpoint/2010/main" val="824949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noFill/>
          <a:ln w="9525">
            <a:noFill/>
            <a:miter lim="800000"/>
            <a:headEnd/>
            <a:tailEnd/>
          </a:ln>
          <a:effectLst/>
        </p:spPr>
        <p:txBody>
          <a:bodyPr vert="horz" wrap="square" lIns="91440" tIns="45720" rIns="91440" bIns="45720" rtlCol="0" anchor="ctr">
            <a:noAutofit/>
          </a:bodyPr>
          <a:lstStyle/>
          <a:p>
            <a:r>
              <a:rPr lang="fr-FR" sz="3000" cap="small" dirty="0">
                <a:ea typeface="Verdana" panose="020B0604030504040204" pitchFamily="34" charset="0"/>
              </a:rPr>
              <a:t>Sensibiliser avec des données locales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normAutofit lnSpcReduction="10000"/>
          </a:bodyPr>
          <a:lstStyle/>
          <a:p>
            <a:pPr marL="0" indent="0" algn="ctr">
              <a:buNone/>
            </a:pPr>
            <a:endParaRPr lang="fr-FR" b="1" i="1" dirty="0"/>
          </a:p>
          <a:p>
            <a:pPr marL="0" indent="0" algn="ctr">
              <a:buNone/>
            </a:pPr>
            <a:r>
              <a:rPr lang="fr-FR" b="1" i="1" dirty="0"/>
              <a:t>Aller chercher des constats régionaux du changement climatique : hausse températures, précipitations, bilan pluie-ETP, nombre de jours </a:t>
            </a:r>
            <a:r>
              <a:rPr lang="fr-FR" b="1" i="1" dirty="0" err="1"/>
              <a:t>échaudants</a:t>
            </a:r>
            <a:r>
              <a:rPr lang="fr-FR" b="1" i="1" dirty="0"/>
              <a:t>…</a:t>
            </a:r>
          </a:p>
          <a:p>
            <a:pPr marL="0" indent="0" algn="ctr">
              <a:buNone/>
            </a:pPr>
            <a:r>
              <a:rPr lang="fr-FR" b="1" i="1" dirty="0"/>
              <a:t>On peut se baser sur :</a:t>
            </a:r>
          </a:p>
          <a:p>
            <a:pPr marL="0" indent="0" algn="ctr">
              <a:buNone/>
            </a:pPr>
            <a:r>
              <a:rPr lang="fr-FR" b="1" i="1" dirty="0"/>
              <a:t>- les données ORACLE régionales </a:t>
            </a:r>
          </a:p>
          <a:p>
            <a:pPr marL="0" indent="0" algn="ctr">
              <a:buNone/>
            </a:pPr>
            <a:r>
              <a:rPr lang="fr-FR" b="1" i="1" dirty="0"/>
              <a:t>- les rapports des GIEC régionaux existants</a:t>
            </a:r>
          </a:p>
          <a:p>
            <a:pPr marL="0" indent="0" algn="ctr">
              <a:buNone/>
            </a:pPr>
            <a:r>
              <a:rPr lang="fr-FR" b="1" i="1" dirty="0"/>
              <a:t>- des indicateurs agro-climatiques (</a:t>
            </a:r>
            <a:r>
              <a:rPr lang="fr-FR" b="1" i="1" dirty="0" err="1">
                <a:solidFill>
                  <a:schemeClr val="accent1">
                    <a:lumMod val="75000"/>
                  </a:schemeClr>
                </a:solidFill>
                <a:hlinkClick r:id="rId3">
                  <a:extLst>
                    <a:ext uri="{A12FA001-AC4F-418D-AE19-62706E023703}">
                      <ahyp:hlinkClr xmlns:ahyp="http://schemas.microsoft.com/office/drawing/2018/hyperlinkcolor" val="tx"/>
                    </a:ext>
                  </a:extLst>
                </a:hlinkClick>
              </a:rPr>
              <a:t>AgriClim</a:t>
            </a:r>
            <a:r>
              <a:rPr lang="fr-FR" b="1" i="1" dirty="0">
                <a:solidFill>
                  <a:schemeClr val="accent1">
                    <a:lumMod val="75000"/>
                  </a:schemeClr>
                </a:solidFill>
              </a:rPr>
              <a:t> </a:t>
            </a:r>
            <a:r>
              <a:rPr lang="fr-FR" b="1" i="1" dirty="0"/>
              <a:t>et </a:t>
            </a:r>
            <a:r>
              <a:rPr lang="fr-FR" b="1" i="1" dirty="0">
                <a:solidFill>
                  <a:schemeClr val="accent1"/>
                </a:solidFill>
                <a:hlinkClick r:id="rId4">
                  <a:extLst>
                    <a:ext uri="{A12FA001-AC4F-418D-AE19-62706E023703}">
                      <ahyp:hlinkClr xmlns:ahyp="http://schemas.microsoft.com/office/drawing/2018/hyperlinkcolor" val="tx"/>
                    </a:ext>
                  </a:extLst>
                </a:hlinkClick>
              </a:rPr>
              <a:t>ClimaDiag Agriculture</a:t>
            </a:r>
            <a:r>
              <a:rPr lang="fr-FR" b="1" i="1" dirty="0"/>
              <a:t>)</a:t>
            </a:r>
          </a:p>
          <a:p>
            <a:endParaRPr lang="fr-FR" dirty="0"/>
          </a:p>
        </p:txBody>
      </p:sp>
    </p:spTree>
    <p:extLst>
      <p:ext uri="{BB962C8B-B14F-4D97-AF65-F5344CB8AC3E}">
        <p14:creationId xmlns:p14="http://schemas.microsoft.com/office/powerpoint/2010/main" val="1677375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584A718-FED4-8B53-247E-9DFB2157FB08}"/>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EF1CDD00-176F-B5CB-ADC6-B5B5084E45FA}"/>
              </a:ext>
            </a:extLst>
          </p:cNvPr>
          <p:cNvPicPr>
            <a:picLocks noChangeAspect="1"/>
          </p:cNvPicPr>
          <p:nvPr/>
        </p:nvPicPr>
        <p:blipFill rotWithShape="1">
          <a:blip r:embed="rId2"/>
          <a:srcRect l="58763" t="18179" r="10000" b="9794"/>
          <a:stretch/>
        </p:blipFill>
        <p:spPr>
          <a:xfrm>
            <a:off x="537327" y="173601"/>
            <a:ext cx="10620855" cy="6510797"/>
          </a:xfrm>
          <a:prstGeom prst="rect">
            <a:avLst/>
          </a:prstGeom>
        </p:spPr>
      </p:pic>
      <p:sp>
        <p:nvSpPr>
          <p:cNvPr id="7" name="Rectangle 6">
            <a:extLst>
              <a:ext uri="{FF2B5EF4-FFF2-40B4-BE49-F238E27FC236}">
                <a16:creationId xmlns:a16="http://schemas.microsoft.com/office/drawing/2014/main" id="{C95DD33B-2EFE-9662-2350-EAEAC0916667}"/>
              </a:ext>
            </a:extLst>
          </p:cNvPr>
          <p:cNvSpPr/>
          <p:nvPr/>
        </p:nvSpPr>
        <p:spPr>
          <a:xfrm>
            <a:off x="9803876" y="358219"/>
            <a:ext cx="1187778" cy="1885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6" name="ZoneTexte 5">
            <a:extLst>
              <a:ext uri="{FF2B5EF4-FFF2-40B4-BE49-F238E27FC236}">
                <a16:creationId xmlns:a16="http://schemas.microsoft.com/office/drawing/2014/main" id="{7289C746-E3C3-D821-AAC6-FA972299D232}"/>
              </a:ext>
            </a:extLst>
          </p:cNvPr>
          <p:cNvSpPr txBox="1"/>
          <p:nvPr/>
        </p:nvSpPr>
        <p:spPr>
          <a:xfrm>
            <a:off x="5847754" y="269708"/>
            <a:ext cx="643850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Grandview Display"/>
                <a:ea typeface="+mn-ea"/>
                <a:cs typeface="+mn-cs"/>
              </a:rPr>
              <a:t>Sources : Météo France (2021) et rapport du GIEC Pays de la Loire (2022)</a:t>
            </a:r>
          </a:p>
        </p:txBody>
      </p:sp>
      <p:sp>
        <p:nvSpPr>
          <p:cNvPr id="8" name="ZoneTexte 7">
            <a:extLst>
              <a:ext uri="{FF2B5EF4-FFF2-40B4-BE49-F238E27FC236}">
                <a16:creationId xmlns:a16="http://schemas.microsoft.com/office/drawing/2014/main" id="{36AB7515-C329-1DEF-2F6F-DC5A8C73C26D}"/>
              </a:ext>
            </a:extLst>
          </p:cNvPr>
          <p:cNvSpPr txBox="1"/>
          <p:nvPr/>
        </p:nvSpPr>
        <p:spPr>
          <a:xfrm>
            <a:off x="2063692" y="5144448"/>
            <a:ext cx="8674216"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D891C">
                    <a:lumMod val="75000"/>
                  </a:srgbClr>
                </a:solidFill>
                <a:effectLst/>
                <a:uLnTx/>
                <a:uFillTx/>
                <a:latin typeface="Verdana"/>
                <a:ea typeface="+mn-ea"/>
                <a:cs typeface="+mn-cs"/>
              </a:rPr>
              <a:t>Réchauffement en accélération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D891C">
                    <a:lumMod val="75000"/>
                  </a:srgbClr>
                </a:solidFill>
                <a:effectLst/>
                <a:uLnTx/>
                <a:uFillTx/>
                <a:latin typeface="Verdana"/>
                <a:ea typeface="+mn-ea"/>
                <a:cs typeface="+mn-cs"/>
              </a:rPr>
              <a:t>- élévation des températures moyennes   +1,5°C en 60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FD891C">
                    <a:lumMod val="75000"/>
                  </a:srgbClr>
                </a:solidFill>
                <a:effectLst/>
                <a:uLnTx/>
                <a:uFillTx/>
                <a:latin typeface="Verdana"/>
                <a:ea typeface="+mn-ea"/>
                <a:cs typeface="+mn-cs"/>
              </a:rPr>
              <a:t>- depuis 1980, on observe une accélération du phénomène avec une élévation de la température moyenne de 0,37 °C tous les 10 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FD891C">
                  <a:lumMod val="75000"/>
                </a:srgbClr>
              </a:solidFill>
              <a:effectLst/>
              <a:uLnTx/>
              <a:uFillTx/>
              <a:latin typeface="Grandview Display"/>
              <a:ea typeface="+mn-ea"/>
              <a:cs typeface="+mn-cs"/>
            </a:endParaRPr>
          </a:p>
        </p:txBody>
      </p:sp>
    </p:spTree>
    <p:extLst>
      <p:ext uri="{BB962C8B-B14F-4D97-AF65-F5344CB8AC3E}">
        <p14:creationId xmlns:p14="http://schemas.microsoft.com/office/powerpoint/2010/main" val="3956832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24632193-9976-B912-BCC7-AFB92218FC9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48337" t="75913" r="8468"/>
          <a:stretch/>
        </p:blipFill>
        <p:spPr>
          <a:xfrm>
            <a:off x="6813281" y="3058794"/>
            <a:ext cx="2016977" cy="1692160"/>
          </a:xfrm>
          <a:prstGeom prst="rect">
            <a:avLst/>
          </a:prstGeom>
        </p:spPr>
      </p:pic>
      <p:grpSp>
        <p:nvGrpSpPr>
          <p:cNvPr id="13" name="Groupe 12">
            <a:extLst>
              <a:ext uri="{FF2B5EF4-FFF2-40B4-BE49-F238E27FC236}">
                <a16:creationId xmlns:a16="http://schemas.microsoft.com/office/drawing/2014/main" id="{A9237ED1-FF5D-DF12-7E8E-660127C49EAC}"/>
              </a:ext>
            </a:extLst>
          </p:cNvPr>
          <p:cNvGrpSpPr/>
          <p:nvPr/>
        </p:nvGrpSpPr>
        <p:grpSpPr>
          <a:xfrm>
            <a:off x="2025190" y="1261676"/>
            <a:ext cx="5688632" cy="4711597"/>
            <a:chOff x="397768" y="1052736"/>
            <a:chExt cx="5688632" cy="4711597"/>
          </a:xfrm>
        </p:grpSpPr>
        <p:grpSp>
          <p:nvGrpSpPr>
            <p:cNvPr id="14" name="Groupe 13">
              <a:extLst>
                <a:ext uri="{FF2B5EF4-FFF2-40B4-BE49-F238E27FC236}">
                  <a16:creationId xmlns:a16="http://schemas.microsoft.com/office/drawing/2014/main" id="{B419F5D9-7F57-5B5C-6967-E20CBA6149FE}"/>
                </a:ext>
              </a:extLst>
            </p:cNvPr>
            <p:cNvGrpSpPr/>
            <p:nvPr/>
          </p:nvGrpSpPr>
          <p:grpSpPr>
            <a:xfrm>
              <a:off x="397768" y="1052736"/>
              <a:ext cx="5688632" cy="4711597"/>
              <a:chOff x="397768" y="1052736"/>
              <a:chExt cx="5688632" cy="4711597"/>
            </a:xfrm>
          </p:grpSpPr>
          <p:pic>
            <p:nvPicPr>
              <p:cNvPr id="16" name="Picture 2" descr="Afficher l'image d'origine">
                <a:extLst>
                  <a:ext uri="{FF2B5EF4-FFF2-40B4-BE49-F238E27FC236}">
                    <a16:creationId xmlns:a16="http://schemas.microsoft.com/office/drawing/2014/main" id="{117D0AC2-1E88-BD97-3AED-563D8374E61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99762"/>
                        </a14:imgEffect>
                      </a14:imgLayer>
                    </a14:imgProps>
                  </a:ext>
                  <a:ext uri="{28A0092B-C50C-407E-A947-70E740481C1C}">
                    <a14:useLocalDpi xmlns:a14="http://schemas.microsoft.com/office/drawing/2010/main" val="0"/>
                  </a:ext>
                </a:extLst>
              </a:blip>
              <a:srcRect/>
              <a:stretch>
                <a:fillRect/>
              </a:stretch>
            </p:blipFill>
            <p:spPr bwMode="auto">
              <a:xfrm>
                <a:off x="413379" y="1052736"/>
                <a:ext cx="5035295" cy="4711597"/>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Forme 16">
                <a:extLst>
                  <a:ext uri="{FF2B5EF4-FFF2-40B4-BE49-F238E27FC236}">
                    <a16:creationId xmlns:a16="http://schemas.microsoft.com/office/drawing/2014/main" id="{74CDEFFD-134F-6CD1-040B-7D6119F275C9}"/>
                  </a:ext>
                </a:extLst>
              </p:cNvPr>
              <p:cNvSpPr/>
              <p:nvPr/>
            </p:nvSpPr>
            <p:spPr>
              <a:xfrm rot="19856918">
                <a:off x="1142133" y="2690284"/>
                <a:ext cx="2263201" cy="2011300"/>
              </a:xfrm>
              <a:prstGeom prst="swooshArrow">
                <a:avLst>
                  <a:gd name="adj1" fmla="val 21049"/>
                  <a:gd name="adj2" fmla="val 0"/>
                </a:avLst>
              </a:prstGeom>
              <a:gradFill rotWithShape="1">
                <a:gsLst>
                  <a:gs pos="0">
                    <a:srgbClr val="339933">
                      <a:shade val="51000"/>
                      <a:satMod val="130000"/>
                    </a:srgbClr>
                  </a:gs>
                  <a:gs pos="80000">
                    <a:srgbClr val="339933">
                      <a:shade val="93000"/>
                      <a:satMod val="130000"/>
                    </a:srgbClr>
                  </a:gs>
                  <a:gs pos="100000">
                    <a:srgbClr val="339933">
                      <a:shade val="94000"/>
                      <a:satMod val="135000"/>
                    </a:srgbClr>
                  </a:gs>
                </a:gsLst>
                <a:lin ang="16200000" scaled="0"/>
              </a:gradFill>
              <a:ln w="9525" cap="flat" cmpd="sng" algn="ctr">
                <a:solidFill>
                  <a:srgbClr val="339933">
                    <a:shade val="95000"/>
                    <a:satMod val="105000"/>
                  </a:srgbClr>
                </a:solidFill>
                <a:prstDash val="solid"/>
              </a:ln>
              <a:effectLst>
                <a:outerShdw blurRad="40000" dist="23000" dir="5400000" rotWithShape="0">
                  <a:srgbClr val="000000">
                    <a:alpha val="35000"/>
                  </a:srgbClr>
                </a:outerShdw>
              </a:effectLst>
            </p:spPr>
            <p:txBody>
              <a:bodyPr/>
              <a:lstStyle/>
              <a:p>
                <a:endParaRPr lang="fr-FR"/>
              </a:p>
            </p:txBody>
          </p:sp>
          <p:graphicFrame>
            <p:nvGraphicFramePr>
              <p:cNvPr id="18" name="Diagramme 17">
                <a:extLst>
                  <a:ext uri="{FF2B5EF4-FFF2-40B4-BE49-F238E27FC236}">
                    <a16:creationId xmlns:a16="http://schemas.microsoft.com/office/drawing/2014/main" id="{FB4285E6-EE37-35B8-513A-0F795035C84F}"/>
                  </a:ext>
                </a:extLst>
              </p:cNvPr>
              <p:cNvGraphicFramePr/>
              <p:nvPr/>
            </p:nvGraphicFramePr>
            <p:xfrm>
              <a:off x="397768" y="1224261"/>
              <a:ext cx="5688632" cy="34159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sp>
          <p:nvSpPr>
            <p:cNvPr id="15" name="Ellipse 14">
              <a:extLst>
                <a:ext uri="{FF2B5EF4-FFF2-40B4-BE49-F238E27FC236}">
                  <a16:creationId xmlns:a16="http://schemas.microsoft.com/office/drawing/2014/main" id="{E1AAAE10-30AD-86D7-742C-16251C368698}"/>
                </a:ext>
              </a:extLst>
            </p:cNvPr>
            <p:cNvSpPr/>
            <p:nvPr/>
          </p:nvSpPr>
          <p:spPr>
            <a:xfrm>
              <a:off x="1709990" y="4599438"/>
              <a:ext cx="125706" cy="125706"/>
            </a:xfrm>
            <a:prstGeom prst="ellipse">
              <a:avLst/>
            </a:prstGeom>
            <a:solidFill>
              <a:srgbClr val="800000"/>
            </a:solidFill>
            <a:ln w="25400" cap="flat" cmpd="sng" algn="ctr">
              <a:solidFill>
                <a:srgbClr val="FFFFCC">
                  <a:hueOff val="0"/>
                  <a:satOff val="0"/>
                  <a:lumOff val="0"/>
                  <a:alphaOff val="0"/>
                </a:srgbClr>
              </a:solidFill>
              <a:prstDash val="solid"/>
            </a:ln>
            <a:effectLst/>
          </p:spPr>
          <p:txBody>
            <a:bodyPr/>
            <a:lstStyle/>
            <a:p>
              <a:endParaRPr lang="fr-FR"/>
            </a:p>
          </p:txBody>
        </p:sp>
      </p:grpSp>
      <p:sp>
        <p:nvSpPr>
          <p:cNvPr id="19" name="Espace réservé du contenu 2">
            <a:extLst>
              <a:ext uri="{FF2B5EF4-FFF2-40B4-BE49-F238E27FC236}">
                <a16:creationId xmlns:a16="http://schemas.microsoft.com/office/drawing/2014/main" id="{7C138826-1D0C-EAD9-9C4C-7A76EF3243BE}"/>
              </a:ext>
            </a:extLst>
          </p:cNvPr>
          <p:cNvSpPr txBox="1">
            <a:spLocks/>
          </p:cNvSpPr>
          <p:nvPr/>
        </p:nvSpPr>
        <p:spPr bwMode="auto">
          <a:xfrm>
            <a:off x="8166737" y="832891"/>
            <a:ext cx="3843003" cy="237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fr-FR" sz="1400" b="1" i="0" u="none" strike="noStrike" kern="0" cap="none" spc="0" normalizeH="0" baseline="0" noProof="0" dirty="0">
                <a:ln>
                  <a:noFill/>
                </a:ln>
                <a:solidFill>
                  <a:srgbClr val="F95131">
                    <a:lumMod val="50000"/>
                  </a:srgbClr>
                </a:solidFill>
                <a:effectLst/>
                <a:uLnTx/>
                <a:uFillTx/>
                <a:latin typeface="Verdana"/>
                <a:ea typeface="+mn-ea"/>
                <a:cs typeface="+mn-cs"/>
              </a:rPr>
              <a:t>Des disparités territoriales : </a:t>
            </a:r>
            <a:r>
              <a:rPr kumimoji="0" lang="fr-FR" sz="1400" b="1" i="0" u="none" strike="noStrike" kern="0" cap="none" spc="0" normalizeH="0" baseline="0" noProof="0" dirty="0">
                <a:ln>
                  <a:noFill/>
                </a:ln>
                <a:solidFill>
                  <a:srgbClr val="000000"/>
                </a:solidFill>
                <a:effectLst/>
                <a:uLnTx/>
                <a:uFillTx/>
                <a:latin typeface="Verdana"/>
                <a:ea typeface="+mn-ea"/>
                <a:cs typeface="+mn-cs"/>
              </a:rPr>
              <a:t>un gradient ouest-est et une grande variabilité interannuelle.</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fr-FR" sz="1200" b="1" i="0" u="none" strike="noStrike" kern="1200" cap="none" spc="0" normalizeH="0" baseline="0" noProof="0" dirty="0">
              <a:ln>
                <a:noFill/>
              </a:ln>
              <a:solidFill>
                <a:srgbClr val="000000"/>
              </a:solidFill>
              <a:effectLst/>
              <a:uLnTx/>
              <a:uFillTx/>
              <a:latin typeface="Verdana"/>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fr-FR" sz="1400" b="1" i="0" u="none" strike="noStrike" kern="0" cap="none" spc="0" normalizeH="0" baseline="0" noProof="0" dirty="0">
                <a:ln>
                  <a:noFill/>
                </a:ln>
                <a:solidFill>
                  <a:srgbClr val="F95131">
                    <a:lumMod val="50000"/>
                  </a:srgbClr>
                </a:solidFill>
                <a:effectLst/>
                <a:uLnTx/>
                <a:uFillTx/>
                <a:latin typeface="Verdana"/>
                <a:ea typeface="+mn-ea"/>
                <a:cs typeface="+mn-cs"/>
              </a:rPr>
              <a:t>Réchauffement annuel et saisonnier</a:t>
            </a:r>
          </a:p>
          <a:p>
            <a:pPr marL="685800" marR="0" lvl="1" indent="-285750" algn="l" defTabSz="914400" rtl="0" eaLnBrk="1" fontAlgn="base" latinLnBrk="0" hangingPunct="1">
              <a:lnSpc>
                <a:spcPct val="100000"/>
              </a:lnSpc>
              <a:spcBef>
                <a:spcPct val="20000"/>
              </a:spcBef>
              <a:spcAft>
                <a:spcPct val="0"/>
              </a:spcAft>
              <a:buClrTx/>
              <a:buSzTx/>
              <a:buFontTx/>
              <a:buChar char="-"/>
              <a:tabLst/>
              <a:defRPr/>
            </a:pPr>
            <a:r>
              <a:rPr kumimoji="0" lang="fr-FR" sz="1400" b="1" i="0" u="none" strike="noStrike" kern="0" cap="none" spc="0" normalizeH="0" baseline="0" noProof="0" dirty="0">
                <a:ln>
                  <a:noFill/>
                </a:ln>
                <a:solidFill>
                  <a:srgbClr val="000000"/>
                </a:solidFill>
                <a:effectLst/>
                <a:uLnTx/>
                <a:uFillTx/>
                <a:latin typeface="Verdana"/>
                <a:ea typeface="+mn-ea"/>
                <a:cs typeface="+mn-cs"/>
              </a:rPr>
              <a:t>Printemps (+0,35 à + 0,55°C /décennie)</a:t>
            </a:r>
          </a:p>
          <a:p>
            <a:pPr marL="685800" marR="0" lvl="1" indent="-285750" algn="l" defTabSz="914400" rtl="0" eaLnBrk="1" fontAlgn="base" latinLnBrk="0" hangingPunct="1">
              <a:lnSpc>
                <a:spcPct val="100000"/>
              </a:lnSpc>
              <a:spcBef>
                <a:spcPct val="20000"/>
              </a:spcBef>
              <a:spcAft>
                <a:spcPct val="0"/>
              </a:spcAft>
              <a:buClrTx/>
              <a:buSzTx/>
              <a:buFontTx/>
              <a:buChar char="-"/>
              <a:tabLst/>
              <a:defRPr/>
            </a:pPr>
            <a:r>
              <a:rPr kumimoji="0" lang="fr-FR" sz="1400" b="1" i="0" u="none" strike="noStrike" kern="0" cap="none" spc="0" normalizeH="0" baseline="0" noProof="0" dirty="0">
                <a:ln>
                  <a:noFill/>
                </a:ln>
                <a:solidFill>
                  <a:srgbClr val="000000"/>
                </a:solidFill>
                <a:effectLst/>
                <a:uLnTx/>
                <a:uFillTx/>
                <a:latin typeface="Verdana"/>
                <a:ea typeface="+mn-ea"/>
                <a:cs typeface="+mn-cs"/>
              </a:rPr>
              <a:t>Été (+0,23 à + 0,46°C /décennie)</a:t>
            </a:r>
          </a:p>
          <a:p>
            <a:pPr marL="685800" marR="0" lvl="1" indent="-285750" algn="l" defTabSz="914400" rtl="0" eaLnBrk="1" fontAlgn="base" latinLnBrk="0" hangingPunct="1">
              <a:lnSpc>
                <a:spcPct val="100000"/>
              </a:lnSpc>
              <a:spcBef>
                <a:spcPct val="20000"/>
              </a:spcBef>
              <a:spcAft>
                <a:spcPct val="0"/>
              </a:spcAft>
              <a:buClrTx/>
              <a:buSzTx/>
              <a:buFontTx/>
              <a:buChar char="-"/>
              <a:tabLst/>
              <a:defRPr/>
            </a:pPr>
            <a:r>
              <a:rPr kumimoji="0" lang="fr-FR" sz="1400" b="1" i="0" u="none" strike="noStrike" kern="0" cap="none" spc="0" normalizeH="0" baseline="0" noProof="0" dirty="0">
                <a:ln>
                  <a:noFill/>
                </a:ln>
                <a:solidFill>
                  <a:srgbClr val="000000"/>
                </a:solidFill>
                <a:effectLst/>
                <a:uLnTx/>
                <a:uFillTx/>
                <a:latin typeface="Verdana"/>
                <a:ea typeface="+mn-ea"/>
                <a:cs typeface="+mn-cs"/>
              </a:rPr>
              <a:t>Automne(+0,36 à + 0,50°C /décennie)</a:t>
            </a: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68580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285750" marR="0" lvl="0" indent="-342900" algn="l" defTabSz="914400" rtl="0" eaLnBrk="1" fontAlgn="base" latinLnBrk="0" hangingPunct="1">
              <a:lnSpc>
                <a:spcPct val="100000"/>
              </a:lnSpc>
              <a:spcBef>
                <a:spcPct val="20000"/>
              </a:spcBef>
              <a:spcAft>
                <a:spcPct val="0"/>
              </a:spcAft>
              <a:buClrTx/>
              <a:buSzPct val="146000"/>
              <a:buFont typeface="Arial" pitchFamily="34" charset="0"/>
              <a:buChar char="•"/>
              <a:tabLst/>
              <a:defRPr/>
            </a:pPr>
            <a:r>
              <a:rPr kumimoji="0" lang="fr-FR" sz="1400" b="1" i="0" u="none" strike="noStrike" kern="0" cap="none" spc="0" normalizeH="0" baseline="0" noProof="0" dirty="0">
                <a:ln>
                  <a:noFill/>
                </a:ln>
                <a:solidFill>
                  <a:srgbClr val="F95131">
                    <a:lumMod val="50000"/>
                  </a:srgbClr>
                </a:solidFill>
                <a:effectLst/>
                <a:uLnTx/>
                <a:uFillTx/>
                <a:latin typeface="Verdana"/>
                <a:ea typeface="+mn-ea"/>
                <a:cs typeface="+mn-cs"/>
              </a:rPr>
              <a:t>Stagnation en hiver</a:t>
            </a:r>
          </a:p>
          <a:p>
            <a:pPr marL="0" marR="0" lvl="0" indent="0" algn="l" defTabSz="914400" rtl="0" eaLnBrk="1" fontAlgn="base" latinLnBrk="0" hangingPunct="1">
              <a:lnSpc>
                <a:spcPct val="100000"/>
              </a:lnSpc>
              <a:spcBef>
                <a:spcPct val="20000"/>
              </a:spcBef>
              <a:spcAft>
                <a:spcPct val="0"/>
              </a:spcAft>
              <a:buClrTx/>
              <a:buSzPct val="146000"/>
              <a:buFontTx/>
              <a:buNone/>
              <a:tabLst/>
              <a:defRPr/>
            </a:pPr>
            <a:endParaRPr kumimoji="0" lang="fr-FR" sz="1400" b="1" i="0" u="none" strike="noStrike" kern="0" cap="none" spc="0" normalizeH="0" baseline="0" noProof="0" dirty="0">
              <a:ln>
                <a:noFill/>
              </a:ln>
              <a:solidFill>
                <a:srgbClr val="000000"/>
              </a:solidFill>
              <a:effectLst/>
              <a:uLnTx/>
              <a:uFillTx/>
              <a:latin typeface="Verdana"/>
              <a:ea typeface="+mn-ea"/>
              <a:cs typeface="+mn-cs"/>
            </a:endParaRPr>
          </a:p>
          <a:p>
            <a:pPr marL="285750" marR="0" lvl="0" indent="-342900" algn="l" defTabSz="914400" rtl="0" eaLnBrk="1" fontAlgn="base" latinLnBrk="0" hangingPunct="1">
              <a:lnSpc>
                <a:spcPct val="100000"/>
              </a:lnSpc>
              <a:spcBef>
                <a:spcPct val="20000"/>
              </a:spcBef>
              <a:spcAft>
                <a:spcPct val="0"/>
              </a:spcAft>
              <a:buClrTx/>
              <a:buSzPct val="146000"/>
              <a:buFont typeface="Arial" pitchFamily="34" charset="0"/>
              <a:buChar char="•"/>
              <a:tabLst/>
              <a:defRPr/>
            </a:pPr>
            <a:r>
              <a:rPr kumimoji="0" lang="fr-FR" sz="1400" b="1" i="0" u="none" strike="noStrike" kern="0" cap="none" spc="0" normalizeH="0" baseline="0" noProof="0" dirty="0">
                <a:ln>
                  <a:noFill/>
                </a:ln>
                <a:solidFill>
                  <a:srgbClr val="F95131">
                    <a:lumMod val="50000"/>
                  </a:srgbClr>
                </a:solidFill>
                <a:effectLst/>
                <a:uLnTx/>
                <a:uFillTx/>
                <a:latin typeface="Verdana"/>
                <a:ea typeface="+mn-ea"/>
                <a:cs typeface="+mn-cs"/>
              </a:rPr>
              <a:t>Davantage de jours chauds et très chauds</a:t>
            </a:r>
            <a:r>
              <a:rPr kumimoji="0" lang="fr-FR" sz="1400" b="1" i="0" u="none" strike="noStrike" kern="0" cap="none" spc="0" normalizeH="0" baseline="0" noProof="0" dirty="0">
                <a:ln>
                  <a:noFill/>
                </a:ln>
                <a:solidFill>
                  <a:srgbClr val="000000"/>
                </a:solidFill>
                <a:effectLst/>
                <a:uLnTx/>
                <a:uFillTx/>
                <a:latin typeface="Verdana"/>
                <a:ea typeface="+mn-ea"/>
                <a:cs typeface="+mn-cs"/>
              </a:rPr>
              <a:t> &gt; 25°C </a:t>
            </a:r>
            <a:endParaRPr kumimoji="0" lang="fr-FR" sz="1400" b="1" i="0" u="none" strike="noStrike" kern="1200" cap="none" spc="0" normalizeH="0" baseline="0" noProof="0" dirty="0">
              <a:ln>
                <a:noFill/>
              </a:ln>
              <a:solidFill>
                <a:prstClr val="black"/>
              </a:solidFill>
              <a:effectLst/>
              <a:uLnTx/>
              <a:uFillTx/>
              <a:latin typeface="Grandview Display"/>
              <a:ea typeface="+mn-ea"/>
              <a:cs typeface="+mn-cs"/>
            </a:endParaRPr>
          </a:p>
          <a:p>
            <a:pPr marL="400050" marR="0" lvl="1" indent="0" algn="l" defTabSz="914400" rtl="0" eaLnBrk="1" fontAlgn="base" latinLnBrk="0" hangingPunct="1">
              <a:lnSpc>
                <a:spcPct val="100000"/>
              </a:lnSpc>
              <a:spcBef>
                <a:spcPct val="20000"/>
              </a:spcBef>
              <a:spcAft>
                <a:spcPct val="0"/>
              </a:spcAft>
              <a:buClrTx/>
              <a:buSzTx/>
              <a:buFontTx/>
              <a:buNone/>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400050" marR="0" lvl="1" indent="0" algn="l" defTabSz="914400" rtl="0" eaLnBrk="1" fontAlgn="base" latinLnBrk="0" hangingPunct="1">
              <a:lnSpc>
                <a:spcPct val="100000"/>
              </a:lnSpc>
              <a:spcBef>
                <a:spcPct val="20000"/>
              </a:spcBef>
              <a:spcAft>
                <a:spcPct val="0"/>
              </a:spcAft>
              <a:buClrTx/>
              <a:buSzTx/>
              <a:buFontTx/>
              <a:buNone/>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fr-FR" sz="1200" b="1" i="0" u="none" strike="noStrike" kern="0" cap="none" spc="0" normalizeH="0" baseline="0" noProof="0" dirty="0">
              <a:ln>
                <a:noFill/>
              </a:ln>
              <a:solidFill>
                <a:srgbClr val="000000"/>
              </a:solidFill>
              <a:effectLst/>
              <a:uLnTx/>
              <a:uFillTx/>
              <a:latin typeface="Verdana"/>
              <a:ea typeface="+mn-ea"/>
              <a:cs typeface="+mn-cs"/>
            </a:endParaRPr>
          </a:p>
        </p:txBody>
      </p:sp>
      <p:sp>
        <p:nvSpPr>
          <p:cNvPr id="20" name="ZoneTexte 19">
            <a:extLst>
              <a:ext uri="{FF2B5EF4-FFF2-40B4-BE49-F238E27FC236}">
                <a16:creationId xmlns:a16="http://schemas.microsoft.com/office/drawing/2014/main" id="{7EF3F95F-048E-E99E-2B7C-42B9C8AFA73E}"/>
              </a:ext>
            </a:extLst>
          </p:cNvPr>
          <p:cNvSpPr txBox="1"/>
          <p:nvPr/>
        </p:nvSpPr>
        <p:spPr>
          <a:xfrm>
            <a:off x="182260" y="173763"/>
            <a:ext cx="11411977" cy="775071"/>
          </a:xfrm>
          <a:prstGeom prst="rect">
            <a:avLst/>
          </a:prstGeom>
        </p:spPr>
        <p:txBody>
          <a:bodyPr vert="horz" lIns="91440" tIns="45720" rIns="91440" bIns="45720" rtlCol="0" anchor="ctr">
            <a:normAutofit/>
          </a:bodyPr>
          <a:lstStyle>
            <a:defPPr>
              <a:defRPr lang="fr-FR"/>
            </a:defPPr>
            <a:lvl1pPr marL="571500" marR="0" lvl="0" indent="-571500" fontAlgn="auto">
              <a:lnSpc>
                <a:spcPct val="90000"/>
              </a:lnSpc>
              <a:spcBef>
                <a:spcPct val="0"/>
              </a:spcBef>
              <a:spcAft>
                <a:spcPts val="0"/>
              </a:spcAft>
              <a:buClrTx/>
              <a:buSzTx/>
              <a:buFontTx/>
              <a:buBlip>
                <a:blip r:embed="rId10"/>
              </a:buBlip>
              <a:tabLst/>
              <a:defRPr kumimoji="0" sz="3200" b="1" i="0" u="none" strike="noStrike" cap="small" spc="0" normalizeH="0" baseline="0">
                <a:ln>
                  <a:noFill/>
                </a:ln>
                <a:solidFill>
                  <a:srgbClr val="000000"/>
                </a:solidFill>
                <a:effectLst/>
                <a:uLnTx/>
                <a:uFillTx/>
                <a:latin typeface="Verdana"/>
                <a:ea typeface="+mj-ea"/>
                <a:cs typeface="+mj-cs"/>
              </a:defRPr>
            </a:lvl1pPr>
          </a:lstStyle>
          <a:p>
            <a:pPr marL="571500" marR="0" lvl="0" indent="-571500" algn="l" defTabSz="914400" rtl="0" eaLnBrk="1" fontAlgn="auto" latinLnBrk="0" hangingPunct="1">
              <a:lnSpc>
                <a:spcPct val="90000"/>
              </a:lnSpc>
              <a:spcBef>
                <a:spcPct val="0"/>
              </a:spcBef>
              <a:spcAft>
                <a:spcPts val="0"/>
              </a:spcAft>
              <a:buClrTx/>
              <a:buSzTx/>
              <a:buFontTx/>
              <a:buBlip>
                <a:blip r:embed="rId10"/>
              </a:buBlip>
              <a:tabLst/>
              <a:defRPr/>
            </a:pPr>
            <a:r>
              <a:rPr lang="fr-FR" sz="2400" dirty="0"/>
              <a:t>É</a:t>
            </a:r>
            <a:r>
              <a:rPr kumimoji="0" lang="fr-FR" sz="2400" b="1" i="0" u="none" strike="noStrike" kern="1200" cap="small" spc="0" normalizeH="0" baseline="0" noProof="0" dirty="0" err="1">
                <a:ln>
                  <a:noFill/>
                </a:ln>
                <a:solidFill>
                  <a:srgbClr val="000000"/>
                </a:solidFill>
                <a:effectLst/>
                <a:uLnTx/>
                <a:uFillTx/>
                <a:latin typeface="Verdana"/>
                <a:ea typeface="+mj-ea"/>
                <a:cs typeface="+mj-cs"/>
              </a:rPr>
              <a:t>volution</a:t>
            </a:r>
            <a:r>
              <a:rPr kumimoji="0" lang="fr-FR" sz="2400" b="1" i="0" u="none" strike="noStrike" kern="1200" cap="small" spc="0" normalizeH="0" baseline="0" noProof="0" dirty="0">
                <a:ln>
                  <a:noFill/>
                </a:ln>
                <a:solidFill>
                  <a:srgbClr val="000000"/>
                </a:solidFill>
                <a:effectLst/>
                <a:uLnTx/>
                <a:uFillTx/>
                <a:latin typeface="Verdana"/>
                <a:ea typeface="+mj-ea"/>
                <a:cs typeface="+mj-cs"/>
              </a:rPr>
              <a:t> de la température moyenne annuelle dans la région Pays de la Loire depuis 1970</a:t>
            </a:r>
          </a:p>
        </p:txBody>
      </p:sp>
      <p:pic>
        <p:nvPicPr>
          <p:cNvPr id="23" name="Image 22">
            <a:extLst>
              <a:ext uri="{FF2B5EF4-FFF2-40B4-BE49-F238E27FC236}">
                <a16:creationId xmlns:a16="http://schemas.microsoft.com/office/drawing/2014/main" id="{3FD8763B-C86C-A817-C401-DF4DB09EDD96}"/>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l="3371" t="14802" r="55056" b="60318"/>
          <a:stretch/>
        </p:blipFill>
        <p:spPr>
          <a:xfrm>
            <a:off x="182260" y="1864884"/>
            <a:ext cx="1858541" cy="1620024"/>
          </a:xfrm>
          <a:prstGeom prst="rect">
            <a:avLst/>
          </a:prstGeom>
        </p:spPr>
      </p:pic>
      <p:pic>
        <p:nvPicPr>
          <p:cNvPr id="24" name="Image 23">
            <a:extLst>
              <a:ext uri="{FF2B5EF4-FFF2-40B4-BE49-F238E27FC236}">
                <a16:creationId xmlns:a16="http://schemas.microsoft.com/office/drawing/2014/main" id="{9B5F2B30-43A9-092C-241C-EDE4DEFF4E05}"/>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t="75977" r="52879"/>
          <a:stretch/>
        </p:blipFill>
        <p:spPr>
          <a:xfrm>
            <a:off x="2682776" y="832891"/>
            <a:ext cx="2186730" cy="1623739"/>
          </a:xfrm>
          <a:prstGeom prst="rect">
            <a:avLst/>
          </a:prstGeom>
        </p:spPr>
      </p:pic>
      <p:pic>
        <p:nvPicPr>
          <p:cNvPr id="26" name="Image 25">
            <a:extLst>
              <a:ext uri="{FF2B5EF4-FFF2-40B4-BE49-F238E27FC236}">
                <a16:creationId xmlns:a16="http://schemas.microsoft.com/office/drawing/2014/main" id="{FD019E97-38DC-1741-AA4F-E6CBB938F0D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22260" b="11050"/>
          <a:stretch/>
        </p:blipFill>
        <p:spPr>
          <a:xfrm>
            <a:off x="4654847" y="4849129"/>
            <a:ext cx="2130145" cy="1872467"/>
          </a:xfrm>
          <a:prstGeom prst="rect">
            <a:avLst/>
          </a:prstGeom>
        </p:spPr>
      </p:pic>
    </p:spTree>
    <p:extLst>
      <p:ext uri="{BB962C8B-B14F-4D97-AF65-F5344CB8AC3E}">
        <p14:creationId xmlns:p14="http://schemas.microsoft.com/office/powerpoint/2010/main" val="4125814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a:extLst>
              <a:ext uri="{FF2B5EF4-FFF2-40B4-BE49-F238E27FC236}">
                <a16:creationId xmlns:a16="http://schemas.microsoft.com/office/drawing/2014/main" id="{FB88569A-D909-C27F-1384-A08BF2E80A5E}"/>
              </a:ext>
            </a:extLst>
          </p:cNvPr>
          <p:cNvGraphicFramePr>
            <a:graphicFrameLocks/>
          </p:cNvGraphicFramePr>
          <p:nvPr/>
        </p:nvGraphicFramePr>
        <p:xfrm>
          <a:off x="182260" y="1275573"/>
          <a:ext cx="8129769" cy="3456508"/>
        </p:xfrm>
        <a:graphic>
          <a:graphicData uri="http://schemas.openxmlformats.org/drawingml/2006/chart">
            <c:chart xmlns:c="http://schemas.openxmlformats.org/drawingml/2006/chart" xmlns:r="http://schemas.openxmlformats.org/officeDocument/2006/relationships" r:id="rId2"/>
          </a:graphicData>
        </a:graphic>
      </p:graphicFrame>
      <p:sp>
        <p:nvSpPr>
          <p:cNvPr id="7" name="ZoneTexte 6">
            <a:extLst>
              <a:ext uri="{FF2B5EF4-FFF2-40B4-BE49-F238E27FC236}">
                <a16:creationId xmlns:a16="http://schemas.microsoft.com/office/drawing/2014/main" id="{169D54C4-C533-320C-D59B-CC86D7FD128D}"/>
              </a:ext>
            </a:extLst>
          </p:cNvPr>
          <p:cNvSpPr txBox="1"/>
          <p:nvPr/>
        </p:nvSpPr>
        <p:spPr>
          <a:xfrm>
            <a:off x="81564" y="116631"/>
            <a:ext cx="8914654" cy="1089529"/>
          </a:xfrm>
          <a:prstGeom prst="rect">
            <a:avLst/>
          </a:prstGeom>
        </p:spPr>
        <p:txBody>
          <a:bodyPr vert="horz" lIns="91440" tIns="45720" rIns="91440" bIns="45720" rtlCol="0" anchor="ctr">
            <a:normAutofit/>
          </a:bodyPr>
          <a:lstStyle>
            <a:defPPr>
              <a:defRPr lang="fr-FR"/>
            </a:defPPr>
            <a:lvl1pPr marL="571500" marR="0" lvl="0" indent="-571500" fontAlgn="auto">
              <a:lnSpc>
                <a:spcPct val="90000"/>
              </a:lnSpc>
              <a:spcBef>
                <a:spcPct val="0"/>
              </a:spcBef>
              <a:spcAft>
                <a:spcPts val="0"/>
              </a:spcAft>
              <a:buClrTx/>
              <a:buSzTx/>
              <a:buFontTx/>
              <a:buBlip>
                <a:blip r:embed="rId3"/>
              </a:buBlip>
              <a:tabLst/>
              <a:defRPr kumimoji="0" sz="2400" b="1" i="0" u="none" strike="noStrike" cap="small" spc="0" normalizeH="0" baseline="0">
                <a:ln>
                  <a:noFill/>
                </a:ln>
                <a:solidFill>
                  <a:srgbClr val="000000"/>
                </a:solidFill>
                <a:effectLst/>
                <a:uLnTx/>
                <a:uFillTx/>
                <a:latin typeface="Verdana"/>
                <a:ea typeface="+mj-ea"/>
                <a:cs typeface="+mj-cs"/>
              </a:defRPr>
            </a:lvl1pPr>
          </a:lstStyle>
          <a:p>
            <a:r>
              <a:rPr lang="fr-FR" dirty="0"/>
              <a:t>Évolution des pluviométries moyennes annuelles depuis 1970 et évolution saisonnière de l’humidité des sols depuis 1980 à St Nazaire</a:t>
            </a:r>
          </a:p>
        </p:txBody>
      </p:sp>
      <p:sp>
        <p:nvSpPr>
          <p:cNvPr id="8" name="ZoneTexte 7">
            <a:extLst>
              <a:ext uri="{FF2B5EF4-FFF2-40B4-BE49-F238E27FC236}">
                <a16:creationId xmlns:a16="http://schemas.microsoft.com/office/drawing/2014/main" id="{DDC35863-CE0D-5649-4C6D-F573FA136765}"/>
              </a:ext>
            </a:extLst>
          </p:cNvPr>
          <p:cNvSpPr txBox="1"/>
          <p:nvPr/>
        </p:nvSpPr>
        <p:spPr>
          <a:xfrm>
            <a:off x="872540" y="4925487"/>
            <a:ext cx="7743039"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F95131">
                    <a:lumMod val="50000"/>
                  </a:srgbClr>
                </a:solidFill>
                <a:effectLst/>
                <a:uLnTx/>
                <a:uFillTx/>
                <a:latin typeface="Verdana"/>
                <a:ea typeface="+mn-ea"/>
                <a:cs typeface="+mn-cs"/>
              </a:rPr>
              <a:t>Stagnation globale des précipitations annuelles </a:t>
            </a:r>
            <a:r>
              <a:rPr kumimoji="0" lang="fr-FR" sz="1400" b="0" i="0" u="none" strike="noStrike" kern="0" cap="none" spc="0" normalizeH="0" baseline="0" noProof="0" dirty="0">
                <a:ln>
                  <a:noFill/>
                </a:ln>
                <a:solidFill>
                  <a:srgbClr val="000000"/>
                </a:solidFill>
                <a:effectLst/>
                <a:uLnTx/>
                <a:uFillTx/>
                <a:latin typeface="Verdana"/>
                <a:ea typeface="+mn-ea"/>
                <a:cs typeface="+mn-cs"/>
              </a:rPr>
              <a:t>mais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Verdana"/>
                <a:ea typeface="+mn-ea"/>
                <a:cs typeface="+mn-cs"/>
              </a:rPr>
              <a:t>- une répartition différente au cours de l’année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Verdana"/>
                <a:ea typeface="+mn-ea"/>
                <a:cs typeface="+mn-cs"/>
              </a:rPr>
              <a:t>- une tendance observée pour le cumul annuel des précipitations en augmentation significative pour St-Nazaire et Angers - Beaucouzé, et non significative au Mans et à La Roche-sur-Yon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Verdana"/>
                <a:ea typeface="+mn-ea"/>
                <a:cs typeface="+mn-cs"/>
              </a:rPr>
              <a:t>- une augmentation des variabilités interannuelles et de la fréquence des aléas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Verdana"/>
                <a:ea typeface="+mn-ea"/>
                <a:cs typeface="+mn-cs"/>
              </a:rPr>
              <a:t>- une diminution des contenus en eau du sol au printemps.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Grandview Display"/>
              <a:ea typeface="+mn-ea"/>
              <a:cs typeface="+mn-cs"/>
            </a:endParaRPr>
          </a:p>
        </p:txBody>
      </p:sp>
      <p:graphicFrame>
        <p:nvGraphicFramePr>
          <p:cNvPr id="10" name="Graphique 9">
            <a:extLst>
              <a:ext uri="{FF2B5EF4-FFF2-40B4-BE49-F238E27FC236}">
                <a16:creationId xmlns:a16="http://schemas.microsoft.com/office/drawing/2014/main" id="{2CA04B07-1DD0-220F-EE91-A20940F78A29}"/>
              </a:ext>
            </a:extLst>
          </p:cNvPr>
          <p:cNvGraphicFramePr/>
          <p:nvPr/>
        </p:nvGraphicFramePr>
        <p:xfrm>
          <a:off x="9439018" y="204445"/>
          <a:ext cx="2570721" cy="23374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Graphique 10">
            <a:extLst>
              <a:ext uri="{FF2B5EF4-FFF2-40B4-BE49-F238E27FC236}">
                <a16:creationId xmlns:a16="http://schemas.microsoft.com/office/drawing/2014/main" id="{6BDF40D5-318B-5B13-1EBD-93A23960E216}"/>
              </a:ext>
            </a:extLst>
          </p:cNvPr>
          <p:cNvGraphicFramePr/>
          <p:nvPr/>
        </p:nvGraphicFramePr>
        <p:xfrm>
          <a:off x="9555004" y="2465228"/>
          <a:ext cx="2570721" cy="233747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aphique 11">
            <a:extLst>
              <a:ext uri="{FF2B5EF4-FFF2-40B4-BE49-F238E27FC236}">
                <a16:creationId xmlns:a16="http://schemas.microsoft.com/office/drawing/2014/main" id="{A151F9FF-5CBB-0A97-71EF-A309E230C82C}"/>
              </a:ext>
            </a:extLst>
          </p:cNvPr>
          <p:cNvGraphicFramePr/>
          <p:nvPr/>
        </p:nvGraphicFramePr>
        <p:xfrm>
          <a:off x="9621279" y="4608616"/>
          <a:ext cx="2570721" cy="233747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269748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87458" y="1475259"/>
            <a:ext cx="10751672" cy="1872208"/>
          </a:xfrm>
        </p:spPr>
        <p:txBody>
          <a:bodyPr>
            <a:normAutofit fontScale="85000" lnSpcReduction="20000"/>
          </a:bodyPr>
          <a:lstStyle/>
          <a:p>
            <a:pPr>
              <a:buFont typeface="Arial" panose="020B0604020202020204" pitchFamily="34" charset="0"/>
              <a:buChar char="•"/>
            </a:pPr>
            <a:r>
              <a:rPr lang="fr-FR" b="1" dirty="0"/>
              <a:t>Augmentation de la température !</a:t>
            </a:r>
          </a:p>
          <a:p>
            <a:pPr marL="457200" lvl="1" indent="0">
              <a:buNone/>
            </a:pPr>
            <a:r>
              <a:rPr lang="fr-FR" b="1" dirty="0">
                <a:sym typeface="Wingdings" panose="05000000000000000000" pitchFamily="2" charset="2"/>
              </a:rPr>
              <a:t></a:t>
            </a:r>
            <a:r>
              <a:rPr lang="fr-FR" b="1" dirty="0"/>
              <a:t>  </a:t>
            </a:r>
            <a:r>
              <a:rPr lang="fr-FR" dirty="0"/>
              <a:t>Plus de jours chauds et moins de jours de gel</a:t>
            </a:r>
          </a:p>
          <a:p>
            <a:pPr>
              <a:buFont typeface="Arial" panose="020B0604020202020204" pitchFamily="34" charset="0"/>
              <a:buChar char="•"/>
            </a:pPr>
            <a:r>
              <a:rPr lang="fr-FR" b="1" dirty="0"/>
              <a:t>Peu d’évolution sur la ressource en eau </a:t>
            </a:r>
            <a:r>
              <a:rPr lang="fr-FR" dirty="0"/>
              <a:t>mais une tendance à la baisse qui commence à se dessiner localement et une répartition saisonnière différente</a:t>
            </a:r>
          </a:p>
          <a:p>
            <a:pPr>
              <a:buFont typeface="Arial" panose="020B0604020202020204" pitchFamily="34" charset="0"/>
              <a:buChar char="•"/>
            </a:pPr>
            <a:r>
              <a:rPr lang="fr-FR" b="1" dirty="0"/>
              <a:t>Augmentation des aléas « extrêmes »</a:t>
            </a:r>
          </a:p>
          <a:p>
            <a:endParaRPr lang="fr-FR" dirty="0"/>
          </a:p>
          <a:p>
            <a:pPr lvl="1"/>
            <a:endParaRPr lang="fr-FR" dirty="0"/>
          </a:p>
        </p:txBody>
      </p:sp>
      <p:pic>
        <p:nvPicPr>
          <p:cNvPr id="7"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771" y="3510534"/>
            <a:ext cx="5444454" cy="321419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235A2062-1CED-65A6-2A57-8DE4E5ABDFF7}"/>
              </a:ext>
            </a:extLst>
          </p:cNvPr>
          <p:cNvSpPr txBox="1">
            <a:spLocks/>
          </p:cNvSpPr>
          <p:nvPr/>
        </p:nvSpPr>
        <p:spPr>
          <a:xfrm>
            <a:off x="487458" y="336550"/>
            <a:ext cx="10980000" cy="864000"/>
          </a:xfrm>
          <a:prstGeom prst="rect">
            <a:avLst/>
          </a:prstGeom>
        </p:spPr>
        <p:txBody>
          <a:bodyPr vert="horz" lIns="91440" tIns="45720" rIns="91440" bIns="45720" rtlCol="0" anchor="ctr">
            <a:normAutofit/>
          </a:bodyPr>
          <a:lstStyle>
            <a:defPPr>
              <a:defRPr lang="fr-FR"/>
            </a:defPPr>
            <a:lvl1pPr marL="571500" marR="0" lvl="0" indent="-571500" fontAlgn="auto">
              <a:lnSpc>
                <a:spcPct val="90000"/>
              </a:lnSpc>
              <a:spcBef>
                <a:spcPct val="0"/>
              </a:spcBef>
              <a:spcAft>
                <a:spcPts val="0"/>
              </a:spcAft>
              <a:buClrTx/>
              <a:buSzTx/>
              <a:buFontTx/>
              <a:buBlip>
                <a:blip r:embed="rId4"/>
              </a:buBlip>
              <a:tabLst/>
              <a:defRPr kumimoji="0" sz="2400" b="1" i="0" u="none" strike="noStrike" cap="small" spc="0" normalizeH="0" baseline="0">
                <a:ln>
                  <a:noFill/>
                </a:ln>
                <a:solidFill>
                  <a:srgbClr val="000000"/>
                </a:solidFill>
                <a:effectLst/>
                <a:uLnTx/>
                <a:uFillTx/>
                <a:latin typeface="Verdana"/>
                <a:ea typeface="+mj-ea"/>
                <a:cs typeface="+mj-cs"/>
              </a:defRPr>
            </a:lvl1pPr>
          </a:lstStyle>
          <a:p>
            <a:r>
              <a:rPr lang="fr-FR" sz="3000" dirty="0"/>
              <a:t>D’hier à aujourd’hui en France : que retenir ?</a:t>
            </a:r>
          </a:p>
        </p:txBody>
      </p:sp>
    </p:spTree>
    <p:extLst>
      <p:ext uri="{BB962C8B-B14F-4D97-AF65-F5344CB8AC3E}">
        <p14:creationId xmlns:p14="http://schemas.microsoft.com/office/powerpoint/2010/main" val="1636040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203200"/>
            <a:ext cx="10980000" cy="864000"/>
          </a:xfrm>
        </p:spPr>
        <p:txBody>
          <a:bodyPr vert="horz" lIns="91440" tIns="45720" rIns="91440" bIns="45720" rtlCol="0" anchor="ctr">
            <a:normAutofit fontScale="90000"/>
          </a:bodyPr>
          <a:lstStyle/>
          <a:p>
            <a:r>
              <a:rPr lang="fr-FR" sz="3000" cap="small" dirty="0">
                <a:solidFill>
                  <a:srgbClr val="000000"/>
                </a:solidFill>
                <a:latin typeface="Verdana"/>
              </a:rPr>
              <a:t>Et pour demain ? </a:t>
            </a:r>
            <a:br>
              <a:rPr lang="fr-FR" sz="3000" cap="small" dirty="0">
                <a:solidFill>
                  <a:srgbClr val="000000"/>
                </a:solidFill>
                <a:latin typeface="Verdana"/>
              </a:rPr>
            </a:br>
            <a:r>
              <a:rPr lang="fr-FR" sz="3000" cap="small" dirty="0">
                <a:solidFill>
                  <a:srgbClr val="000000"/>
                </a:solidFill>
                <a:latin typeface="Verdana"/>
              </a:rPr>
              <a:t>Quels changements climatiques à venir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2" descr="Image associée">
            <a:extLst>
              <a:ext uri="{FF2B5EF4-FFF2-40B4-BE49-F238E27FC236}">
                <a16:creationId xmlns:a16="http://schemas.microsoft.com/office/drawing/2014/main" id="{4C2251FA-3F0D-6F18-BB5A-3683486CF3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5344" y="1266972"/>
            <a:ext cx="7111530" cy="5591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537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6E30C6-2D64-53DC-BB24-04C7E3A0255A}"/>
              </a:ext>
            </a:extLst>
          </p:cNvPr>
          <p:cNvSpPr>
            <a:spLocks noGrp="1"/>
          </p:cNvSpPr>
          <p:nvPr>
            <p:ph type="title"/>
          </p:nvPr>
        </p:nvSpPr>
        <p:spPr>
          <a:xfrm>
            <a:off x="133200" y="212725"/>
            <a:ext cx="10980000" cy="864000"/>
          </a:xfrm>
        </p:spPr>
        <p:txBody>
          <a:bodyPr vert="horz" lIns="91440" tIns="45720" rIns="91440" bIns="45720" rtlCol="0" anchor="ctr">
            <a:normAutofit fontScale="90000"/>
          </a:bodyPr>
          <a:lstStyle/>
          <a:p>
            <a:r>
              <a:rPr lang="fr-FR" sz="3000" cap="small" dirty="0">
                <a:solidFill>
                  <a:srgbClr val="000000"/>
                </a:solidFill>
                <a:latin typeface="Verdana"/>
              </a:rPr>
              <a:t>Changement climatique : les scénarios GIEC 2013</a:t>
            </a:r>
          </a:p>
        </p:txBody>
      </p:sp>
      <p:grpSp>
        <p:nvGrpSpPr>
          <p:cNvPr id="4" name="Groupe 20">
            <a:extLst>
              <a:ext uri="{FF2B5EF4-FFF2-40B4-BE49-F238E27FC236}">
                <a16:creationId xmlns:a16="http://schemas.microsoft.com/office/drawing/2014/main" id="{3F2B576D-2AE7-D9C0-DF7F-5C0C00A32D6F}"/>
              </a:ext>
            </a:extLst>
          </p:cNvPr>
          <p:cNvGrpSpPr>
            <a:grpSpLocks noChangeAspect="1"/>
          </p:cNvGrpSpPr>
          <p:nvPr/>
        </p:nvGrpSpPr>
        <p:grpSpPr bwMode="auto">
          <a:xfrm>
            <a:off x="313626" y="1255614"/>
            <a:ext cx="7473847" cy="5041364"/>
            <a:chOff x="66675" y="333375"/>
            <a:chExt cx="8999538" cy="5759450"/>
          </a:xfrm>
        </p:grpSpPr>
        <p:pic>
          <p:nvPicPr>
            <p:cNvPr id="5" name="Picture 16">
              <a:extLst>
                <a:ext uri="{FF2B5EF4-FFF2-40B4-BE49-F238E27FC236}">
                  <a16:creationId xmlns:a16="http://schemas.microsoft.com/office/drawing/2014/main" id="{C4D80D1E-3700-79A1-B252-A560641457D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333375"/>
              <a:ext cx="8999538" cy="575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 de texte 2">
              <a:extLst>
                <a:ext uri="{FF2B5EF4-FFF2-40B4-BE49-F238E27FC236}">
                  <a16:creationId xmlns:a16="http://schemas.microsoft.com/office/drawing/2014/main" id="{85E24D5B-42E8-6AD9-70BE-D1663A95ED4C}"/>
                </a:ext>
              </a:extLst>
            </p:cNvPr>
            <p:cNvSpPr txBox="1">
              <a:spLocks noChangeArrowheads="1"/>
            </p:cNvSpPr>
            <p:nvPr/>
          </p:nvSpPr>
          <p:spPr bwMode="auto">
            <a:xfrm>
              <a:off x="4766283" y="4772898"/>
              <a:ext cx="1632930" cy="29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rgbClr val="009139"/>
                  </a:solidFill>
                  <a:latin typeface="Arial" charset="0"/>
                </a:defRPr>
              </a:lvl1pPr>
              <a:lvl2pPr marL="742950" indent="-285750" eaLnBrk="0" hangingPunct="0">
                <a:spcBef>
                  <a:spcPct val="20000"/>
                </a:spcBef>
                <a:buChar char="–"/>
                <a:defRPr>
                  <a:solidFill>
                    <a:srgbClr val="DC2C00"/>
                  </a:solidFill>
                  <a:latin typeface="Arial" charset="0"/>
                </a:defRPr>
              </a:lvl2pPr>
              <a:lvl3pPr marL="1143000" indent="-228600" eaLnBrk="0" hangingPunct="0">
                <a:spcBef>
                  <a:spcPct val="20000"/>
                </a:spcBef>
                <a:buChar char="•"/>
                <a:defRPr sz="1600">
                  <a:solidFill>
                    <a:schemeClr val="tx1"/>
                  </a:solidFill>
                  <a:latin typeface="Arial" charset="0"/>
                </a:defRPr>
              </a:lvl3pPr>
              <a:lvl4pPr marL="1600200" indent="-228600" eaLnBrk="0" hangingPunct="0">
                <a:spcBef>
                  <a:spcPct val="20000"/>
                </a:spcBef>
                <a:buChar char="–"/>
                <a:defRPr sz="1400">
                  <a:solidFill>
                    <a:srgbClr val="8EC632"/>
                  </a:solidFill>
                  <a:latin typeface="Arial" charset="0"/>
                </a:defRPr>
              </a:lvl4pPr>
              <a:lvl5pPr marL="2057400" indent="-228600" eaLnBrk="0" hangingPunct="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algn="ctr" eaLnBrk="1" hangingPunct="1">
                <a:lnSpc>
                  <a:spcPct val="115000"/>
                </a:lnSpc>
                <a:spcBef>
                  <a:spcPct val="0"/>
                </a:spcBef>
                <a:buFontTx/>
                <a:buNone/>
              </a:pPr>
              <a:r>
                <a:rPr lang="fr-FR" altLang="fr-FR" sz="675" dirty="0">
                  <a:solidFill>
                    <a:schemeClr val="tx1"/>
                  </a:solidFill>
                  <a:latin typeface="Calibri" pitchFamily="34" charset="0"/>
                  <a:ea typeface="Calibri" pitchFamily="34" charset="0"/>
                  <a:cs typeface="Times New Roman" pitchFamily="18" charset="0"/>
                </a:rPr>
                <a:t>Pas de divergence</a:t>
              </a:r>
            </a:p>
          </p:txBody>
        </p:sp>
        <p:sp>
          <p:nvSpPr>
            <p:cNvPr id="7" name="Zone de texte 2">
              <a:extLst>
                <a:ext uri="{FF2B5EF4-FFF2-40B4-BE49-F238E27FC236}">
                  <a16:creationId xmlns:a16="http://schemas.microsoft.com/office/drawing/2014/main" id="{CB4EFE86-20FD-7813-CF1E-8DD69FCACD2B}"/>
                </a:ext>
              </a:extLst>
            </p:cNvPr>
            <p:cNvSpPr txBox="1">
              <a:spLocks noChangeArrowheads="1"/>
            </p:cNvSpPr>
            <p:nvPr/>
          </p:nvSpPr>
          <p:spPr bwMode="auto">
            <a:xfrm>
              <a:off x="6399214" y="4853397"/>
              <a:ext cx="1712912" cy="280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rgbClr val="009139"/>
                  </a:solidFill>
                  <a:latin typeface="Arial" charset="0"/>
                </a:defRPr>
              </a:lvl1pPr>
              <a:lvl2pPr marL="742950" indent="-285750" eaLnBrk="0" hangingPunct="0">
                <a:spcBef>
                  <a:spcPct val="20000"/>
                </a:spcBef>
                <a:buChar char="–"/>
                <a:defRPr>
                  <a:solidFill>
                    <a:srgbClr val="DC2C00"/>
                  </a:solidFill>
                  <a:latin typeface="Arial" charset="0"/>
                </a:defRPr>
              </a:lvl2pPr>
              <a:lvl3pPr marL="1143000" indent="-228600" eaLnBrk="0" hangingPunct="0">
                <a:spcBef>
                  <a:spcPct val="20000"/>
                </a:spcBef>
                <a:buChar char="•"/>
                <a:defRPr sz="1600">
                  <a:solidFill>
                    <a:schemeClr val="tx1"/>
                  </a:solidFill>
                  <a:latin typeface="Arial" charset="0"/>
                </a:defRPr>
              </a:lvl3pPr>
              <a:lvl4pPr marL="1600200" indent="-228600" eaLnBrk="0" hangingPunct="0">
                <a:spcBef>
                  <a:spcPct val="20000"/>
                </a:spcBef>
                <a:buChar char="–"/>
                <a:defRPr sz="1400">
                  <a:solidFill>
                    <a:srgbClr val="8EC632"/>
                  </a:solidFill>
                  <a:latin typeface="Arial" charset="0"/>
                </a:defRPr>
              </a:lvl4pPr>
              <a:lvl5pPr marL="2057400" indent="-228600" eaLnBrk="0" hangingPunct="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algn="ctr" eaLnBrk="1" hangingPunct="1">
                <a:spcBef>
                  <a:spcPct val="0"/>
                </a:spcBef>
                <a:buFontTx/>
                <a:buNone/>
              </a:pPr>
              <a:r>
                <a:rPr lang="fr-FR" altLang="fr-FR" sz="675" dirty="0">
                  <a:solidFill>
                    <a:schemeClr val="tx1"/>
                  </a:solidFill>
                  <a:latin typeface="Calibri" pitchFamily="34" charset="0"/>
                  <a:ea typeface="Calibri" pitchFamily="34" charset="0"/>
                  <a:cs typeface="Times New Roman" pitchFamily="18" charset="0"/>
                </a:rPr>
                <a:t>Divergence</a:t>
              </a:r>
            </a:p>
          </p:txBody>
        </p:sp>
        <p:cxnSp>
          <p:nvCxnSpPr>
            <p:cNvPr id="8" name="Connecteur droit avec flèche 7">
              <a:extLst>
                <a:ext uri="{FF2B5EF4-FFF2-40B4-BE49-F238E27FC236}">
                  <a16:creationId xmlns:a16="http://schemas.microsoft.com/office/drawing/2014/main" id="{B3A4E089-B365-CFAC-AE61-973C8EA688A0}"/>
                </a:ext>
              </a:extLst>
            </p:cNvPr>
            <p:cNvCxnSpPr/>
            <p:nvPr/>
          </p:nvCxnSpPr>
          <p:spPr bwMode="auto">
            <a:xfrm>
              <a:off x="4856856" y="4713654"/>
              <a:ext cx="1291578"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BFD7902A-FFAD-59FE-EA5A-0BF49A6AF9D0}"/>
                </a:ext>
              </a:extLst>
            </p:cNvPr>
            <p:cNvCxnSpPr/>
            <p:nvPr/>
          </p:nvCxnSpPr>
          <p:spPr bwMode="auto">
            <a:xfrm>
              <a:off x="6158850" y="4713654"/>
              <a:ext cx="2176614"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2" name="ZoneTexte 11">
            <a:extLst>
              <a:ext uri="{FF2B5EF4-FFF2-40B4-BE49-F238E27FC236}">
                <a16:creationId xmlns:a16="http://schemas.microsoft.com/office/drawing/2014/main" id="{C937D5B6-E538-FEDE-E726-60763339AC8E}"/>
              </a:ext>
            </a:extLst>
          </p:cNvPr>
          <p:cNvSpPr txBox="1"/>
          <p:nvPr/>
        </p:nvSpPr>
        <p:spPr>
          <a:xfrm>
            <a:off x="7374044" y="4165665"/>
            <a:ext cx="4181560" cy="338554"/>
          </a:xfrm>
          <a:prstGeom prst="rect">
            <a:avLst/>
          </a:prstGeom>
          <a:noFill/>
        </p:spPr>
        <p:txBody>
          <a:bodyPr wrap="square" rtlCol="0">
            <a:spAutoFit/>
          </a:bodyPr>
          <a:lstStyle/>
          <a:p>
            <a:pPr lvl="0" algn="just" fontAlgn="base">
              <a:spcBef>
                <a:spcPct val="0"/>
              </a:spcBef>
              <a:spcAft>
                <a:spcPct val="0"/>
              </a:spcAft>
            </a:pPr>
            <a:r>
              <a:rPr lang="fr-FR" sz="1600" b="1" dirty="0">
                <a:solidFill>
                  <a:srgbClr val="0070C0"/>
                </a:solidFill>
              </a:rPr>
              <a:t>Scénario Neutralité Carbone</a:t>
            </a:r>
            <a:endParaRPr lang="fr-FR" sz="2800" b="1" dirty="0">
              <a:solidFill>
                <a:srgbClr val="0070C0"/>
              </a:solidFill>
              <a:cs typeface="Arial" pitchFamily="34" charset="0"/>
            </a:endParaRPr>
          </a:p>
        </p:txBody>
      </p:sp>
      <p:sp>
        <p:nvSpPr>
          <p:cNvPr id="13" name="ZoneTexte 12">
            <a:extLst>
              <a:ext uri="{FF2B5EF4-FFF2-40B4-BE49-F238E27FC236}">
                <a16:creationId xmlns:a16="http://schemas.microsoft.com/office/drawing/2014/main" id="{69876B92-8F0B-BFA8-21A0-37B1E9D7DAFB}"/>
              </a:ext>
            </a:extLst>
          </p:cNvPr>
          <p:cNvSpPr txBox="1"/>
          <p:nvPr/>
        </p:nvSpPr>
        <p:spPr>
          <a:xfrm>
            <a:off x="7374044" y="3590511"/>
            <a:ext cx="3122406" cy="338554"/>
          </a:xfrm>
          <a:prstGeom prst="rect">
            <a:avLst/>
          </a:prstGeom>
          <a:noFill/>
        </p:spPr>
        <p:txBody>
          <a:bodyPr wrap="square" rtlCol="0">
            <a:spAutoFit/>
          </a:bodyPr>
          <a:lstStyle/>
          <a:p>
            <a:pPr lvl="0" algn="just" fontAlgn="base">
              <a:spcBef>
                <a:spcPct val="0"/>
              </a:spcBef>
              <a:spcAft>
                <a:spcPct val="0"/>
              </a:spcAft>
            </a:pPr>
            <a:r>
              <a:rPr lang="fr-FR" sz="1600" b="1" dirty="0">
                <a:solidFill>
                  <a:srgbClr val="00FFFF"/>
                </a:solidFill>
                <a:effectLst>
                  <a:outerShdw blurRad="38100" dist="38100" dir="2700000" algn="tl">
                    <a:srgbClr val="000000">
                      <a:alpha val="43137"/>
                    </a:srgbClr>
                  </a:outerShdw>
                </a:effectLst>
              </a:rPr>
              <a:t>Scénario COP 21 (2°C)</a:t>
            </a:r>
            <a:endParaRPr lang="fr-FR" sz="2800" b="1" dirty="0">
              <a:solidFill>
                <a:srgbClr val="00FFFF"/>
              </a:solidFill>
              <a:effectLst>
                <a:outerShdw blurRad="38100" dist="38100" dir="2700000" algn="tl">
                  <a:srgbClr val="000000">
                    <a:alpha val="43137"/>
                  </a:srgbClr>
                </a:outerShdw>
              </a:effectLst>
              <a:cs typeface="Arial" pitchFamily="34" charset="0"/>
            </a:endParaRPr>
          </a:p>
        </p:txBody>
      </p:sp>
      <p:sp>
        <p:nvSpPr>
          <p:cNvPr id="14" name="ZoneTexte 13">
            <a:extLst>
              <a:ext uri="{FF2B5EF4-FFF2-40B4-BE49-F238E27FC236}">
                <a16:creationId xmlns:a16="http://schemas.microsoft.com/office/drawing/2014/main" id="{6A796A44-1198-9C46-BC76-5B0EB7211E90}"/>
              </a:ext>
            </a:extLst>
          </p:cNvPr>
          <p:cNvSpPr txBox="1"/>
          <p:nvPr/>
        </p:nvSpPr>
        <p:spPr>
          <a:xfrm>
            <a:off x="7341803" y="3222441"/>
            <a:ext cx="2398507" cy="338554"/>
          </a:xfrm>
          <a:prstGeom prst="rect">
            <a:avLst/>
          </a:prstGeom>
          <a:noFill/>
        </p:spPr>
        <p:txBody>
          <a:bodyPr wrap="square" rtlCol="0">
            <a:spAutoFit/>
          </a:bodyPr>
          <a:lstStyle/>
          <a:p>
            <a:pPr lvl="0" algn="just" fontAlgn="base">
              <a:spcBef>
                <a:spcPct val="0"/>
              </a:spcBef>
              <a:spcAft>
                <a:spcPct val="0"/>
              </a:spcAft>
            </a:pPr>
            <a:r>
              <a:rPr lang="fr-FR" sz="1600" b="1" dirty="0">
                <a:solidFill>
                  <a:srgbClr val="E26B0A"/>
                </a:solidFill>
              </a:rPr>
              <a:t>Scénario médian</a:t>
            </a:r>
            <a:endParaRPr lang="fr-FR" sz="2800" b="1" dirty="0">
              <a:solidFill>
                <a:srgbClr val="E26B0A"/>
              </a:solidFill>
              <a:cs typeface="Arial" pitchFamily="34" charset="0"/>
            </a:endParaRPr>
          </a:p>
        </p:txBody>
      </p:sp>
      <p:sp>
        <p:nvSpPr>
          <p:cNvPr id="15" name="ZoneTexte 14">
            <a:extLst>
              <a:ext uri="{FF2B5EF4-FFF2-40B4-BE49-F238E27FC236}">
                <a16:creationId xmlns:a16="http://schemas.microsoft.com/office/drawing/2014/main" id="{B8757F3B-388A-AB58-9CD7-B95CF15CA2FB}"/>
              </a:ext>
            </a:extLst>
          </p:cNvPr>
          <p:cNvSpPr txBox="1"/>
          <p:nvPr/>
        </p:nvSpPr>
        <p:spPr>
          <a:xfrm>
            <a:off x="7272528" y="2057114"/>
            <a:ext cx="3931384" cy="523220"/>
          </a:xfrm>
          <a:prstGeom prst="rect">
            <a:avLst/>
          </a:prstGeom>
          <a:noFill/>
        </p:spPr>
        <p:txBody>
          <a:bodyPr wrap="square" rtlCol="0">
            <a:spAutoFit/>
          </a:bodyPr>
          <a:lstStyle/>
          <a:p>
            <a:pPr lvl="0" algn="just" fontAlgn="base">
              <a:spcBef>
                <a:spcPct val="0"/>
              </a:spcBef>
              <a:spcAft>
                <a:spcPct val="0"/>
              </a:spcAft>
            </a:pPr>
            <a:r>
              <a:rPr lang="fr-FR" sz="1600" b="1" dirty="0">
                <a:solidFill>
                  <a:srgbClr val="FF0000"/>
                </a:solidFill>
              </a:rPr>
              <a:t>Scénario « laisser faire » </a:t>
            </a:r>
            <a:r>
              <a:rPr lang="fr-FR" sz="1200" b="1" dirty="0">
                <a:solidFill>
                  <a:srgbClr val="FF0000"/>
                </a:solidFill>
              </a:rPr>
              <a:t>(tendance actuelle)</a:t>
            </a:r>
            <a:endParaRPr lang="fr-FR" sz="2800" b="1" dirty="0">
              <a:solidFill>
                <a:srgbClr val="FF0000"/>
              </a:solidFill>
              <a:cs typeface="Arial" pitchFamily="34" charset="0"/>
            </a:endParaRPr>
          </a:p>
        </p:txBody>
      </p:sp>
      <p:sp>
        <p:nvSpPr>
          <p:cNvPr id="16" name="Titre 1">
            <a:extLst>
              <a:ext uri="{FF2B5EF4-FFF2-40B4-BE49-F238E27FC236}">
                <a16:creationId xmlns:a16="http://schemas.microsoft.com/office/drawing/2014/main" id="{AC2F79F3-DF5B-AD07-477B-C9D39352B620}"/>
              </a:ext>
            </a:extLst>
          </p:cNvPr>
          <p:cNvSpPr txBox="1">
            <a:spLocks/>
          </p:cNvSpPr>
          <p:nvPr/>
        </p:nvSpPr>
        <p:spPr bwMode="auto">
          <a:xfrm>
            <a:off x="313626" y="6269217"/>
            <a:ext cx="8086796" cy="35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Verdana" pitchFamily="34" charset="0"/>
              </a:defRPr>
            </a:lvl2pPr>
            <a:lvl3pPr algn="ctr" rtl="0" eaLnBrk="0" fontAlgn="base" hangingPunct="0">
              <a:spcBef>
                <a:spcPct val="0"/>
              </a:spcBef>
              <a:spcAft>
                <a:spcPct val="0"/>
              </a:spcAft>
              <a:defRPr sz="2800">
                <a:solidFill>
                  <a:schemeClr val="tx2"/>
                </a:solidFill>
                <a:latin typeface="Verdana" pitchFamily="34" charset="0"/>
              </a:defRPr>
            </a:lvl3pPr>
            <a:lvl4pPr algn="ctr" rtl="0" eaLnBrk="0" fontAlgn="base" hangingPunct="0">
              <a:spcBef>
                <a:spcPct val="0"/>
              </a:spcBef>
              <a:spcAft>
                <a:spcPct val="0"/>
              </a:spcAft>
              <a:defRPr sz="2800">
                <a:solidFill>
                  <a:schemeClr val="tx2"/>
                </a:solidFill>
                <a:latin typeface="Verdana" pitchFamily="34" charset="0"/>
              </a:defRPr>
            </a:lvl4pPr>
            <a:lvl5pPr algn="ctr" rtl="0" eaLnBrk="0" fontAlgn="base" hangingPunct="0">
              <a:spcBef>
                <a:spcPct val="0"/>
              </a:spcBef>
              <a:spcAft>
                <a:spcPct val="0"/>
              </a:spcAft>
              <a:defRPr sz="2800">
                <a:solidFill>
                  <a:schemeClr val="tx2"/>
                </a:solidFill>
                <a:latin typeface="Verdana" pitchFamily="34" charset="0"/>
              </a:defRPr>
            </a:lvl5pPr>
            <a:lvl6pPr marL="457200" algn="ctr" rtl="0" fontAlgn="base">
              <a:spcBef>
                <a:spcPct val="0"/>
              </a:spcBef>
              <a:spcAft>
                <a:spcPct val="0"/>
              </a:spcAft>
              <a:defRPr sz="2800">
                <a:solidFill>
                  <a:schemeClr val="tx2"/>
                </a:solidFill>
                <a:latin typeface="Verdana" pitchFamily="34" charset="0"/>
              </a:defRPr>
            </a:lvl6pPr>
            <a:lvl7pPr marL="914400" algn="ctr" rtl="0" fontAlgn="base">
              <a:spcBef>
                <a:spcPct val="0"/>
              </a:spcBef>
              <a:spcAft>
                <a:spcPct val="0"/>
              </a:spcAft>
              <a:defRPr sz="2800">
                <a:solidFill>
                  <a:schemeClr val="tx2"/>
                </a:solidFill>
                <a:latin typeface="Verdana" pitchFamily="34" charset="0"/>
              </a:defRPr>
            </a:lvl7pPr>
            <a:lvl8pPr marL="1371600" algn="ctr" rtl="0" fontAlgn="base">
              <a:spcBef>
                <a:spcPct val="0"/>
              </a:spcBef>
              <a:spcAft>
                <a:spcPct val="0"/>
              </a:spcAft>
              <a:defRPr sz="2800">
                <a:solidFill>
                  <a:schemeClr val="tx2"/>
                </a:solidFill>
                <a:latin typeface="Verdana" pitchFamily="34" charset="0"/>
              </a:defRPr>
            </a:lvl8pPr>
            <a:lvl9pPr marL="1828800" algn="ctr" rtl="0" fontAlgn="base">
              <a:spcBef>
                <a:spcPct val="0"/>
              </a:spcBef>
              <a:spcAft>
                <a:spcPct val="0"/>
              </a:spcAft>
              <a:defRPr sz="2800">
                <a:solidFill>
                  <a:schemeClr val="tx2"/>
                </a:solidFill>
                <a:latin typeface="Verdana" pitchFamily="34" charset="0"/>
              </a:defRPr>
            </a:lvl9pPr>
          </a:lstStyle>
          <a:p>
            <a:r>
              <a:rPr lang="fr-FR" sz="1400" kern="0" dirty="0">
                <a:solidFill>
                  <a:schemeClr val="tx1"/>
                </a:solidFill>
                <a:latin typeface="Verdana" pitchFamily="34" charset="0"/>
                <a:ea typeface="+mn-ea"/>
                <a:cs typeface="+mn-cs"/>
              </a:rPr>
              <a:t>Evolution simulée de la température moyenne mondiale (anomalie) de 1900 à 2100 </a:t>
            </a:r>
            <a:endParaRPr lang="fr-FR" sz="1000" kern="0" dirty="0">
              <a:solidFill>
                <a:schemeClr val="tx1"/>
              </a:solidFill>
              <a:latin typeface="Verdana" pitchFamily="34" charset="0"/>
              <a:ea typeface="+mn-ea"/>
              <a:cs typeface="+mn-cs"/>
            </a:endParaRPr>
          </a:p>
        </p:txBody>
      </p:sp>
      <p:sp>
        <p:nvSpPr>
          <p:cNvPr id="17" name="Rectangle 16">
            <a:extLst>
              <a:ext uri="{FF2B5EF4-FFF2-40B4-BE49-F238E27FC236}">
                <a16:creationId xmlns:a16="http://schemas.microsoft.com/office/drawing/2014/main" id="{9367C0D4-63D7-E2DE-4BA8-87A99AA5CB0F}"/>
              </a:ext>
            </a:extLst>
          </p:cNvPr>
          <p:cNvSpPr/>
          <p:nvPr/>
        </p:nvSpPr>
        <p:spPr>
          <a:xfrm>
            <a:off x="8344385" y="6307172"/>
            <a:ext cx="1858201" cy="276999"/>
          </a:xfrm>
          <a:prstGeom prst="rect">
            <a:avLst/>
          </a:prstGeom>
        </p:spPr>
        <p:txBody>
          <a:bodyPr wrap="none">
            <a:spAutoFit/>
          </a:bodyPr>
          <a:lstStyle/>
          <a:p>
            <a:r>
              <a:rPr lang="fr-FR" sz="1200" i="1" kern="0" dirty="0">
                <a:latin typeface="Verdana" pitchFamily="34" charset="0"/>
              </a:rPr>
              <a:t>(Source : GIEC 2013)</a:t>
            </a:r>
          </a:p>
        </p:txBody>
      </p:sp>
    </p:spTree>
    <p:extLst>
      <p:ext uri="{BB962C8B-B14F-4D97-AF65-F5344CB8AC3E}">
        <p14:creationId xmlns:p14="http://schemas.microsoft.com/office/powerpoint/2010/main" val="2571257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46777" y="226465"/>
            <a:ext cx="11363475" cy="864000"/>
          </a:xfrm>
        </p:spPr>
        <p:txBody>
          <a:bodyPr vert="horz" lIns="91440" tIns="45720" rIns="91440" bIns="45720" rtlCol="0" anchor="ctr">
            <a:normAutofit fontScale="90000"/>
          </a:bodyPr>
          <a:lstStyle/>
          <a:p>
            <a:r>
              <a:rPr lang="fr-FR" sz="3000" cap="small" dirty="0">
                <a:solidFill>
                  <a:srgbClr val="000000"/>
                </a:solidFill>
                <a:latin typeface="Verdana"/>
              </a:rPr>
              <a:t>Changement climatique : les scénarios du GIEC 2021</a:t>
            </a:r>
          </a:p>
        </p:txBody>
      </p:sp>
      <p:pic>
        <p:nvPicPr>
          <p:cNvPr id="4" name="Picture 3">
            <a:extLst>
              <a:ext uri="{FF2B5EF4-FFF2-40B4-BE49-F238E27FC236}">
                <a16:creationId xmlns:a16="http://schemas.microsoft.com/office/drawing/2014/main" id="{16A7F3AF-D579-1D9E-D839-332898B39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119" y="2701648"/>
            <a:ext cx="5508104" cy="2567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E0EBF529-6907-71FE-EBFF-00FADD26D9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806" r="4137"/>
          <a:stretch/>
        </p:blipFill>
        <p:spPr bwMode="auto">
          <a:xfrm>
            <a:off x="146777" y="2627295"/>
            <a:ext cx="6254023" cy="2715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a:extLst>
              <a:ext uri="{FF2B5EF4-FFF2-40B4-BE49-F238E27FC236}">
                <a16:creationId xmlns:a16="http://schemas.microsoft.com/office/drawing/2014/main" id="{D80573A4-2388-44E8-06BE-829B7C7A5C40}"/>
              </a:ext>
            </a:extLst>
          </p:cNvPr>
          <p:cNvSpPr txBox="1"/>
          <p:nvPr/>
        </p:nvSpPr>
        <p:spPr>
          <a:xfrm>
            <a:off x="521452" y="1644564"/>
            <a:ext cx="6149248" cy="923330"/>
          </a:xfrm>
          <a:prstGeom prst="rect">
            <a:avLst/>
          </a:prstGeom>
          <a:noFill/>
        </p:spPr>
        <p:txBody>
          <a:bodyPr wrap="square" rtlCol="0">
            <a:spAutoFit/>
          </a:bodyPr>
          <a:lstStyle/>
          <a:p>
            <a:pPr algn="ctr"/>
            <a:r>
              <a:rPr lang="fr-FR" dirty="0">
                <a:solidFill>
                  <a:schemeClr val="tx2"/>
                </a:solidFill>
              </a:rPr>
              <a:t>Élévation de la température de surface comparée à la période 1850-1900 selon les 5 scénarios du GIEC </a:t>
            </a:r>
          </a:p>
        </p:txBody>
      </p:sp>
      <p:sp>
        <p:nvSpPr>
          <p:cNvPr id="7" name="ZoneTexte 6">
            <a:extLst>
              <a:ext uri="{FF2B5EF4-FFF2-40B4-BE49-F238E27FC236}">
                <a16:creationId xmlns:a16="http://schemas.microsoft.com/office/drawing/2014/main" id="{52D27C88-8B29-E952-69E8-885D270EB3A6}"/>
              </a:ext>
            </a:extLst>
          </p:cNvPr>
          <p:cNvSpPr txBox="1"/>
          <p:nvPr/>
        </p:nvSpPr>
        <p:spPr>
          <a:xfrm>
            <a:off x="6670700" y="1589342"/>
            <a:ext cx="5353050" cy="923330"/>
          </a:xfrm>
          <a:prstGeom prst="rect">
            <a:avLst/>
          </a:prstGeom>
          <a:noFill/>
        </p:spPr>
        <p:txBody>
          <a:bodyPr wrap="square" rtlCol="0">
            <a:spAutoFit/>
          </a:bodyPr>
          <a:lstStyle/>
          <a:p>
            <a:pPr algn="ctr"/>
            <a:r>
              <a:rPr lang="fr-FR" dirty="0">
                <a:solidFill>
                  <a:schemeClr val="tx2"/>
                </a:solidFill>
              </a:rPr>
              <a:t>Élévations de températures estimées à court/moyen/long terme en fonction du scénario.</a:t>
            </a:r>
          </a:p>
        </p:txBody>
      </p:sp>
      <p:sp>
        <p:nvSpPr>
          <p:cNvPr id="8" name="ZoneTexte 7">
            <a:extLst>
              <a:ext uri="{FF2B5EF4-FFF2-40B4-BE49-F238E27FC236}">
                <a16:creationId xmlns:a16="http://schemas.microsoft.com/office/drawing/2014/main" id="{897F330C-152E-B820-2928-49AF940AE7DC}"/>
              </a:ext>
            </a:extLst>
          </p:cNvPr>
          <p:cNvSpPr txBox="1"/>
          <p:nvPr/>
        </p:nvSpPr>
        <p:spPr>
          <a:xfrm>
            <a:off x="6087600" y="6433665"/>
            <a:ext cx="4700328" cy="307777"/>
          </a:xfrm>
          <a:prstGeom prst="rect">
            <a:avLst/>
          </a:prstGeom>
          <a:noFill/>
        </p:spPr>
        <p:txBody>
          <a:bodyPr wrap="square" rtlCol="0">
            <a:spAutoFit/>
          </a:bodyPr>
          <a:lstStyle/>
          <a:p>
            <a:r>
              <a:rPr lang="fr-FR" sz="1400" i="1" dirty="0"/>
              <a:t>Source : GIEC 6</a:t>
            </a:r>
            <a:r>
              <a:rPr lang="fr-FR" sz="1400" i="1" baseline="30000" dirty="0"/>
              <a:t>ème</a:t>
            </a:r>
            <a:r>
              <a:rPr lang="fr-FR" sz="1400" i="1" dirty="0"/>
              <a:t> rapport d’évaluation (2021)</a:t>
            </a:r>
          </a:p>
        </p:txBody>
      </p:sp>
      <p:pic>
        <p:nvPicPr>
          <p:cNvPr id="3" name="Image 2">
            <a:extLst>
              <a:ext uri="{FF2B5EF4-FFF2-40B4-BE49-F238E27FC236}">
                <a16:creationId xmlns:a16="http://schemas.microsoft.com/office/drawing/2014/main" id="{A13DF15A-8119-74EB-50AB-E27B80E38566}"/>
              </a:ext>
            </a:extLst>
          </p:cNvPr>
          <p:cNvPicPr>
            <a:picLocks noChangeAspect="1"/>
          </p:cNvPicPr>
          <p:nvPr/>
        </p:nvPicPr>
        <p:blipFill>
          <a:blip r:embed="rId5"/>
          <a:srcRect l="73925" t="34497" r="10030" b="27985"/>
          <a:stretch/>
        </p:blipFill>
        <p:spPr>
          <a:xfrm>
            <a:off x="521452" y="5428900"/>
            <a:ext cx="924339" cy="1202635"/>
          </a:xfrm>
          <a:prstGeom prst="rect">
            <a:avLst/>
          </a:prstGeom>
        </p:spPr>
      </p:pic>
    </p:spTree>
    <p:extLst>
      <p:ext uri="{BB962C8B-B14F-4D97-AF65-F5344CB8AC3E}">
        <p14:creationId xmlns:p14="http://schemas.microsoft.com/office/powerpoint/2010/main" val="2407181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DA6526-6EDC-BCFF-0B28-92A07D5F7795}"/>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67CE2DF6-055C-3FF8-3AA7-C9E93C9267EE}"/>
              </a:ext>
            </a:extLst>
          </p:cNvPr>
          <p:cNvPicPr>
            <a:picLocks noChangeAspect="1"/>
          </p:cNvPicPr>
          <p:nvPr/>
        </p:nvPicPr>
        <p:blipFill>
          <a:blip r:embed="rId3"/>
          <a:srcRect r="3748"/>
          <a:stretch/>
        </p:blipFill>
        <p:spPr>
          <a:xfrm>
            <a:off x="222651" y="258623"/>
            <a:ext cx="10979999" cy="5962429"/>
          </a:xfrm>
          <a:prstGeom prst="rect">
            <a:avLst/>
          </a:prstGeom>
        </p:spPr>
      </p:pic>
    </p:spTree>
    <p:extLst>
      <p:ext uri="{BB962C8B-B14F-4D97-AF65-F5344CB8AC3E}">
        <p14:creationId xmlns:p14="http://schemas.microsoft.com/office/powerpoint/2010/main" val="3812513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405E40-6BD7-0866-239E-71997CB046D6}"/>
              </a:ext>
            </a:extLst>
          </p:cNvPr>
          <p:cNvSpPr>
            <a:spLocks noGrp="1"/>
          </p:cNvSpPr>
          <p:nvPr>
            <p:ph type="title"/>
          </p:nvPr>
        </p:nvSpPr>
        <p:spPr>
          <a:xfrm>
            <a:off x="133200" y="315317"/>
            <a:ext cx="11504618" cy="864000"/>
          </a:xfrm>
        </p:spPr>
        <p:txBody>
          <a:bodyPr vert="horz" lIns="91440" tIns="45720" rIns="91440" bIns="45720" rtlCol="0" anchor="ctr">
            <a:normAutofit/>
          </a:bodyPr>
          <a:lstStyle/>
          <a:p>
            <a:r>
              <a:rPr lang="fr-FR" sz="3000" cap="small" dirty="0">
                <a:solidFill>
                  <a:srgbClr val="000000"/>
                </a:solidFill>
                <a:latin typeface="Verdana"/>
              </a:rPr>
              <a:t>Le volet générationnel des scénarios du GIEC</a:t>
            </a:r>
          </a:p>
        </p:txBody>
      </p:sp>
      <p:sp>
        <p:nvSpPr>
          <p:cNvPr id="5" name="ZoneTexte 4">
            <a:extLst>
              <a:ext uri="{FF2B5EF4-FFF2-40B4-BE49-F238E27FC236}">
                <a16:creationId xmlns:a16="http://schemas.microsoft.com/office/drawing/2014/main" id="{52A7409F-383F-2976-873C-957389F5432A}"/>
              </a:ext>
            </a:extLst>
          </p:cNvPr>
          <p:cNvSpPr txBox="1"/>
          <p:nvPr/>
        </p:nvSpPr>
        <p:spPr>
          <a:xfrm>
            <a:off x="315980" y="6492874"/>
            <a:ext cx="478845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Verdana"/>
                <a:ea typeface="+mn-ea"/>
                <a:cs typeface="+mn-cs"/>
              </a:rPr>
              <a:t>Source : GIEC 6</a:t>
            </a:r>
            <a:r>
              <a:rPr kumimoji="0" lang="fr-FR" sz="1000" b="0" i="0" u="none" strike="noStrike" kern="1200" cap="none" spc="0" normalizeH="0" baseline="30000" noProof="0" dirty="0">
                <a:ln>
                  <a:noFill/>
                </a:ln>
                <a:solidFill>
                  <a:srgbClr val="000000"/>
                </a:solidFill>
                <a:effectLst/>
                <a:uLnTx/>
                <a:uFillTx/>
                <a:latin typeface="Verdana"/>
                <a:ea typeface="+mn-ea"/>
                <a:cs typeface="+mn-cs"/>
              </a:rPr>
              <a:t>ème</a:t>
            </a:r>
            <a:r>
              <a:rPr kumimoji="0" lang="fr-FR" sz="1000" b="0" i="0" u="none" strike="noStrike" kern="1200" cap="none" spc="0" normalizeH="0" baseline="0" noProof="0" dirty="0">
                <a:ln>
                  <a:noFill/>
                </a:ln>
                <a:solidFill>
                  <a:srgbClr val="000000"/>
                </a:solidFill>
                <a:effectLst/>
                <a:uLnTx/>
                <a:uFillTx/>
                <a:latin typeface="Verdana"/>
                <a:ea typeface="+mn-ea"/>
                <a:cs typeface="+mn-cs"/>
              </a:rPr>
              <a:t> rapport d’évaluation (2021), résumé décideurs</a:t>
            </a:r>
          </a:p>
        </p:txBody>
      </p:sp>
      <p:pic>
        <p:nvPicPr>
          <p:cNvPr id="8" name="Image 7" descr="Une image contenant texte, capture d’écran, logiciel, Site web&#10;&#10;Description générée automatiquement">
            <a:extLst>
              <a:ext uri="{FF2B5EF4-FFF2-40B4-BE49-F238E27FC236}">
                <a16:creationId xmlns:a16="http://schemas.microsoft.com/office/drawing/2014/main" id="{AAEC6850-7459-570A-0D66-22BF910F71B4}"/>
              </a:ext>
            </a:extLst>
          </p:cNvPr>
          <p:cNvPicPr>
            <a:picLocks noChangeAspect="1"/>
          </p:cNvPicPr>
          <p:nvPr/>
        </p:nvPicPr>
        <p:blipFill rotWithShape="1">
          <a:blip r:embed="rId3">
            <a:extLst>
              <a:ext uri="{28A0092B-C50C-407E-A947-70E740481C1C}">
                <a14:useLocalDpi xmlns:a14="http://schemas.microsoft.com/office/drawing/2010/main" val="0"/>
              </a:ext>
            </a:extLst>
          </a:blip>
          <a:srcRect t="12321" b="12386"/>
          <a:stretch/>
        </p:blipFill>
        <p:spPr>
          <a:xfrm>
            <a:off x="1093590" y="1179316"/>
            <a:ext cx="9409534" cy="5313557"/>
          </a:xfrm>
          <a:prstGeom prst="rect">
            <a:avLst/>
          </a:prstGeom>
        </p:spPr>
      </p:pic>
    </p:spTree>
    <p:extLst>
      <p:ext uri="{BB962C8B-B14F-4D97-AF65-F5344CB8AC3E}">
        <p14:creationId xmlns:p14="http://schemas.microsoft.com/office/powerpoint/2010/main" val="2179064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62359" y="153697"/>
            <a:ext cx="4968552" cy="857250"/>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3"/>
              </a:buBlip>
              <a:defRPr sz="3000" b="1" cap="small">
                <a:solidFill>
                  <a:srgbClr val="000000"/>
                </a:solidFill>
                <a:latin typeface="Verdana"/>
                <a:ea typeface="+mj-ea"/>
                <a:cs typeface="+mj-cs"/>
              </a:defRPr>
            </a:lvl1pPr>
          </a:lstStyle>
          <a:p>
            <a:r>
              <a:rPr lang="fr-FR" dirty="0"/>
              <a:t>Si on laisse faire…</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68016" y="1134057"/>
            <a:ext cx="9849931" cy="317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5497975" y="212990"/>
            <a:ext cx="605355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Augmentation de température et précipitations à la surface du globe selon les 3 scénarios de réchauffement global</a:t>
            </a:r>
            <a:endParaRPr kumimoji="0" lang="fr-FR"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91292" y="3650562"/>
            <a:ext cx="9809415" cy="3207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8448300" y="6521899"/>
            <a:ext cx="297806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Source : GIEC 6</a:t>
            </a:r>
            <a:r>
              <a:rPr kumimoji="0" lang="fr-FR" sz="1000" b="0" i="0" u="none" strike="noStrike" kern="1200" cap="none" spc="0" normalizeH="0" baseline="30000" noProof="0" dirty="0">
                <a:ln>
                  <a:noFill/>
                </a:ln>
                <a:solidFill>
                  <a:prstClr val="black"/>
                </a:solidFill>
                <a:effectLst/>
                <a:uLnTx/>
                <a:uFillTx/>
                <a:latin typeface="Calibri"/>
                <a:ea typeface="+mn-ea"/>
                <a:cs typeface="+mn-cs"/>
              </a:rPr>
              <a:t>ème</a:t>
            </a:r>
            <a:r>
              <a:rPr kumimoji="0" lang="fr-FR" sz="1000" b="0" i="0" u="none" strike="noStrike" kern="1200" cap="none" spc="0" normalizeH="0" baseline="0" noProof="0" dirty="0">
                <a:ln>
                  <a:noFill/>
                </a:ln>
                <a:solidFill>
                  <a:prstClr val="black"/>
                </a:solidFill>
                <a:effectLst/>
                <a:uLnTx/>
                <a:uFillTx/>
                <a:latin typeface="Calibri"/>
                <a:ea typeface="+mn-ea"/>
                <a:cs typeface="+mn-cs"/>
              </a:rPr>
              <a:t> rapport d’évaluation (2021)</a:t>
            </a:r>
          </a:p>
        </p:txBody>
      </p:sp>
    </p:spTree>
    <p:extLst>
      <p:ext uri="{BB962C8B-B14F-4D97-AF65-F5344CB8AC3E}">
        <p14:creationId xmlns:p14="http://schemas.microsoft.com/office/powerpoint/2010/main" val="4293755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B60AB09-9C71-3162-2C45-5B00B4074030}"/>
              </a:ext>
            </a:extLst>
          </p:cNvPr>
          <p:cNvSpPr>
            <a:spLocks noGrp="1"/>
          </p:cNvSpPr>
          <p:nvPr>
            <p:ph type="title"/>
          </p:nvPr>
        </p:nvSpPr>
        <p:spPr>
          <a:xfrm>
            <a:off x="7851801" y="1157792"/>
            <a:ext cx="3805561" cy="1143000"/>
          </a:xfrm>
        </p:spPr>
        <p:txBody>
          <a:bodyPr>
            <a:noAutofit/>
          </a:bodyPr>
          <a:lstStyle/>
          <a:p>
            <a:r>
              <a:rPr lang="en-US" sz="2400" b="1" dirty="0"/>
              <a:t>Garder </a:t>
            </a:r>
            <a:r>
              <a:rPr lang="en-US" sz="2400" b="1" dirty="0" err="1"/>
              <a:t>en</a:t>
            </a:r>
            <a:r>
              <a:rPr lang="en-US" sz="2400" b="1" dirty="0"/>
              <a:t> tête </a:t>
            </a:r>
            <a:r>
              <a:rPr lang="en-US" sz="2400" b="1" dirty="0" err="1"/>
              <a:t>qu’il</a:t>
            </a:r>
            <a:r>
              <a:rPr lang="en-US" sz="2400" b="1" dirty="0"/>
              <a:t> y aura des </a:t>
            </a:r>
            <a:r>
              <a:rPr lang="en-US" sz="2400" b="1" dirty="0" err="1">
                <a:solidFill>
                  <a:schemeClr val="accent3">
                    <a:lumMod val="75000"/>
                  </a:schemeClr>
                </a:solidFill>
              </a:rPr>
              <a:t>changements</a:t>
            </a:r>
            <a:r>
              <a:rPr lang="en-US" sz="2400" b="1" dirty="0">
                <a:solidFill>
                  <a:schemeClr val="accent3">
                    <a:lumMod val="75000"/>
                  </a:schemeClr>
                </a:solidFill>
              </a:rPr>
              <a:t> </a:t>
            </a:r>
            <a:r>
              <a:rPr lang="en-US" sz="2400" b="1" dirty="0" err="1">
                <a:solidFill>
                  <a:schemeClr val="accent3">
                    <a:lumMod val="75000"/>
                  </a:schemeClr>
                </a:solidFill>
              </a:rPr>
              <a:t>climatiques</a:t>
            </a:r>
            <a:r>
              <a:rPr lang="en-US" sz="2400" b="1" dirty="0">
                <a:solidFill>
                  <a:schemeClr val="accent3">
                    <a:lumMod val="75000"/>
                  </a:schemeClr>
                </a:solidFill>
              </a:rPr>
              <a:t> </a:t>
            </a:r>
            <a:r>
              <a:rPr lang="en-US" sz="2400" b="1" dirty="0" err="1">
                <a:solidFill>
                  <a:schemeClr val="accent3">
                    <a:lumMod val="75000"/>
                  </a:schemeClr>
                </a:solidFill>
              </a:rPr>
              <a:t>régionaux</a:t>
            </a:r>
            <a:r>
              <a:rPr lang="en-US" sz="2400" b="1" dirty="0">
                <a:solidFill>
                  <a:schemeClr val="accent3">
                    <a:lumMod val="75000"/>
                  </a:schemeClr>
                </a:solidFill>
              </a:rPr>
              <a:t> </a:t>
            </a:r>
            <a:r>
              <a:rPr lang="en-US" sz="2400" b="1" dirty="0"/>
              <a:t>pour </a:t>
            </a:r>
            <a:r>
              <a:rPr lang="fr-FR" sz="2400" b="1" dirty="0"/>
              <a:t>différents niveaux de </a:t>
            </a:r>
            <a:r>
              <a:rPr lang="fr-FR" sz="2400" b="1" dirty="0">
                <a:solidFill>
                  <a:schemeClr val="accent3">
                    <a:lumMod val="75000"/>
                  </a:schemeClr>
                </a:solidFill>
              </a:rPr>
              <a:t>réchauffements globaux</a:t>
            </a:r>
            <a:r>
              <a:rPr lang="en-US" sz="2400" b="1" dirty="0">
                <a:solidFill>
                  <a:schemeClr val="accent3">
                    <a:lumMod val="75000"/>
                  </a:schemeClr>
                </a:solidFill>
              </a:rPr>
              <a:t> </a:t>
            </a:r>
            <a:br>
              <a:rPr lang="en-US" sz="2400" b="1" dirty="0"/>
            </a:br>
            <a:br>
              <a:rPr lang="en-US" sz="2400" b="1" dirty="0"/>
            </a:br>
            <a:endParaRPr lang="en-US" sz="2400" b="1" dirty="0"/>
          </a:p>
        </p:txBody>
      </p:sp>
      <p:pic>
        <p:nvPicPr>
          <p:cNvPr id="5" name="Image 4">
            <a:extLst>
              <a:ext uri="{FF2B5EF4-FFF2-40B4-BE49-F238E27FC236}">
                <a16:creationId xmlns:a16="http://schemas.microsoft.com/office/drawing/2014/main" id="{BEB4650A-5523-F3A4-8D28-A69FD3AB7BBF}"/>
              </a:ext>
            </a:extLst>
          </p:cNvPr>
          <p:cNvPicPr>
            <a:picLocks noChangeAspect="1"/>
          </p:cNvPicPr>
          <p:nvPr/>
        </p:nvPicPr>
        <p:blipFill>
          <a:blip r:embed="rId2"/>
          <a:stretch>
            <a:fillRect/>
          </a:stretch>
        </p:blipFill>
        <p:spPr>
          <a:xfrm>
            <a:off x="0" y="0"/>
            <a:ext cx="7441542" cy="3516129"/>
          </a:xfrm>
          <a:prstGeom prst="rect">
            <a:avLst/>
          </a:prstGeom>
          <a:noFill/>
        </p:spPr>
      </p:pic>
      <p:pic>
        <p:nvPicPr>
          <p:cNvPr id="7" name="Image 6">
            <a:extLst>
              <a:ext uri="{FF2B5EF4-FFF2-40B4-BE49-F238E27FC236}">
                <a16:creationId xmlns:a16="http://schemas.microsoft.com/office/drawing/2014/main" id="{E10F6F71-5AFB-6B3D-CF15-2C67C3758D53}"/>
              </a:ext>
            </a:extLst>
          </p:cNvPr>
          <p:cNvPicPr>
            <a:picLocks noChangeAspect="1"/>
          </p:cNvPicPr>
          <p:nvPr/>
        </p:nvPicPr>
        <p:blipFill rotWithShape="1">
          <a:blip r:embed="rId3"/>
          <a:srcRect b="10670"/>
          <a:stretch/>
        </p:blipFill>
        <p:spPr>
          <a:xfrm>
            <a:off x="4845795" y="3458584"/>
            <a:ext cx="7221826" cy="3399416"/>
          </a:xfrm>
          <a:prstGeom prst="rect">
            <a:avLst/>
          </a:prstGeom>
        </p:spPr>
      </p:pic>
      <p:sp>
        <p:nvSpPr>
          <p:cNvPr id="8" name="ZoneTexte 7">
            <a:extLst>
              <a:ext uri="{FF2B5EF4-FFF2-40B4-BE49-F238E27FC236}">
                <a16:creationId xmlns:a16="http://schemas.microsoft.com/office/drawing/2014/main" id="{2C285DA8-5D07-7538-E98F-8D189E8FC9F2}"/>
              </a:ext>
            </a:extLst>
          </p:cNvPr>
          <p:cNvSpPr txBox="1"/>
          <p:nvPr/>
        </p:nvSpPr>
        <p:spPr>
          <a:xfrm>
            <a:off x="461639" y="5983915"/>
            <a:ext cx="4074851" cy="738664"/>
          </a:xfrm>
          <a:prstGeom prst="rect">
            <a:avLst/>
          </a:prstGeom>
          <a:noFill/>
        </p:spPr>
        <p:txBody>
          <a:bodyPr wrap="square" rtlCol="0">
            <a:spAutoFit/>
          </a:bodyPr>
          <a:lstStyle/>
          <a:p>
            <a:r>
              <a:rPr lang="fr-FR" sz="1400" i="1" dirty="0"/>
              <a:t>Source :</a:t>
            </a:r>
            <a:r>
              <a:rPr lang="en-US" sz="1400" i="1" dirty="0"/>
              <a:t> 6e rapport du GIEC </a:t>
            </a:r>
            <a:r>
              <a:rPr lang="en-US" sz="1400" i="1" dirty="0" err="1"/>
              <a:t>décrypté</a:t>
            </a:r>
            <a:r>
              <a:rPr lang="en-US" sz="1400" i="1" dirty="0"/>
              <a:t> par le Shift Project</a:t>
            </a:r>
            <a:r>
              <a:rPr lang="fr-FR" sz="1400" i="1" dirty="0"/>
              <a:t> </a:t>
            </a:r>
            <a:r>
              <a:rPr lang="fr-FR" sz="1400" dirty="0"/>
              <a:t>(https://theshiftproject.org/article/climat-synthese-vulgarisee-6eme-rapport-giec/)</a:t>
            </a:r>
          </a:p>
        </p:txBody>
      </p:sp>
      <p:sp>
        <p:nvSpPr>
          <p:cNvPr id="9" name="ZoneTexte 8">
            <a:extLst>
              <a:ext uri="{FF2B5EF4-FFF2-40B4-BE49-F238E27FC236}">
                <a16:creationId xmlns:a16="http://schemas.microsoft.com/office/drawing/2014/main" id="{E0B32BC4-5C9B-4289-E3A5-9AF33C7800C4}"/>
              </a:ext>
            </a:extLst>
          </p:cNvPr>
          <p:cNvSpPr txBox="1"/>
          <p:nvPr/>
        </p:nvSpPr>
        <p:spPr>
          <a:xfrm>
            <a:off x="1287262" y="4307488"/>
            <a:ext cx="1677880" cy="369332"/>
          </a:xfrm>
          <a:prstGeom prst="rect">
            <a:avLst/>
          </a:prstGeom>
          <a:noFill/>
        </p:spPr>
        <p:txBody>
          <a:bodyPr wrap="square" rtlCol="0">
            <a:spAutoFit/>
          </a:bodyPr>
          <a:lstStyle/>
          <a:p>
            <a:r>
              <a:rPr lang="fr-FR" b="1" dirty="0">
                <a:solidFill>
                  <a:srgbClr val="C00000"/>
                </a:solidFill>
              </a:rPr>
              <a:t>Température</a:t>
            </a:r>
            <a:r>
              <a:rPr lang="fr-FR" dirty="0"/>
              <a:t> </a:t>
            </a:r>
          </a:p>
        </p:txBody>
      </p:sp>
      <p:sp>
        <p:nvSpPr>
          <p:cNvPr id="11" name="ZoneTexte 10">
            <a:extLst>
              <a:ext uri="{FF2B5EF4-FFF2-40B4-BE49-F238E27FC236}">
                <a16:creationId xmlns:a16="http://schemas.microsoft.com/office/drawing/2014/main" id="{2EB999DF-8E01-9C55-9952-702E99D0A1BA}"/>
              </a:ext>
            </a:extLst>
          </p:cNvPr>
          <p:cNvSpPr txBox="1"/>
          <p:nvPr/>
        </p:nvSpPr>
        <p:spPr>
          <a:xfrm>
            <a:off x="2892707" y="5002581"/>
            <a:ext cx="1953088" cy="369332"/>
          </a:xfrm>
          <a:prstGeom prst="rect">
            <a:avLst/>
          </a:prstGeom>
          <a:noFill/>
        </p:spPr>
        <p:txBody>
          <a:bodyPr wrap="square" rtlCol="0">
            <a:spAutoFit/>
          </a:bodyPr>
          <a:lstStyle/>
          <a:p>
            <a:r>
              <a:rPr lang="fr-FR" b="1" dirty="0">
                <a:solidFill>
                  <a:schemeClr val="accent5">
                    <a:lumMod val="75000"/>
                  </a:schemeClr>
                </a:solidFill>
              </a:rPr>
              <a:t>Pluviométrie</a:t>
            </a:r>
          </a:p>
        </p:txBody>
      </p:sp>
      <p:sp>
        <p:nvSpPr>
          <p:cNvPr id="12" name="Flèche : haut 11">
            <a:extLst>
              <a:ext uri="{FF2B5EF4-FFF2-40B4-BE49-F238E27FC236}">
                <a16:creationId xmlns:a16="http://schemas.microsoft.com/office/drawing/2014/main" id="{46D8F676-84CC-BEFE-FF5C-D87E89D25424}"/>
              </a:ext>
            </a:extLst>
          </p:cNvPr>
          <p:cNvSpPr/>
          <p:nvPr/>
        </p:nvSpPr>
        <p:spPr>
          <a:xfrm>
            <a:off x="2010793" y="3862974"/>
            <a:ext cx="115409" cy="369332"/>
          </a:xfrm>
          <a:prstGeom prst="up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3" name="Flèche : droite 12">
            <a:extLst>
              <a:ext uri="{FF2B5EF4-FFF2-40B4-BE49-F238E27FC236}">
                <a16:creationId xmlns:a16="http://schemas.microsoft.com/office/drawing/2014/main" id="{C1066F98-AC17-D9E9-FB10-51F3B000B242}"/>
              </a:ext>
            </a:extLst>
          </p:cNvPr>
          <p:cNvSpPr/>
          <p:nvPr/>
        </p:nvSpPr>
        <p:spPr>
          <a:xfrm>
            <a:off x="4358936" y="5158292"/>
            <a:ext cx="390617" cy="132799"/>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49201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carte, atlas&#10;&#10;Description générée automatiquement">
            <a:extLst>
              <a:ext uri="{FF2B5EF4-FFF2-40B4-BE49-F238E27FC236}">
                <a16:creationId xmlns:a16="http://schemas.microsoft.com/office/drawing/2014/main" id="{CA1C47B9-CB69-B702-37DC-45EB79A3645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02712" y="1243666"/>
            <a:ext cx="9985032" cy="5664826"/>
          </a:xfrm>
        </p:spPr>
      </p:pic>
      <p:sp>
        <p:nvSpPr>
          <p:cNvPr id="6" name="Titre 1">
            <a:extLst>
              <a:ext uri="{FF2B5EF4-FFF2-40B4-BE49-F238E27FC236}">
                <a16:creationId xmlns:a16="http://schemas.microsoft.com/office/drawing/2014/main" id="{58305A3E-F419-0696-775B-DA2F199155DF}"/>
              </a:ext>
            </a:extLst>
          </p:cNvPr>
          <p:cNvSpPr txBox="1">
            <a:spLocks/>
          </p:cNvSpPr>
          <p:nvPr/>
        </p:nvSpPr>
        <p:spPr>
          <a:xfrm>
            <a:off x="272143" y="35352"/>
            <a:ext cx="9496265" cy="1143000"/>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4"/>
              </a:buBlip>
              <a:defRPr sz="3200" b="1" cap="small">
                <a:latin typeface="+mj-lt"/>
                <a:ea typeface="+mj-ea"/>
                <a:cs typeface="+mj-cs"/>
              </a:defRPr>
            </a:lvl1pPr>
          </a:lstStyle>
          <a:p>
            <a:pPr marL="571500" marR="0" lvl="0" indent="-571500" algn="l" defTabSz="914400" rtl="0" eaLnBrk="1" fontAlgn="auto" latinLnBrk="0" hangingPunct="1">
              <a:lnSpc>
                <a:spcPct val="90000"/>
              </a:lnSpc>
              <a:spcBef>
                <a:spcPct val="0"/>
              </a:spcBef>
              <a:spcAft>
                <a:spcPts val="0"/>
              </a:spcAft>
              <a:buClrTx/>
              <a:buSzTx/>
              <a:buFontTx/>
              <a:buBlip>
                <a:blip r:embed="rId4"/>
              </a:buBlip>
              <a:tabLst/>
              <a:defRPr/>
            </a:pPr>
            <a:r>
              <a:rPr kumimoji="0" lang="fr-FR" sz="3200" b="1" i="0" u="none" strike="noStrike" kern="1200" cap="small" spc="0" normalizeH="0" baseline="0" noProof="0" dirty="0">
                <a:ln>
                  <a:noFill/>
                </a:ln>
                <a:solidFill>
                  <a:srgbClr val="000000"/>
                </a:solidFill>
                <a:effectLst/>
                <a:uLnTx/>
                <a:uFillTx/>
                <a:latin typeface="Verdana"/>
                <a:ea typeface="+mj-ea"/>
                <a:cs typeface="+mj-cs"/>
              </a:rPr>
              <a:t>Quel est l’impact d’une élévation de température de 5°C en Europe ?</a:t>
            </a:r>
          </a:p>
        </p:txBody>
      </p:sp>
    </p:spTree>
    <p:extLst>
      <p:ext uri="{BB962C8B-B14F-4D97-AF65-F5344CB8AC3E}">
        <p14:creationId xmlns:p14="http://schemas.microsoft.com/office/powerpoint/2010/main" val="27475268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2279576" y="6165304"/>
            <a:ext cx="8388424" cy="6926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Times New Roman" charset="0"/>
              <a:ea typeface="+mn-ea"/>
              <a:cs typeface="+mn-cs"/>
            </a:endParaRPr>
          </a:p>
        </p:txBody>
      </p:sp>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46</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LA TRACC : on a choisi le +4°C !</a:t>
            </a:r>
            <a:endParaRPr lang="fr-FR" dirty="0"/>
          </a:p>
        </p:txBody>
      </p:sp>
      <p:sp>
        <p:nvSpPr>
          <p:cNvPr id="3" name="ZoneTexte 2">
            <a:extLst>
              <a:ext uri="{FF2B5EF4-FFF2-40B4-BE49-F238E27FC236}">
                <a16:creationId xmlns:a16="http://schemas.microsoft.com/office/drawing/2014/main" id="{D80870DC-C549-C605-B697-713BDD2AD239}"/>
              </a:ext>
            </a:extLst>
          </p:cNvPr>
          <p:cNvSpPr txBox="1"/>
          <p:nvPr/>
        </p:nvSpPr>
        <p:spPr>
          <a:xfrm>
            <a:off x="473335" y="1336895"/>
            <a:ext cx="11330737"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000000"/>
                </a:solidFill>
                <a:effectLst/>
                <a:uLnTx/>
                <a:uFillTx/>
                <a:latin typeface="Verdana"/>
                <a:ea typeface="+mn-ea"/>
                <a:cs typeface="+mn-cs"/>
              </a:rPr>
              <a:t>… ou trajectoire de réchauffement de référence pour l’adaptation au changement climatique (2024). </a:t>
            </a:r>
          </a:p>
        </p:txBody>
      </p:sp>
      <p:pic>
        <p:nvPicPr>
          <p:cNvPr id="6" name="Image 5" descr="Une image contenant texte, capture d’écran, Police, carte&#10;&#10;Description générée automatiquement">
            <a:extLst>
              <a:ext uri="{FF2B5EF4-FFF2-40B4-BE49-F238E27FC236}">
                <a16:creationId xmlns:a16="http://schemas.microsoft.com/office/drawing/2014/main" id="{D191C2FB-F4DE-118A-97F8-767FDAF7B017}"/>
              </a:ext>
            </a:extLst>
          </p:cNvPr>
          <p:cNvPicPr>
            <a:picLocks noChangeAspect="1"/>
          </p:cNvPicPr>
          <p:nvPr/>
        </p:nvPicPr>
        <p:blipFill rotWithShape="1">
          <a:blip r:embed="rId3">
            <a:extLst>
              <a:ext uri="{28A0092B-C50C-407E-A947-70E740481C1C}">
                <a14:useLocalDpi xmlns:a14="http://schemas.microsoft.com/office/drawing/2010/main" val="0"/>
              </a:ext>
            </a:extLst>
          </a:blip>
          <a:srcRect b="6075"/>
          <a:stretch/>
        </p:blipFill>
        <p:spPr>
          <a:xfrm>
            <a:off x="840835" y="1739372"/>
            <a:ext cx="4286791" cy="5009468"/>
          </a:xfrm>
          <a:prstGeom prst="rect">
            <a:avLst/>
          </a:prstGeom>
        </p:spPr>
      </p:pic>
      <p:sp>
        <p:nvSpPr>
          <p:cNvPr id="8" name="ZoneTexte 7">
            <a:extLst>
              <a:ext uri="{FF2B5EF4-FFF2-40B4-BE49-F238E27FC236}">
                <a16:creationId xmlns:a16="http://schemas.microsoft.com/office/drawing/2014/main" id="{FF35DAFC-E8A1-686A-0918-2950DD1403F1}"/>
              </a:ext>
            </a:extLst>
          </p:cNvPr>
          <p:cNvSpPr txBox="1"/>
          <p:nvPr/>
        </p:nvSpPr>
        <p:spPr>
          <a:xfrm>
            <a:off x="5615034" y="4441311"/>
            <a:ext cx="6030260"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400" dirty="0">
                <a:solidFill>
                  <a:schemeClr val="accent1"/>
                </a:solidFill>
              </a:rPr>
              <a:t>On ne dit pas que c’est ce qui va se produire….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400" dirty="0">
                <a:solidFill>
                  <a:schemeClr val="accent1"/>
                </a:solidFill>
              </a:rPr>
              <a:t>C’est ce à quoi il faut être prêt…</a:t>
            </a:r>
          </a:p>
          <a:p>
            <a:pPr marR="0" lvl="0" algn="l" defTabSz="914400" rtl="0" eaLnBrk="1" fontAlgn="auto" latinLnBrk="0" hangingPunct="1">
              <a:lnSpc>
                <a:spcPct val="100000"/>
              </a:lnSpc>
              <a:spcBef>
                <a:spcPts val="0"/>
              </a:spcBef>
              <a:spcAft>
                <a:spcPts val="0"/>
              </a:spcAft>
              <a:buClrTx/>
              <a:buSzTx/>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 pour accompagner l’adaptation de l’activité économique : pour chaque secteur, des études de vulnérabilité basées sur la TRACC permettront d’élaborer des plans d’adaptation au changement climatique.</a:t>
            </a:r>
          </a:p>
        </p:txBody>
      </p:sp>
      <p:sp>
        <p:nvSpPr>
          <p:cNvPr id="9" name="Flèche : bas 8">
            <a:extLst>
              <a:ext uri="{FF2B5EF4-FFF2-40B4-BE49-F238E27FC236}">
                <a16:creationId xmlns:a16="http://schemas.microsoft.com/office/drawing/2014/main" id="{350C209D-0D2E-D4C6-14BF-3651DC54FF3C}"/>
              </a:ext>
            </a:extLst>
          </p:cNvPr>
          <p:cNvSpPr/>
          <p:nvPr/>
        </p:nvSpPr>
        <p:spPr>
          <a:xfrm>
            <a:off x="7896113" y="3227294"/>
            <a:ext cx="602428" cy="65266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pic>
        <p:nvPicPr>
          <p:cNvPr id="10" name="Image 9">
            <a:extLst>
              <a:ext uri="{FF2B5EF4-FFF2-40B4-BE49-F238E27FC236}">
                <a16:creationId xmlns:a16="http://schemas.microsoft.com/office/drawing/2014/main" id="{FA161EAB-F9F2-321A-F43C-6DDA9D4DCB6E}"/>
              </a:ext>
            </a:extLst>
          </p:cNvPr>
          <p:cNvPicPr>
            <a:picLocks noChangeAspect="1"/>
          </p:cNvPicPr>
          <p:nvPr/>
        </p:nvPicPr>
        <p:blipFill>
          <a:blip r:embed="rId4"/>
          <a:stretch>
            <a:fillRect/>
          </a:stretch>
        </p:blipFill>
        <p:spPr>
          <a:xfrm>
            <a:off x="5483765" y="1851088"/>
            <a:ext cx="5867400" cy="2419350"/>
          </a:xfrm>
          <a:prstGeom prst="rect">
            <a:avLst/>
          </a:prstGeom>
        </p:spPr>
      </p:pic>
      <p:sp>
        <p:nvSpPr>
          <p:cNvPr id="5" name="ZoneTexte 4">
            <a:extLst>
              <a:ext uri="{FF2B5EF4-FFF2-40B4-BE49-F238E27FC236}">
                <a16:creationId xmlns:a16="http://schemas.microsoft.com/office/drawing/2014/main" id="{6BE534FB-148E-D42C-23BB-B2FB80B32AFF}"/>
              </a:ext>
            </a:extLst>
          </p:cNvPr>
          <p:cNvSpPr txBox="1"/>
          <p:nvPr/>
        </p:nvSpPr>
        <p:spPr>
          <a:xfrm>
            <a:off x="5623200" y="6126709"/>
            <a:ext cx="5210452" cy="646331"/>
          </a:xfrm>
          <a:prstGeom prst="rect">
            <a:avLst/>
          </a:prstGeom>
          <a:noFill/>
        </p:spPr>
        <p:txBody>
          <a:bodyPr wrap="square" rtlCol="0">
            <a:spAutoFit/>
          </a:bodyPr>
          <a:lstStyle/>
          <a:p>
            <a:r>
              <a:rPr lang="fr-FR" dirty="0">
                <a:solidFill>
                  <a:schemeClr val="bg2"/>
                </a:solidFill>
              </a:rPr>
              <a:t>On ne raisonne plus par scénario mais par niveau de réchauffement. </a:t>
            </a:r>
          </a:p>
        </p:txBody>
      </p:sp>
    </p:spTree>
    <p:extLst>
      <p:ext uri="{BB962C8B-B14F-4D97-AF65-F5344CB8AC3E}">
        <p14:creationId xmlns:p14="http://schemas.microsoft.com/office/powerpoint/2010/main" val="3284341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53A1AC-86F1-E373-1716-4791EA54C7E8}"/>
              </a:ext>
            </a:extLst>
          </p:cNvPr>
          <p:cNvSpPr/>
          <p:nvPr/>
        </p:nvSpPr>
        <p:spPr>
          <a:xfrm>
            <a:off x="11005457" y="5909581"/>
            <a:ext cx="1023257" cy="979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sp>
        <p:nvSpPr>
          <p:cNvPr id="2" name="Rectangle 1"/>
          <p:cNvSpPr/>
          <p:nvPr/>
        </p:nvSpPr>
        <p:spPr bwMode="auto">
          <a:xfrm>
            <a:off x="2279576" y="6165304"/>
            <a:ext cx="8388424" cy="69269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Times New Roman" charset="0"/>
              <a:ea typeface="+mn-ea"/>
              <a:cs typeface="+mn-cs"/>
            </a:endParaRPr>
          </a:p>
        </p:txBody>
      </p:sp>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47</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Élaboration des projections climatiques</a:t>
            </a:r>
            <a:endParaRPr lang="fr-FR" dirty="0"/>
          </a:p>
        </p:txBody>
      </p:sp>
      <p:sp>
        <p:nvSpPr>
          <p:cNvPr id="8" name="ZoneTexte 7">
            <a:extLst>
              <a:ext uri="{FF2B5EF4-FFF2-40B4-BE49-F238E27FC236}">
                <a16:creationId xmlns:a16="http://schemas.microsoft.com/office/drawing/2014/main" id="{FF35DAFC-E8A1-686A-0918-2950DD1403F1}"/>
              </a:ext>
            </a:extLst>
          </p:cNvPr>
          <p:cNvSpPr txBox="1"/>
          <p:nvPr/>
        </p:nvSpPr>
        <p:spPr>
          <a:xfrm>
            <a:off x="800752" y="1257611"/>
            <a:ext cx="10705448"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Pour élaborer une </a:t>
            </a:r>
            <a:r>
              <a:rPr kumimoji="0" lang="fr-FR" sz="1400" b="1" i="0" u="none" strike="noStrike" kern="1200" cap="none" spc="0" normalizeH="0" baseline="0" noProof="0" dirty="0">
                <a:ln>
                  <a:noFill/>
                </a:ln>
                <a:solidFill>
                  <a:srgbClr val="002060"/>
                </a:solidFill>
                <a:effectLst/>
                <a:uLnTx/>
                <a:uFillTx/>
                <a:latin typeface="Verdana"/>
                <a:ea typeface="+mn-ea"/>
                <a:cs typeface="+mn-cs"/>
              </a:rPr>
              <a:t>projection climatique</a:t>
            </a:r>
            <a:r>
              <a:rPr kumimoji="0" lang="fr-FR" sz="1400" b="0" i="0" u="none" strike="noStrike" kern="1200" cap="none" spc="0" normalizeH="0" baseline="0" noProof="0" dirty="0">
                <a:ln>
                  <a:noFill/>
                </a:ln>
                <a:solidFill>
                  <a:srgbClr val="002060"/>
                </a:solidFill>
                <a:effectLst/>
                <a:uLnTx/>
                <a:uFillTx/>
                <a:latin typeface="Verdana"/>
                <a:ea typeface="+mn-ea"/>
                <a:cs typeface="+mn-cs"/>
              </a:rPr>
              <a:t>, on se sert de modèles de climat.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Un </a:t>
            </a:r>
            <a:r>
              <a:rPr kumimoji="0" lang="fr-FR" sz="1400" b="1" i="0" u="none" strike="noStrike" kern="1200" cap="none" spc="0" normalizeH="0" baseline="0" noProof="0" dirty="0">
                <a:ln>
                  <a:noFill/>
                </a:ln>
                <a:solidFill>
                  <a:srgbClr val="002060"/>
                </a:solidFill>
                <a:effectLst/>
                <a:uLnTx/>
                <a:uFillTx/>
                <a:latin typeface="Verdana"/>
                <a:ea typeface="+mn-ea"/>
                <a:cs typeface="+mn-cs"/>
              </a:rPr>
              <a:t>modèle de climat </a:t>
            </a:r>
            <a:r>
              <a:rPr kumimoji="0" lang="fr-FR" sz="1400" b="0" i="0" u="none" strike="noStrike" kern="1200" cap="none" spc="0" normalizeH="0" baseline="0" noProof="0" dirty="0">
                <a:ln>
                  <a:noFill/>
                </a:ln>
                <a:solidFill>
                  <a:srgbClr val="002060"/>
                </a:solidFill>
                <a:effectLst/>
                <a:uLnTx/>
                <a:uFillTx/>
                <a:latin typeface="Verdana"/>
                <a:ea typeface="+mn-ea"/>
                <a:cs typeface="+mn-cs"/>
              </a:rPr>
              <a:t>simule le comportement des différentes composantes de la machine climatique : atmosphère, océan, biosphère, cryosphère… Le modèle peut être global/planétaire ou local + ou – zoomé (mailles).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Ex: les </a:t>
            </a:r>
            <a:r>
              <a:rPr kumimoji="0" lang="fr-FR" sz="1400" b="1" i="0" u="none" strike="noStrike" kern="1200" cap="none" spc="0" normalizeH="0" baseline="0" noProof="0" dirty="0" err="1">
                <a:ln>
                  <a:noFill/>
                </a:ln>
                <a:solidFill>
                  <a:srgbClr val="002060"/>
                </a:solidFill>
                <a:effectLst/>
                <a:uLnTx/>
                <a:uFillTx/>
                <a:latin typeface="Verdana"/>
                <a:ea typeface="+mn-ea"/>
                <a:cs typeface="+mn-cs"/>
              </a:rPr>
              <a:t>modèl</a:t>
            </a:r>
            <a:r>
              <a:rPr kumimoji="0" lang="fr-FR" sz="1400" b="1" i="0" u="none" strike="noStrike" kern="1200" cap="none" spc="0" normalizeH="0" baseline="0" noProof="0" dirty="0">
                <a:ln>
                  <a:noFill/>
                </a:ln>
                <a:solidFill>
                  <a:srgbClr val="002060"/>
                </a:solidFill>
                <a:effectLst/>
                <a:uLnTx/>
                <a:uFillTx/>
                <a:latin typeface="Verdana"/>
                <a:ea typeface="+mn-ea"/>
                <a:cs typeface="+mn-cs"/>
              </a:rPr>
              <a:t>es couplés océans-atmosphère</a:t>
            </a:r>
            <a:r>
              <a:rPr kumimoji="0" lang="fr-FR" sz="1400" b="0" i="0" u="none" strike="noStrike" kern="1200" cap="none" spc="0" normalizeH="0" baseline="0" noProof="0" dirty="0">
                <a:ln>
                  <a:noFill/>
                </a:ln>
                <a:solidFill>
                  <a:srgbClr val="002060"/>
                </a:solidFill>
                <a:effectLst/>
                <a:uLnTx/>
                <a:uFillTx/>
                <a:latin typeface="Verdana"/>
                <a:ea typeface="+mn-ea"/>
                <a:cs typeface="+mn-cs"/>
              </a:rPr>
              <a:t>, pour lesquels les températures de surface atmosphériques, calculées par le modèle d'atmosphère, servent de données d'entrée au modèle d'océan pour le calcul des températures de surface océanique et vice-versa. </a:t>
            </a:r>
          </a:p>
        </p:txBody>
      </p:sp>
      <p:pic>
        <p:nvPicPr>
          <p:cNvPr id="5" name="Image 4">
            <a:extLst>
              <a:ext uri="{FF2B5EF4-FFF2-40B4-BE49-F238E27FC236}">
                <a16:creationId xmlns:a16="http://schemas.microsoft.com/office/drawing/2014/main" id="{2E0CD247-B6A8-4A9F-8D70-2E7BA440672B}"/>
              </a:ext>
            </a:extLst>
          </p:cNvPr>
          <p:cNvPicPr>
            <a:picLocks noChangeAspect="1"/>
          </p:cNvPicPr>
          <p:nvPr/>
        </p:nvPicPr>
        <p:blipFill>
          <a:blip r:embed="rId3"/>
          <a:stretch>
            <a:fillRect/>
          </a:stretch>
        </p:blipFill>
        <p:spPr>
          <a:xfrm>
            <a:off x="681009" y="2981325"/>
            <a:ext cx="6448425" cy="3876675"/>
          </a:xfrm>
          <a:prstGeom prst="rect">
            <a:avLst/>
          </a:prstGeom>
        </p:spPr>
      </p:pic>
      <p:sp>
        <p:nvSpPr>
          <p:cNvPr id="6" name="ZoneTexte 5">
            <a:extLst>
              <a:ext uri="{FF2B5EF4-FFF2-40B4-BE49-F238E27FC236}">
                <a16:creationId xmlns:a16="http://schemas.microsoft.com/office/drawing/2014/main" id="{D8FEA951-387B-BF4F-BCF9-7409835648DB}"/>
              </a:ext>
            </a:extLst>
          </p:cNvPr>
          <p:cNvSpPr txBox="1"/>
          <p:nvPr/>
        </p:nvSpPr>
        <p:spPr>
          <a:xfrm>
            <a:off x="7217228" y="2918977"/>
            <a:ext cx="4691743" cy="39703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Les modèles le plus couramment utilisés aujourd’hui sont les </a:t>
            </a:r>
            <a:r>
              <a:rPr kumimoji="0" lang="fr-FR" sz="1400" b="1" i="0" u="none" strike="noStrike" kern="1200" cap="none" spc="0" normalizeH="0" baseline="0" noProof="0" dirty="0">
                <a:ln>
                  <a:noFill/>
                </a:ln>
                <a:solidFill>
                  <a:srgbClr val="002060"/>
                </a:solidFill>
                <a:effectLst/>
                <a:uLnTx/>
                <a:uFillTx/>
                <a:latin typeface="Verdana"/>
                <a:ea typeface="+mn-ea"/>
                <a:cs typeface="+mn-cs"/>
              </a:rPr>
              <a:t>modèles du système Terre</a:t>
            </a:r>
            <a:r>
              <a:rPr kumimoji="0" lang="fr-FR" sz="1400" b="0" i="0" u="none" strike="noStrike" kern="1200" cap="none" spc="0" normalizeH="0" baseline="0" noProof="0" dirty="0">
                <a:ln>
                  <a:noFill/>
                </a:ln>
                <a:solidFill>
                  <a:srgbClr val="002060"/>
                </a:solidFill>
                <a:effectLst/>
                <a:uLnTx/>
                <a:uFillTx/>
                <a:latin typeface="Verdana"/>
                <a:ea typeface="+mn-ea"/>
                <a:cs typeface="+mn-cs"/>
              </a:rPr>
              <a:t>. Ces modèles sont le développement des modèles couplés océan-atmosphère, auxquels est ajoutée la </a:t>
            </a:r>
            <a:r>
              <a:rPr kumimoji="0" lang="fr-FR" sz="1400" b="1" i="0" u="none" strike="noStrike" kern="1200" cap="none" spc="0" normalizeH="0" baseline="0" noProof="0" dirty="0">
                <a:ln>
                  <a:noFill/>
                </a:ln>
                <a:solidFill>
                  <a:srgbClr val="002060"/>
                </a:solidFill>
                <a:effectLst/>
                <a:uLnTx/>
                <a:uFillTx/>
                <a:latin typeface="Verdana"/>
                <a:ea typeface="+mn-ea"/>
                <a:cs typeface="+mn-cs"/>
              </a:rPr>
              <a:t>simulation des cycles biogéochimiques</a:t>
            </a:r>
            <a:r>
              <a:rPr kumimoji="0" lang="fr-FR" sz="1400" b="0" i="0" u="none" strike="noStrike" kern="1200" cap="none" spc="0" normalizeH="0" baseline="0" noProof="0" dirty="0">
                <a:ln>
                  <a:noFill/>
                </a:ln>
                <a:solidFill>
                  <a:srgbClr val="002060"/>
                </a:solidFill>
                <a:effectLst/>
                <a:uLnTx/>
                <a:uFillTx/>
                <a:latin typeface="Verdana"/>
                <a:ea typeface="+mn-ea"/>
                <a:cs typeface="+mn-cs"/>
              </a:rPr>
              <a:t>. Ils constituent aujourd'hui les outils les plus complets pour la réalisation des projections climatiques.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Une </a:t>
            </a:r>
            <a:r>
              <a:rPr kumimoji="0" lang="fr-FR" sz="1400" b="1" i="0" u="none" strike="noStrike" kern="1200" cap="none" spc="0" normalizeH="0" baseline="0" noProof="0" dirty="0">
                <a:ln>
                  <a:noFill/>
                </a:ln>
                <a:solidFill>
                  <a:srgbClr val="002060"/>
                </a:solidFill>
                <a:effectLst/>
                <a:uLnTx/>
                <a:uFillTx/>
                <a:latin typeface="Verdana"/>
                <a:ea typeface="+mn-ea"/>
                <a:cs typeface="+mn-cs"/>
              </a:rPr>
              <a:t>donnée d’entrée essentielle </a:t>
            </a:r>
            <a:r>
              <a:rPr kumimoji="0" lang="fr-FR" sz="1400" b="0" i="0" u="none" strike="noStrike" kern="1200" cap="none" spc="0" normalizeH="0" baseline="0" noProof="0" dirty="0">
                <a:ln>
                  <a:noFill/>
                </a:ln>
                <a:solidFill>
                  <a:srgbClr val="002060"/>
                </a:solidFill>
                <a:effectLst/>
                <a:uLnTx/>
                <a:uFillTx/>
                <a:latin typeface="Verdana"/>
                <a:ea typeface="+mn-ea"/>
                <a:cs typeface="+mn-cs"/>
              </a:rPr>
              <a:t>: la concentration de GES dans l’atmosphère et son évolution &gt;&gt;&gt; plusieurs hypothèses, + ou – ambitieuses &gt;&gt;&gt; notion de </a:t>
            </a:r>
            <a:r>
              <a:rPr kumimoji="0" lang="fr-FR" sz="1400" b="1" i="0" u="none" strike="noStrike" kern="1200" cap="none" spc="0" normalizeH="0" baseline="0" noProof="0" dirty="0">
                <a:ln>
                  <a:noFill/>
                </a:ln>
                <a:solidFill>
                  <a:srgbClr val="002060"/>
                </a:solidFill>
                <a:effectLst/>
                <a:uLnTx/>
                <a:uFillTx/>
                <a:latin typeface="Verdana"/>
                <a:ea typeface="+mn-ea"/>
                <a:cs typeface="+mn-cs"/>
              </a:rPr>
              <a:t>scenario d’émission </a:t>
            </a:r>
            <a:r>
              <a:rPr kumimoji="0" lang="fr-FR" sz="1400" b="0" i="0" u="none" strike="noStrike" kern="1200" cap="none" spc="0" normalizeH="0" baseline="0" noProof="0" dirty="0">
                <a:ln>
                  <a:noFill/>
                </a:ln>
                <a:solidFill>
                  <a:srgbClr val="002060"/>
                </a:solidFill>
                <a:effectLst/>
                <a:uLnTx/>
                <a:uFillTx/>
                <a:latin typeface="Verdana"/>
                <a:ea typeface="+mn-ea"/>
                <a:cs typeface="+mn-cs"/>
              </a:rPr>
              <a:t>(RCP, SSP), non pas une mais plusieurs trajectoires d’évolution climatique…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 donc plusieurs </a:t>
            </a:r>
            <a:r>
              <a:rPr kumimoji="0" lang="fr-FR" sz="1400" b="1" i="0" u="none" strike="noStrike" kern="1200" cap="none" spc="0" normalizeH="0" baseline="0" noProof="0" dirty="0">
                <a:ln>
                  <a:noFill/>
                </a:ln>
                <a:solidFill>
                  <a:srgbClr val="002060"/>
                </a:solidFill>
                <a:effectLst/>
                <a:uLnTx/>
                <a:uFillTx/>
                <a:latin typeface="Verdana"/>
                <a:ea typeface="+mn-ea"/>
                <a:cs typeface="+mn-cs"/>
              </a:rPr>
              <a:t>projections climatiques pour un ensemble de modèles climatiques </a:t>
            </a:r>
            <a:r>
              <a:rPr kumimoji="0" lang="fr-FR" sz="1400" b="0" i="0" u="none" strike="noStrike" kern="1200" cap="none" spc="0" normalizeH="0" baseline="0" noProof="0" dirty="0">
                <a:ln>
                  <a:noFill/>
                </a:ln>
                <a:solidFill>
                  <a:srgbClr val="002060"/>
                </a:solidFill>
                <a:effectLst/>
                <a:uLnTx/>
                <a:uFillTx/>
                <a:latin typeface="Verdana"/>
                <a:ea typeface="+mn-ea"/>
                <a:cs typeface="+mn-cs"/>
              </a:rPr>
              <a:t>!</a:t>
            </a:r>
          </a:p>
        </p:txBody>
      </p:sp>
    </p:spTree>
    <p:extLst>
      <p:ext uri="{BB962C8B-B14F-4D97-AF65-F5344CB8AC3E}">
        <p14:creationId xmlns:p14="http://schemas.microsoft.com/office/powerpoint/2010/main" val="33306724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48</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Choix et construction de la trajectoire (1) </a:t>
            </a:r>
            <a:endParaRPr lang="fr-FR" dirty="0"/>
          </a:p>
        </p:txBody>
      </p:sp>
      <p:sp>
        <p:nvSpPr>
          <p:cNvPr id="8" name="ZoneTexte 7">
            <a:extLst>
              <a:ext uri="{FF2B5EF4-FFF2-40B4-BE49-F238E27FC236}">
                <a16:creationId xmlns:a16="http://schemas.microsoft.com/office/drawing/2014/main" id="{FF35DAFC-E8A1-686A-0918-2950DD1403F1}"/>
              </a:ext>
            </a:extLst>
          </p:cNvPr>
          <p:cNvSpPr txBox="1"/>
          <p:nvPr/>
        </p:nvSpPr>
        <p:spPr>
          <a:xfrm>
            <a:off x="759605" y="1206265"/>
            <a:ext cx="10672790"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00" b="1"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Verdana"/>
                <a:ea typeface="+mn-ea"/>
                <a:cs typeface="+mn-cs"/>
              </a:rPr>
              <a:t>Pour s’adapter, il faut savoir : à quoi s’adapter (le plus précisément possible) et à quel horizon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Verdana"/>
                <a:ea typeface="+mn-ea"/>
                <a:cs typeface="+mn-cs"/>
              </a:rPr>
              <a:t>&gt;&gt;&gt; Horizon </a:t>
            </a:r>
            <a:r>
              <a:rPr kumimoji="0" lang="fr-FR" sz="1400" b="0" i="0" u="none" strike="noStrike" kern="1200" cap="none" spc="0" normalizeH="0" baseline="0" noProof="0" dirty="0">
                <a:ln>
                  <a:noFill/>
                </a:ln>
                <a:solidFill>
                  <a:srgbClr val="002060"/>
                </a:solidFill>
                <a:effectLst/>
                <a:uLnTx/>
                <a:uFillTx/>
                <a:latin typeface="Verdana"/>
                <a:ea typeface="+mn-ea"/>
                <a:cs typeface="+mn-cs"/>
              </a:rPr>
              <a:t>: ce n’est pas l’approche par scenario d’émission (4.5, SSP1…) qui a été choisie, mais une approche par niveaux de réchauffement. Plutôt que de choisir un scénario d’émission, on fait l’hypothèse d’une date à laquelle un niveau de réchauffement donné est atteint. Toutes les régions du globe ne se réchauffent pas à la même vitesse: les niveaux de réchauffement planétaire/global et régional diffèrent. </a:t>
            </a:r>
            <a:r>
              <a:rPr kumimoji="0" lang="fr-FR" sz="1400" b="1" i="0" u="none" strike="noStrike" kern="1200" cap="none" spc="0" normalizeH="0" baseline="0" noProof="0" dirty="0">
                <a:ln>
                  <a:noFill/>
                </a:ln>
                <a:solidFill>
                  <a:srgbClr val="002060"/>
                </a:solidFill>
                <a:effectLst/>
                <a:uLnTx/>
                <a:uFillTx/>
                <a:latin typeface="Verdana"/>
                <a:ea typeface="+mn-ea"/>
                <a:cs typeface="+mn-cs"/>
              </a:rPr>
              <a:t>L’Europe de l’ouest et en particulier l’hexagone se réchauffent plus vite que la moyenne planétaire.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p:txBody>
      </p:sp>
      <p:pic>
        <p:nvPicPr>
          <p:cNvPr id="5" name="Image 4">
            <a:extLst>
              <a:ext uri="{FF2B5EF4-FFF2-40B4-BE49-F238E27FC236}">
                <a16:creationId xmlns:a16="http://schemas.microsoft.com/office/drawing/2014/main" id="{69B0F712-9409-65FA-98AA-E0892156588A}"/>
              </a:ext>
            </a:extLst>
          </p:cNvPr>
          <p:cNvPicPr>
            <a:picLocks noChangeAspect="1"/>
          </p:cNvPicPr>
          <p:nvPr/>
        </p:nvPicPr>
        <p:blipFill>
          <a:blip r:embed="rId3"/>
          <a:stretch>
            <a:fillRect/>
          </a:stretch>
        </p:blipFill>
        <p:spPr>
          <a:xfrm>
            <a:off x="1571625" y="3137026"/>
            <a:ext cx="9048750" cy="2962275"/>
          </a:xfrm>
          <a:prstGeom prst="rect">
            <a:avLst/>
          </a:prstGeom>
        </p:spPr>
      </p:pic>
      <p:pic>
        <p:nvPicPr>
          <p:cNvPr id="7" name="Image 6">
            <a:extLst>
              <a:ext uri="{FF2B5EF4-FFF2-40B4-BE49-F238E27FC236}">
                <a16:creationId xmlns:a16="http://schemas.microsoft.com/office/drawing/2014/main" id="{1AAA7A4F-3132-FD1B-BAFB-007BFB757C64}"/>
              </a:ext>
            </a:extLst>
          </p:cNvPr>
          <p:cNvPicPr>
            <a:picLocks noChangeAspect="1"/>
          </p:cNvPicPr>
          <p:nvPr/>
        </p:nvPicPr>
        <p:blipFill rotWithShape="1">
          <a:blip r:embed="rId4"/>
          <a:srcRect t="40023" b="23081"/>
          <a:stretch/>
        </p:blipFill>
        <p:spPr>
          <a:xfrm>
            <a:off x="2903851" y="6135460"/>
            <a:ext cx="5867400" cy="892629"/>
          </a:xfrm>
          <a:prstGeom prst="rect">
            <a:avLst/>
          </a:prstGeom>
        </p:spPr>
      </p:pic>
      <p:sp>
        <p:nvSpPr>
          <p:cNvPr id="9" name="Rectangle 8">
            <a:extLst>
              <a:ext uri="{FF2B5EF4-FFF2-40B4-BE49-F238E27FC236}">
                <a16:creationId xmlns:a16="http://schemas.microsoft.com/office/drawing/2014/main" id="{3AE691F8-99F0-464F-9EF2-BFDD0C80DF4B}"/>
              </a:ext>
            </a:extLst>
          </p:cNvPr>
          <p:cNvSpPr/>
          <p:nvPr/>
        </p:nvSpPr>
        <p:spPr>
          <a:xfrm>
            <a:off x="2710489" y="6819857"/>
            <a:ext cx="4931282" cy="306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23814504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49</a:t>
            </a:fld>
            <a:endParaRPr kumimoji="0" lang="fr-FR" altLang="fr-FR" sz="900" b="0" i="0" u="none" strike="noStrike" kern="1200" cap="none" spc="0" normalizeH="0" baseline="0" noProof="0" dirty="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Choix et construction de la trajectoire (2) </a:t>
            </a:r>
            <a:endParaRPr lang="fr-FR" dirty="0"/>
          </a:p>
        </p:txBody>
      </p:sp>
      <p:sp>
        <p:nvSpPr>
          <p:cNvPr id="8" name="ZoneTexte 7">
            <a:extLst>
              <a:ext uri="{FF2B5EF4-FFF2-40B4-BE49-F238E27FC236}">
                <a16:creationId xmlns:a16="http://schemas.microsoft.com/office/drawing/2014/main" id="{FF35DAFC-E8A1-686A-0918-2950DD1403F1}"/>
              </a:ext>
            </a:extLst>
          </p:cNvPr>
          <p:cNvSpPr txBox="1"/>
          <p:nvPr/>
        </p:nvSpPr>
        <p:spPr>
          <a:xfrm>
            <a:off x="800753" y="1206265"/>
            <a:ext cx="10672790"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Verdana"/>
                <a:ea typeface="+mn-ea"/>
                <a:cs typeface="+mn-cs"/>
              </a:rPr>
              <a:t>Pour s’adapter, il faut savoir : à quoi s’adapter (le plus précisément possible) et à quel horizon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Verdana"/>
                <a:ea typeface="+mn-ea"/>
                <a:cs typeface="+mn-cs"/>
              </a:rPr>
              <a:t>&gt;&gt;&gt; À quoi : </a:t>
            </a:r>
            <a:r>
              <a:rPr kumimoji="0" lang="fr-FR" sz="1400" b="0" i="0" u="none" strike="noStrike" kern="1200" cap="none" spc="0" normalizeH="0" baseline="0" noProof="0" dirty="0">
                <a:ln>
                  <a:noFill/>
                </a:ln>
                <a:solidFill>
                  <a:srgbClr val="002060"/>
                </a:solidFill>
                <a:effectLst/>
                <a:uLnTx/>
                <a:uFillTx/>
                <a:latin typeface="Verdana"/>
                <a:ea typeface="+mn-ea"/>
                <a:cs typeface="+mn-cs"/>
              </a:rPr>
              <a:t>les horizons étant posés, reste à caractériser le climat auquel s’adapter collectivement aux 3 horizons temporels. On dispose d’un éventail de projections climatiques pour plusieurs scénarios d’émission de GES, réalisées avec plusieurs modèles de climat.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p:txBody>
      </p:sp>
      <p:pic>
        <p:nvPicPr>
          <p:cNvPr id="6" name="Image 5">
            <a:extLst>
              <a:ext uri="{FF2B5EF4-FFF2-40B4-BE49-F238E27FC236}">
                <a16:creationId xmlns:a16="http://schemas.microsoft.com/office/drawing/2014/main" id="{8EE3BB87-2554-DB2A-0993-E2249EC5F975}"/>
              </a:ext>
            </a:extLst>
          </p:cNvPr>
          <p:cNvPicPr>
            <a:picLocks noChangeAspect="1"/>
          </p:cNvPicPr>
          <p:nvPr/>
        </p:nvPicPr>
        <p:blipFill>
          <a:blip r:embed="rId3"/>
          <a:stretch>
            <a:fillRect/>
          </a:stretch>
        </p:blipFill>
        <p:spPr>
          <a:xfrm>
            <a:off x="190500" y="2447925"/>
            <a:ext cx="6181725" cy="4133850"/>
          </a:xfrm>
          <a:prstGeom prst="rect">
            <a:avLst/>
          </a:prstGeom>
        </p:spPr>
      </p:pic>
      <p:sp>
        <p:nvSpPr>
          <p:cNvPr id="7" name="ZoneTexte 6">
            <a:extLst>
              <a:ext uri="{FF2B5EF4-FFF2-40B4-BE49-F238E27FC236}">
                <a16:creationId xmlns:a16="http://schemas.microsoft.com/office/drawing/2014/main" id="{6FD4904A-7FD3-5563-9627-AFFFC6CCA00B}"/>
              </a:ext>
            </a:extLst>
          </p:cNvPr>
          <p:cNvSpPr txBox="1"/>
          <p:nvPr/>
        </p:nvSpPr>
        <p:spPr>
          <a:xfrm>
            <a:off x="6355773" y="2460061"/>
            <a:ext cx="5035474"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Pour élaborer la trajectoire, Météo-France a agrégé 17 projections climatiques pour lesquelles ont été sélectionnées les 20 années autour des dates pivot d’atteinte des niveaux de réchauffement (permet de décrire l’évolution des valeurs moyennes ET des extrêmes, et d’évaluer les incertitudes associées).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2060"/>
                </a:solidFill>
                <a:effectLst/>
                <a:uLnTx/>
                <a:uFillTx/>
                <a:latin typeface="Verdana"/>
                <a:ea typeface="+mn-ea"/>
                <a:cs typeface="+mn-cs"/>
              </a:rPr>
              <a:t>&gt;&gt;&gt; </a:t>
            </a:r>
            <a:r>
              <a:rPr kumimoji="0" lang="fr-FR" sz="1400" b="1" i="0" u="none" strike="noStrike" kern="1200" cap="none" spc="0" normalizeH="0" baseline="0" noProof="0" dirty="0">
                <a:ln>
                  <a:noFill/>
                </a:ln>
                <a:solidFill>
                  <a:srgbClr val="002060"/>
                </a:solidFill>
                <a:effectLst/>
                <a:uLnTx/>
                <a:uFillTx/>
                <a:latin typeface="Verdana"/>
                <a:ea typeface="+mn-ea"/>
                <a:cs typeface="+mn-cs"/>
              </a:rPr>
              <a:t>jeu de données climatiques </a:t>
            </a:r>
            <a:r>
              <a:rPr kumimoji="0" lang="fr-FR" sz="1400" b="0" i="0" u="none" strike="noStrike" kern="1200" cap="none" spc="0" normalizeH="0" baseline="0" noProof="0" dirty="0">
                <a:ln>
                  <a:noFill/>
                </a:ln>
                <a:solidFill>
                  <a:srgbClr val="002060"/>
                </a:solidFill>
                <a:effectLst/>
                <a:uLnTx/>
                <a:uFillTx/>
                <a:latin typeface="Verdana"/>
                <a:ea typeface="+mn-ea"/>
                <a:cs typeface="+mn-cs"/>
              </a:rPr>
              <a:t>comprenant des indicateurs déclinés sur les 3 niveaux de réchauffement (dispos sur DRIAS).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10" name="Image 9">
            <a:extLst>
              <a:ext uri="{FF2B5EF4-FFF2-40B4-BE49-F238E27FC236}">
                <a16:creationId xmlns:a16="http://schemas.microsoft.com/office/drawing/2014/main" id="{AA173D19-699D-49B7-2A44-12188D15F308}"/>
              </a:ext>
            </a:extLst>
          </p:cNvPr>
          <p:cNvPicPr>
            <a:picLocks noChangeAspect="1"/>
          </p:cNvPicPr>
          <p:nvPr/>
        </p:nvPicPr>
        <p:blipFill>
          <a:blip r:embed="rId4"/>
          <a:stretch>
            <a:fillRect/>
          </a:stretch>
        </p:blipFill>
        <p:spPr>
          <a:xfrm>
            <a:off x="7896225" y="4791075"/>
            <a:ext cx="4295775" cy="2066925"/>
          </a:xfrm>
          <a:prstGeom prst="rect">
            <a:avLst/>
          </a:prstGeom>
        </p:spPr>
      </p:pic>
      <p:sp>
        <p:nvSpPr>
          <p:cNvPr id="11" name="ZoneTexte 10">
            <a:extLst>
              <a:ext uri="{FF2B5EF4-FFF2-40B4-BE49-F238E27FC236}">
                <a16:creationId xmlns:a16="http://schemas.microsoft.com/office/drawing/2014/main" id="{A9306EF2-2B9F-3BCF-59E5-ACDAC697AB99}"/>
              </a:ext>
            </a:extLst>
          </p:cNvPr>
          <p:cNvSpPr txBox="1"/>
          <p:nvPr/>
        </p:nvSpPr>
        <p:spPr>
          <a:xfrm>
            <a:off x="6634541" y="5351221"/>
            <a:ext cx="145815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6A30D">
                    <a:lumMod val="75000"/>
                  </a:srgbClr>
                </a:solidFill>
                <a:effectLst/>
                <a:uLnTx/>
                <a:uFillTx/>
                <a:latin typeface="Verdana"/>
                <a:ea typeface="+mn-ea"/>
                <a:cs typeface="+mn-cs"/>
              </a:rPr>
              <a:t>TRACC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6A30D">
                    <a:lumMod val="75000"/>
                  </a:srgbClr>
                </a:solidFill>
                <a:effectLst/>
                <a:uLnTx/>
                <a:uFillTx/>
                <a:latin typeface="Verdan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6A30D">
                    <a:lumMod val="75000"/>
                  </a:srgbClr>
                </a:solidFill>
                <a:effectLst/>
                <a:uLnTx/>
                <a:uFillTx/>
                <a:latin typeface="Verdana"/>
                <a:ea typeface="+mn-ea"/>
                <a:cs typeface="+mn-cs"/>
              </a:rPr>
              <a:t>SSP4.5</a:t>
            </a:r>
          </a:p>
        </p:txBody>
      </p:sp>
    </p:spTree>
    <p:extLst>
      <p:ext uri="{BB962C8B-B14F-4D97-AF65-F5344CB8AC3E}">
        <p14:creationId xmlns:p14="http://schemas.microsoft.com/office/powerpoint/2010/main" val="278809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50</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Ce que nous dit la TRACC : températures</a:t>
            </a:r>
            <a:endParaRPr lang="fr-FR" dirty="0"/>
          </a:p>
        </p:txBody>
      </p:sp>
      <p:sp>
        <p:nvSpPr>
          <p:cNvPr id="3" name="ZoneTexte 2">
            <a:extLst>
              <a:ext uri="{FF2B5EF4-FFF2-40B4-BE49-F238E27FC236}">
                <a16:creationId xmlns:a16="http://schemas.microsoft.com/office/drawing/2014/main" id="{41937507-7912-ADC4-6C0B-E82E141BEE32}"/>
              </a:ext>
            </a:extLst>
          </p:cNvPr>
          <p:cNvSpPr txBox="1"/>
          <p:nvPr/>
        </p:nvSpPr>
        <p:spPr>
          <a:xfrm>
            <a:off x="5355770" y="5530390"/>
            <a:ext cx="6096000"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2060"/>
                </a:solidFill>
                <a:effectLst/>
                <a:uLnTx/>
                <a:uFillTx/>
                <a:latin typeface="Verdana"/>
                <a:ea typeface="+mn-ea"/>
                <a:cs typeface="+mn-cs"/>
              </a:rPr>
              <a:t>Des contrastes géographiques et saisonniers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2060"/>
                </a:solidFill>
                <a:effectLst/>
                <a:uLnTx/>
                <a:uFillTx/>
                <a:latin typeface="Verdana"/>
                <a:ea typeface="+mn-ea"/>
                <a:cs typeface="+mn-cs"/>
              </a:rPr>
              <a:t>2022 (record historique à ce jour) : année normale en 2050 et « fraîche » en 20100</a:t>
            </a:r>
          </a:p>
        </p:txBody>
      </p:sp>
      <p:pic>
        <p:nvPicPr>
          <p:cNvPr id="9" name="Image 8">
            <a:extLst>
              <a:ext uri="{FF2B5EF4-FFF2-40B4-BE49-F238E27FC236}">
                <a16:creationId xmlns:a16="http://schemas.microsoft.com/office/drawing/2014/main" id="{D0D386D4-FF74-1EBA-57D3-69BDFBA32389}"/>
              </a:ext>
            </a:extLst>
          </p:cNvPr>
          <p:cNvPicPr>
            <a:picLocks noChangeAspect="1"/>
          </p:cNvPicPr>
          <p:nvPr/>
        </p:nvPicPr>
        <p:blipFill>
          <a:blip r:embed="rId3"/>
          <a:stretch>
            <a:fillRect/>
          </a:stretch>
        </p:blipFill>
        <p:spPr>
          <a:xfrm>
            <a:off x="133200" y="1257300"/>
            <a:ext cx="4924425" cy="5467350"/>
          </a:xfrm>
          <a:prstGeom prst="rect">
            <a:avLst/>
          </a:prstGeom>
        </p:spPr>
      </p:pic>
      <p:pic>
        <p:nvPicPr>
          <p:cNvPr id="11" name="Image 10">
            <a:extLst>
              <a:ext uri="{FF2B5EF4-FFF2-40B4-BE49-F238E27FC236}">
                <a16:creationId xmlns:a16="http://schemas.microsoft.com/office/drawing/2014/main" id="{C38CE27F-8A54-E499-AF38-3A64F9404FAC}"/>
              </a:ext>
            </a:extLst>
          </p:cNvPr>
          <p:cNvPicPr>
            <a:picLocks noChangeAspect="1"/>
          </p:cNvPicPr>
          <p:nvPr/>
        </p:nvPicPr>
        <p:blipFill>
          <a:blip r:embed="rId4"/>
          <a:stretch>
            <a:fillRect/>
          </a:stretch>
        </p:blipFill>
        <p:spPr>
          <a:xfrm>
            <a:off x="4960483" y="1224954"/>
            <a:ext cx="6886575" cy="4210050"/>
          </a:xfrm>
          <a:prstGeom prst="rect">
            <a:avLst/>
          </a:prstGeom>
        </p:spPr>
      </p:pic>
      <p:sp>
        <p:nvSpPr>
          <p:cNvPr id="2" name="ZoneTexte 1">
            <a:extLst>
              <a:ext uri="{FF2B5EF4-FFF2-40B4-BE49-F238E27FC236}">
                <a16:creationId xmlns:a16="http://schemas.microsoft.com/office/drawing/2014/main" id="{7DED731A-D2BD-E434-0D5E-43D98990599D}"/>
              </a:ext>
            </a:extLst>
          </p:cNvPr>
          <p:cNvSpPr txBox="1"/>
          <p:nvPr/>
        </p:nvSpPr>
        <p:spPr>
          <a:xfrm>
            <a:off x="4454525" y="6399212"/>
            <a:ext cx="6886575" cy="276999"/>
          </a:xfrm>
          <a:prstGeom prst="rect">
            <a:avLst/>
          </a:prstGeom>
          <a:noFill/>
        </p:spPr>
        <p:txBody>
          <a:bodyPr wrap="square" rtlCol="0">
            <a:spAutoFit/>
          </a:bodyPr>
          <a:lstStyle/>
          <a:p>
            <a:r>
              <a:rPr lang="fr-FR" altLang="fr-FR" sz="1200" i="1" dirty="0"/>
              <a:t>Ex : en Mayenne, on passera de 2 jours à 30 jours à plus de 35°C à la fin du siècle</a:t>
            </a:r>
          </a:p>
        </p:txBody>
      </p:sp>
    </p:spTree>
    <p:extLst>
      <p:ext uri="{BB962C8B-B14F-4D97-AF65-F5344CB8AC3E}">
        <p14:creationId xmlns:p14="http://schemas.microsoft.com/office/powerpoint/2010/main" val="3061419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240015" y="1875211"/>
            <a:ext cx="3816425" cy="4968552"/>
            <a:chOff x="1621785" y="3272716"/>
            <a:chExt cx="2012965" cy="2799309"/>
          </a:xfrm>
        </p:grpSpPr>
        <p:pic>
          <p:nvPicPr>
            <p:cNvPr id="2048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474" t="50000"/>
            <a:stretch/>
          </p:blipFill>
          <p:spPr bwMode="auto">
            <a:xfrm>
              <a:off x="2282056" y="3272716"/>
              <a:ext cx="1352694" cy="273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 t="50988" r="82186" b="-988"/>
            <a:stretch/>
          </p:blipFill>
          <p:spPr bwMode="auto">
            <a:xfrm>
              <a:off x="1621785" y="3341525"/>
              <a:ext cx="695816" cy="273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7" name="Groupe 6"/>
          <p:cNvGrpSpPr/>
          <p:nvPr/>
        </p:nvGrpSpPr>
        <p:grpSpPr>
          <a:xfrm>
            <a:off x="2426764" y="2017078"/>
            <a:ext cx="3600400" cy="4738672"/>
            <a:chOff x="1619672" y="542216"/>
            <a:chExt cx="2015078" cy="2723076"/>
          </a:xfrm>
        </p:grpSpPr>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474" b="50136"/>
            <a:stretch/>
          </p:blipFill>
          <p:spPr bwMode="auto">
            <a:xfrm>
              <a:off x="2282056" y="542216"/>
              <a:ext cx="1352694" cy="2723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82240" b="50408"/>
            <a:stretch/>
          </p:blipFill>
          <p:spPr bwMode="auto">
            <a:xfrm>
              <a:off x="1619672" y="557064"/>
              <a:ext cx="695816" cy="2708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 name="Espace réservé du contenu 2"/>
          <p:cNvSpPr txBox="1">
            <a:spLocks/>
          </p:cNvSpPr>
          <p:nvPr/>
        </p:nvSpPr>
        <p:spPr bwMode="auto">
          <a:xfrm>
            <a:off x="2854833" y="1275342"/>
            <a:ext cx="6770365" cy="59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kern="0" dirty="0"/>
              <a:t>Anomalie des températures moyennes par saison à la fin du siècle dans un </a:t>
            </a:r>
            <a:r>
              <a:rPr lang="fr-FR" b="1" kern="0" dirty="0"/>
              <a:t>scénario pessimiste</a:t>
            </a:r>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566" y="6143209"/>
            <a:ext cx="1201288" cy="47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id="{EB3190E0-DC7F-6D25-2CB1-3A3DB9D4FE2C}"/>
              </a:ext>
            </a:extLst>
          </p:cNvPr>
          <p:cNvSpPr>
            <a:spLocks noGrp="1"/>
          </p:cNvSpPr>
          <p:nvPr>
            <p:ph type="title"/>
          </p:nvPr>
        </p:nvSpPr>
        <p:spPr>
          <a:xfrm>
            <a:off x="323850" y="269875"/>
            <a:ext cx="10979150" cy="863600"/>
          </a:xfrm>
        </p:spPr>
        <p:txBody>
          <a:bodyPr vert="horz" lIns="91440" tIns="45720" rIns="91440" bIns="45720" rtlCol="0" anchor="ctr">
            <a:normAutofit fontScale="90000"/>
          </a:bodyPr>
          <a:lstStyle/>
          <a:p>
            <a:r>
              <a:rPr lang="fr-FR" sz="3000" cap="small" dirty="0">
                <a:solidFill>
                  <a:srgbClr val="000000"/>
                </a:solidFill>
                <a:latin typeface="Verdana"/>
              </a:rPr>
              <a:t>Projections climatiques en France </a:t>
            </a:r>
            <a:br>
              <a:rPr lang="fr-FR" sz="3000" cap="small" dirty="0">
                <a:solidFill>
                  <a:srgbClr val="000000"/>
                </a:solidFill>
                <a:latin typeface="Verdana"/>
              </a:rPr>
            </a:br>
            <a:r>
              <a:rPr lang="fr-FR" sz="3000" cap="small" dirty="0">
                <a:solidFill>
                  <a:srgbClr val="000000"/>
                </a:solidFill>
                <a:latin typeface="Verdana"/>
              </a:rPr>
              <a:t>Prévisions du GIEC : températures moyennes</a:t>
            </a:r>
          </a:p>
        </p:txBody>
      </p:sp>
    </p:spTree>
    <p:extLst>
      <p:ext uri="{BB962C8B-B14F-4D97-AF65-F5344CB8AC3E}">
        <p14:creationId xmlns:p14="http://schemas.microsoft.com/office/powerpoint/2010/main" val="2927916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52</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Ce que nous dit la TRACC : vagues de chaleur</a:t>
            </a:r>
            <a:endParaRPr lang="fr-FR" dirty="0"/>
          </a:p>
        </p:txBody>
      </p:sp>
      <p:pic>
        <p:nvPicPr>
          <p:cNvPr id="5" name="Image 4">
            <a:extLst>
              <a:ext uri="{FF2B5EF4-FFF2-40B4-BE49-F238E27FC236}">
                <a16:creationId xmlns:a16="http://schemas.microsoft.com/office/drawing/2014/main" id="{EAC37C65-0CCB-E96D-0C6C-4CD9CDE8C1B7}"/>
              </a:ext>
            </a:extLst>
          </p:cNvPr>
          <p:cNvPicPr>
            <a:picLocks noChangeAspect="1"/>
          </p:cNvPicPr>
          <p:nvPr/>
        </p:nvPicPr>
        <p:blipFill>
          <a:blip r:embed="rId3"/>
          <a:stretch>
            <a:fillRect/>
          </a:stretch>
        </p:blipFill>
        <p:spPr>
          <a:xfrm>
            <a:off x="4420832" y="1341128"/>
            <a:ext cx="7771168" cy="4132494"/>
          </a:xfrm>
          <a:prstGeom prst="rect">
            <a:avLst/>
          </a:prstGeom>
        </p:spPr>
      </p:pic>
      <p:sp>
        <p:nvSpPr>
          <p:cNvPr id="6" name="ZoneTexte 5">
            <a:extLst>
              <a:ext uri="{FF2B5EF4-FFF2-40B4-BE49-F238E27FC236}">
                <a16:creationId xmlns:a16="http://schemas.microsoft.com/office/drawing/2014/main" id="{CEEEE1E1-0F63-016E-F2C2-01920B686BDD}"/>
              </a:ext>
            </a:extLst>
          </p:cNvPr>
          <p:cNvSpPr txBox="1"/>
          <p:nvPr/>
        </p:nvSpPr>
        <p:spPr>
          <a:xfrm>
            <a:off x="5699956" y="2712435"/>
            <a:ext cx="7920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Verdana"/>
                <a:ea typeface="+mn-ea"/>
                <a:cs typeface="+mn-cs"/>
              </a:rPr>
              <a:t>2003</a:t>
            </a:r>
          </a:p>
        </p:txBody>
      </p:sp>
      <p:cxnSp>
        <p:nvCxnSpPr>
          <p:cNvPr id="7" name="Connecteur droit avec flèche 6">
            <a:extLst>
              <a:ext uri="{FF2B5EF4-FFF2-40B4-BE49-F238E27FC236}">
                <a16:creationId xmlns:a16="http://schemas.microsoft.com/office/drawing/2014/main" id="{909171CB-B362-F07C-6E2A-F261E3E368CB}"/>
              </a:ext>
            </a:extLst>
          </p:cNvPr>
          <p:cNvCxnSpPr/>
          <p:nvPr/>
        </p:nvCxnSpPr>
        <p:spPr>
          <a:xfrm>
            <a:off x="6096000" y="3036697"/>
            <a:ext cx="0" cy="104994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DC13651C-09B6-7804-B570-11B41B56FF66}"/>
              </a:ext>
            </a:extLst>
          </p:cNvPr>
          <p:cNvPicPr>
            <a:picLocks noChangeAspect="1"/>
          </p:cNvPicPr>
          <p:nvPr/>
        </p:nvPicPr>
        <p:blipFill>
          <a:blip r:embed="rId4"/>
          <a:stretch>
            <a:fillRect/>
          </a:stretch>
        </p:blipFill>
        <p:spPr>
          <a:xfrm>
            <a:off x="608766" y="1459130"/>
            <a:ext cx="3895356" cy="3724276"/>
          </a:xfrm>
          <a:prstGeom prst="rect">
            <a:avLst/>
          </a:prstGeom>
        </p:spPr>
      </p:pic>
      <p:sp>
        <p:nvSpPr>
          <p:cNvPr id="11" name="ZoneTexte 10">
            <a:extLst>
              <a:ext uri="{FF2B5EF4-FFF2-40B4-BE49-F238E27FC236}">
                <a16:creationId xmlns:a16="http://schemas.microsoft.com/office/drawing/2014/main" id="{43479DEF-4FF4-8B87-7F36-1683B2BC8333}"/>
              </a:ext>
            </a:extLst>
          </p:cNvPr>
          <p:cNvSpPr txBox="1"/>
          <p:nvPr/>
        </p:nvSpPr>
        <p:spPr>
          <a:xfrm>
            <a:off x="5867400" y="5378436"/>
            <a:ext cx="5415418"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Une intensité des événements en hausse de +6°C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Des épisodes pouvant dépasser 2 mois</a:t>
            </a:r>
          </a:p>
        </p:txBody>
      </p:sp>
      <p:sp>
        <p:nvSpPr>
          <p:cNvPr id="13" name="ZoneTexte 12">
            <a:extLst>
              <a:ext uri="{FF2B5EF4-FFF2-40B4-BE49-F238E27FC236}">
                <a16:creationId xmlns:a16="http://schemas.microsoft.com/office/drawing/2014/main" id="{6D09733E-BD82-C549-509D-D0D94EB9D3A8}"/>
              </a:ext>
            </a:extLst>
          </p:cNvPr>
          <p:cNvSpPr txBox="1"/>
          <p:nvPr/>
        </p:nvSpPr>
        <p:spPr>
          <a:xfrm>
            <a:off x="655143" y="5183406"/>
            <a:ext cx="5018314"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34 journées très chaudes par an       (8 dans les années 1990)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44°C en moyenne pour la journée la plus chaude de l’année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Records à 50°C probables</a:t>
            </a:r>
          </a:p>
        </p:txBody>
      </p:sp>
    </p:spTree>
    <p:extLst>
      <p:ext uri="{BB962C8B-B14F-4D97-AF65-F5344CB8AC3E}">
        <p14:creationId xmlns:p14="http://schemas.microsoft.com/office/powerpoint/2010/main" val="2352976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53</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Ce que nous dit la TRACC : précipitations</a:t>
            </a:r>
            <a:endParaRPr lang="fr-FR" dirty="0"/>
          </a:p>
        </p:txBody>
      </p:sp>
      <p:pic>
        <p:nvPicPr>
          <p:cNvPr id="7" name="Image 6">
            <a:extLst>
              <a:ext uri="{FF2B5EF4-FFF2-40B4-BE49-F238E27FC236}">
                <a16:creationId xmlns:a16="http://schemas.microsoft.com/office/drawing/2014/main" id="{A96462D9-06B8-448E-F388-6F2C43872E1D}"/>
              </a:ext>
            </a:extLst>
          </p:cNvPr>
          <p:cNvPicPr>
            <a:picLocks noChangeAspect="1"/>
          </p:cNvPicPr>
          <p:nvPr/>
        </p:nvPicPr>
        <p:blipFill>
          <a:blip r:embed="rId3"/>
          <a:stretch>
            <a:fillRect/>
          </a:stretch>
        </p:blipFill>
        <p:spPr>
          <a:xfrm>
            <a:off x="133200" y="1334135"/>
            <a:ext cx="4800600" cy="5181600"/>
          </a:xfrm>
          <a:prstGeom prst="rect">
            <a:avLst/>
          </a:prstGeom>
        </p:spPr>
      </p:pic>
      <p:pic>
        <p:nvPicPr>
          <p:cNvPr id="9" name="Image 8">
            <a:extLst>
              <a:ext uri="{FF2B5EF4-FFF2-40B4-BE49-F238E27FC236}">
                <a16:creationId xmlns:a16="http://schemas.microsoft.com/office/drawing/2014/main" id="{9624016F-76C4-CD62-935D-DF6E12ECCFA1}"/>
              </a:ext>
            </a:extLst>
          </p:cNvPr>
          <p:cNvPicPr>
            <a:picLocks noChangeAspect="1"/>
          </p:cNvPicPr>
          <p:nvPr/>
        </p:nvPicPr>
        <p:blipFill>
          <a:blip r:embed="rId4"/>
          <a:stretch>
            <a:fillRect/>
          </a:stretch>
        </p:blipFill>
        <p:spPr>
          <a:xfrm>
            <a:off x="4829175" y="1257935"/>
            <a:ext cx="6953250" cy="5334000"/>
          </a:xfrm>
          <a:prstGeom prst="rect">
            <a:avLst/>
          </a:prstGeom>
        </p:spPr>
      </p:pic>
    </p:spTree>
    <p:extLst>
      <p:ext uri="{BB962C8B-B14F-4D97-AF65-F5344CB8AC3E}">
        <p14:creationId xmlns:p14="http://schemas.microsoft.com/office/powerpoint/2010/main" val="23140831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54</a:t>
            </a:fld>
            <a:endParaRPr kumimoji="0" lang="fr-FR" altLang="fr-FR" sz="900" b="0" i="0" u="none" strike="noStrike" kern="1200" cap="none" spc="0" normalizeH="0" baseline="0" noProof="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200" y="342265"/>
            <a:ext cx="10980000" cy="864000"/>
          </a:xfrm>
        </p:spPr>
        <p:txBody>
          <a:bodyPr/>
          <a:lstStyle/>
          <a:p>
            <a:r>
              <a:rPr lang="fr-FR" cap="small" dirty="0"/>
              <a:t>Ce que nous dit la TRACC : eau « utile »</a:t>
            </a:r>
            <a:endParaRPr lang="fr-FR" dirty="0"/>
          </a:p>
        </p:txBody>
      </p:sp>
      <p:pic>
        <p:nvPicPr>
          <p:cNvPr id="3" name="Image 2">
            <a:extLst>
              <a:ext uri="{FF2B5EF4-FFF2-40B4-BE49-F238E27FC236}">
                <a16:creationId xmlns:a16="http://schemas.microsoft.com/office/drawing/2014/main" id="{66E99AB7-82CC-B4A0-22EE-98744B2E6230}"/>
              </a:ext>
            </a:extLst>
          </p:cNvPr>
          <p:cNvPicPr>
            <a:picLocks noChangeAspect="1"/>
          </p:cNvPicPr>
          <p:nvPr/>
        </p:nvPicPr>
        <p:blipFill>
          <a:blip r:embed="rId3"/>
          <a:stretch>
            <a:fillRect/>
          </a:stretch>
        </p:blipFill>
        <p:spPr>
          <a:xfrm>
            <a:off x="4762" y="1266825"/>
            <a:ext cx="12182475" cy="4324350"/>
          </a:xfrm>
          <a:prstGeom prst="rect">
            <a:avLst/>
          </a:prstGeom>
        </p:spPr>
      </p:pic>
      <p:sp>
        <p:nvSpPr>
          <p:cNvPr id="6" name="ZoneTexte 5">
            <a:extLst>
              <a:ext uri="{FF2B5EF4-FFF2-40B4-BE49-F238E27FC236}">
                <a16:creationId xmlns:a16="http://schemas.microsoft.com/office/drawing/2014/main" id="{FEC8EAA7-EB4E-1D89-F62A-0D34C031B9DA}"/>
              </a:ext>
            </a:extLst>
          </p:cNvPr>
          <p:cNvSpPr txBox="1"/>
          <p:nvPr/>
        </p:nvSpPr>
        <p:spPr>
          <a:xfrm>
            <a:off x="1045029" y="5655942"/>
            <a:ext cx="9525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2060"/>
                </a:solidFill>
                <a:effectLst/>
                <a:uLnTx/>
                <a:uFillTx/>
                <a:latin typeface="Verdana"/>
                <a:ea typeface="+mn-ea"/>
                <a:cs typeface="+mn-cs"/>
              </a:rPr>
              <a:t>Des précipitations totales stables, mais une ressource en eau en baisse !</a:t>
            </a:r>
          </a:p>
        </p:txBody>
      </p:sp>
    </p:spTree>
    <p:extLst>
      <p:ext uri="{BB962C8B-B14F-4D97-AF65-F5344CB8AC3E}">
        <p14:creationId xmlns:p14="http://schemas.microsoft.com/office/powerpoint/2010/main" val="31997563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A823E13F-5BCD-5A1B-B9AC-C95E64378E25}"/>
              </a:ext>
            </a:extLst>
          </p:cNvPr>
          <p:cNvSpPr>
            <a:spLocks noGrp="1"/>
          </p:cNvSpPr>
          <p:nvPr>
            <p:ph type="title"/>
          </p:nvPr>
        </p:nvSpPr>
        <p:spPr>
          <a:xfrm>
            <a:off x="134050" y="241300"/>
            <a:ext cx="10979150" cy="863600"/>
          </a:xfrm>
        </p:spPr>
        <p:txBody>
          <a:bodyPr vert="horz" lIns="91440" tIns="45720" rIns="91440" bIns="45720" rtlCol="0" anchor="ctr">
            <a:normAutofit fontScale="90000"/>
          </a:bodyPr>
          <a:lstStyle/>
          <a:p>
            <a:r>
              <a:rPr lang="fr-FR" sz="3000" cap="small" dirty="0">
                <a:solidFill>
                  <a:srgbClr val="000000"/>
                </a:solidFill>
                <a:latin typeface="Verdana"/>
              </a:rPr>
              <a:t>Projections climatiques en France: humidité des sols</a:t>
            </a:r>
          </a:p>
        </p:txBody>
      </p:sp>
      <p:pic>
        <p:nvPicPr>
          <p:cNvPr id="6" name="Picture 3">
            <a:extLst>
              <a:ext uri="{FF2B5EF4-FFF2-40B4-BE49-F238E27FC236}">
                <a16:creationId xmlns:a16="http://schemas.microsoft.com/office/drawing/2014/main" id="{2B52F611-5FC2-AD76-BDF2-64F7B894063B}"/>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790862" y="1152046"/>
            <a:ext cx="8593475" cy="5493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0098AE44-8C86-8A59-E53A-C1941289AFB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1848858" y="1692310"/>
            <a:ext cx="8494283" cy="4766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a:extLst>
              <a:ext uri="{FF2B5EF4-FFF2-40B4-BE49-F238E27FC236}">
                <a16:creationId xmlns:a16="http://schemas.microsoft.com/office/drawing/2014/main" id="{200D3207-96DD-2740-E2FE-DD0D7247669B}"/>
              </a:ext>
            </a:extLst>
          </p:cNvPr>
          <p:cNvSpPr/>
          <p:nvPr/>
        </p:nvSpPr>
        <p:spPr>
          <a:xfrm>
            <a:off x="7516652" y="6491410"/>
            <a:ext cx="3357009" cy="307777"/>
          </a:xfrm>
          <a:prstGeom prst="rect">
            <a:avLst/>
          </a:prstGeom>
        </p:spPr>
        <p:txBody>
          <a:bodyPr wrap="none">
            <a:spAutoFit/>
          </a:bodyPr>
          <a:lstStyle/>
          <a:p>
            <a:r>
              <a:rPr lang="fr-FR" sz="1400" i="1" dirty="0"/>
              <a:t>Sources : Météo France, Climat HD</a:t>
            </a:r>
          </a:p>
        </p:txBody>
      </p:sp>
    </p:spTree>
    <p:extLst>
      <p:ext uri="{BB962C8B-B14F-4D97-AF65-F5344CB8AC3E}">
        <p14:creationId xmlns:p14="http://schemas.microsoft.com/office/powerpoint/2010/main" val="138022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5BA000D-753E-2E91-11A0-BE15F7B8BAE1}"/>
              </a:ext>
            </a:extLst>
          </p:cNvPr>
          <p:cNvSpPr/>
          <p:nvPr/>
        </p:nvSpPr>
        <p:spPr>
          <a:xfrm>
            <a:off x="11092543" y="5882314"/>
            <a:ext cx="859971" cy="8438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sp>
        <p:nvSpPr>
          <p:cNvPr id="11268" name="Espace réservé du numéro de diapositive 3"/>
          <p:cNvSpPr>
            <a:spLocks noGrp="1"/>
          </p:cNvSpPr>
          <p:nvPr>
            <p:ph type="sldNum" sz="quarter" idx="10"/>
          </p:nvPr>
        </p:nvSpPr>
        <p:spPr bwMode="auto">
          <a:xfrm>
            <a:off x="6831013" y="62166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fr-FR"/>
            </a:defPPr>
            <a:lvl1pPr marL="0" algn="r" defTabSz="914400" rtl="0" eaLnBrk="1" latinLnBrk="0" hangingPunct="1">
              <a:defRPr sz="9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0363832E-68A9-4ECE-8FD1-8FB8CCCAC0D2}" type="slidenum">
              <a:rPr kumimoji="0" lang="fr-FR" sz="900" b="0" i="0" u="none" strike="noStrike" kern="1200" cap="none" spc="0" normalizeH="0" baseline="0" noProof="0" smtClean="0">
                <a:ln>
                  <a:noFill/>
                </a:ln>
                <a:solidFill>
                  <a:srgbClr val="FFFFFF"/>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56</a:t>
            </a:fld>
            <a:endParaRPr kumimoji="0" lang="fr-FR" altLang="fr-FR" sz="900" b="0" i="0" u="none" strike="noStrike" kern="1200" cap="none" spc="0" normalizeH="0" baseline="0" noProof="0" dirty="0">
              <a:ln>
                <a:noFill/>
              </a:ln>
              <a:solidFill>
                <a:srgbClr val="FFFFFF"/>
              </a:solidFill>
              <a:effectLst/>
              <a:uLnTx/>
              <a:uFillTx/>
              <a:latin typeface="Verdana" panose="020B0604030504040204" pitchFamily="34" charset="0"/>
              <a:ea typeface="Verdana" pitchFamily="-110" charset="0"/>
              <a:cs typeface="Verdana" pitchFamily="-110" charset="0"/>
            </a:endParaRPr>
          </a:p>
        </p:txBody>
      </p:sp>
      <p:sp>
        <p:nvSpPr>
          <p:cNvPr id="4" name="Titre 3">
            <a:extLst>
              <a:ext uri="{FF2B5EF4-FFF2-40B4-BE49-F238E27FC236}">
                <a16:creationId xmlns:a16="http://schemas.microsoft.com/office/drawing/2014/main" id="{509C58CB-FD56-D25E-D1EC-DE70F49FCC99}"/>
              </a:ext>
            </a:extLst>
          </p:cNvPr>
          <p:cNvSpPr>
            <a:spLocks noGrp="1"/>
          </p:cNvSpPr>
          <p:nvPr>
            <p:ph type="title"/>
          </p:nvPr>
        </p:nvSpPr>
        <p:spPr>
          <a:xfrm>
            <a:off x="133199" y="342265"/>
            <a:ext cx="11275029" cy="864000"/>
          </a:xfrm>
        </p:spPr>
        <p:txBody>
          <a:bodyPr>
            <a:normAutofit/>
          </a:bodyPr>
          <a:lstStyle/>
          <a:p>
            <a:r>
              <a:rPr lang="fr-FR" cap="small" dirty="0"/>
              <a:t>Ce que nous dit la TRACC : autres indicateurs</a:t>
            </a:r>
            <a:endParaRPr lang="fr-FR" dirty="0"/>
          </a:p>
        </p:txBody>
      </p:sp>
      <p:pic>
        <p:nvPicPr>
          <p:cNvPr id="8" name="Image 7">
            <a:extLst>
              <a:ext uri="{FF2B5EF4-FFF2-40B4-BE49-F238E27FC236}">
                <a16:creationId xmlns:a16="http://schemas.microsoft.com/office/drawing/2014/main" id="{E55507FF-4CCE-A1C2-03C2-E23A00FD435B}"/>
              </a:ext>
            </a:extLst>
          </p:cNvPr>
          <p:cNvPicPr>
            <a:picLocks noChangeAspect="1"/>
          </p:cNvPicPr>
          <p:nvPr/>
        </p:nvPicPr>
        <p:blipFill>
          <a:blip r:embed="rId3"/>
          <a:stretch>
            <a:fillRect/>
          </a:stretch>
        </p:blipFill>
        <p:spPr>
          <a:xfrm>
            <a:off x="604838" y="1377176"/>
            <a:ext cx="4239306" cy="4103648"/>
          </a:xfrm>
          <a:prstGeom prst="rect">
            <a:avLst/>
          </a:prstGeom>
        </p:spPr>
      </p:pic>
      <p:sp>
        <p:nvSpPr>
          <p:cNvPr id="11" name="ZoneTexte 10">
            <a:extLst>
              <a:ext uri="{FF2B5EF4-FFF2-40B4-BE49-F238E27FC236}">
                <a16:creationId xmlns:a16="http://schemas.microsoft.com/office/drawing/2014/main" id="{62496947-9ECA-B165-978F-4F6E5862820C}"/>
              </a:ext>
            </a:extLst>
          </p:cNvPr>
          <p:cNvSpPr txBox="1"/>
          <p:nvPr/>
        </p:nvSpPr>
        <p:spPr>
          <a:xfrm>
            <a:off x="830376" y="5504557"/>
            <a:ext cx="3788229"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2060"/>
                </a:solidFill>
                <a:effectLst/>
                <a:uLnTx/>
                <a:uFillTx/>
                <a:latin typeface="Verdana"/>
                <a:ea typeface="+mn-ea"/>
                <a:cs typeface="+mn-cs"/>
              </a:rPr>
              <a:t>Des précipitations intenses en hausse sur tout le territoire mais + fortes sur la moitié nord que la moitié sud.</a:t>
            </a:r>
          </a:p>
        </p:txBody>
      </p:sp>
      <p:pic>
        <p:nvPicPr>
          <p:cNvPr id="13" name="Image 12">
            <a:extLst>
              <a:ext uri="{FF2B5EF4-FFF2-40B4-BE49-F238E27FC236}">
                <a16:creationId xmlns:a16="http://schemas.microsoft.com/office/drawing/2014/main" id="{EAB2D890-19C5-3C17-E582-E869E62BC618}"/>
              </a:ext>
            </a:extLst>
          </p:cNvPr>
          <p:cNvPicPr>
            <a:picLocks noChangeAspect="1"/>
          </p:cNvPicPr>
          <p:nvPr/>
        </p:nvPicPr>
        <p:blipFill rotWithShape="1">
          <a:blip r:embed="rId4"/>
          <a:srcRect l="9341"/>
          <a:stretch/>
        </p:blipFill>
        <p:spPr>
          <a:xfrm>
            <a:off x="8553650" y="1206265"/>
            <a:ext cx="3638350" cy="3812049"/>
          </a:xfrm>
          <a:prstGeom prst="rect">
            <a:avLst/>
          </a:prstGeom>
        </p:spPr>
      </p:pic>
      <p:sp>
        <p:nvSpPr>
          <p:cNvPr id="14" name="Rectangle 13">
            <a:extLst>
              <a:ext uri="{FF2B5EF4-FFF2-40B4-BE49-F238E27FC236}">
                <a16:creationId xmlns:a16="http://schemas.microsoft.com/office/drawing/2014/main" id="{C8187CDE-76CB-F534-53F7-B1C2BFBA38D1}"/>
              </a:ext>
            </a:extLst>
          </p:cNvPr>
          <p:cNvSpPr/>
          <p:nvPr/>
        </p:nvSpPr>
        <p:spPr>
          <a:xfrm>
            <a:off x="8196943" y="4572000"/>
            <a:ext cx="2449286" cy="446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pic>
        <p:nvPicPr>
          <p:cNvPr id="16" name="Image 15">
            <a:extLst>
              <a:ext uri="{FF2B5EF4-FFF2-40B4-BE49-F238E27FC236}">
                <a16:creationId xmlns:a16="http://schemas.microsoft.com/office/drawing/2014/main" id="{7664F10F-FB40-5D05-210E-AFDE62BCA2EA}"/>
              </a:ext>
            </a:extLst>
          </p:cNvPr>
          <p:cNvPicPr>
            <a:picLocks noChangeAspect="1"/>
          </p:cNvPicPr>
          <p:nvPr/>
        </p:nvPicPr>
        <p:blipFill rotWithShape="1">
          <a:blip r:embed="rId5"/>
          <a:srcRect l="17418" t="4328" r="6005"/>
          <a:stretch/>
        </p:blipFill>
        <p:spPr>
          <a:xfrm>
            <a:off x="4930919" y="1284513"/>
            <a:ext cx="3538167" cy="3926021"/>
          </a:xfrm>
          <a:prstGeom prst="rect">
            <a:avLst/>
          </a:prstGeom>
        </p:spPr>
      </p:pic>
      <p:sp>
        <p:nvSpPr>
          <p:cNvPr id="17" name="ZoneTexte 16">
            <a:extLst>
              <a:ext uri="{FF2B5EF4-FFF2-40B4-BE49-F238E27FC236}">
                <a16:creationId xmlns:a16="http://schemas.microsoft.com/office/drawing/2014/main" id="{58EF3184-69A5-F995-7A8A-8F332A809608}"/>
              </a:ext>
            </a:extLst>
          </p:cNvPr>
          <p:cNvSpPr txBox="1"/>
          <p:nvPr/>
        </p:nvSpPr>
        <p:spPr>
          <a:xfrm>
            <a:off x="4734048" y="5236236"/>
            <a:ext cx="378822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2060"/>
                </a:solidFill>
                <a:effectLst/>
                <a:uLnTx/>
                <a:uFillTx/>
                <a:latin typeface="Verdana"/>
                <a:ea typeface="+mn-ea"/>
                <a:cs typeface="+mn-cs"/>
              </a:rPr>
              <a:t>+ 7jours en moyenne avec risque élevé de feux (min 2j, max 18j) et jusqu’à 30jours dans le sud</a:t>
            </a:r>
          </a:p>
        </p:txBody>
      </p:sp>
      <p:sp>
        <p:nvSpPr>
          <p:cNvPr id="18" name="ZoneTexte 17">
            <a:extLst>
              <a:ext uri="{FF2B5EF4-FFF2-40B4-BE49-F238E27FC236}">
                <a16:creationId xmlns:a16="http://schemas.microsoft.com/office/drawing/2014/main" id="{D45EE305-58F6-46D7-ACEC-6BF2D1B75C0B}"/>
              </a:ext>
            </a:extLst>
          </p:cNvPr>
          <p:cNvSpPr txBox="1"/>
          <p:nvPr/>
        </p:nvSpPr>
        <p:spPr>
          <a:xfrm>
            <a:off x="8469086" y="5210534"/>
            <a:ext cx="378822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2060"/>
                </a:solidFill>
                <a:effectLst/>
                <a:uLnTx/>
                <a:uFillTx/>
                <a:latin typeface="Verdana"/>
                <a:ea typeface="+mn-ea"/>
                <a:cs typeface="+mn-cs"/>
              </a:rPr>
              <a:t>Sécheresses plus fréquentes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2060"/>
                </a:solidFill>
                <a:effectLst/>
                <a:uLnTx/>
                <a:uFillTx/>
                <a:latin typeface="Verdana"/>
                <a:ea typeface="+mn-ea"/>
                <a:cs typeface="+mn-cs"/>
              </a:rPr>
              <a:t>+40 jours de sécheresse modérée en moyenne</a:t>
            </a:r>
            <a:endParaRPr kumimoji="0" lang="fr-FR" sz="1200" b="0" i="0" u="none" strike="noStrike" kern="1200" cap="none" spc="0" normalizeH="0" baseline="0" noProof="0" dirty="0">
              <a:ln>
                <a:noFill/>
              </a:ln>
              <a:solidFill>
                <a:srgbClr val="00206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srgbClr val="002060"/>
                </a:solidFill>
                <a:effectLst/>
                <a:uLnTx/>
                <a:uFillTx/>
                <a:latin typeface="Verdana"/>
                <a:ea typeface="+mn-ea"/>
                <a:cs typeface="+mn-cs"/>
              </a:rPr>
              <a:t>multiplication par 3 du temps passé en sécheresse intense.</a:t>
            </a:r>
          </a:p>
        </p:txBody>
      </p:sp>
    </p:spTree>
    <p:extLst>
      <p:ext uri="{BB962C8B-B14F-4D97-AF65-F5344CB8AC3E}">
        <p14:creationId xmlns:p14="http://schemas.microsoft.com/office/powerpoint/2010/main" val="3689704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5">
            <a:extLst>
              <a:ext uri="{FF2B5EF4-FFF2-40B4-BE49-F238E27FC236}">
                <a16:creationId xmlns:a16="http://schemas.microsoft.com/office/drawing/2014/main" id="{529237C6-59D0-A501-FB9B-BC7B81B3C369}"/>
              </a:ext>
            </a:extLst>
          </p:cNvPr>
          <p:cNvSpPr>
            <a:spLocks noGrp="1"/>
          </p:cNvSpPr>
          <p:nvPr>
            <p:ph type="title"/>
          </p:nvPr>
        </p:nvSpPr>
        <p:spPr>
          <a:xfrm>
            <a:off x="171032" y="8571"/>
            <a:ext cx="11847419" cy="864000"/>
          </a:xfrm>
        </p:spPr>
        <p:txBody>
          <a:bodyPr>
            <a:normAutofit/>
          </a:bodyPr>
          <a:lstStyle/>
          <a:p>
            <a:r>
              <a:rPr lang="fr-FR" sz="3000" cap="small" dirty="0"/>
              <a:t>L’enjeu spécifique de la ressource en eau</a:t>
            </a:r>
          </a:p>
        </p:txBody>
      </p:sp>
      <p:pic>
        <p:nvPicPr>
          <p:cNvPr id="2" name="Image 1">
            <a:extLst>
              <a:ext uri="{FF2B5EF4-FFF2-40B4-BE49-F238E27FC236}">
                <a16:creationId xmlns:a16="http://schemas.microsoft.com/office/drawing/2014/main" id="{4A937DDD-89B4-3CF2-3341-F1239D2723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032" y="1311341"/>
            <a:ext cx="10204706" cy="5538088"/>
          </a:xfrm>
          <a:prstGeom prst="rect">
            <a:avLst/>
          </a:prstGeom>
        </p:spPr>
      </p:pic>
      <p:pic>
        <p:nvPicPr>
          <p:cNvPr id="3" name="Image 6">
            <a:extLst>
              <a:ext uri="{FF2B5EF4-FFF2-40B4-BE49-F238E27FC236}">
                <a16:creationId xmlns:a16="http://schemas.microsoft.com/office/drawing/2014/main" id="{DA9265C1-3761-9FE7-BCC7-2CEC153D59E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53224" y="782319"/>
            <a:ext cx="5438776" cy="3637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A4DE5742-FAF2-C180-F0DE-06DAF8BE7DF7}"/>
              </a:ext>
            </a:extLst>
          </p:cNvPr>
          <p:cNvSpPr txBox="1"/>
          <p:nvPr/>
        </p:nvSpPr>
        <p:spPr>
          <a:xfrm>
            <a:off x="707570" y="782319"/>
            <a:ext cx="7674429"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Evolutions relatives possibles (en %) du débit moyen annuel entre 1961-1990 et 2046-2065. </a:t>
            </a: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39175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sz="3000" cap="small" dirty="0"/>
              <a:t>L’enjeu spécifique de la ressource en eau</a:t>
            </a:r>
          </a:p>
        </p:txBody>
      </p:sp>
      <p:pic>
        <p:nvPicPr>
          <p:cNvPr id="4" name="Image 26">
            <a:extLst>
              <a:ext uri="{FF2B5EF4-FFF2-40B4-BE49-F238E27FC236}">
                <a16:creationId xmlns:a16="http://schemas.microsoft.com/office/drawing/2014/main" id="{9609A2B0-3BE0-75AF-63AD-3F3B98B36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649" y="1278259"/>
            <a:ext cx="561975" cy="5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55B20EAF-AB39-FF1E-7D98-9E427664EE17}"/>
              </a:ext>
            </a:extLst>
          </p:cNvPr>
          <p:cNvSpPr txBox="1">
            <a:spLocks/>
          </p:cNvSpPr>
          <p:nvPr/>
        </p:nvSpPr>
        <p:spPr bwMode="auto">
          <a:xfrm>
            <a:off x="848624" y="1442723"/>
            <a:ext cx="5310784" cy="485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normAutofit/>
          </a:bodyPr>
          <a:lstStyle>
            <a:lvl1pPr algn="l" defTabSz="457200" rtl="0" eaLnBrk="0" fontAlgn="base" hangingPunct="0">
              <a:spcBef>
                <a:spcPct val="0"/>
              </a:spcBef>
              <a:spcAft>
                <a:spcPct val="0"/>
              </a:spcAft>
              <a:defRPr sz="3200" kern="1200">
                <a:solidFill>
                  <a:schemeClr val="tx1"/>
                </a:solidFill>
                <a:latin typeface="+mj-lt"/>
                <a:ea typeface="ＭＳ Ｐゴシック" pitchFamily="-110" charset="-128"/>
                <a:cs typeface="ＭＳ Ｐゴシック" pitchFamily="-110" charset="-128"/>
              </a:defRPr>
            </a:lvl1pPr>
            <a:lvl2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2pPr>
            <a:lvl3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3pPr>
            <a:lvl4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4pPr>
            <a:lvl5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5pPr>
            <a:lvl6pPr marL="4572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6pPr>
            <a:lvl7pPr marL="9144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7pPr>
            <a:lvl8pPr marL="13716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8pPr>
            <a:lvl9pPr marL="18288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9pPr>
          </a:lstStyle>
          <a:p>
            <a:pPr defTabSz="342900"/>
            <a:r>
              <a:rPr lang="fr-FR" altLang="fr-FR" sz="1800" i="1" dirty="0">
                <a:solidFill>
                  <a:srgbClr val="1287CA"/>
                </a:solidFill>
                <a:latin typeface="Verdana"/>
              </a:rPr>
              <a:t>Sècheresses plus marquées</a:t>
            </a:r>
          </a:p>
        </p:txBody>
      </p:sp>
      <p:pic>
        <p:nvPicPr>
          <p:cNvPr id="6" name="Picture 25">
            <a:extLst>
              <a:ext uri="{FF2B5EF4-FFF2-40B4-BE49-F238E27FC236}">
                <a16:creationId xmlns:a16="http://schemas.microsoft.com/office/drawing/2014/main" id="{8A91B1A6-04C8-E1B5-EC40-8A4D8E04F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49" y="2933860"/>
            <a:ext cx="5809351" cy="3589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 de texte 2">
            <a:extLst>
              <a:ext uri="{FF2B5EF4-FFF2-40B4-BE49-F238E27FC236}">
                <a16:creationId xmlns:a16="http://schemas.microsoft.com/office/drawing/2014/main" id="{5D229D81-A0D0-3ED9-97E7-36973408DA8F}"/>
              </a:ext>
            </a:extLst>
          </p:cNvPr>
          <p:cNvSpPr txBox="1">
            <a:spLocks noChangeArrowheads="1"/>
          </p:cNvSpPr>
          <p:nvPr/>
        </p:nvSpPr>
        <p:spPr bwMode="auto">
          <a:xfrm>
            <a:off x="286649" y="2234487"/>
            <a:ext cx="8967600" cy="4857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defTabSz="685800" eaLnBrk="1" hangingPunct="1">
              <a:spcAft>
                <a:spcPts val="750"/>
              </a:spcAft>
            </a:pPr>
            <a:r>
              <a:rPr lang="fr-FR" altLang="fr-FR" b="1" dirty="0">
                <a:solidFill>
                  <a:srgbClr val="4F81BD"/>
                </a:solidFill>
                <a:latin typeface="Verdana" panose="020B0604030504040204" pitchFamily="34" charset="0"/>
                <a:ea typeface="Calibri" panose="020F0502020204030204" pitchFamily="34" charset="0"/>
                <a:cs typeface="Times New Roman" panose="02020603050405020304" pitchFamily="18" charset="0"/>
              </a:rPr>
              <a:t>Bilan hydrique en mm/jour à La </a:t>
            </a:r>
            <a:r>
              <a:rPr lang="fr-FR" altLang="fr-FR" b="1" dirty="0" err="1">
                <a:solidFill>
                  <a:srgbClr val="4F81BD"/>
                </a:solidFill>
                <a:latin typeface="Verdana" panose="020B0604030504040204" pitchFamily="34" charset="0"/>
                <a:ea typeface="Calibri" panose="020F0502020204030204" pitchFamily="34" charset="0"/>
                <a:cs typeface="Times New Roman" panose="02020603050405020304" pitchFamily="18" charset="0"/>
              </a:rPr>
              <a:t>Bohalle</a:t>
            </a:r>
            <a:r>
              <a:rPr lang="fr-FR" altLang="fr-FR" b="1" dirty="0">
                <a:solidFill>
                  <a:srgbClr val="4F81BD"/>
                </a:solidFill>
                <a:latin typeface="Verdana" panose="020B0604030504040204" pitchFamily="34" charset="0"/>
                <a:ea typeface="Calibri" panose="020F0502020204030204" pitchFamily="34" charset="0"/>
                <a:cs typeface="Times New Roman" panose="02020603050405020304" pitchFamily="18" charset="0"/>
              </a:rPr>
              <a:t> (Pays de la Loire) à différents horizons de temps</a:t>
            </a:r>
          </a:p>
        </p:txBody>
      </p:sp>
      <p:pic>
        <p:nvPicPr>
          <p:cNvPr id="8" name="Image 7">
            <a:extLst>
              <a:ext uri="{FF2B5EF4-FFF2-40B4-BE49-F238E27FC236}">
                <a16:creationId xmlns:a16="http://schemas.microsoft.com/office/drawing/2014/main" id="{D3D98129-B313-648B-D1EB-63BFD6887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579" y="3249044"/>
            <a:ext cx="5304772" cy="3331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C0CF229B-6351-D6E8-803B-E33740126AE3}"/>
              </a:ext>
            </a:extLst>
          </p:cNvPr>
          <p:cNvSpPr txBox="1"/>
          <p:nvPr/>
        </p:nvSpPr>
        <p:spPr>
          <a:xfrm>
            <a:off x="4768060" y="6581001"/>
            <a:ext cx="3500582" cy="276999"/>
          </a:xfrm>
          <a:prstGeom prst="rect">
            <a:avLst/>
          </a:prstGeom>
          <a:noFill/>
        </p:spPr>
        <p:txBody>
          <a:bodyPr wrap="square" rtlCol="0">
            <a:spAutoFit/>
          </a:bodyPr>
          <a:lstStyle/>
          <a:p>
            <a:r>
              <a:rPr lang="fr-FR" sz="1200" i="1" dirty="0"/>
              <a:t>Source : </a:t>
            </a:r>
            <a:r>
              <a:rPr lang="fr-FR" sz="1200" i="1" dirty="0">
                <a:hlinkClick r:id="rId6"/>
              </a:rPr>
              <a:t>AgriClim</a:t>
            </a:r>
            <a:endParaRPr lang="fr-FR" sz="1200" i="1" dirty="0"/>
          </a:p>
        </p:txBody>
      </p:sp>
      <p:sp>
        <p:nvSpPr>
          <p:cNvPr id="11" name="ZoneTexte 10">
            <a:extLst>
              <a:ext uri="{FF2B5EF4-FFF2-40B4-BE49-F238E27FC236}">
                <a16:creationId xmlns:a16="http://schemas.microsoft.com/office/drawing/2014/main" id="{657AD6F2-B670-71DC-14C0-827DB052559E}"/>
              </a:ext>
            </a:extLst>
          </p:cNvPr>
          <p:cNvSpPr txBox="1"/>
          <p:nvPr/>
        </p:nvSpPr>
        <p:spPr>
          <a:xfrm>
            <a:off x="8669338" y="1278259"/>
            <a:ext cx="3195782" cy="692497"/>
          </a:xfrm>
          <a:prstGeom prst="rect">
            <a:avLst/>
          </a:prstGeom>
          <a:noFill/>
        </p:spPr>
        <p:txBody>
          <a:bodyPr wrap="square" rtlCol="0">
            <a:spAutoFit/>
          </a:bodyPr>
          <a:lstStyle/>
          <a:p>
            <a:r>
              <a:rPr lang="fr-FR" sz="1300" dirty="0">
                <a:solidFill>
                  <a:srgbClr val="6699FF"/>
                </a:solidFill>
              </a:rPr>
              <a:t>Bleu : observé (1976-2005) </a:t>
            </a:r>
          </a:p>
          <a:p>
            <a:r>
              <a:rPr lang="fr-FR" sz="1300" dirty="0">
                <a:solidFill>
                  <a:schemeClr val="accent1">
                    <a:lumMod val="75000"/>
                  </a:schemeClr>
                </a:solidFill>
              </a:rPr>
              <a:t>Vert : futur proche (2020-2050) </a:t>
            </a:r>
            <a:r>
              <a:rPr lang="fr-FR" sz="1300" dirty="0">
                <a:solidFill>
                  <a:srgbClr val="FF9933"/>
                </a:solidFill>
              </a:rPr>
              <a:t>Orange : futur lointain (2070-2100)</a:t>
            </a:r>
          </a:p>
        </p:txBody>
      </p:sp>
    </p:spTree>
    <p:extLst>
      <p:ext uri="{BB962C8B-B14F-4D97-AF65-F5344CB8AC3E}">
        <p14:creationId xmlns:p14="http://schemas.microsoft.com/office/powerpoint/2010/main" val="428747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82D3E6-A914-132E-7E13-203AF854E16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5D2A0B15-161C-F301-69BF-DBE60983946E}"/>
              </a:ext>
            </a:extLst>
          </p:cNvPr>
          <p:cNvSpPr>
            <a:spLocks noGrp="1"/>
          </p:cNvSpPr>
          <p:nvPr>
            <p:ph type="subTitle" idx="1"/>
          </p:nvPr>
        </p:nvSpPr>
        <p:spPr/>
        <p:txBody>
          <a:bodyPr/>
          <a:lstStyle/>
          <a:p>
            <a:endParaRPr lang="fr-FR"/>
          </a:p>
        </p:txBody>
      </p:sp>
      <p:pic>
        <p:nvPicPr>
          <p:cNvPr id="5" name="Image 4">
            <a:extLst>
              <a:ext uri="{FF2B5EF4-FFF2-40B4-BE49-F238E27FC236}">
                <a16:creationId xmlns:a16="http://schemas.microsoft.com/office/drawing/2014/main" id="{AC8C49BD-C154-0A0D-E5A1-37114F8BBFA4}"/>
              </a:ext>
            </a:extLst>
          </p:cNvPr>
          <p:cNvPicPr>
            <a:picLocks noChangeAspect="1"/>
          </p:cNvPicPr>
          <p:nvPr/>
        </p:nvPicPr>
        <p:blipFill>
          <a:blip r:embed="rId3"/>
          <a:stretch>
            <a:fillRect/>
          </a:stretch>
        </p:blipFill>
        <p:spPr>
          <a:xfrm>
            <a:off x="274320" y="139592"/>
            <a:ext cx="11890412" cy="6718407"/>
          </a:xfrm>
          <a:prstGeom prst="rect">
            <a:avLst/>
          </a:prstGeom>
        </p:spPr>
      </p:pic>
    </p:spTree>
    <p:extLst>
      <p:ext uri="{BB962C8B-B14F-4D97-AF65-F5344CB8AC3E}">
        <p14:creationId xmlns:p14="http://schemas.microsoft.com/office/powerpoint/2010/main" val="40885106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7F32F7-E83B-DFFE-ABBC-18BEED807D29}"/>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Qui va payer la facture ?</a:t>
            </a:r>
          </a:p>
        </p:txBody>
      </p:sp>
      <p:pic>
        <p:nvPicPr>
          <p:cNvPr id="7" name="Image 6">
            <a:extLst>
              <a:ext uri="{FF2B5EF4-FFF2-40B4-BE49-F238E27FC236}">
                <a16:creationId xmlns:a16="http://schemas.microsoft.com/office/drawing/2014/main" id="{B22097B4-412C-9162-3A1F-8BBFEFCBA67E}"/>
              </a:ext>
            </a:extLst>
          </p:cNvPr>
          <p:cNvPicPr>
            <a:picLocks noChangeAspect="1"/>
          </p:cNvPicPr>
          <p:nvPr/>
        </p:nvPicPr>
        <p:blipFill>
          <a:blip r:embed="rId3"/>
          <a:stretch>
            <a:fillRect/>
          </a:stretch>
        </p:blipFill>
        <p:spPr>
          <a:xfrm>
            <a:off x="0" y="1390650"/>
            <a:ext cx="8084828" cy="4759325"/>
          </a:xfrm>
          <a:prstGeom prst="rect">
            <a:avLst/>
          </a:prstGeom>
        </p:spPr>
      </p:pic>
      <p:pic>
        <p:nvPicPr>
          <p:cNvPr id="9" name="Image 8">
            <a:extLst>
              <a:ext uri="{FF2B5EF4-FFF2-40B4-BE49-F238E27FC236}">
                <a16:creationId xmlns:a16="http://schemas.microsoft.com/office/drawing/2014/main" id="{37535CDE-E2CA-9002-6058-E432E5CF3ECC}"/>
              </a:ext>
            </a:extLst>
          </p:cNvPr>
          <p:cNvPicPr>
            <a:picLocks noChangeAspect="1"/>
          </p:cNvPicPr>
          <p:nvPr/>
        </p:nvPicPr>
        <p:blipFill rotWithShape="1">
          <a:blip r:embed="rId4"/>
          <a:srcRect l="9669"/>
          <a:stretch/>
        </p:blipFill>
        <p:spPr>
          <a:xfrm>
            <a:off x="8084828" y="1390650"/>
            <a:ext cx="4231101" cy="4838700"/>
          </a:xfrm>
          <a:prstGeom prst="rect">
            <a:avLst/>
          </a:prstGeom>
        </p:spPr>
      </p:pic>
      <p:sp>
        <p:nvSpPr>
          <p:cNvPr id="10" name="ZoneTexte 9">
            <a:extLst>
              <a:ext uri="{FF2B5EF4-FFF2-40B4-BE49-F238E27FC236}">
                <a16:creationId xmlns:a16="http://schemas.microsoft.com/office/drawing/2014/main" id="{3889FAFB-196D-CDB1-30F8-AB8184FB5522}"/>
              </a:ext>
            </a:extLst>
          </p:cNvPr>
          <p:cNvSpPr txBox="1"/>
          <p:nvPr/>
        </p:nvSpPr>
        <p:spPr>
          <a:xfrm>
            <a:off x="790575" y="6410325"/>
            <a:ext cx="9237345" cy="369332"/>
          </a:xfrm>
          <a:prstGeom prst="rect">
            <a:avLst/>
          </a:prstGeom>
          <a:noFill/>
        </p:spPr>
        <p:txBody>
          <a:bodyPr wrap="square" rtlCol="0">
            <a:spAutoFit/>
          </a:bodyPr>
          <a:lstStyle/>
          <a:p>
            <a:r>
              <a:rPr lang="fr-FR" dirty="0"/>
              <a:t>La Banque de France s’est penchée sur la question de la « sinistralité »…</a:t>
            </a:r>
          </a:p>
        </p:txBody>
      </p:sp>
    </p:spTree>
    <p:extLst>
      <p:ext uri="{BB962C8B-B14F-4D97-AF65-F5344CB8AC3E}">
        <p14:creationId xmlns:p14="http://schemas.microsoft.com/office/powerpoint/2010/main" val="12120590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199" y="279400"/>
            <a:ext cx="11717055" cy="864000"/>
          </a:xfrm>
        </p:spPr>
        <p:txBody>
          <a:bodyPr vert="horz" lIns="91440" tIns="45720" rIns="91440" bIns="45720" rtlCol="0" anchor="ctr">
            <a:normAutofit fontScale="90000"/>
          </a:bodyPr>
          <a:lstStyle/>
          <a:p>
            <a:r>
              <a:rPr lang="fr-FR" sz="3000" cap="small" dirty="0">
                <a:solidFill>
                  <a:srgbClr val="000000"/>
                </a:solidFill>
                <a:latin typeface="Verdana"/>
              </a:rPr>
              <a:t>Projections climatiques en France : ce qu’on peut retenir </a:t>
            </a:r>
          </a:p>
        </p:txBody>
      </p:sp>
      <p:sp>
        <p:nvSpPr>
          <p:cNvPr id="4" name="Rectangle 3">
            <a:extLst>
              <a:ext uri="{FF2B5EF4-FFF2-40B4-BE49-F238E27FC236}">
                <a16:creationId xmlns:a16="http://schemas.microsoft.com/office/drawing/2014/main" id="{6D5EA7EC-1065-7A41-4889-0918371B3AF6}"/>
              </a:ext>
            </a:extLst>
          </p:cNvPr>
          <p:cNvSpPr/>
          <p:nvPr/>
        </p:nvSpPr>
        <p:spPr>
          <a:xfrm>
            <a:off x="831172" y="1459260"/>
            <a:ext cx="10529655" cy="4770537"/>
          </a:xfrm>
          <a:prstGeom prst="rect">
            <a:avLst/>
          </a:prstGeom>
        </p:spPr>
        <p:txBody>
          <a:bodyPr wrap="square">
            <a:spAutoFit/>
          </a:bodyPr>
          <a:lstStyle/>
          <a:p>
            <a:pPr marL="342900" indent="-342900">
              <a:spcAft>
                <a:spcPts val="1200"/>
              </a:spcAft>
              <a:buFont typeface="Arial" panose="020B0604020202020204" pitchFamily="34" charset="0"/>
              <a:buChar char="•"/>
            </a:pPr>
            <a:r>
              <a:rPr lang="fr-FR" sz="2400" dirty="0"/>
              <a:t>Poursuite du réchauffement au cours du XXI</a:t>
            </a:r>
            <a:r>
              <a:rPr lang="fr-FR" sz="2400" baseline="30000" dirty="0"/>
              <a:t>e</a:t>
            </a:r>
            <a:r>
              <a:rPr lang="fr-FR" sz="2400" dirty="0"/>
              <a:t> siècle, quel que soit le scénario.</a:t>
            </a:r>
          </a:p>
          <a:p>
            <a:pPr marL="342900" indent="-342900">
              <a:buFont typeface="Arial" panose="020B0604020202020204" pitchFamily="34" charset="0"/>
              <a:buChar char="•"/>
            </a:pPr>
            <a:r>
              <a:rPr lang="fr-FR" sz="2400" dirty="0"/>
              <a:t>Selon le scénario « sans politique climatique », le réchauffement pourrait atteindre près de 4°C à l'horizon 2071-2100 par rapport à la période 1976-2005 =&gt; c’est le scénario retenu par l’Etat français en 2024 pour la TRACC.</a:t>
            </a:r>
          </a:p>
          <a:p>
            <a:pPr marL="171450" indent="-171450">
              <a:buFont typeface="Arial" panose="020B0604020202020204" pitchFamily="34" charset="0"/>
              <a:buChar char="•"/>
            </a:pPr>
            <a:endParaRPr lang="fr-FR" sz="1000" dirty="0"/>
          </a:p>
          <a:p>
            <a:pPr marL="342900" indent="-342900">
              <a:buFont typeface="Arial" panose="020B0604020202020204" pitchFamily="34" charset="0"/>
              <a:buChar char="•"/>
            </a:pPr>
            <a:r>
              <a:rPr lang="fr-FR" sz="2400" dirty="0"/>
              <a:t>Peu d’évolution des précipitations annuelles mais une répartition géographique et saisonnière différente, encore des incertitudes.</a:t>
            </a:r>
          </a:p>
          <a:p>
            <a:pPr marL="171450" indent="-171450">
              <a:buFont typeface="Arial" panose="020B0604020202020204" pitchFamily="34" charset="0"/>
              <a:buChar char="•"/>
            </a:pPr>
            <a:endParaRPr lang="fr-FR" sz="1000" dirty="0"/>
          </a:p>
          <a:p>
            <a:pPr marL="342900" indent="-342900">
              <a:buFont typeface="Arial" panose="020B0604020202020204" pitchFamily="34" charset="0"/>
              <a:buChar char="•"/>
            </a:pPr>
            <a:r>
              <a:rPr lang="fr-FR" sz="2400" dirty="0"/>
              <a:t>Poursuite de la diminution du nombre de jours de gel et de l’augmentation du nombre de journées chaudes.</a:t>
            </a:r>
          </a:p>
          <a:p>
            <a:pPr marL="171450" indent="-171450">
              <a:buFont typeface="Arial" panose="020B0604020202020204" pitchFamily="34" charset="0"/>
              <a:buChar char="•"/>
            </a:pPr>
            <a:endParaRPr lang="fr-FR" sz="1000" dirty="0"/>
          </a:p>
          <a:p>
            <a:pPr marL="342900" indent="-342900">
              <a:buFont typeface="Arial" panose="020B0604020202020204" pitchFamily="34" charset="0"/>
              <a:buChar char="•"/>
            </a:pPr>
            <a:r>
              <a:rPr lang="fr-FR" sz="2400" dirty="0"/>
              <a:t>Assèchement des sols de plus en plus marqué en toute saison.</a:t>
            </a:r>
          </a:p>
        </p:txBody>
      </p:sp>
    </p:spTree>
    <p:extLst>
      <p:ext uri="{BB962C8B-B14F-4D97-AF65-F5344CB8AC3E}">
        <p14:creationId xmlns:p14="http://schemas.microsoft.com/office/powerpoint/2010/main" val="41431489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190EB269-A888-D7A2-3D96-989B20536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700" y="409004"/>
            <a:ext cx="4305300" cy="6410325"/>
          </a:xfrm>
          <a:prstGeom prst="rect">
            <a:avLst/>
          </a:prstGeom>
        </p:spPr>
      </p:pic>
      <p:pic>
        <p:nvPicPr>
          <p:cNvPr id="5" name="Image 4"/>
          <p:cNvPicPr>
            <a:picLocks noChangeAspect="1"/>
          </p:cNvPicPr>
          <p:nvPr/>
        </p:nvPicPr>
        <p:blipFill>
          <a:blip r:embed="rId4"/>
          <a:stretch>
            <a:fillRect/>
          </a:stretch>
        </p:blipFill>
        <p:spPr>
          <a:xfrm>
            <a:off x="5165852" y="3687540"/>
            <a:ext cx="2720848" cy="2970722"/>
          </a:xfrm>
          <a:prstGeom prst="rect">
            <a:avLst/>
          </a:prstGeom>
        </p:spPr>
      </p:pic>
      <p:pic>
        <p:nvPicPr>
          <p:cNvPr id="7" name="Image 6"/>
          <p:cNvPicPr>
            <a:picLocks noChangeAspect="1"/>
          </p:cNvPicPr>
          <p:nvPr/>
        </p:nvPicPr>
        <p:blipFill>
          <a:blip r:embed="rId5"/>
          <a:stretch>
            <a:fillRect/>
          </a:stretch>
        </p:blipFill>
        <p:spPr>
          <a:xfrm>
            <a:off x="317308" y="4841047"/>
            <a:ext cx="4675725" cy="958358"/>
          </a:xfrm>
          <a:prstGeom prst="rect">
            <a:avLst/>
          </a:prstGeom>
        </p:spPr>
      </p:pic>
      <p:sp>
        <p:nvSpPr>
          <p:cNvPr id="11" name="ZoneTexte 10"/>
          <p:cNvSpPr txBox="1"/>
          <p:nvPr/>
        </p:nvSpPr>
        <p:spPr>
          <a:xfrm>
            <a:off x="3465903" y="2225141"/>
            <a:ext cx="4738348" cy="1323439"/>
          </a:xfrm>
          <a:prstGeom prst="rect">
            <a:avLst/>
          </a:prstGeom>
          <a:solidFill>
            <a:schemeClr val="bg1"/>
          </a:solidFill>
          <a:ln w="28575">
            <a:solidFill>
              <a:schemeClr val="accent3"/>
            </a:solidFill>
          </a:ln>
        </p:spPr>
        <p:txBody>
          <a:bodyPr wrap="square" rtlCol="0">
            <a:spAutoFit/>
          </a:bodyPr>
          <a:lstStyle/>
          <a:p>
            <a:pPr algn="ctr"/>
            <a:r>
              <a:rPr lang="fr-FR" sz="2000" b="1" dirty="0"/>
              <a:t>Modification de l’ensemble des facteurs bioclimatiques qui régissent le fonctionnement de l’agriculture </a:t>
            </a:r>
          </a:p>
        </p:txBody>
      </p:sp>
      <p:graphicFrame>
        <p:nvGraphicFramePr>
          <p:cNvPr id="2" name="Diagramme 1">
            <a:extLst>
              <a:ext uri="{FF2B5EF4-FFF2-40B4-BE49-F238E27FC236}">
                <a16:creationId xmlns:a16="http://schemas.microsoft.com/office/drawing/2014/main" id="{C2F02CD0-2D60-9C0C-7034-CE8AB61A63FF}"/>
              </a:ext>
            </a:extLst>
          </p:cNvPr>
          <p:cNvGraphicFramePr/>
          <p:nvPr>
            <p:extLst>
              <p:ext uri="{D42A27DB-BD31-4B8C-83A1-F6EECF244321}">
                <p14:modId xmlns:p14="http://schemas.microsoft.com/office/powerpoint/2010/main" val="3408624801"/>
              </p:ext>
            </p:extLst>
          </p:nvPr>
        </p:nvGraphicFramePr>
        <p:xfrm>
          <a:off x="0" y="0"/>
          <a:ext cx="12192000" cy="3970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ZoneTexte 16">
            <a:extLst>
              <a:ext uri="{FF2B5EF4-FFF2-40B4-BE49-F238E27FC236}">
                <a16:creationId xmlns:a16="http://schemas.microsoft.com/office/drawing/2014/main" id="{B7E5589E-4E7E-945D-1B3C-A37360D2FB4F}"/>
              </a:ext>
            </a:extLst>
          </p:cNvPr>
          <p:cNvSpPr txBox="1"/>
          <p:nvPr/>
        </p:nvSpPr>
        <p:spPr>
          <a:xfrm>
            <a:off x="254687" y="5800869"/>
            <a:ext cx="4738347" cy="923330"/>
          </a:xfrm>
          <a:prstGeom prst="rect">
            <a:avLst/>
          </a:prstGeom>
          <a:noFill/>
          <a:ln>
            <a:solidFill>
              <a:schemeClr val="tx1"/>
            </a:solidFill>
          </a:ln>
        </p:spPr>
        <p:txBody>
          <a:bodyPr wrap="square" rtlCol="0">
            <a:spAutoFit/>
          </a:bodyPr>
          <a:lstStyle/>
          <a:p>
            <a:pPr algn="ctr"/>
            <a:r>
              <a:rPr lang="fr-FR" b="1" dirty="0">
                <a:solidFill>
                  <a:prstClr val="black"/>
                </a:solidFill>
                <a:latin typeface="Calibri"/>
              </a:rPr>
              <a:t>"Chaleur extrême" et "sécheresse généralisée" : </a:t>
            </a:r>
            <a:r>
              <a:rPr lang="fr-FR" b="1" dirty="0" err="1">
                <a:solidFill>
                  <a:prstClr val="black"/>
                </a:solidFill>
                <a:latin typeface="Calibri"/>
              </a:rPr>
              <a:t>Copernicus</a:t>
            </a:r>
            <a:r>
              <a:rPr lang="fr-FR" b="1" dirty="0">
                <a:solidFill>
                  <a:prstClr val="black"/>
                </a:solidFill>
                <a:latin typeface="Calibri"/>
              </a:rPr>
              <a:t> dresse un bilan alarmant du climat en 2022</a:t>
            </a:r>
            <a:endParaRPr lang="fr-FR" dirty="0">
              <a:solidFill>
                <a:prstClr val="black"/>
              </a:solidFill>
              <a:latin typeface="Calibri"/>
            </a:endParaRPr>
          </a:p>
        </p:txBody>
      </p:sp>
      <p:pic>
        <p:nvPicPr>
          <p:cNvPr id="18" name="Image 17">
            <a:extLst>
              <a:ext uri="{FF2B5EF4-FFF2-40B4-BE49-F238E27FC236}">
                <a16:creationId xmlns:a16="http://schemas.microsoft.com/office/drawing/2014/main" id="{E3A5A4AE-0B80-0670-D9C4-B1B1F9C919A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56373" y="6374763"/>
            <a:ext cx="479037" cy="479037"/>
          </a:xfrm>
          <a:prstGeom prst="rect">
            <a:avLst/>
          </a:prstGeom>
        </p:spPr>
      </p:pic>
      <p:pic>
        <p:nvPicPr>
          <p:cNvPr id="23" name="Image 22">
            <a:extLst>
              <a:ext uri="{FF2B5EF4-FFF2-40B4-BE49-F238E27FC236}">
                <a16:creationId xmlns:a16="http://schemas.microsoft.com/office/drawing/2014/main" id="{B54B9DF2-A7BD-77CA-7480-5102903F5F01}"/>
              </a:ext>
            </a:extLst>
          </p:cNvPr>
          <p:cNvPicPr>
            <a:picLocks noChangeAspect="1"/>
          </p:cNvPicPr>
          <p:nvPr/>
        </p:nvPicPr>
        <p:blipFill>
          <a:blip r:embed="rId12"/>
          <a:stretch>
            <a:fillRect/>
          </a:stretch>
        </p:blipFill>
        <p:spPr>
          <a:xfrm>
            <a:off x="573989" y="4105919"/>
            <a:ext cx="3682384" cy="982740"/>
          </a:xfrm>
          <a:prstGeom prst="rect">
            <a:avLst/>
          </a:prstGeom>
        </p:spPr>
      </p:pic>
      <p:pic>
        <p:nvPicPr>
          <p:cNvPr id="25" name="Image 24">
            <a:extLst>
              <a:ext uri="{FF2B5EF4-FFF2-40B4-BE49-F238E27FC236}">
                <a16:creationId xmlns:a16="http://schemas.microsoft.com/office/drawing/2014/main" id="{9C1563FC-1CDB-7D8D-8806-CDF62B3158F9}"/>
              </a:ext>
            </a:extLst>
          </p:cNvPr>
          <p:cNvPicPr>
            <a:picLocks noChangeAspect="1"/>
          </p:cNvPicPr>
          <p:nvPr/>
        </p:nvPicPr>
        <p:blipFill>
          <a:blip r:embed="rId13"/>
          <a:stretch>
            <a:fillRect/>
          </a:stretch>
        </p:blipFill>
        <p:spPr>
          <a:xfrm>
            <a:off x="4098157" y="4140091"/>
            <a:ext cx="1066223" cy="950032"/>
          </a:xfrm>
          <a:prstGeom prst="rect">
            <a:avLst/>
          </a:prstGeom>
        </p:spPr>
      </p:pic>
      <p:pic>
        <p:nvPicPr>
          <p:cNvPr id="27" name="Image 26" descr="Une image contenant texte, capture d’écran, graphisme, barrière de corail&#10;&#10;Description générée automatiquement">
            <a:extLst>
              <a:ext uri="{FF2B5EF4-FFF2-40B4-BE49-F238E27FC236}">
                <a16:creationId xmlns:a16="http://schemas.microsoft.com/office/drawing/2014/main" id="{771DA5AF-A855-43F3-B099-EA7917658D7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1513" y="1222773"/>
            <a:ext cx="2753545" cy="2753545"/>
          </a:xfrm>
          <a:prstGeom prst="rect">
            <a:avLst/>
          </a:prstGeom>
        </p:spPr>
      </p:pic>
      <p:pic>
        <p:nvPicPr>
          <p:cNvPr id="19" name="Picture 5">
            <a:extLst>
              <a:ext uri="{FF2B5EF4-FFF2-40B4-BE49-F238E27FC236}">
                <a16:creationId xmlns:a16="http://schemas.microsoft.com/office/drawing/2014/main" id="{21BEB3EC-E672-42CE-E897-22C2A9B16CE8}"/>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2790948" y="613186"/>
            <a:ext cx="4967648" cy="12443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773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0000"/>
          </a:bodyPr>
          <a:lstStyle/>
          <a:p>
            <a:r>
              <a:rPr lang="fr-FR" sz="3000" cap="small" dirty="0">
                <a:solidFill>
                  <a:srgbClr val="000000"/>
                </a:solidFill>
                <a:latin typeface="Verdana"/>
              </a:rPr>
              <a:t>Temps d’échanges : le changement climatique, </a:t>
            </a:r>
            <a:br>
              <a:rPr lang="fr-FR" sz="3000" cap="small" dirty="0">
                <a:solidFill>
                  <a:srgbClr val="000000"/>
                </a:solidFill>
                <a:latin typeface="Verdana"/>
              </a:rPr>
            </a:br>
            <a:r>
              <a:rPr lang="fr-FR" sz="3000" cap="small" dirty="0">
                <a:solidFill>
                  <a:srgbClr val="000000"/>
                </a:solidFill>
                <a:latin typeface="Verdana"/>
              </a:rPr>
              <a:t>quelles conséquences ?</a:t>
            </a:r>
            <a:br>
              <a:rPr lang="fr-FR" sz="3000" cap="small" dirty="0">
                <a:solidFill>
                  <a:srgbClr val="000000"/>
                </a:solidFill>
                <a:latin typeface="Verdana"/>
              </a:rPr>
            </a:br>
            <a:endParaRPr lang="fr-FR" sz="3000" cap="small" dirty="0">
              <a:solidFill>
                <a:srgbClr val="000000"/>
              </a:solidFill>
              <a:latin typeface="Verdana"/>
            </a:endParaRP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a:xfrm>
            <a:off x="1005977" y="1914150"/>
            <a:ext cx="10051200" cy="4428000"/>
          </a:xfrm>
        </p:spPr>
        <p:txBody>
          <a:bodyPr/>
          <a:lstStyle/>
          <a:p>
            <a:pPr marL="0" indent="0">
              <a:buNone/>
            </a:pPr>
            <a:r>
              <a:rPr lang="fr-FR" sz="2400" b="1" dirty="0">
                <a:latin typeface="Verdana" panose="020B0604030504040204" pitchFamily="34" charset="0"/>
                <a:ea typeface="Verdana" panose="020B0604030504040204" pitchFamily="34" charset="0"/>
              </a:rPr>
              <a:t>Connaissez-vous une conséquence du changement climatique au niveau mondial ? </a:t>
            </a:r>
          </a:p>
          <a:p>
            <a:pPr marL="0" indent="0">
              <a:buNone/>
            </a:pPr>
            <a:endParaRPr lang="fr-FR" sz="2400" b="1" dirty="0">
              <a:latin typeface="Verdana" panose="020B0604030504040204" pitchFamily="34" charset="0"/>
              <a:ea typeface="Verdana" panose="020B0604030504040204" pitchFamily="34" charset="0"/>
            </a:endParaRPr>
          </a:p>
          <a:p>
            <a:pPr marL="0" indent="0">
              <a:buNone/>
            </a:pPr>
            <a:r>
              <a:rPr lang="fr-FR" sz="2400" b="1" dirty="0">
                <a:latin typeface="Verdana" panose="020B0604030504040204" pitchFamily="34" charset="0"/>
                <a:ea typeface="Verdana" panose="020B0604030504040204" pitchFamily="34" charset="0"/>
              </a:rPr>
              <a:t>Comment ressentez-vous le changement climatique sur votre exploitation ? </a:t>
            </a:r>
          </a:p>
          <a:p>
            <a:endParaRPr lang="fr-FR" dirty="0"/>
          </a:p>
        </p:txBody>
      </p:sp>
      <p:sp>
        <p:nvSpPr>
          <p:cNvPr id="4" name="Espace réservé du contenu 2">
            <a:extLst>
              <a:ext uri="{FF2B5EF4-FFF2-40B4-BE49-F238E27FC236}">
                <a16:creationId xmlns:a16="http://schemas.microsoft.com/office/drawing/2014/main" id="{1418F6DC-A11F-A87C-2667-D003510BB965}"/>
              </a:ext>
            </a:extLst>
          </p:cNvPr>
          <p:cNvSpPr txBox="1">
            <a:spLocks/>
          </p:cNvSpPr>
          <p:nvPr/>
        </p:nvSpPr>
        <p:spPr>
          <a:xfrm>
            <a:off x="2423592" y="2420888"/>
            <a:ext cx="7215970" cy="22375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100" b="1" dirty="0"/>
          </a:p>
        </p:txBody>
      </p:sp>
      <p:sp>
        <p:nvSpPr>
          <p:cNvPr id="5" name="ZoneTexte 4">
            <a:extLst>
              <a:ext uri="{FF2B5EF4-FFF2-40B4-BE49-F238E27FC236}">
                <a16:creationId xmlns:a16="http://schemas.microsoft.com/office/drawing/2014/main" id="{5165F00D-BAFE-6D7C-8560-86386EF1240E}"/>
              </a:ext>
            </a:extLst>
          </p:cNvPr>
          <p:cNvSpPr txBox="1"/>
          <p:nvPr/>
        </p:nvSpPr>
        <p:spPr>
          <a:xfrm>
            <a:off x="1134822" y="4772489"/>
            <a:ext cx="10166451" cy="646331"/>
          </a:xfrm>
          <a:prstGeom prst="rect">
            <a:avLst/>
          </a:prstGeom>
          <a:noFill/>
        </p:spPr>
        <p:txBody>
          <a:bodyPr wrap="square" rtlCol="0">
            <a:spAutoFit/>
          </a:bodyPr>
          <a:lstStyle/>
          <a:p>
            <a:r>
              <a:rPr lang="fr-FR" dirty="0">
                <a:sym typeface="Wingdings" panose="05000000000000000000" pitchFamily="2" charset="2"/>
                <a:hlinkClick r:id="rId3"/>
              </a:rPr>
              <a:t> </a:t>
            </a:r>
            <a:r>
              <a:rPr lang="fr-FR" dirty="0">
                <a:hlinkClick r:id="rId3"/>
              </a:rPr>
              <a:t>Vidéo ADEME: </a:t>
            </a:r>
            <a:r>
              <a:rPr lang="fr-FR" b="1" dirty="0"/>
              <a:t>Le changement climatique : comprendre ses causes et ses conséquences pour mieux réagir</a:t>
            </a:r>
            <a:endParaRPr lang="fr-FR" dirty="0"/>
          </a:p>
        </p:txBody>
      </p:sp>
      <p:sp>
        <p:nvSpPr>
          <p:cNvPr id="6" name="ZoneTexte 5">
            <a:extLst>
              <a:ext uri="{FF2B5EF4-FFF2-40B4-BE49-F238E27FC236}">
                <a16:creationId xmlns:a16="http://schemas.microsoft.com/office/drawing/2014/main" id="{51834A7C-7FE7-D86B-4104-C3AC5F46404D}"/>
              </a:ext>
            </a:extLst>
          </p:cNvPr>
          <p:cNvSpPr txBox="1"/>
          <p:nvPr/>
        </p:nvSpPr>
        <p:spPr>
          <a:xfrm>
            <a:off x="1134822" y="5833985"/>
            <a:ext cx="9287562" cy="369332"/>
          </a:xfrm>
          <a:prstGeom prst="rect">
            <a:avLst/>
          </a:prstGeom>
          <a:noFill/>
        </p:spPr>
        <p:txBody>
          <a:bodyPr wrap="square" rtlCol="0">
            <a:spAutoFit/>
          </a:bodyPr>
          <a:lstStyle/>
          <a:p>
            <a:r>
              <a:rPr lang="fr-FR" dirty="0">
                <a:sym typeface="Wingdings" panose="05000000000000000000" pitchFamily="2" charset="2"/>
                <a:hlinkClick r:id="rId4"/>
              </a:rPr>
              <a:t> </a:t>
            </a:r>
            <a:r>
              <a:rPr lang="fr-FR" dirty="0">
                <a:hlinkClick r:id="rId4"/>
              </a:rPr>
              <a:t>Vidéo LUMNI : </a:t>
            </a:r>
            <a:r>
              <a:rPr lang="fr-FR" b="1" dirty="0"/>
              <a:t>Réchauffement climatique : quelles conséquences ?</a:t>
            </a:r>
          </a:p>
        </p:txBody>
      </p:sp>
    </p:spTree>
    <p:extLst>
      <p:ext uri="{BB962C8B-B14F-4D97-AF65-F5344CB8AC3E}">
        <p14:creationId xmlns:p14="http://schemas.microsoft.com/office/powerpoint/2010/main" val="42436030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348"/>
          <a:stretch/>
        </p:blipFill>
        <p:spPr bwMode="auto">
          <a:xfrm>
            <a:off x="1650457" y="2249424"/>
            <a:ext cx="8951949" cy="1424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919536" y="3978676"/>
            <a:ext cx="1188132" cy="507831"/>
          </a:xfrm>
          <a:prstGeom prst="rect">
            <a:avLst/>
          </a:prstGeom>
          <a:noFill/>
        </p:spPr>
        <p:txBody>
          <a:bodyPr wrap="square" rtlCol="0">
            <a:spAutoFit/>
          </a:bodyPr>
          <a:lstStyle/>
          <a:p>
            <a:pPr algn="ctr"/>
            <a:r>
              <a:rPr lang="fr-FR" sz="1350" dirty="0">
                <a:solidFill>
                  <a:srgbClr val="0070C0"/>
                </a:solidFill>
                <a:latin typeface="Comic Sans MS" panose="030F0702030302020204" pitchFamily="66" charset="0"/>
              </a:rPr>
              <a:t>Evènements extrêmes</a:t>
            </a:r>
          </a:p>
        </p:txBody>
      </p:sp>
      <p:sp>
        <p:nvSpPr>
          <p:cNvPr id="6" name="ZoneTexte 5"/>
          <p:cNvSpPr txBox="1"/>
          <p:nvPr/>
        </p:nvSpPr>
        <p:spPr>
          <a:xfrm>
            <a:off x="3337589" y="3920967"/>
            <a:ext cx="1188132" cy="1131079"/>
          </a:xfrm>
          <a:prstGeom prst="rect">
            <a:avLst/>
          </a:prstGeom>
          <a:noFill/>
        </p:spPr>
        <p:txBody>
          <a:bodyPr wrap="square" rtlCol="0">
            <a:spAutoFit/>
          </a:bodyPr>
          <a:lstStyle/>
          <a:p>
            <a:pPr algn="ctr"/>
            <a:r>
              <a:rPr lang="fr-FR" sz="1350" dirty="0">
                <a:solidFill>
                  <a:srgbClr val="0070C0"/>
                </a:solidFill>
                <a:latin typeface="Comic Sans MS" panose="030F0702030302020204" pitchFamily="66" charset="0"/>
              </a:rPr>
              <a:t>Elévation et acidification des océans</a:t>
            </a:r>
          </a:p>
          <a:p>
            <a:pPr algn="ctr"/>
            <a:r>
              <a:rPr lang="fr-FR" sz="1350" dirty="0">
                <a:solidFill>
                  <a:srgbClr val="0070C0"/>
                </a:solidFill>
                <a:latin typeface="Comic Sans MS" panose="030F0702030302020204" pitchFamily="66" charset="0"/>
              </a:rPr>
              <a:t>Erosion du littoral</a:t>
            </a:r>
          </a:p>
        </p:txBody>
      </p:sp>
      <p:sp>
        <p:nvSpPr>
          <p:cNvPr id="7" name="ZoneTexte 6"/>
          <p:cNvSpPr txBox="1"/>
          <p:nvPr/>
        </p:nvSpPr>
        <p:spPr>
          <a:xfrm>
            <a:off x="4907868" y="3965305"/>
            <a:ext cx="1188132" cy="715581"/>
          </a:xfrm>
          <a:prstGeom prst="rect">
            <a:avLst/>
          </a:prstGeom>
          <a:noFill/>
        </p:spPr>
        <p:txBody>
          <a:bodyPr wrap="square" rtlCol="0">
            <a:spAutoFit/>
          </a:bodyPr>
          <a:lstStyle/>
          <a:p>
            <a:pPr algn="ctr"/>
            <a:r>
              <a:rPr lang="fr-FR" sz="1350" dirty="0">
                <a:solidFill>
                  <a:srgbClr val="0070C0"/>
                </a:solidFill>
                <a:latin typeface="Comic Sans MS" panose="030F0702030302020204" pitchFamily="66" charset="0"/>
              </a:rPr>
              <a:t>Productions agricoles en baisse</a:t>
            </a:r>
          </a:p>
        </p:txBody>
      </p:sp>
      <p:sp>
        <p:nvSpPr>
          <p:cNvPr id="8" name="ZoneTexte 7"/>
          <p:cNvSpPr txBox="1"/>
          <p:nvPr/>
        </p:nvSpPr>
        <p:spPr>
          <a:xfrm>
            <a:off x="6384032" y="3999464"/>
            <a:ext cx="1188132" cy="715581"/>
          </a:xfrm>
          <a:prstGeom prst="rect">
            <a:avLst/>
          </a:prstGeom>
          <a:noFill/>
        </p:spPr>
        <p:txBody>
          <a:bodyPr wrap="square" rtlCol="0">
            <a:spAutoFit/>
          </a:bodyPr>
          <a:lstStyle/>
          <a:p>
            <a:pPr algn="ctr"/>
            <a:r>
              <a:rPr lang="fr-FR" sz="1350" dirty="0">
                <a:solidFill>
                  <a:srgbClr val="0070C0"/>
                </a:solidFill>
                <a:latin typeface="Comic Sans MS" panose="030F0702030302020204" pitchFamily="66" charset="0"/>
              </a:rPr>
              <a:t>Risques sanitaires accrus</a:t>
            </a:r>
          </a:p>
        </p:txBody>
      </p:sp>
      <p:sp>
        <p:nvSpPr>
          <p:cNvPr id="9" name="ZoneTexte 8"/>
          <p:cNvSpPr txBox="1"/>
          <p:nvPr/>
        </p:nvSpPr>
        <p:spPr>
          <a:xfrm>
            <a:off x="7896200" y="4009564"/>
            <a:ext cx="1188132" cy="715581"/>
          </a:xfrm>
          <a:prstGeom prst="rect">
            <a:avLst/>
          </a:prstGeom>
          <a:noFill/>
        </p:spPr>
        <p:txBody>
          <a:bodyPr wrap="square" rtlCol="0">
            <a:spAutoFit/>
          </a:bodyPr>
          <a:lstStyle/>
          <a:p>
            <a:pPr algn="ctr"/>
            <a:r>
              <a:rPr lang="fr-FR" sz="1350" dirty="0">
                <a:solidFill>
                  <a:srgbClr val="0070C0"/>
                </a:solidFill>
                <a:latin typeface="Comic Sans MS" panose="030F0702030302020204" pitchFamily="66" charset="0"/>
              </a:rPr>
              <a:t>20 à 30 % des espèces menacées</a:t>
            </a:r>
          </a:p>
        </p:txBody>
      </p:sp>
      <p:sp>
        <p:nvSpPr>
          <p:cNvPr id="10" name="ZoneTexte 9"/>
          <p:cNvSpPr txBox="1"/>
          <p:nvPr/>
        </p:nvSpPr>
        <p:spPr>
          <a:xfrm>
            <a:off x="9197491" y="3983448"/>
            <a:ext cx="1396923" cy="715581"/>
          </a:xfrm>
          <a:prstGeom prst="rect">
            <a:avLst/>
          </a:prstGeom>
          <a:noFill/>
        </p:spPr>
        <p:txBody>
          <a:bodyPr wrap="square" rtlCol="0">
            <a:spAutoFit/>
          </a:bodyPr>
          <a:lstStyle/>
          <a:p>
            <a:pPr algn="ctr"/>
            <a:r>
              <a:rPr lang="fr-FR" sz="1350" dirty="0">
                <a:solidFill>
                  <a:srgbClr val="0070C0"/>
                </a:solidFill>
                <a:latin typeface="Comic Sans MS" panose="030F0702030302020204" pitchFamily="66" charset="0"/>
              </a:rPr>
              <a:t>Déplacement d’espèces animales</a:t>
            </a:r>
          </a:p>
        </p:txBody>
      </p:sp>
      <p:sp>
        <p:nvSpPr>
          <p:cNvPr id="11" name="ZoneTexte 10"/>
          <p:cNvSpPr txBox="1"/>
          <p:nvPr/>
        </p:nvSpPr>
        <p:spPr>
          <a:xfrm>
            <a:off x="1763302" y="1170343"/>
            <a:ext cx="9351919" cy="769441"/>
          </a:xfrm>
          <a:prstGeom prst="rect">
            <a:avLst/>
          </a:prstGeom>
          <a:noFill/>
        </p:spPr>
        <p:txBody>
          <a:bodyPr wrap="none" rtlCol="0">
            <a:spAutoFit/>
          </a:bodyPr>
          <a:lstStyle/>
          <a:p>
            <a:r>
              <a:rPr lang="fr-FR" sz="2200" dirty="0"/>
              <a:t>Pour une augmentation de température </a:t>
            </a:r>
            <a:r>
              <a:rPr lang="fr-FR" sz="2200" dirty="0">
                <a:solidFill>
                  <a:srgbClr val="FF0000"/>
                </a:solidFill>
              </a:rPr>
              <a:t>de 0,8°C </a:t>
            </a:r>
            <a:r>
              <a:rPr lang="fr-FR" sz="2200" dirty="0"/>
              <a:t>en moyenne</a:t>
            </a:r>
          </a:p>
          <a:p>
            <a:endParaRPr lang="fr-FR" sz="2200" dirty="0"/>
          </a:p>
        </p:txBody>
      </p:sp>
      <p:pic>
        <p:nvPicPr>
          <p:cNvPr id="3" name="Picture 2" descr="Résultat de recherche d'images pour &quot;les 3 piliers du développement  durable&quot; | Développement durable, Economie, Affiche"/>
          <p:cNvPicPr>
            <a:picLocks noChangeAspect="1" noChangeArrowheads="1"/>
          </p:cNvPicPr>
          <p:nvPr/>
        </p:nvPicPr>
        <p:blipFill rotWithShape="1">
          <a:blip r:embed="rId4">
            <a:extLst>
              <a:ext uri="{28A0092B-C50C-407E-A947-70E740481C1C}">
                <a14:useLocalDpi xmlns:a14="http://schemas.microsoft.com/office/drawing/2010/main" val="0"/>
              </a:ext>
            </a:extLst>
          </a:blip>
          <a:srcRect t="3743" b="6257"/>
          <a:stretch/>
        </p:blipFill>
        <p:spPr bwMode="auto">
          <a:xfrm>
            <a:off x="8054490" y="4800599"/>
            <a:ext cx="2286000" cy="205740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1177538" y="6142592"/>
            <a:ext cx="6461512" cy="369332"/>
          </a:xfrm>
          <a:prstGeom prst="rect">
            <a:avLst/>
          </a:prstGeom>
          <a:noFill/>
        </p:spPr>
        <p:txBody>
          <a:bodyPr wrap="square" rtlCol="0">
            <a:spAutoFit/>
          </a:bodyPr>
          <a:lstStyle/>
          <a:p>
            <a:r>
              <a:rPr lang="fr-FR" dirty="0"/>
              <a:t>Remise en cause de la durabilité de notre système</a:t>
            </a:r>
          </a:p>
        </p:txBody>
      </p:sp>
      <p:sp>
        <p:nvSpPr>
          <p:cNvPr id="13" name="Flèche droite 12"/>
          <p:cNvSpPr/>
          <p:nvPr/>
        </p:nvSpPr>
        <p:spPr>
          <a:xfrm>
            <a:off x="198877" y="6142592"/>
            <a:ext cx="828092" cy="369332"/>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3"/>
              </a:solidFill>
            </a:endParaRPr>
          </a:p>
        </p:txBody>
      </p:sp>
      <p:sp>
        <p:nvSpPr>
          <p:cNvPr id="14" name="Titre 1">
            <a:extLst>
              <a:ext uri="{FF2B5EF4-FFF2-40B4-BE49-F238E27FC236}">
                <a16:creationId xmlns:a16="http://schemas.microsoft.com/office/drawing/2014/main" id="{A8049C6D-2FAC-A6F7-819F-30D2E66AC6BB}"/>
              </a:ext>
            </a:extLst>
          </p:cNvPr>
          <p:cNvSpPr>
            <a:spLocks noGrp="1"/>
          </p:cNvSpPr>
          <p:nvPr>
            <p:ph type="title"/>
          </p:nvPr>
        </p:nvSpPr>
        <p:spPr>
          <a:xfrm>
            <a:off x="133200" y="365125"/>
            <a:ext cx="10980000" cy="864000"/>
          </a:xfrm>
        </p:spPr>
        <p:txBody>
          <a:bodyPr vert="horz" lIns="91440" tIns="45720" rIns="91440" bIns="45720" rtlCol="0" anchor="ctr">
            <a:normAutofit fontScale="90000"/>
          </a:bodyPr>
          <a:lstStyle/>
          <a:p>
            <a:r>
              <a:rPr lang="fr-FR" cap="small" dirty="0">
                <a:solidFill>
                  <a:srgbClr val="000000"/>
                </a:solidFill>
                <a:latin typeface="Verdana"/>
              </a:rPr>
              <a:t>Les impacts mondiaux : conséquences directes…</a:t>
            </a:r>
          </a:p>
        </p:txBody>
      </p:sp>
    </p:spTree>
    <p:extLst>
      <p:ext uri="{BB962C8B-B14F-4D97-AF65-F5344CB8AC3E}">
        <p14:creationId xmlns:p14="http://schemas.microsoft.com/office/powerpoint/2010/main" val="2007149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3180" y="1229125"/>
            <a:ext cx="6927833" cy="3948239"/>
          </a:xfrm>
        </p:spPr>
        <p:txBody>
          <a:bodyPr>
            <a:normAutofit fontScale="85000" lnSpcReduction="20000"/>
          </a:bodyPr>
          <a:lstStyle/>
          <a:p>
            <a:pPr>
              <a:buFont typeface="Arial" panose="020B0604020202020204" pitchFamily="34" charset="0"/>
              <a:buChar char="•"/>
            </a:pPr>
            <a:r>
              <a:rPr lang="fr-FR" dirty="0"/>
              <a:t>Impact sur les </a:t>
            </a:r>
            <a:r>
              <a:rPr lang="fr-FR" b="1" dirty="0"/>
              <a:t>rendements </a:t>
            </a:r>
          </a:p>
          <a:p>
            <a:pPr marL="0" indent="0">
              <a:buNone/>
            </a:pPr>
            <a:endParaRPr lang="fr-FR" sz="200" b="1" dirty="0"/>
          </a:p>
          <a:p>
            <a:pPr>
              <a:buFont typeface="Arial" panose="020B0604020202020204" pitchFamily="34" charset="0"/>
              <a:buChar char="•"/>
            </a:pPr>
            <a:r>
              <a:rPr lang="fr-FR" dirty="0"/>
              <a:t>Modification</a:t>
            </a:r>
            <a:r>
              <a:rPr lang="fr-FR" b="1" dirty="0"/>
              <a:t> </a:t>
            </a:r>
            <a:r>
              <a:rPr lang="fr-FR" dirty="0"/>
              <a:t>de</a:t>
            </a:r>
            <a:r>
              <a:rPr lang="fr-FR" b="1" dirty="0"/>
              <a:t> </a:t>
            </a:r>
            <a:r>
              <a:rPr lang="fr-FR" dirty="0"/>
              <a:t>la</a:t>
            </a:r>
            <a:r>
              <a:rPr lang="fr-FR" b="1" dirty="0"/>
              <a:t> qualité des récoltes</a:t>
            </a:r>
          </a:p>
          <a:p>
            <a:pPr marL="0" indent="0">
              <a:buNone/>
            </a:pPr>
            <a:endParaRPr lang="fr-FR" sz="300" b="1" dirty="0"/>
          </a:p>
          <a:p>
            <a:pPr>
              <a:buFont typeface="Arial" panose="020B0604020202020204" pitchFamily="34" charset="0"/>
              <a:buChar char="•"/>
            </a:pPr>
            <a:r>
              <a:rPr lang="fr-FR" b="1" dirty="0"/>
              <a:t>Accélération des cycles </a:t>
            </a:r>
            <a:r>
              <a:rPr lang="fr-FR" dirty="0"/>
              <a:t>de cultures </a:t>
            </a:r>
            <a:r>
              <a:rPr lang="fr-FR" sz="2000" dirty="0"/>
              <a:t>(phases de vernalisation plus courtes, sensibilité accrue au gel…)</a:t>
            </a:r>
          </a:p>
          <a:p>
            <a:pPr marL="0" indent="0">
              <a:buNone/>
            </a:pPr>
            <a:endParaRPr lang="fr-FR" sz="200" dirty="0"/>
          </a:p>
          <a:p>
            <a:pPr>
              <a:buFont typeface="Arial" panose="020B0604020202020204" pitchFamily="34" charset="0"/>
              <a:buChar char="•"/>
            </a:pPr>
            <a:r>
              <a:rPr lang="fr-FR" b="1" dirty="0"/>
              <a:t>Avancement des mises à l’herbe  </a:t>
            </a:r>
            <a:r>
              <a:rPr lang="fr-FR" dirty="0"/>
              <a:t>&amp;</a:t>
            </a:r>
            <a:r>
              <a:rPr lang="fr-FR" b="1" dirty="0"/>
              <a:t> </a:t>
            </a:r>
            <a:r>
              <a:rPr lang="fr-FR" dirty="0"/>
              <a:t>repousse d’automne plus longue ? </a:t>
            </a:r>
          </a:p>
          <a:p>
            <a:pPr marL="0" indent="0">
              <a:buNone/>
            </a:pPr>
            <a:endParaRPr lang="fr-FR" sz="200" b="1" dirty="0"/>
          </a:p>
          <a:p>
            <a:pPr>
              <a:buFont typeface="Arial" panose="020B0604020202020204" pitchFamily="34" charset="0"/>
              <a:buChar char="•"/>
            </a:pPr>
            <a:r>
              <a:rPr lang="fr-FR" dirty="0"/>
              <a:t>Impact sur les</a:t>
            </a:r>
            <a:r>
              <a:rPr lang="fr-FR" b="1" dirty="0"/>
              <a:t> </a:t>
            </a:r>
            <a:r>
              <a:rPr lang="fr-FR" b="1" dirty="0" err="1"/>
              <a:t>bio-agresseurs</a:t>
            </a:r>
            <a:endParaRPr lang="fr-FR" b="1" dirty="0"/>
          </a:p>
          <a:p>
            <a:pPr marL="0" indent="0">
              <a:buNone/>
            </a:pPr>
            <a:endParaRPr lang="fr-FR" sz="300" b="1" dirty="0"/>
          </a:p>
          <a:p>
            <a:pPr>
              <a:buFont typeface="Arial" panose="020B0604020202020204" pitchFamily="34" charset="0"/>
              <a:buChar char="•"/>
            </a:pPr>
            <a:r>
              <a:rPr lang="fr-FR" dirty="0"/>
              <a:t>Impact sur le </a:t>
            </a:r>
            <a:r>
              <a:rPr lang="fr-FR" b="1" dirty="0"/>
              <a:t>bien-être </a:t>
            </a:r>
            <a:r>
              <a:rPr lang="fr-FR" dirty="0"/>
              <a:t>humain et animal</a:t>
            </a:r>
          </a:p>
        </p:txBody>
      </p:sp>
      <p:pic>
        <p:nvPicPr>
          <p:cNvPr id="2050" name="Picture 2" descr="La jaunisse nanisante s'attaque aux céréales dans le pays châlonna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7862" y="5377780"/>
            <a:ext cx="2664561" cy="14802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omate - Tuta absolut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3" y="5377780"/>
            <a:ext cx="1992604" cy="14802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Xylella fastidiosa en Corse : Le préfet &quot;dénonce fermement la mise en cause  des services de 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389067"/>
            <a:ext cx="2914182" cy="148022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Un bâtiment engraissement tourné vers le bien-être | Journal Paysan Bret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4182" y="5377780"/>
            <a:ext cx="2345831" cy="14802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9813"/>
          <a:stretch/>
        </p:blipFill>
        <p:spPr bwMode="auto">
          <a:xfrm>
            <a:off x="7849965" y="212410"/>
            <a:ext cx="4124917" cy="2245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id="{A71C3D14-207A-E830-5EA3-2610905FF750}"/>
              </a:ext>
            </a:extLst>
          </p:cNvPr>
          <p:cNvSpPr>
            <a:spLocks noGrp="1"/>
          </p:cNvSpPr>
          <p:nvPr>
            <p:ph type="title"/>
          </p:nvPr>
        </p:nvSpPr>
        <p:spPr>
          <a:xfrm>
            <a:off x="133200" y="365125"/>
            <a:ext cx="10980000" cy="864000"/>
          </a:xfrm>
        </p:spPr>
        <p:txBody>
          <a:bodyPr vert="horz" lIns="91440" tIns="45720" rIns="91440" bIns="45720" rtlCol="0" anchor="ctr">
            <a:normAutofit/>
          </a:bodyPr>
          <a:lstStyle/>
          <a:p>
            <a:r>
              <a:rPr lang="fr-FR" cap="small" dirty="0">
                <a:solidFill>
                  <a:srgbClr val="000000"/>
                </a:solidFill>
                <a:latin typeface="Verdana"/>
              </a:rPr>
              <a:t>Les impacts agricoles</a:t>
            </a:r>
          </a:p>
        </p:txBody>
      </p:sp>
      <p:pic>
        <p:nvPicPr>
          <p:cNvPr id="5" name="Image 4">
            <a:extLst>
              <a:ext uri="{FF2B5EF4-FFF2-40B4-BE49-F238E27FC236}">
                <a16:creationId xmlns:a16="http://schemas.microsoft.com/office/drawing/2014/main" id="{6A423F65-F25A-4282-33DB-E24302144FEF}"/>
              </a:ext>
            </a:extLst>
          </p:cNvPr>
          <p:cNvPicPr>
            <a:picLocks noChangeAspect="1"/>
          </p:cNvPicPr>
          <p:nvPr/>
        </p:nvPicPr>
        <p:blipFill>
          <a:blip r:embed="rId8"/>
          <a:stretch>
            <a:fillRect/>
          </a:stretch>
        </p:blipFill>
        <p:spPr>
          <a:xfrm>
            <a:off x="7679107" y="2610988"/>
            <a:ext cx="4295775" cy="2419350"/>
          </a:xfrm>
          <a:prstGeom prst="rect">
            <a:avLst/>
          </a:prstGeom>
        </p:spPr>
      </p:pic>
    </p:spTree>
    <p:extLst>
      <p:ext uri="{BB962C8B-B14F-4D97-AF65-F5344CB8AC3E}">
        <p14:creationId xmlns:p14="http://schemas.microsoft.com/office/powerpoint/2010/main" val="1791571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65F79-0FEE-9728-F54F-F53694F93871}"/>
            </a:ext>
          </a:extLst>
        </p:cNvPr>
        <p:cNvGrpSpPr/>
        <p:nvPr/>
      </p:nvGrpSpPr>
      <p:grpSpPr>
        <a:xfrm>
          <a:off x="0" y="0"/>
          <a:ext cx="0" cy="0"/>
          <a:chOff x="0" y="0"/>
          <a:chExt cx="0" cy="0"/>
        </a:xfrm>
      </p:grpSpPr>
      <p:sp>
        <p:nvSpPr>
          <p:cNvPr id="9" name="Titre 5">
            <a:extLst>
              <a:ext uri="{FF2B5EF4-FFF2-40B4-BE49-F238E27FC236}">
                <a16:creationId xmlns:a16="http://schemas.microsoft.com/office/drawing/2014/main" id="{C3618131-CBB3-3E88-24A2-6D5AD4BBCCA7}"/>
              </a:ext>
            </a:extLst>
          </p:cNvPr>
          <p:cNvSpPr>
            <a:spLocks noGrp="1"/>
          </p:cNvSpPr>
          <p:nvPr>
            <p:ph type="title"/>
          </p:nvPr>
        </p:nvSpPr>
        <p:spPr>
          <a:xfrm>
            <a:off x="133200" y="193550"/>
            <a:ext cx="11847419" cy="864000"/>
          </a:xfrm>
        </p:spPr>
        <p:txBody>
          <a:bodyPr>
            <a:normAutofit/>
          </a:bodyPr>
          <a:lstStyle/>
          <a:p>
            <a:r>
              <a:rPr lang="fr-FR" sz="2600" cap="small" dirty="0"/>
              <a:t>Les impacts agricoles du changement climatique</a:t>
            </a:r>
          </a:p>
        </p:txBody>
      </p:sp>
      <p:pic>
        <p:nvPicPr>
          <p:cNvPr id="5" name="Image 4">
            <a:extLst>
              <a:ext uri="{FF2B5EF4-FFF2-40B4-BE49-F238E27FC236}">
                <a16:creationId xmlns:a16="http://schemas.microsoft.com/office/drawing/2014/main" id="{780743D3-2E2A-D732-92B4-5FD9AA9035A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198" t="13559" r="29021" b="21988"/>
          <a:stretch/>
        </p:blipFill>
        <p:spPr bwMode="auto">
          <a:xfrm>
            <a:off x="276225" y="1200150"/>
            <a:ext cx="8709246" cy="4714875"/>
          </a:xfrm>
          <a:prstGeom prst="rect">
            <a:avLst/>
          </a:prstGeom>
          <a:ln>
            <a:noFill/>
          </a:ln>
          <a:extLst>
            <a:ext uri="{53640926-AAD7-44D8-BBD7-CCE9431645EC}">
              <a14:shadowObscured xmlns:a14="http://schemas.microsoft.com/office/drawing/2010/main"/>
            </a:ext>
          </a:extLst>
        </p:spPr>
      </p:pic>
      <p:pic>
        <p:nvPicPr>
          <p:cNvPr id="7" name="Image 6" descr="Une image contenant plein air, herbe, plante, champignon&#10;&#10;Le contenu généré par l’IA peut être incorrect.">
            <a:extLst>
              <a:ext uri="{FF2B5EF4-FFF2-40B4-BE49-F238E27FC236}">
                <a16:creationId xmlns:a16="http://schemas.microsoft.com/office/drawing/2014/main" id="{7136C2A3-A2DC-2F3E-0B4B-B8B837B0DCA0}"/>
              </a:ext>
            </a:extLst>
          </p:cNvPr>
          <p:cNvPicPr>
            <a:picLocks noChangeAspect="1"/>
          </p:cNvPicPr>
          <p:nvPr/>
        </p:nvPicPr>
        <p:blipFill>
          <a:blip r:embed="rId4">
            <a:extLst>
              <a:ext uri="{28A0092B-C50C-407E-A947-70E740481C1C}">
                <a14:useLocalDpi xmlns:a14="http://schemas.microsoft.com/office/drawing/2010/main" val="0"/>
              </a:ext>
            </a:extLst>
          </a:blip>
          <a:srcRect l="12781"/>
          <a:stretch/>
        </p:blipFill>
        <p:spPr>
          <a:xfrm>
            <a:off x="9420224" y="1485900"/>
            <a:ext cx="2641821" cy="1514475"/>
          </a:xfrm>
          <a:prstGeom prst="rect">
            <a:avLst/>
          </a:prstGeom>
        </p:spPr>
      </p:pic>
      <p:pic>
        <p:nvPicPr>
          <p:cNvPr id="14" name="Image 13" descr="Une image contenant serre, plante, sol, plein air&#10;&#10;Le contenu généré par l’IA peut être incorrect.">
            <a:extLst>
              <a:ext uri="{FF2B5EF4-FFF2-40B4-BE49-F238E27FC236}">
                <a16:creationId xmlns:a16="http://schemas.microsoft.com/office/drawing/2014/main" id="{5B39D79C-D012-863A-8B97-9AA5F529AC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2670" y="3128962"/>
            <a:ext cx="2619375" cy="1743075"/>
          </a:xfrm>
          <a:prstGeom prst="rect">
            <a:avLst/>
          </a:prstGeom>
        </p:spPr>
      </p:pic>
      <p:pic>
        <p:nvPicPr>
          <p:cNvPr id="16" name="Image 15" descr="Une image contenant plein air, arbre, fruit, ciel&#10;&#10;Le contenu généré par l’IA peut être incorrect.">
            <a:extLst>
              <a:ext uri="{FF2B5EF4-FFF2-40B4-BE49-F238E27FC236}">
                <a16:creationId xmlns:a16="http://schemas.microsoft.com/office/drawing/2014/main" id="{A47753F3-9F03-1F70-5329-E1EB65C79B6C}"/>
              </a:ext>
            </a:extLst>
          </p:cNvPr>
          <p:cNvPicPr>
            <a:picLocks noChangeAspect="1"/>
          </p:cNvPicPr>
          <p:nvPr/>
        </p:nvPicPr>
        <p:blipFill>
          <a:blip r:embed="rId6">
            <a:extLst>
              <a:ext uri="{28A0092B-C50C-407E-A947-70E740481C1C}">
                <a14:useLocalDpi xmlns:a14="http://schemas.microsoft.com/office/drawing/2010/main" val="0"/>
              </a:ext>
            </a:extLst>
          </a:blip>
          <a:srcRect l="10190"/>
          <a:stretch/>
        </p:blipFill>
        <p:spPr>
          <a:xfrm>
            <a:off x="9420223" y="5000624"/>
            <a:ext cx="2641822" cy="1666875"/>
          </a:xfrm>
          <a:prstGeom prst="rect">
            <a:avLst/>
          </a:prstGeom>
        </p:spPr>
      </p:pic>
      <p:pic>
        <p:nvPicPr>
          <p:cNvPr id="18" name="Image 17" descr="Une image contenant plein air, ciel, personne, récolte&#10;&#10;Le contenu généré par l’IA peut être incorrect.">
            <a:extLst>
              <a:ext uri="{FF2B5EF4-FFF2-40B4-BE49-F238E27FC236}">
                <a16:creationId xmlns:a16="http://schemas.microsoft.com/office/drawing/2014/main" id="{84811A6B-9EA0-7F86-9534-54515098B3F0}"/>
              </a:ext>
            </a:extLst>
          </p:cNvPr>
          <p:cNvPicPr>
            <a:picLocks noChangeAspect="1"/>
          </p:cNvPicPr>
          <p:nvPr/>
        </p:nvPicPr>
        <p:blipFill>
          <a:blip r:embed="rId7">
            <a:extLst>
              <a:ext uri="{28A0092B-C50C-407E-A947-70E740481C1C}">
                <a14:useLocalDpi xmlns:a14="http://schemas.microsoft.com/office/drawing/2010/main" val="0"/>
              </a:ext>
            </a:extLst>
          </a:blip>
          <a:srcRect l="41094" t="14960" b="5505"/>
          <a:stretch/>
        </p:blipFill>
        <p:spPr>
          <a:xfrm>
            <a:off x="981075" y="1947402"/>
            <a:ext cx="1666875" cy="1181560"/>
          </a:xfrm>
          <a:prstGeom prst="rect">
            <a:avLst/>
          </a:prstGeom>
        </p:spPr>
      </p:pic>
    </p:spTree>
    <p:extLst>
      <p:ext uri="{BB962C8B-B14F-4D97-AF65-F5344CB8AC3E}">
        <p14:creationId xmlns:p14="http://schemas.microsoft.com/office/powerpoint/2010/main" val="674169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7AAD82-7029-8311-4A43-9BE6F29245C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93EF6BA-0871-D24A-58AD-0C7D3B164F6A}"/>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4ADF6A9F-4417-8AAF-375B-C59E3F7180A0}"/>
              </a:ext>
            </a:extLst>
          </p:cNvPr>
          <p:cNvPicPr>
            <a:picLocks noChangeAspect="1"/>
          </p:cNvPicPr>
          <p:nvPr/>
        </p:nvPicPr>
        <p:blipFill>
          <a:blip r:embed="rId3"/>
          <a:stretch>
            <a:fillRect/>
          </a:stretch>
        </p:blipFill>
        <p:spPr>
          <a:xfrm>
            <a:off x="132518" y="575864"/>
            <a:ext cx="11926964" cy="5706271"/>
          </a:xfrm>
          <a:prstGeom prst="rect">
            <a:avLst/>
          </a:prstGeom>
        </p:spPr>
      </p:pic>
    </p:spTree>
    <p:extLst>
      <p:ext uri="{BB962C8B-B14F-4D97-AF65-F5344CB8AC3E}">
        <p14:creationId xmlns:p14="http://schemas.microsoft.com/office/powerpoint/2010/main" val="25969045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2852-6568-438C-AFC9-706E89FCF163}"/>
            </a:ext>
          </a:extLst>
        </p:cNvPr>
        <p:cNvGrpSpPr/>
        <p:nvPr/>
      </p:nvGrpSpPr>
      <p:grpSpPr>
        <a:xfrm>
          <a:off x="0" y="0"/>
          <a:ext cx="0" cy="0"/>
          <a:chOff x="0" y="0"/>
          <a:chExt cx="0" cy="0"/>
        </a:xfrm>
      </p:grpSpPr>
      <p:sp>
        <p:nvSpPr>
          <p:cNvPr id="2" name="AutoShape 2" descr="Résultat de recherche d'images pour &quot;vigne&quot;">
            <a:extLst>
              <a:ext uri="{FF2B5EF4-FFF2-40B4-BE49-F238E27FC236}">
                <a16:creationId xmlns:a16="http://schemas.microsoft.com/office/drawing/2014/main" id="{A54C15F3-B8D1-BA21-8C75-924BC80BE191}"/>
              </a:ext>
            </a:extLst>
          </p:cNvPr>
          <p:cNvSpPr>
            <a:spLocks noChangeAspect="1" noChangeArrowheads="1"/>
          </p:cNvSpPr>
          <p:nvPr/>
        </p:nvSpPr>
        <p:spPr bwMode="auto">
          <a:xfrm>
            <a:off x="1679575" y="-1698625"/>
            <a:ext cx="7124700" cy="3543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3" name="Titre 1">
            <a:extLst>
              <a:ext uri="{FF2B5EF4-FFF2-40B4-BE49-F238E27FC236}">
                <a16:creationId xmlns:a16="http://schemas.microsoft.com/office/drawing/2014/main" id="{ADFF5654-468C-BED5-A14C-82FE5D79735D}"/>
              </a:ext>
            </a:extLst>
          </p:cNvPr>
          <p:cNvSpPr>
            <a:spLocks noGrp="1"/>
          </p:cNvSpPr>
          <p:nvPr>
            <p:ph type="title"/>
          </p:nvPr>
        </p:nvSpPr>
        <p:spPr>
          <a:xfrm>
            <a:off x="133200" y="365125"/>
            <a:ext cx="10980000" cy="864000"/>
          </a:xfrm>
        </p:spPr>
        <p:txBody>
          <a:bodyPr vert="horz" lIns="91440" tIns="45720" rIns="91440" bIns="45720" rtlCol="0" anchor="ctr">
            <a:normAutofit/>
          </a:bodyPr>
          <a:lstStyle/>
          <a:p>
            <a:r>
              <a:rPr lang="fr-FR" cap="small" dirty="0">
                <a:solidFill>
                  <a:srgbClr val="000000"/>
                </a:solidFill>
                <a:latin typeface="Verdana"/>
              </a:rPr>
              <a:t>Impacts agricoles : rendements</a:t>
            </a:r>
          </a:p>
        </p:txBody>
      </p:sp>
      <p:sp>
        <p:nvSpPr>
          <p:cNvPr id="4" name="ZoneTexte 3">
            <a:extLst>
              <a:ext uri="{FF2B5EF4-FFF2-40B4-BE49-F238E27FC236}">
                <a16:creationId xmlns:a16="http://schemas.microsoft.com/office/drawing/2014/main" id="{F54CA310-666F-BEF3-E9F0-03A42F28705C}"/>
              </a:ext>
            </a:extLst>
          </p:cNvPr>
          <p:cNvSpPr txBox="1"/>
          <p:nvPr/>
        </p:nvSpPr>
        <p:spPr>
          <a:xfrm>
            <a:off x="864158" y="1336431"/>
            <a:ext cx="10158884" cy="369332"/>
          </a:xfrm>
          <a:prstGeom prst="rect">
            <a:avLst/>
          </a:prstGeom>
          <a:noFill/>
        </p:spPr>
        <p:txBody>
          <a:bodyPr wrap="square" rtlCol="0">
            <a:spAutoFit/>
          </a:bodyPr>
          <a:lstStyle/>
          <a:p>
            <a:r>
              <a:rPr lang="fr-FR" dirty="0">
                <a:hlinkClick r:id="rId3"/>
              </a:rPr>
              <a:t>AGRESTE </a:t>
            </a:r>
            <a:r>
              <a:rPr lang="fr-FR" dirty="0"/>
              <a:t>: une source pour aller chercher des rendements année après année !</a:t>
            </a:r>
          </a:p>
        </p:txBody>
      </p:sp>
      <p:pic>
        <p:nvPicPr>
          <p:cNvPr id="8" name="Image 7" descr="Une image contenant texte, capture d’écran, Police&#10;&#10;Le contenu généré par l’IA peut être incorrect.">
            <a:extLst>
              <a:ext uri="{FF2B5EF4-FFF2-40B4-BE49-F238E27FC236}">
                <a16:creationId xmlns:a16="http://schemas.microsoft.com/office/drawing/2014/main" id="{963FE792-ECC8-5AA9-EAD0-6D63AD2D813D}"/>
              </a:ext>
            </a:extLst>
          </p:cNvPr>
          <p:cNvPicPr>
            <a:picLocks noChangeAspect="1"/>
          </p:cNvPicPr>
          <p:nvPr/>
        </p:nvPicPr>
        <p:blipFill>
          <a:blip r:embed="rId4"/>
          <a:stretch>
            <a:fillRect/>
          </a:stretch>
        </p:blipFill>
        <p:spPr>
          <a:xfrm>
            <a:off x="404498" y="1811737"/>
            <a:ext cx="6981825" cy="4962525"/>
          </a:xfrm>
          <a:prstGeom prst="rect">
            <a:avLst/>
          </a:prstGeom>
        </p:spPr>
      </p:pic>
      <p:pic>
        <p:nvPicPr>
          <p:cNvPr id="11" name="Image 10" descr="Une image contenant texte, capture d’écran, diagramme, ligne&#10;&#10;Le contenu généré par l’IA peut être incorrect.">
            <a:extLst>
              <a:ext uri="{FF2B5EF4-FFF2-40B4-BE49-F238E27FC236}">
                <a16:creationId xmlns:a16="http://schemas.microsoft.com/office/drawing/2014/main" id="{A0011D95-0CCB-638B-7459-1609184C8F40}"/>
              </a:ext>
            </a:extLst>
          </p:cNvPr>
          <p:cNvPicPr>
            <a:picLocks noChangeAspect="1"/>
          </p:cNvPicPr>
          <p:nvPr/>
        </p:nvPicPr>
        <p:blipFill>
          <a:blip r:embed="rId5"/>
          <a:stretch>
            <a:fillRect/>
          </a:stretch>
        </p:blipFill>
        <p:spPr>
          <a:xfrm>
            <a:off x="7548093" y="1705763"/>
            <a:ext cx="4143198" cy="3222487"/>
          </a:xfrm>
          <a:prstGeom prst="rect">
            <a:avLst/>
          </a:prstGeom>
        </p:spPr>
      </p:pic>
    </p:spTree>
    <p:extLst>
      <p:ext uri="{BB962C8B-B14F-4D97-AF65-F5344CB8AC3E}">
        <p14:creationId xmlns:p14="http://schemas.microsoft.com/office/powerpoint/2010/main" val="19007008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p:cNvSpPr txBox="1">
            <a:spLocks/>
          </p:cNvSpPr>
          <p:nvPr/>
        </p:nvSpPr>
        <p:spPr bwMode="auto">
          <a:xfrm>
            <a:off x="431800" y="1283500"/>
            <a:ext cx="612068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buNone/>
            </a:pPr>
            <a:r>
              <a:rPr lang="fr-FR" dirty="0">
                <a:solidFill>
                  <a:srgbClr val="002060"/>
                </a:solidFill>
              </a:rPr>
              <a:t>Avancement des dates de vendanges</a:t>
            </a:r>
          </a:p>
          <a:p>
            <a:pPr lvl="1"/>
            <a:r>
              <a:rPr lang="fr-FR" dirty="0">
                <a:solidFill>
                  <a:srgbClr val="002060"/>
                </a:solidFill>
              </a:rPr>
              <a:t>12 à 15 jours en Anjou suivant les cépages</a:t>
            </a:r>
          </a:p>
        </p:txBody>
      </p:sp>
      <p:sp>
        <p:nvSpPr>
          <p:cNvPr id="12" name="ZoneTexte 11"/>
          <p:cNvSpPr txBox="1"/>
          <p:nvPr/>
        </p:nvSpPr>
        <p:spPr>
          <a:xfrm>
            <a:off x="1767880" y="5896212"/>
            <a:ext cx="5976664" cy="646331"/>
          </a:xfrm>
          <a:prstGeom prst="rect">
            <a:avLst/>
          </a:prstGeom>
          <a:solidFill>
            <a:srgbClr val="FFFFFF"/>
          </a:solidFill>
        </p:spPr>
        <p:txBody>
          <a:bodyPr wrap="square" rtlCol="0">
            <a:spAutoFit/>
          </a:bodyPr>
          <a:lstStyle/>
          <a:p>
            <a:pPr algn="ctr"/>
            <a:r>
              <a:rPr lang="fr-FR" sz="1200" dirty="0"/>
              <a:t>Comparaison de la date de vendange de 4 cépages en Anjou entre la moyenne 1950/1969 et la moyenne 1990/2010</a:t>
            </a:r>
          </a:p>
          <a:p>
            <a:pPr algn="ctr"/>
            <a:r>
              <a:rPr lang="fr-FR" sz="1200" dirty="0"/>
              <a:t>(Source: Neethling </a:t>
            </a:r>
            <a:r>
              <a:rPr lang="fr-FR" sz="1200" i="1" dirty="0"/>
              <a:t>et al., </a:t>
            </a:r>
            <a:r>
              <a:rPr lang="fr-FR" sz="1200" dirty="0"/>
              <a:t>2011)</a:t>
            </a:r>
          </a:p>
        </p:txBody>
      </p:sp>
      <p:graphicFrame>
        <p:nvGraphicFramePr>
          <p:cNvPr id="6" name="Graphique 5"/>
          <p:cNvGraphicFramePr/>
          <p:nvPr>
            <p:extLst>
              <p:ext uri="{D42A27DB-BD31-4B8C-83A1-F6EECF244321}">
                <p14:modId xmlns:p14="http://schemas.microsoft.com/office/powerpoint/2010/main" val="3256587443"/>
              </p:ext>
            </p:extLst>
          </p:nvPr>
        </p:nvGraphicFramePr>
        <p:xfrm>
          <a:off x="1679575" y="2166364"/>
          <a:ext cx="6622504" cy="3729848"/>
        </p:xfrm>
        <a:graphic>
          <a:graphicData uri="http://schemas.openxmlformats.org/drawingml/2006/chart">
            <c:chart xmlns:c="http://schemas.openxmlformats.org/drawingml/2006/chart" xmlns:r="http://schemas.openxmlformats.org/officeDocument/2006/relationships" r:id="rId3"/>
          </a:graphicData>
        </a:graphic>
      </p:graphicFrame>
      <p:sp>
        <p:nvSpPr>
          <p:cNvPr id="2" name="AutoShape 2" descr="Résultat de recherche d'images pour &quot;vigne&quot;"/>
          <p:cNvSpPr>
            <a:spLocks noChangeAspect="1" noChangeArrowheads="1"/>
          </p:cNvSpPr>
          <p:nvPr/>
        </p:nvSpPr>
        <p:spPr bwMode="auto">
          <a:xfrm>
            <a:off x="1679575" y="-1698625"/>
            <a:ext cx="7124700" cy="3543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0" name="Picture 6" descr="Image associé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0572" b="15937"/>
          <a:stretch/>
        </p:blipFill>
        <p:spPr bwMode="auto">
          <a:xfrm>
            <a:off x="8424951" y="1320323"/>
            <a:ext cx="3586074" cy="2532083"/>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02B3DB7D-1E6E-DAA9-C2DE-FFD05D0A91EE}"/>
              </a:ext>
            </a:extLst>
          </p:cNvPr>
          <p:cNvSpPr>
            <a:spLocks noGrp="1"/>
          </p:cNvSpPr>
          <p:nvPr>
            <p:ph type="title"/>
          </p:nvPr>
        </p:nvSpPr>
        <p:spPr>
          <a:xfrm>
            <a:off x="133200" y="365125"/>
            <a:ext cx="10980000" cy="864000"/>
          </a:xfrm>
        </p:spPr>
        <p:txBody>
          <a:bodyPr vert="horz" lIns="91440" tIns="45720" rIns="91440" bIns="45720" rtlCol="0" anchor="ctr">
            <a:normAutofit/>
          </a:bodyPr>
          <a:lstStyle/>
          <a:p>
            <a:r>
              <a:rPr lang="fr-FR" cap="small" dirty="0">
                <a:solidFill>
                  <a:srgbClr val="000000"/>
                </a:solidFill>
                <a:latin typeface="Verdana"/>
              </a:rPr>
              <a:t>Impacts agricoles : accélération des cycles</a:t>
            </a:r>
          </a:p>
        </p:txBody>
      </p:sp>
    </p:spTree>
    <p:extLst>
      <p:ext uri="{BB962C8B-B14F-4D97-AF65-F5344CB8AC3E}">
        <p14:creationId xmlns:p14="http://schemas.microsoft.com/office/powerpoint/2010/main" val="27559605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13507" y="6222125"/>
            <a:ext cx="5572376" cy="31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2000">
                <a:solidFill>
                  <a:srgbClr val="009139"/>
                </a:solidFill>
                <a:latin typeface="Arial" pitchFamily="34" charset="0"/>
              </a:defRPr>
            </a:lvl1pPr>
            <a:lvl2pPr marL="742950" indent="-285750" eaLnBrk="0" hangingPunct="0">
              <a:spcBef>
                <a:spcPct val="20000"/>
              </a:spcBef>
              <a:buChar char="–"/>
              <a:defRPr>
                <a:solidFill>
                  <a:srgbClr val="DC2C00"/>
                </a:solidFill>
                <a:latin typeface="Arial" pitchFamily="34" charset="0"/>
              </a:defRPr>
            </a:lvl2pPr>
            <a:lvl3pPr marL="1143000" indent="-228600" eaLnBrk="0" hangingPunct="0">
              <a:spcBef>
                <a:spcPct val="20000"/>
              </a:spcBef>
              <a:buChar char="•"/>
              <a:defRPr sz="1600">
                <a:solidFill>
                  <a:schemeClr val="tx1"/>
                </a:solidFill>
                <a:latin typeface="Arial" pitchFamily="34" charset="0"/>
              </a:defRPr>
            </a:lvl3pPr>
            <a:lvl4pPr marL="1600200" indent="-228600" eaLnBrk="0" hangingPunct="0">
              <a:spcBef>
                <a:spcPct val="20000"/>
              </a:spcBef>
              <a:buChar char="–"/>
              <a:defRPr sz="1400">
                <a:solidFill>
                  <a:srgbClr val="8EC632"/>
                </a:solidFill>
                <a:latin typeface="Arial" pitchFamily="34" charset="0"/>
              </a:defRPr>
            </a:lvl4pPr>
            <a:lvl5pPr marL="2057400" indent="-228600" eaLnBrk="0" hangingPunct="0">
              <a:spcBef>
                <a:spcPct val="20000"/>
              </a:spcBef>
              <a:buChar char="»"/>
              <a:defRPr sz="1200">
                <a:solidFill>
                  <a:schemeClr val="tx1"/>
                </a:solidFill>
                <a:latin typeface="Arial" pitchFamily="34" charset="0"/>
              </a:defRPr>
            </a:lvl5pPr>
            <a:lvl6pPr marL="2514600" indent="-228600" eaLnBrk="0" fontAlgn="base" hangingPunct="0">
              <a:spcBef>
                <a:spcPct val="20000"/>
              </a:spcBef>
              <a:spcAft>
                <a:spcPct val="0"/>
              </a:spcAft>
              <a:buChar char="»"/>
              <a:defRPr sz="1200">
                <a:solidFill>
                  <a:schemeClr val="tx1"/>
                </a:solidFill>
                <a:latin typeface="Arial" pitchFamily="34" charset="0"/>
              </a:defRPr>
            </a:lvl6pPr>
            <a:lvl7pPr marL="2971800" indent="-228600" eaLnBrk="0" fontAlgn="base" hangingPunct="0">
              <a:spcBef>
                <a:spcPct val="20000"/>
              </a:spcBef>
              <a:spcAft>
                <a:spcPct val="0"/>
              </a:spcAft>
              <a:buChar char="»"/>
              <a:defRPr sz="1200">
                <a:solidFill>
                  <a:schemeClr val="tx1"/>
                </a:solidFill>
                <a:latin typeface="Arial" pitchFamily="34" charset="0"/>
              </a:defRPr>
            </a:lvl7pPr>
            <a:lvl8pPr marL="3429000" indent="-228600" eaLnBrk="0" fontAlgn="base" hangingPunct="0">
              <a:spcBef>
                <a:spcPct val="20000"/>
              </a:spcBef>
              <a:spcAft>
                <a:spcPct val="0"/>
              </a:spcAft>
              <a:buChar char="»"/>
              <a:defRPr sz="1200">
                <a:solidFill>
                  <a:schemeClr val="tx1"/>
                </a:solidFill>
                <a:latin typeface="Arial" pitchFamily="34" charset="0"/>
              </a:defRPr>
            </a:lvl8pPr>
            <a:lvl9pPr marL="3886200" indent="-228600" eaLnBrk="0" fontAlgn="base" hangingPunct="0">
              <a:spcBef>
                <a:spcPct val="20000"/>
              </a:spcBef>
              <a:spcAft>
                <a:spcPct val="0"/>
              </a:spcAft>
              <a:buChar char="»"/>
              <a:defRPr sz="1200">
                <a:solidFill>
                  <a:schemeClr val="tx1"/>
                </a:solidFill>
                <a:latin typeface="Arial" pitchFamily="34" charset="0"/>
              </a:defRPr>
            </a:lvl9pPr>
          </a:lstStyle>
          <a:p>
            <a:pPr algn="ctr" eaLnBrk="1" hangingPunct="1">
              <a:spcBef>
                <a:spcPct val="0"/>
              </a:spcBef>
              <a:buFontTx/>
              <a:buNone/>
            </a:pPr>
            <a:r>
              <a:rPr lang="fr-FR" altLang="fr-FR" sz="1100" i="1" dirty="0">
                <a:solidFill>
                  <a:schemeClr val="tx1"/>
                </a:solidFill>
                <a:latin typeface="Verdana" pitchFamily="34" charset="0"/>
              </a:rPr>
              <a:t>Source : Chambre d’agriculture Nouvelle-Aquitaine, ORACLE</a:t>
            </a:r>
          </a:p>
          <a:p>
            <a:pPr algn="ctr" eaLnBrk="1" hangingPunct="1">
              <a:spcBef>
                <a:spcPct val="0"/>
              </a:spcBef>
              <a:buFontTx/>
              <a:buNone/>
            </a:pPr>
            <a:r>
              <a:rPr lang="fr-FR" altLang="fr-FR" sz="1100" i="1" dirty="0">
                <a:solidFill>
                  <a:schemeClr val="tx1"/>
                </a:solidFill>
                <a:latin typeface="Verdana" pitchFamily="34" charset="0"/>
              </a:rPr>
              <a:t> </a:t>
            </a:r>
          </a:p>
        </p:txBody>
      </p:sp>
      <p:pic>
        <p:nvPicPr>
          <p:cNvPr id="5"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602" y="2561267"/>
            <a:ext cx="5838825" cy="3625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865683" y="1220518"/>
            <a:ext cx="10850066" cy="338554"/>
          </a:xfrm>
          <a:prstGeom prst="rect">
            <a:avLst/>
          </a:prstGeom>
          <a:noFill/>
        </p:spPr>
        <p:txBody>
          <a:bodyPr wrap="square" rtlCol="0">
            <a:spAutoFit/>
          </a:bodyPr>
          <a:lstStyle/>
          <a:p>
            <a:r>
              <a:rPr lang="fr-FR" sz="1600" b="1" dirty="0">
                <a:solidFill>
                  <a:srgbClr val="002060"/>
                </a:solidFill>
                <a:latin typeface="+mj-lt"/>
              </a:rPr>
              <a:t>Une érosion tendancielle des rendements en blé mais toutes les cultures sont impactées !</a:t>
            </a:r>
          </a:p>
        </p:txBody>
      </p:sp>
      <p:sp>
        <p:nvSpPr>
          <p:cNvPr id="2" name="Titre 1">
            <a:extLst>
              <a:ext uri="{FF2B5EF4-FFF2-40B4-BE49-F238E27FC236}">
                <a16:creationId xmlns:a16="http://schemas.microsoft.com/office/drawing/2014/main" id="{7248733D-2457-0AB2-6B5C-099FB0537F75}"/>
              </a:ext>
            </a:extLst>
          </p:cNvPr>
          <p:cNvSpPr>
            <a:spLocks noGrp="1"/>
          </p:cNvSpPr>
          <p:nvPr>
            <p:ph type="title"/>
          </p:nvPr>
        </p:nvSpPr>
        <p:spPr>
          <a:xfrm>
            <a:off x="133199" y="356518"/>
            <a:ext cx="11325375" cy="864000"/>
          </a:xfrm>
        </p:spPr>
        <p:txBody>
          <a:bodyPr vert="horz" lIns="91440" tIns="45720" rIns="91440" bIns="45720" rtlCol="0" anchor="ctr">
            <a:normAutofit fontScale="90000"/>
          </a:bodyPr>
          <a:lstStyle/>
          <a:p>
            <a:r>
              <a:rPr lang="fr-FR" cap="small" dirty="0">
                <a:solidFill>
                  <a:srgbClr val="000000"/>
                </a:solidFill>
                <a:latin typeface="Verdana"/>
              </a:rPr>
              <a:t>Impacts agricoles : des rendements qui plafonnent</a:t>
            </a:r>
          </a:p>
        </p:txBody>
      </p:sp>
      <p:pic>
        <p:nvPicPr>
          <p:cNvPr id="7" name="Image 6">
            <a:extLst>
              <a:ext uri="{FF2B5EF4-FFF2-40B4-BE49-F238E27FC236}">
                <a16:creationId xmlns:a16="http://schemas.microsoft.com/office/drawing/2014/main" id="{59794A83-025F-49BB-6399-E5A99D4B9631}"/>
              </a:ext>
            </a:extLst>
          </p:cNvPr>
          <p:cNvPicPr>
            <a:picLocks noChangeAspect="1"/>
          </p:cNvPicPr>
          <p:nvPr/>
        </p:nvPicPr>
        <p:blipFill>
          <a:blip r:embed="rId4"/>
          <a:stretch>
            <a:fillRect/>
          </a:stretch>
        </p:blipFill>
        <p:spPr>
          <a:xfrm>
            <a:off x="6353175" y="1484347"/>
            <a:ext cx="5838825" cy="5057775"/>
          </a:xfrm>
          <a:prstGeom prst="rect">
            <a:avLst/>
          </a:prstGeom>
        </p:spPr>
      </p:pic>
      <p:sp>
        <p:nvSpPr>
          <p:cNvPr id="8" name="ZoneTexte 7">
            <a:extLst>
              <a:ext uri="{FF2B5EF4-FFF2-40B4-BE49-F238E27FC236}">
                <a16:creationId xmlns:a16="http://schemas.microsoft.com/office/drawing/2014/main" id="{D5812BDF-6AC6-1922-30A9-BA8DC05E0D46}"/>
              </a:ext>
            </a:extLst>
          </p:cNvPr>
          <p:cNvSpPr txBox="1"/>
          <p:nvPr/>
        </p:nvSpPr>
        <p:spPr>
          <a:xfrm>
            <a:off x="8139166" y="6501482"/>
            <a:ext cx="2954215" cy="276999"/>
          </a:xfrm>
          <a:prstGeom prst="rect">
            <a:avLst/>
          </a:prstGeom>
          <a:noFill/>
        </p:spPr>
        <p:txBody>
          <a:bodyPr wrap="square" rtlCol="0">
            <a:spAutoFit/>
          </a:bodyPr>
          <a:lstStyle/>
          <a:p>
            <a:r>
              <a:rPr lang="fr-FR" sz="1200" i="1" dirty="0"/>
              <a:t>Source : France </a:t>
            </a:r>
            <a:r>
              <a:rPr lang="fr-FR" sz="1200" i="1" dirty="0" err="1"/>
              <a:t>AgriMer</a:t>
            </a:r>
            <a:endParaRPr lang="fr-FR" sz="1200" i="1" dirty="0"/>
          </a:p>
        </p:txBody>
      </p:sp>
      <p:sp>
        <p:nvSpPr>
          <p:cNvPr id="9" name="ZoneTexte 8">
            <a:extLst>
              <a:ext uri="{FF2B5EF4-FFF2-40B4-BE49-F238E27FC236}">
                <a16:creationId xmlns:a16="http://schemas.microsoft.com/office/drawing/2014/main" id="{CFBC245B-A28C-4D29-B151-83FA60E3F652}"/>
              </a:ext>
            </a:extLst>
          </p:cNvPr>
          <p:cNvSpPr txBox="1"/>
          <p:nvPr/>
        </p:nvSpPr>
        <p:spPr>
          <a:xfrm>
            <a:off x="1201720" y="1961407"/>
            <a:ext cx="5151455" cy="923330"/>
          </a:xfrm>
          <a:prstGeom prst="rect">
            <a:avLst/>
          </a:prstGeom>
          <a:noFill/>
        </p:spPr>
        <p:txBody>
          <a:bodyPr wrap="square" rtlCol="0">
            <a:spAutoFit/>
          </a:bodyPr>
          <a:lstStyle/>
          <a:p>
            <a:r>
              <a:rPr lang="fr-FR" altLang="fr-FR" dirty="0">
                <a:solidFill>
                  <a:srgbClr val="002060"/>
                </a:solidFill>
              </a:rPr>
              <a:t>Évolution observée depuis 1961 du rendement du blé tendre en France :</a:t>
            </a:r>
          </a:p>
          <a:p>
            <a:endParaRPr lang="fr-FR" dirty="0"/>
          </a:p>
        </p:txBody>
      </p:sp>
    </p:spTree>
    <p:extLst>
      <p:ext uri="{BB962C8B-B14F-4D97-AF65-F5344CB8AC3E}">
        <p14:creationId xmlns:p14="http://schemas.microsoft.com/office/powerpoint/2010/main" val="3064612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6B94-30E2-A292-D4AC-6E8079E22F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8B9DF0-9BA9-EFCF-101F-5FDC2E882628}"/>
              </a:ext>
            </a:extLst>
          </p:cNvPr>
          <p:cNvSpPr>
            <a:spLocks noGrp="1"/>
          </p:cNvSpPr>
          <p:nvPr>
            <p:ph type="title"/>
          </p:nvPr>
        </p:nvSpPr>
        <p:spPr>
          <a:xfrm>
            <a:off x="133199" y="356518"/>
            <a:ext cx="11325375" cy="864000"/>
          </a:xfrm>
        </p:spPr>
        <p:txBody>
          <a:bodyPr vert="horz" lIns="91440" tIns="45720" rIns="91440" bIns="45720" rtlCol="0" anchor="ctr">
            <a:normAutofit fontScale="90000"/>
          </a:bodyPr>
          <a:lstStyle/>
          <a:p>
            <a:r>
              <a:rPr lang="fr-FR" cap="small" dirty="0">
                <a:solidFill>
                  <a:srgbClr val="000000"/>
                </a:solidFill>
                <a:latin typeface="Verdana"/>
              </a:rPr>
              <a:t>Impacts agricoles : des rendements qui plafonnent</a:t>
            </a:r>
          </a:p>
        </p:txBody>
      </p:sp>
      <p:pic>
        <p:nvPicPr>
          <p:cNvPr id="10" name="Image 9" descr="Une image contenant texte, carte, atlas&#10;&#10;Le contenu généré par l’IA peut être incorrect.">
            <a:extLst>
              <a:ext uri="{FF2B5EF4-FFF2-40B4-BE49-F238E27FC236}">
                <a16:creationId xmlns:a16="http://schemas.microsoft.com/office/drawing/2014/main" id="{17F586CA-8D60-9084-43B6-19819646C8A8}"/>
              </a:ext>
            </a:extLst>
          </p:cNvPr>
          <p:cNvPicPr>
            <a:picLocks noChangeAspect="1"/>
          </p:cNvPicPr>
          <p:nvPr/>
        </p:nvPicPr>
        <p:blipFill>
          <a:blip r:embed="rId3">
            <a:extLst>
              <a:ext uri="{28A0092B-C50C-407E-A947-70E740481C1C}">
                <a14:useLocalDpi xmlns:a14="http://schemas.microsoft.com/office/drawing/2010/main" val="0"/>
              </a:ext>
            </a:extLst>
          </a:blip>
          <a:srcRect b="5199"/>
          <a:stretch>
            <a:fillRect/>
          </a:stretch>
        </p:blipFill>
        <p:spPr>
          <a:xfrm>
            <a:off x="977366" y="0"/>
            <a:ext cx="9278069" cy="6858000"/>
          </a:xfrm>
          <a:prstGeom prst="rect">
            <a:avLst/>
          </a:prstGeom>
        </p:spPr>
      </p:pic>
    </p:spTree>
    <p:extLst>
      <p:ext uri="{BB962C8B-B14F-4D97-AF65-F5344CB8AC3E}">
        <p14:creationId xmlns:p14="http://schemas.microsoft.com/office/powerpoint/2010/main" val="34708594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295124" y="1492650"/>
            <a:ext cx="6362851" cy="5008832"/>
          </a:xfrm>
          <a:prstGeom prst="rect">
            <a:avLst/>
          </a:prstGeom>
          <a:solidFill>
            <a:srgbClr val="FFFFFF"/>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fr-FR" b="1" dirty="0">
                <a:solidFill>
                  <a:schemeClr val="tx1"/>
                </a:solidFill>
              </a:rPr>
              <a:t>Observé en France : </a:t>
            </a:r>
          </a:p>
          <a:p>
            <a:pPr eaLnBrk="0" fontAlgn="base" hangingPunct="0">
              <a:spcBef>
                <a:spcPct val="0"/>
              </a:spcBef>
              <a:spcAft>
                <a:spcPct val="0"/>
              </a:spcAft>
            </a:pPr>
            <a:endParaRPr lang="fr-FR" sz="700" dirty="0">
              <a:solidFill>
                <a:schemeClr val="tx1"/>
              </a:solidFill>
            </a:endParaRPr>
          </a:p>
          <a:p>
            <a:pPr marL="285750" indent="-285750" eaLnBrk="0" fontAlgn="base" hangingPunct="0">
              <a:spcBef>
                <a:spcPct val="0"/>
              </a:spcBef>
              <a:spcAft>
                <a:spcPct val="0"/>
              </a:spcAft>
              <a:buFont typeface="Verdana" panose="020B0604030504040204" pitchFamily="34" charset="0"/>
              <a:buChar char="‒"/>
            </a:pPr>
            <a:r>
              <a:rPr lang="fr-FR" dirty="0">
                <a:solidFill>
                  <a:schemeClr val="tx1"/>
                </a:solidFill>
              </a:rPr>
              <a:t>Extension de l’oïdium sur les vignobles septentrionaux,</a:t>
            </a:r>
          </a:p>
          <a:p>
            <a:pPr marL="285750" indent="-285750" eaLnBrk="0" fontAlgn="base" hangingPunct="0">
              <a:spcBef>
                <a:spcPct val="0"/>
              </a:spcBef>
              <a:spcAft>
                <a:spcPct val="0"/>
              </a:spcAft>
              <a:buFont typeface="Verdana" panose="020B0604030504040204" pitchFamily="34" charset="0"/>
              <a:buChar char="‒"/>
            </a:pPr>
            <a:r>
              <a:rPr lang="fr-FR" dirty="0">
                <a:solidFill>
                  <a:schemeClr val="tx1"/>
                </a:solidFill>
              </a:rPr>
              <a:t>Extinction du phoma du tournesol dans le Sud-Ouest.</a:t>
            </a:r>
          </a:p>
          <a:p>
            <a:pPr marL="285750" indent="-285750" eaLnBrk="0" fontAlgn="base" hangingPunct="0">
              <a:spcBef>
                <a:spcPct val="0"/>
              </a:spcBef>
              <a:spcAft>
                <a:spcPct val="0"/>
              </a:spcAft>
              <a:buFont typeface="Verdana" panose="020B0604030504040204" pitchFamily="34" charset="0"/>
              <a:buChar char="‒"/>
            </a:pPr>
            <a:r>
              <a:rPr lang="fr-FR" dirty="0">
                <a:solidFill>
                  <a:schemeClr val="tx1"/>
                </a:solidFill>
              </a:rPr>
              <a:t>Augmentation de la diversité des pucerons (nombre d’espèces),</a:t>
            </a:r>
          </a:p>
          <a:p>
            <a:pPr marL="285750" indent="-285750" eaLnBrk="0" fontAlgn="base" hangingPunct="0">
              <a:spcBef>
                <a:spcPct val="0"/>
              </a:spcBef>
              <a:spcAft>
                <a:spcPct val="0"/>
              </a:spcAft>
              <a:buFont typeface="Verdana" panose="020B0604030504040204" pitchFamily="34" charset="0"/>
              <a:buChar char="‒"/>
            </a:pPr>
            <a:r>
              <a:rPr lang="fr-FR" dirty="0">
                <a:solidFill>
                  <a:schemeClr val="tx1"/>
                </a:solidFill>
              </a:rPr>
              <a:t>Passage à une troisième génération pour le carpocapse dans le Sud- Ouest,</a:t>
            </a:r>
          </a:p>
          <a:p>
            <a:pPr marL="285750" indent="-285750" eaLnBrk="0" fontAlgn="base" hangingPunct="0">
              <a:spcBef>
                <a:spcPct val="0"/>
              </a:spcBef>
              <a:spcAft>
                <a:spcPct val="0"/>
              </a:spcAft>
              <a:buFont typeface="Verdana" panose="020B0604030504040204" pitchFamily="34" charset="0"/>
              <a:buChar char="‒"/>
            </a:pPr>
            <a:r>
              <a:rPr lang="fr-FR" dirty="0">
                <a:solidFill>
                  <a:schemeClr val="tx1"/>
                </a:solidFill>
              </a:rPr>
              <a:t>Avancement de l’apparition de la troisième génération d’</a:t>
            </a:r>
            <a:r>
              <a:rPr lang="fr-FR" i="1" dirty="0" err="1">
                <a:solidFill>
                  <a:schemeClr val="tx1"/>
                </a:solidFill>
              </a:rPr>
              <a:t>Eudemis</a:t>
            </a:r>
            <a:r>
              <a:rPr lang="fr-FR" dirty="0">
                <a:solidFill>
                  <a:schemeClr val="tx1"/>
                </a:solidFill>
              </a:rPr>
              <a:t> dans le Sauternais.</a:t>
            </a:r>
          </a:p>
          <a:p>
            <a:pPr eaLnBrk="0" fontAlgn="base" hangingPunct="0">
              <a:spcBef>
                <a:spcPct val="0"/>
              </a:spcBef>
              <a:spcAft>
                <a:spcPct val="0"/>
              </a:spcAft>
            </a:pPr>
            <a:endParaRPr lang="fr-FR" dirty="0">
              <a:solidFill>
                <a:schemeClr val="tx1"/>
              </a:solidFill>
            </a:endParaRPr>
          </a:p>
          <a:p>
            <a:pPr eaLnBrk="0" fontAlgn="base" hangingPunct="0">
              <a:spcBef>
                <a:spcPct val="0"/>
              </a:spcBef>
              <a:spcAft>
                <a:spcPct val="0"/>
              </a:spcAft>
            </a:pPr>
            <a:r>
              <a:rPr lang="fr-FR" b="1" dirty="0">
                <a:solidFill>
                  <a:schemeClr val="tx1"/>
                </a:solidFill>
              </a:rPr>
              <a:t>Observé au Canada :</a:t>
            </a:r>
          </a:p>
          <a:p>
            <a:pPr eaLnBrk="0" fontAlgn="base" hangingPunct="0">
              <a:spcBef>
                <a:spcPct val="0"/>
              </a:spcBef>
              <a:spcAft>
                <a:spcPct val="0"/>
              </a:spcAft>
            </a:pPr>
            <a:r>
              <a:rPr lang="fr-FR" dirty="0">
                <a:solidFill>
                  <a:schemeClr val="tx1"/>
                </a:solidFill>
              </a:rPr>
              <a:t>Diminution du rendement de soja provoqué par une augmentation de la  biomasse des chardons (dû à la hausse du CO</a:t>
            </a:r>
            <a:r>
              <a:rPr lang="fr-FR" baseline="-25000" dirty="0">
                <a:solidFill>
                  <a:schemeClr val="tx1"/>
                </a:solidFill>
              </a:rPr>
              <a:t>2</a:t>
            </a:r>
            <a:r>
              <a:rPr lang="fr-FR" dirty="0">
                <a:solidFill>
                  <a:schemeClr val="tx1"/>
                </a:solidFill>
              </a:rPr>
              <a:t>) et par une diminution de l’efficacité du glyphosate.</a:t>
            </a:r>
          </a:p>
          <a:p>
            <a:pPr eaLnBrk="0" fontAlgn="base" hangingPunct="0">
              <a:spcBef>
                <a:spcPct val="0"/>
              </a:spcBef>
              <a:spcAft>
                <a:spcPct val="0"/>
              </a:spcAft>
            </a:pPr>
            <a:endParaRPr lang="fr-FR" dirty="0">
              <a:solidFill>
                <a:schemeClr val="tx1"/>
              </a:solidFill>
            </a:endParaRPr>
          </a:p>
        </p:txBody>
      </p:sp>
      <p:pic>
        <p:nvPicPr>
          <p:cNvPr id="9" name="Picture 4" descr="Résultat de recherche d'images pour &quot;septoriose&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3104" y="4098988"/>
            <a:ext cx="3807001" cy="25325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ésultat de recherche d'images pour &quot;pucerons&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3104" y="1381619"/>
            <a:ext cx="3807000" cy="253165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36F85707-0A9B-7C08-8B55-FD048D62A6D4}"/>
              </a:ext>
            </a:extLst>
          </p:cNvPr>
          <p:cNvSpPr>
            <a:spLocks noGrp="1"/>
          </p:cNvSpPr>
          <p:nvPr>
            <p:ph type="title"/>
          </p:nvPr>
        </p:nvSpPr>
        <p:spPr>
          <a:xfrm>
            <a:off x="133199" y="356518"/>
            <a:ext cx="11325375" cy="864000"/>
          </a:xfrm>
        </p:spPr>
        <p:txBody>
          <a:bodyPr vert="horz" lIns="91440" tIns="45720" rIns="91440" bIns="45720" rtlCol="0" anchor="ctr">
            <a:normAutofit/>
          </a:bodyPr>
          <a:lstStyle/>
          <a:p>
            <a:r>
              <a:rPr lang="fr-FR" cap="small" dirty="0">
                <a:solidFill>
                  <a:srgbClr val="000000"/>
                </a:solidFill>
                <a:latin typeface="Verdana"/>
              </a:rPr>
              <a:t>Impacts agricoles : </a:t>
            </a:r>
            <a:r>
              <a:rPr lang="fr-FR" cap="small" dirty="0" err="1">
                <a:solidFill>
                  <a:srgbClr val="000000"/>
                </a:solidFill>
                <a:latin typeface="Verdana"/>
              </a:rPr>
              <a:t>bio-agresseurs</a:t>
            </a:r>
            <a:endParaRPr lang="fr-FR" cap="small" dirty="0">
              <a:solidFill>
                <a:srgbClr val="000000"/>
              </a:solidFill>
              <a:latin typeface="Verdana"/>
            </a:endParaRPr>
          </a:p>
        </p:txBody>
      </p:sp>
    </p:spTree>
    <p:extLst>
      <p:ext uri="{BB962C8B-B14F-4D97-AF65-F5344CB8AC3E}">
        <p14:creationId xmlns:p14="http://schemas.microsoft.com/office/powerpoint/2010/main" val="36595606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46151" y="1133474"/>
            <a:ext cx="8699698" cy="572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id="{1333A3D1-42C4-FDC8-2FEE-45BB0BC2988C}"/>
              </a:ext>
            </a:extLst>
          </p:cNvPr>
          <p:cNvSpPr>
            <a:spLocks noGrp="1"/>
          </p:cNvSpPr>
          <p:nvPr>
            <p:ph type="title"/>
          </p:nvPr>
        </p:nvSpPr>
        <p:spPr>
          <a:xfrm>
            <a:off x="133199" y="356518"/>
            <a:ext cx="11325375" cy="864000"/>
          </a:xfrm>
        </p:spPr>
        <p:txBody>
          <a:bodyPr vert="horz" lIns="91440" tIns="45720" rIns="91440" bIns="45720" rtlCol="0" anchor="ctr">
            <a:normAutofit/>
          </a:bodyPr>
          <a:lstStyle/>
          <a:p>
            <a:r>
              <a:rPr lang="fr-FR" cap="small" dirty="0">
                <a:solidFill>
                  <a:srgbClr val="000000"/>
                </a:solidFill>
                <a:latin typeface="Verdana"/>
              </a:rPr>
              <a:t>Impacts agricoles : bien-être animal (1)</a:t>
            </a:r>
          </a:p>
        </p:txBody>
      </p:sp>
    </p:spTree>
    <p:extLst>
      <p:ext uri="{BB962C8B-B14F-4D97-AF65-F5344CB8AC3E}">
        <p14:creationId xmlns:p14="http://schemas.microsoft.com/office/powerpoint/2010/main" val="29491071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67" y="1999695"/>
            <a:ext cx="10841307" cy="3472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474563" y="1784252"/>
            <a:ext cx="11242873" cy="430887"/>
          </a:xfrm>
          <a:prstGeom prst="rect">
            <a:avLst/>
          </a:prstGeom>
          <a:noFill/>
        </p:spPr>
        <p:txBody>
          <a:bodyPr wrap="square" rtlCol="0">
            <a:spAutoFit/>
          </a:bodyPr>
          <a:lstStyle/>
          <a:p>
            <a:r>
              <a:rPr lang="fr-FR" sz="2200" b="1" dirty="0">
                <a:solidFill>
                  <a:schemeClr val="accent6">
                    <a:lumMod val="75000"/>
                  </a:schemeClr>
                </a:solidFill>
              </a:rPr>
              <a:t>Les zones de température de confort pour les brebis et les agneaux</a:t>
            </a:r>
          </a:p>
        </p:txBody>
      </p:sp>
      <p:sp>
        <p:nvSpPr>
          <p:cNvPr id="6" name="Titre 1">
            <a:extLst>
              <a:ext uri="{FF2B5EF4-FFF2-40B4-BE49-F238E27FC236}">
                <a16:creationId xmlns:a16="http://schemas.microsoft.com/office/drawing/2014/main" id="{95D13BE6-842C-E10A-A09A-CC5EFEBB1F22}"/>
              </a:ext>
            </a:extLst>
          </p:cNvPr>
          <p:cNvSpPr txBox="1">
            <a:spLocks/>
          </p:cNvSpPr>
          <p:nvPr/>
        </p:nvSpPr>
        <p:spPr>
          <a:xfrm>
            <a:off x="133199" y="356518"/>
            <a:ext cx="11325375" cy="864000"/>
          </a:xfrm>
          <a:prstGeom prst="rect">
            <a:avLst/>
          </a:prstGeom>
        </p:spPr>
        <p:txBody>
          <a:bodyPr vert="horz" lIns="91440" tIns="45720" rIns="91440" bIns="45720" rtlCol="0" anchor="ctr">
            <a:normAutofit/>
          </a:bodyPr>
          <a:lstStyle>
            <a:lvl1pPr marL="571500" indent="-571500" algn="l" defTabSz="914400" rtl="0" eaLnBrk="1" latinLnBrk="0" hangingPunct="1">
              <a:lnSpc>
                <a:spcPct val="90000"/>
              </a:lnSpc>
              <a:spcBef>
                <a:spcPct val="0"/>
              </a:spcBef>
              <a:buFontTx/>
              <a:buBlip>
                <a:blip r:embed="rId4"/>
              </a:buBlip>
              <a:defRPr sz="3200" b="1" kern="1200">
                <a:solidFill>
                  <a:schemeClr val="tx1"/>
                </a:solidFill>
                <a:latin typeface="+mj-lt"/>
                <a:ea typeface="+mj-ea"/>
                <a:cs typeface="+mj-cs"/>
              </a:defRPr>
            </a:lvl1pPr>
          </a:lstStyle>
          <a:p>
            <a:r>
              <a:rPr lang="fr-FR" cap="small" dirty="0">
                <a:solidFill>
                  <a:srgbClr val="000000"/>
                </a:solidFill>
                <a:latin typeface="Verdana"/>
              </a:rPr>
              <a:t>Impacts agricoles : bien-être animal (2)</a:t>
            </a:r>
          </a:p>
        </p:txBody>
      </p:sp>
    </p:spTree>
    <p:extLst>
      <p:ext uri="{BB962C8B-B14F-4D97-AF65-F5344CB8AC3E}">
        <p14:creationId xmlns:p14="http://schemas.microsoft.com/office/powerpoint/2010/main" val="25871715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01865" y="1481015"/>
            <a:ext cx="7992888" cy="4114800"/>
          </a:xfrm>
        </p:spPr>
        <p:txBody>
          <a:bodyPr>
            <a:normAutofit fontScale="85000" lnSpcReduction="20000"/>
          </a:bodyPr>
          <a:lstStyle/>
          <a:p>
            <a:pPr marL="0" indent="0">
              <a:buNone/>
            </a:pPr>
            <a:r>
              <a:rPr lang="fr-FR" dirty="0"/>
              <a:t>Conséquence de la chaleur sur les volailles </a:t>
            </a:r>
          </a:p>
          <a:p>
            <a:pPr marL="0" indent="0">
              <a:buNone/>
            </a:pPr>
            <a:r>
              <a:rPr lang="fr-FR" dirty="0"/>
              <a:t>(stress thermique) : </a:t>
            </a:r>
          </a:p>
          <a:p>
            <a:pPr lvl="1"/>
            <a:r>
              <a:rPr lang="fr-FR" dirty="0"/>
              <a:t>Etouffement </a:t>
            </a:r>
          </a:p>
          <a:p>
            <a:pPr lvl="1"/>
            <a:r>
              <a:rPr lang="fr-FR" dirty="0"/>
              <a:t>Endommagement de la paroi intestinale</a:t>
            </a:r>
          </a:p>
          <a:p>
            <a:pPr lvl="2"/>
            <a:r>
              <a:rPr lang="fr-FR" dirty="0"/>
              <a:t>baisse des défenses immunitaires</a:t>
            </a:r>
          </a:p>
          <a:p>
            <a:pPr lvl="2"/>
            <a:r>
              <a:rPr lang="fr-FR" dirty="0"/>
              <a:t>baisse de la digestibilité </a:t>
            </a:r>
          </a:p>
          <a:p>
            <a:pPr lvl="1"/>
            <a:r>
              <a:rPr lang="fr-FR" dirty="0"/>
              <a:t>Impact sur les œufs : </a:t>
            </a:r>
          </a:p>
          <a:p>
            <a:pPr lvl="2"/>
            <a:r>
              <a:rPr lang="fr-FR" dirty="0"/>
              <a:t>baisse du poids </a:t>
            </a:r>
          </a:p>
          <a:p>
            <a:pPr lvl="2"/>
            <a:r>
              <a:rPr lang="fr-FR" dirty="0"/>
              <a:t>baisse du nombre d’œufs</a:t>
            </a:r>
          </a:p>
          <a:p>
            <a:pPr lvl="2"/>
            <a:r>
              <a:rPr lang="fr-FR" dirty="0"/>
              <a:t>réduction de la l’épaisseur </a:t>
            </a:r>
          </a:p>
          <a:p>
            <a:pPr marL="914400" lvl="2" indent="0">
              <a:buNone/>
            </a:pPr>
            <a:r>
              <a:rPr lang="fr-FR" dirty="0"/>
              <a:t>de la coquille</a:t>
            </a:r>
          </a:p>
          <a:p>
            <a:pPr lvl="1"/>
            <a:r>
              <a:rPr lang="fr-FR" dirty="0"/>
              <a:t>Retard de croissance en </a:t>
            </a:r>
          </a:p>
          <a:p>
            <a:pPr marL="457200" lvl="1" indent="0">
              <a:buNone/>
            </a:pPr>
            <a:r>
              <a:rPr lang="fr-FR" dirty="0"/>
              <a:t>volaille de chair</a:t>
            </a: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5788" y="3364557"/>
            <a:ext cx="4808858" cy="2927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3646" y="6237312"/>
            <a:ext cx="6494355" cy="620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1809" y="1220518"/>
            <a:ext cx="3054923"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re 1">
            <a:extLst>
              <a:ext uri="{FF2B5EF4-FFF2-40B4-BE49-F238E27FC236}">
                <a16:creationId xmlns:a16="http://schemas.microsoft.com/office/drawing/2014/main" id="{A5EBBF11-42D8-ABA8-7EF1-E80809723AD5}"/>
              </a:ext>
            </a:extLst>
          </p:cNvPr>
          <p:cNvSpPr txBox="1">
            <a:spLocks/>
          </p:cNvSpPr>
          <p:nvPr/>
        </p:nvSpPr>
        <p:spPr>
          <a:xfrm>
            <a:off x="133199" y="356518"/>
            <a:ext cx="11325375" cy="864000"/>
          </a:xfrm>
          <a:prstGeom prst="rect">
            <a:avLst/>
          </a:prstGeom>
        </p:spPr>
        <p:txBody>
          <a:bodyPr vert="horz" lIns="91440" tIns="45720" rIns="91440" bIns="45720" rtlCol="0" anchor="ctr">
            <a:normAutofit/>
          </a:bodyPr>
          <a:lstStyle>
            <a:lvl1pPr marL="571500" indent="-571500" algn="l" defTabSz="914400" rtl="0" eaLnBrk="1" latinLnBrk="0" hangingPunct="1">
              <a:lnSpc>
                <a:spcPct val="90000"/>
              </a:lnSpc>
              <a:spcBef>
                <a:spcPct val="0"/>
              </a:spcBef>
              <a:buFontTx/>
              <a:buBlip>
                <a:blip r:embed="rId6"/>
              </a:buBlip>
              <a:defRPr sz="3200" b="1" kern="1200">
                <a:solidFill>
                  <a:schemeClr val="tx1"/>
                </a:solidFill>
                <a:latin typeface="+mj-lt"/>
                <a:ea typeface="+mj-ea"/>
                <a:cs typeface="+mj-cs"/>
              </a:defRPr>
            </a:lvl1pPr>
          </a:lstStyle>
          <a:p>
            <a:r>
              <a:rPr lang="fr-FR" cap="small" dirty="0">
                <a:solidFill>
                  <a:srgbClr val="000000"/>
                </a:solidFill>
                <a:latin typeface="Verdana"/>
              </a:rPr>
              <a:t>Impacts agricoles : bien-être animal (3)</a:t>
            </a:r>
          </a:p>
        </p:txBody>
      </p:sp>
    </p:spTree>
    <p:extLst>
      <p:ext uri="{BB962C8B-B14F-4D97-AF65-F5344CB8AC3E}">
        <p14:creationId xmlns:p14="http://schemas.microsoft.com/office/powerpoint/2010/main" val="25852876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75" y="1246810"/>
            <a:ext cx="3616077" cy="5496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220518"/>
            <a:ext cx="3616077" cy="5645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1">
            <a:extLst>
              <a:ext uri="{FF2B5EF4-FFF2-40B4-BE49-F238E27FC236}">
                <a16:creationId xmlns:a16="http://schemas.microsoft.com/office/drawing/2014/main" id="{F108DAED-2ACC-6922-6D95-C3F80F022612}"/>
              </a:ext>
            </a:extLst>
          </p:cNvPr>
          <p:cNvSpPr>
            <a:spLocks noGrp="1"/>
          </p:cNvSpPr>
          <p:nvPr>
            <p:ph type="title"/>
          </p:nvPr>
        </p:nvSpPr>
        <p:spPr>
          <a:xfrm>
            <a:off x="133199" y="356518"/>
            <a:ext cx="11325375" cy="864000"/>
          </a:xfrm>
        </p:spPr>
        <p:txBody>
          <a:bodyPr vert="horz" lIns="91440" tIns="45720" rIns="91440" bIns="45720" rtlCol="0" anchor="ctr">
            <a:normAutofit/>
          </a:bodyPr>
          <a:lstStyle/>
          <a:p>
            <a:r>
              <a:rPr lang="fr-FR" cap="small" dirty="0">
                <a:solidFill>
                  <a:srgbClr val="000000"/>
                </a:solidFill>
                <a:latin typeface="Verdana"/>
              </a:rPr>
              <a:t>Impacts agricoles : indicateurs animaux</a:t>
            </a:r>
          </a:p>
        </p:txBody>
      </p:sp>
      <p:sp>
        <p:nvSpPr>
          <p:cNvPr id="4" name="ZoneTexte 3">
            <a:extLst>
              <a:ext uri="{FF2B5EF4-FFF2-40B4-BE49-F238E27FC236}">
                <a16:creationId xmlns:a16="http://schemas.microsoft.com/office/drawing/2014/main" id="{B85594F2-14F4-2A58-43DB-39497FE8103A}"/>
              </a:ext>
            </a:extLst>
          </p:cNvPr>
          <p:cNvSpPr txBox="1"/>
          <p:nvPr/>
        </p:nvSpPr>
        <p:spPr>
          <a:xfrm>
            <a:off x="10058400" y="2072640"/>
            <a:ext cx="1676400" cy="646331"/>
          </a:xfrm>
          <a:prstGeom prst="rect">
            <a:avLst/>
          </a:prstGeom>
          <a:noFill/>
        </p:spPr>
        <p:txBody>
          <a:bodyPr wrap="square" rtlCol="0">
            <a:spAutoFit/>
          </a:bodyPr>
          <a:lstStyle/>
          <a:p>
            <a:r>
              <a:rPr lang="fr-FR" i="1" dirty="0"/>
              <a:t>Source : </a:t>
            </a:r>
            <a:r>
              <a:rPr lang="fr-FR" i="1" dirty="0">
                <a:hlinkClick r:id="rId5"/>
              </a:rPr>
              <a:t>AgriClim</a:t>
            </a:r>
            <a:endParaRPr lang="fr-FR" i="1" dirty="0"/>
          </a:p>
        </p:txBody>
      </p:sp>
    </p:spTree>
    <p:extLst>
      <p:ext uri="{BB962C8B-B14F-4D97-AF65-F5344CB8AC3E}">
        <p14:creationId xmlns:p14="http://schemas.microsoft.com/office/powerpoint/2010/main" val="9315641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7567F254-7755-114B-35E3-37AC24B773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38309"/>
          <a:stretch>
            <a:fillRect/>
          </a:stretch>
        </p:blipFill>
        <p:spPr bwMode="auto">
          <a:xfrm>
            <a:off x="87935" y="1847616"/>
            <a:ext cx="2659354" cy="255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33A16178-C93F-145E-C2AA-A584E14454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72615"/>
          <a:stretch>
            <a:fillRect/>
          </a:stretch>
        </p:blipFill>
        <p:spPr bwMode="auto">
          <a:xfrm>
            <a:off x="2747289" y="1781257"/>
            <a:ext cx="1397385" cy="302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F22389FE-B0CC-9B11-F8C8-AFF1BF18F3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6798" y="1980963"/>
            <a:ext cx="7851402" cy="4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a:extLst>
              <a:ext uri="{FF2B5EF4-FFF2-40B4-BE49-F238E27FC236}">
                <a16:creationId xmlns:a16="http://schemas.microsoft.com/office/drawing/2014/main" id="{93825A6A-2E3E-FE40-F9E6-7A917FB4B5CD}"/>
              </a:ext>
            </a:extLst>
          </p:cNvPr>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8469" y="1180856"/>
            <a:ext cx="527959" cy="485774"/>
          </a:xfrm>
          <a:prstGeom prst="rect">
            <a:avLst/>
          </a:prstGeom>
          <a:noFill/>
        </p:spPr>
      </p:pic>
      <p:sp>
        <p:nvSpPr>
          <p:cNvPr id="11" name="Titre 1">
            <a:extLst>
              <a:ext uri="{FF2B5EF4-FFF2-40B4-BE49-F238E27FC236}">
                <a16:creationId xmlns:a16="http://schemas.microsoft.com/office/drawing/2014/main" id="{443BD8FF-C9CE-779F-5D9B-25A7113C2A4F}"/>
              </a:ext>
            </a:extLst>
          </p:cNvPr>
          <p:cNvSpPr txBox="1">
            <a:spLocks/>
          </p:cNvSpPr>
          <p:nvPr/>
        </p:nvSpPr>
        <p:spPr bwMode="auto">
          <a:xfrm>
            <a:off x="1417612" y="1207551"/>
            <a:ext cx="9114000" cy="485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normAutofit/>
          </a:bodyPr>
          <a:lstStyle>
            <a:lvl1pPr algn="l" defTabSz="457200" rtl="0" eaLnBrk="0" fontAlgn="base" hangingPunct="0">
              <a:spcBef>
                <a:spcPct val="0"/>
              </a:spcBef>
              <a:spcAft>
                <a:spcPct val="0"/>
              </a:spcAft>
              <a:defRPr sz="3200" kern="1200">
                <a:solidFill>
                  <a:schemeClr val="tx1"/>
                </a:solidFill>
                <a:latin typeface="+mj-lt"/>
                <a:ea typeface="ＭＳ Ｐゴシック" pitchFamily="-110" charset="-128"/>
                <a:cs typeface="ＭＳ Ｐゴシック" pitchFamily="-110" charset="-128"/>
              </a:defRPr>
            </a:lvl1pPr>
            <a:lvl2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2pPr>
            <a:lvl3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3pPr>
            <a:lvl4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4pPr>
            <a:lvl5pPr algn="ctr" defTabSz="457200" rtl="0" eaLnBrk="0" fontAlgn="base" hangingPunct="0">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5pPr>
            <a:lvl6pPr marL="4572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6pPr>
            <a:lvl7pPr marL="9144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7pPr>
            <a:lvl8pPr marL="13716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8pPr>
            <a:lvl9pPr marL="1828800" algn="ctr" defTabSz="457200" rtl="0" fontAlgn="base">
              <a:spcBef>
                <a:spcPct val="0"/>
              </a:spcBef>
              <a:spcAft>
                <a:spcPct val="0"/>
              </a:spcAft>
              <a:defRPr sz="4400">
                <a:solidFill>
                  <a:schemeClr val="tx1"/>
                </a:solidFill>
                <a:latin typeface="Verdana" pitchFamily="-110" charset="0"/>
                <a:ea typeface="ＭＳ Ｐゴシック" pitchFamily="-110" charset="-128"/>
                <a:cs typeface="ＭＳ Ｐゴシック" pitchFamily="-110" charset="-128"/>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fr-FR" altLang="fr-FR" sz="1800" b="0" i="1" u="none" strike="noStrike" kern="1200" cap="none" spc="0" normalizeH="0" baseline="0" noProof="0" dirty="0">
                <a:ln>
                  <a:noFill/>
                </a:ln>
                <a:solidFill>
                  <a:srgbClr val="1287CA"/>
                </a:solidFill>
                <a:effectLst/>
                <a:uLnTx/>
                <a:uFillTx/>
                <a:latin typeface="Verdana"/>
                <a:ea typeface="ＭＳ Ｐゴシック" pitchFamily="-110" charset="-128"/>
              </a:rPr>
              <a:t>Une pluviométrie qui s’intensifie l’hiver et de fortes pluies ponctuelles</a:t>
            </a:r>
          </a:p>
        </p:txBody>
      </p:sp>
      <p:sp>
        <p:nvSpPr>
          <p:cNvPr id="16" name="Zone de texte 46">
            <a:extLst>
              <a:ext uri="{FF2B5EF4-FFF2-40B4-BE49-F238E27FC236}">
                <a16:creationId xmlns:a16="http://schemas.microsoft.com/office/drawing/2014/main" id="{28ACAD50-4157-B0D6-2ED5-6883DB19A2D2}"/>
              </a:ext>
            </a:extLst>
          </p:cNvPr>
          <p:cNvSpPr txBox="1">
            <a:spLocks noChangeArrowheads="1"/>
          </p:cNvSpPr>
          <p:nvPr/>
        </p:nvSpPr>
        <p:spPr bwMode="auto">
          <a:xfrm>
            <a:off x="7061475" y="1777007"/>
            <a:ext cx="4988756" cy="1332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just" defTabSz="685800" rtl="0" eaLnBrk="1" fontAlgn="auto" latinLnBrk="0" hangingPunct="1">
              <a:lnSpc>
                <a:spcPts val="900"/>
              </a:lnSpc>
              <a:spcBef>
                <a:spcPts val="0"/>
              </a:spcBef>
              <a:spcAft>
                <a:spcPts val="750"/>
              </a:spcAft>
              <a:buClrTx/>
              <a:buSzTx/>
              <a:buFontTx/>
              <a:buNone/>
              <a:tabLst/>
              <a:defRPr/>
            </a:pPr>
            <a:r>
              <a:rPr lang="fr-FR" altLang="fr-FR" sz="1600" i="1" dirty="0">
                <a:solidFill>
                  <a:srgbClr val="1F497D"/>
                </a:solidFill>
                <a:ea typeface="MS Mincho" panose="02020609040205080304" pitchFamily="49" charset="-128"/>
                <a:cs typeface="Times New Roman" panose="02020603050405020304" pitchFamily="18" charset="0"/>
              </a:rPr>
              <a:t>É</a:t>
            </a:r>
            <a:r>
              <a:rPr kumimoji="0" lang="fr-FR" altLang="fr-FR" sz="1600" b="0" i="1" u="none" strike="noStrike" kern="1200" cap="none" spc="0" normalizeH="0" baseline="0" noProof="0" dirty="0" err="1">
                <a:ln>
                  <a:noFill/>
                </a:ln>
                <a:solidFill>
                  <a:srgbClr val="1F497D"/>
                </a:solidFill>
                <a:effectLst/>
                <a:uLnTx/>
                <a:uFillTx/>
                <a:latin typeface="Arial" panose="020B0604020202020204" pitchFamily="34" charset="0"/>
                <a:ea typeface="MS Mincho" panose="02020609040205080304" pitchFamily="49" charset="-128"/>
                <a:cs typeface="Times New Roman" panose="02020603050405020304" pitchFamily="18" charset="0"/>
              </a:rPr>
              <a:t>volution</a:t>
            </a:r>
            <a:r>
              <a:rPr kumimoji="0" lang="fr-FR" altLang="fr-FR" sz="1600" b="0" i="1" u="none" strike="noStrike" kern="1200" cap="none" spc="0" normalizeH="0" baseline="0" noProof="0" dirty="0">
                <a:ln>
                  <a:noFill/>
                </a:ln>
                <a:solidFill>
                  <a:srgbClr val="1F497D"/>
                </a:solidFill>
                <a:effectLst/>
                <a:uLnTx/>
                <a:uFillTx/>
                <a:latin typeface="Arial" panose="020B0604020202020204" pitchFamily="34" charset="0"/>
                <a:ea typeface="MS Mincho" panose="02020609040205080304" pitchFamily="49" charset="-128"/>
                <a:cs typeface="Times New Roman" panose="02020603050405020304" pitchFamily="18" charset="0"/>
              </a:rPr>
              <a:t> des précipitations, (source Climat HD)</a:t>
            </a:r>
          </a:p>
        </p:txBody>
      </p:sp>
      <p:sp>
        <p:nvSpPr>
          <p:cNvPr id="5" name="Titre 1">
            <a:extLst>
              <a:ext uri="{FF2B5EF4-FFF2-40B4-BE49-F238E27FC236}">
                <a16:creationId xmlns:a16="http://schemas.microsoft.com/office/drawing/2014/main" id="{C4F5D88E-0250-6FE4-1167-8B0F4E27D65C}"/>
              </a:ext>
            </a:extLst>
          </p:cNvPr>
          <p:cNvSpPr txBox="1">
            <a:spLocks/>
          </p:cNvSpPr>
          <p:nvPr/>
        </p:nvSpPr>
        <p:spPr>
          <a:xfrm>
            <a:off x="133199" y="356518"/>
            <a:ext cx="11325375" cy="864000"/>
          </a:xfrm>
          <a:prstGeom prst="rect">
            <a:avLst/>
          </a:prstGeom>
        </p:spPr>
        <p:txBody>
          <a:bodyPr vert="horz" lIns="91440" tIns="45720" rIns="91440" bIns="45720" rtlCol="0" anchor="ctr">
            <a:normAutofit/>
          </a:bodyPr>
          <a:lstStyle>
            <a:lvl1pPr marL="571500" indent="-571500" algn="l" defTabSz="914400" rtl="0" eaLnBrk="1" latinLnBrk="0" hangingPunct="1">
              <a:lnSpc>
                <a:spcPct val="90000"/>
              </a:lnSpc>
              <a:spcBef>
                <a:spcPct val="0"/>
              </a:spcBef>
              <a:buFontTx/>
              <a:buBlip>
                <a:blip r:embed="rId7"/>
              </a:buBlip>
              <a:defRPr sz="3200" b="1" kern="1200">
                <a:solidFill>
                  <a:schemeClr val="tx1"/>
                </a:solidFill>
                <a:latin typeface="+mj-lt"/>
                <a:ea typeface="+mj-ea"/>
                <a:cs typeface="+mj-cs"/>
              </a:defRPr>
            </a:lvl1pPr>
          </a:lstStyle>
          <a:p>
            <a:r>
              <a:rPr lang="fr-FR" cap="small" dirty="0">
                <a:solidFill>
                  <a:srgbClr val="000000"/>
                </a:solidFill>
                <a:latin typeface="Verdana"/>
              </a:rPr>
              <a:t>Impacts agricoles : pousse de l’herbe (1)</a:t>
            </a:r>
          </a:p>
        </p:txBody>
      </p:sp>
      <p:sp>
        <p:nvSpPr>
          <p:cNvPr id="6" name="ZoneTexte 5">
            <a:extLst>
              <a:ext uri="{FF2B5EF4-FFF2-40B4-BE49-F238E27FC236}">
                <a16:creationId xmlns:a16="http://schemas.microsoft.com/office/drawing/2014/main" id="{CE4EF9AE-2D7A-F37A-53C1-3D4AED33C483}"/>
              </a:ext>
            </a:extLst>
          </p:cNvPr>
          <p:cNvSpPr txBox="1"/>
          <p:nvPr/>
        </p:nvSpPr>
        <p:spPr>
          <a:xfrm>
            <a:off x="133199" y="4876190"/>
            <a:ext cx="4086376" cy="1902829"/>
          </a:xfrm>
          <a:prstGeom prst="rect">
            <a:avLst/>
          </a:prstGeom>
          <a:noFill/>
        </p:spPr>
        <p:txBody>
          <a:bodyPr wrap="square" rtlCol="0">
            <a:spAutoFit/>
          </a:bodyPr>
          <a:lstStyle/>
          <a:p>
            <a:pPr marL="285750" indent="-285750" algn="just">
              <a:lnSpc>
                <a:spcPct val="115000"/>
              </a:lnSpc>
              <a:spcAft>
                <a:spcPts val="0"/>
              </a:spcAft>
              <a:buFont typeface="Arial" panose="020B0604020202020204" pitchFamily="34" charset="0"/>
              <a:buChar char="•"/>
            </a:pPr>
            <a:r>
              <a:rPr lang="fr-FR" sz="1300" i="1" dirty="0">
                <a:solidFill>
                  <a:srgbClr val="000000"/>
                </a:solidFill>
                <a:ea typeface="Times New Roman"/>
                <a:cs typeface="Times New Roman"/>
              </a:rPr>
              <a:t>Des f</a:t>
            </a:r>
            <a:r>
              <a:rPr lang="fr-FR" sz="1300" i="1" dirty="0">
                <a:solidFill>
                  <a:srgbClr val="000000"/>
                </a:solidFill>
                <a:effectLst/>
                <a:ea typeface="Times New Roman"/>
                <a:cs typeface="Times New Roman"/>
              </a:rPr>
              <a:t>enêtres d’intervention plus courtes en période hivernale</a:t>
            </a:r>
            <a:endParaRPr lang="fr-FR" sz="1300" i="1" dirty="0">
              <a:effectLst/>
              <a:ea typeface="Calibri"/>
              <a:cs typeface="Times New Roman"/>
            </a:endParaRPr>
          </a:p>
          <a:p>
            <a:pPr marL="285750" indent="-285750" algn="just">
              <a:lnSpc>
                <a:spcPct val="115000"/>
              </a:lnSpc>
              <a:buFont typeface="Arial" panose="020B0604020202020204" pitchFamily="34" charset="0"/>
              <a:buChar char="•"/>
            </a:pPr>
            <a:r>
              <a:rPr lang="fr-FR" sz="1300" i="1" dirty="0">
                <a:solidFill>
                  <a:srgbClr val="000000"/>
                </a:solidFill>
                <a:ea typeface="Times New Roman"/>
                <a:cs typeface="Times New Roman"/>
              </a:rPr>
              <a:t>Une v</a:t>
            </a:r>
            <a:r>
              <a:rPr lang="fr-FR" sz="1300" i="1" dirty="0">
                <a:solidFill>
                  <a:srgbClr val="000000"/>
                </a:solidFill>
                <a:effectLst/>
                <a:ea typeface="Times New Roman"/>
                <a:cs typeface="Times New Roman"/>
              </a:rPr>
              <a:t>ulnérabilité particulière des exploitations sensibles à l’hydromorphie </a:t>
            </a:r>
            <a:r>
              <a:rPr lang="fr-FR" sz="1300" i="1" dirty="0">
                <a:solidFill>
                  <a:srgbClr val="000000"/>
                </a:solidFill>
                <a:cs typeface="Times New Roman"/>
              </a:rPr>
              <a:t>: la portance des sols devient un facteur majeur. </a:t>
            </a:r>
          </a:p>
          <a:p>
            <a:pPr marL="285750" indent="-285750" algn="just">
              <a:lnSpc>
                <a:spcPct val="115000"/>
              </a:lnSpc>
              <a:buFont typeface="Arial" panose="020B0604020202020204" pitchFamily="34" charset="0"/>
              <a:buChar char="•"/>
            </a:pPr>
            <a:r>
              <a:rPr lang="fr-FR" sz="1300" i="1" dirty="0">
                <a:solidFill>
                  <a:srgbClr val="000000"/>
                </a:solidFill>
                <a:cs typeface="Times New Roman"/>
              </a:rPr>
              <a:t>Repenser les stratégies de mise à l’herbe</a:t>
            </a:r>
          </a:p>
          <a:p>
            <a:endParaRPr lang="fr-FR" sz="1300" dirty="0"/>
          </a:p>
        </p:txBody>
      </p:sp>
      <p:pic>
        <p:nvPicPr>
          <p:cNvPr id="7" name="Image 25">
            <a:extLst>
              <a:ext uri="{FF2B5EF4-FFF2-40B4-BE49-F238E27FC236}">
                <a16:creationId xmlns:a16="http://schemas.microsoft.com/office/drawing/2014/main" id="{A26AABD5-7589-AE75-7F75-ACD99CD695ED}"/>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96428" y="1207550"/>
            <a:ext cx="491146" cy="459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048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C0C43F6F-E2E9-E97A-1B80-020256802B7A}"/>
              </a:ext>
            </a:extLst>
          </p:cNvPr>
          <p:cNvSpPr>
            <a:spLocks noGrp="1"/>
          </p:cNvSpPr>
          <p:nvPr>
            <p:ph type="title"/>
          </p:nvPr>
        </p:nvSpPr>
        <p:spPr>
          <a:xfrm>
            <a:off x="134050" y="241300"/>
            <a:ext cx="10979150" cy="863600"/>
          </a:xfrm>
        </p:spPr>
        <p:txBody>
          <a:bodyPr vert="horz" lIns="91440" tIns="45720" rIns="91440" bIns="45720" rtlCol="0" anchor="ctr">
            <a:normAutofit/>
          </a:bodyPr>
          <a:lstStyle/>
          <a:p>
            <a:r>
              <a:rPr lang="fr-FR" cap="small" dirty="0">
                <a:solidFill>
                  <a:srgbClr val="000000"/>
                </a:solidFill>
                <a:latin typeface="Verdana"/>
              </a:rPr>
              <a:t>impacts agricoles : pousse de l’herbe (2)</a:t>
            </a:r>
          </a:p>
        </p:txBody>
      </p:sp>
      <p:pic>
        <p:nvPicPr>
          <p:cNvPr id="10" name="Image 9">
            <a:extLst>
              <a:ext uri="{FF2B5EF4-FFF2-40B4-BE49-F238E27FC236}">
                <a16:creationId xmlns:a16="http://schemas.microsoft.com/office/drawing/2014/main" id="{6A0BF582-D376-2945-8490-BBDA8BCF2116}"/>
              </a:ext>
            </a:extLst>
          </p:cNvPr>
          <p:cNvPicPr>
            <a:picLocks noChangeAspect="1"/>
          </p:cNvPicPr>
          <p:nvPr/>
        </p:nvPicPr>
        <p:blipFill rotWithShape="1">
          <a:blip r:embed="rId3"/>
          <a:srcRect l="9127" t="8819" r="9226" b="13051"/>
          <a:stretch/>
        </p:blipFill>
        <p:spPr>
          <a:xfrm>
            <a:off x="609599" y="1452880"/>
            <a:ext cx="9324311" cy="5019040"/>
          </a:xfrm>
          <a:prstGeom prst="rect">
            <a:avLst/>
          </a:prstGeom>
        </p:spPr>
      </p:pic>
      <p:sp>
        <p:nvSpPr>
          <p:cNvPr id="11" name="ZoneTexte 10">
            <a:extLst>
              <a:ext uri="{FF2B5EF4-FFF2-40B4-BE49-F238E27FC236}">
                <a16:creationId xmlns:a16="http://schemas.microsoft.com/office/drawing/2014/main" id="{75D2EB84-AEC9-F8EE-B759-11DDF785E7F7}"/>
              </a:ext>
            </a:extLst>
          </p:cNvPr>
          <p:cNvSpPr txBox="1"/>
          <p:nvPr/>
        </p:nvSpPr>
        <p:spPr>
          <a:xfrm>
            <a:off x="10017760" y="2092960"/>
            <a:ext cx="1666240" cy="923330"/>
          </a:xfrm>
          <a:prstGeom prst="rect">
            <a:avLst/>
          </a:prstGeom>
          <a:noFill/>
        </p:spPr>
        <p:txBody>
          <a:bodyPr wrap="square" rtlCol="0">
            <a:spAutoFit/>
          </a:bodyPr>
          <a:lstStyle/>
          <a:p>
            <a:r>
              <a:rPr lang="fr-FR" dirty="0">
                <a:solidFill>
                  <a:srgbClr val="002060"/>
                </a:solidFill>
              </a:rPr>
              <a:t>Animation </a:t>
            </a:r>
            <a:r>
              <a:rPr lang="fr-FR" dirty="0">
                <a:solidFill>
                  <a:srgbClr val="002060"/>
                </a:solidFill>
                <a:hlinkClick r:id="rId4">
                  <a:extLst>
                    <a:ext uri="{A12FA001-AC4F-418D-AE19-62706E023703}">
                      <ahyp:hlinkClr xmlns:ahyp="http://schemas.microsoft.com/office/drawing/2018/hyperlinkcolor" val="tx"/>
                    </a:ext>
                  </a:extLst>
                </a:hlinkClick>
              </a:rPr>
              <a:t>Herbe demain</a:t>
            </a:r>
            <a:endParaRPr lang="fr-FR" dirty="0">
              <a:solidFill>
                <a:srgbClr val="002060"/>
              </a:solidFill>
            </a:endParaRPr>
          </a:p>
        </p:txBody>
      </p:sp>
    </p:spTree>
    <p:extLst>
      <p:ext uri="{BB962C8B-B14F-4D97-AF65-F5344CB8AC3E}">
        <p14:creationId xmlns:p14="http://schemas.microsoft.com/office/powerpoint/2010/main" val="9431654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14526" y="2124593"/>
            <a:ext cx="7538690" cy="4620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2109927" y="1430239"/>
            <a:ext cx="7972145" cy="5751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fr-FR"/>
            </a:defPPr>
            <a:lvl1pPr marR="0" lvl="0" indent="0" algn="just" defTabSz="685800" fontAlgn="auto">
              <a:lnSpc>
                <a:spcPts val="900"/>
              </a:lnSpc>
              <a:spcBef>
                <a:spcPts val="0"/>
              </a:spcBef>
              <a:spcAft>
                <a:spcPts val="750"/>
              </a:spcAft>
              <a:buClrTx/>
              <a:buSzTx/>
              <a:buFontTx/>
              <a:buNone/>
              <a:tabLst/>
              <a:defRPr i="1">
                <a:solidFill>
                  <a:srgbClr val="1F497D"/>
                </a:solidFill>
                <a:latin typeface="Arial" panose="020B0604020202020204" pitchFamily="34" charset="0"/>
                <a:ea typeface="MS Mincho" panose="02020609040205080304" pitchFamily="49" charset="-128"/>
                <a:cs typeface="Times New Roman" panose="02020603050405020304" pitchFamily="18" charset="0"/>
              </a:defRPr>
            </a:lvl1pPr>
            <a:lvl2pPr marL="742950" indent="-285750" eaLnBrk="0" hangingPunct="0">
              <a:defRPr>
                <a:latin typeface="Arial" panose="020B0604020202020204" pitchFamily="34" charset="0"/>
                <a:ea typeface="ＭＳ Ｐゴシック" panose="020B0600070205080204" pitchFamily="34" charset="-128"/>
              </a:defRPr>
            </a:lvl2pPr>
            <a:lvl3pPr marL="1143000" indent="-228600" eaLnBrk="0" hangingPunct="0">
              <a:defRPr>
                <a:latin typeface="Arial" panose="020B0604020202020204" pitchFamily="34" charset="0"/>
                <a:ea typeface="ＭＳ Ｐゴシック" panose="020B0600070205080204" pitchFamily="34" charset="-128"/>
              </a:defRPr>
            </a:lvl3pPr>
            <a:lvl4pPr marL="1600200" indent="-228600" eaLnBrk="0" hangingPunct="0">
              <a:defRPr>
                <a:latin typeface="Arial" panose="020B0604020202020204" pitchFamily="34" charset="0"/>
                <a:ea typeface="ＭＳ Ｐゴシック" panose="020B0600070205080204" pitchFamily="34" charset="-128"/>
              </a:defRPr>
            </a:lvl4pPr>
            <a:lvl5pPr marL="2057400" indent="-228600" eaLnBrk="0" hangingPunct="0">
              <a:defRPr>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ＭＳ Ｐゴシック" panose="020B0600070205080204" pitchFamily="34" charset="-128"/>
              </a:defRPr>
            </a:lvl9pPr>
          </a:lstStyle>
          <a:p>
            <a:r>
              <a:rPr lang="fr-FR" dirty="0"/>
              <a:t>Rendements maïs obtenus pour chaque année passée ou simulée. </a:t>
            </a:r>
          </a:p>
          <a:p>
            <a:r>
              <a:rPr lang="fr-FR" dirty="0"/>
              <a:t>Modalité culture non irriguée sur sol moyen</a:t>
            </a:r>
          </a:p>
          <a:p>
            <a:endParaRPr lang="fr-FR" dirty="0"/>
          </a:p>
        </p:txBody>
      </p:sp>
      <p:sp>
        <p:nvSpPr>
          <p:cNvPr id="2" name="Titre 1">
            <a:extLst>
              <a:ext uri="{FF2B5EF4-FFF2-40B4-BE49-F238E27FC236}">
                <a16:creationId xmlns:a16="http://schemas.microsoft.com/office/drawing/2014/main" id="{AD40485D-6FF0-6F46-EAA5-E9CAC6A55C88}"/>
              </a:ext>
            </a:extLst>
          </p:cNvPr>
          <p:cNvSpPr>
            <a:spLocks noGrp="1"/>
          </p:cNvSpPr>
          <p:nvPr>
            <p:ph type="title"/>
          </p:nvPr>
        </p:nvSpPr>
        <p:spPr>
          <a:xfrm>
            <a:off x="134050" y="241300"/>
            <a:ext cx="11619800" cy="863600"/>
          </a:xfrm>
        </p:spPr>
        <p:txBody>
          <a:bodyPr vert="horz" lIns="91440" tIns="45720" rIns="91440" bIns="45720" rtlCol="0" anchor="ctr">
            <a:normAutofit/>
          </a:bodyPr>
          <a:lstStyle/>
          <a:p>
            <a:r>
              <a:rPr lang="fr-FR" cap="small" dirty="0">
                <a:solidFill>
                  <a:srgbClr val="000000"/>
                </a:solidFill>
                <a:latin typeface="Verdana"/>
              </a:rPr>
              <a:t>Des récoltes aléatoires : 1 an sur 5 en rupture</a:t>
            </a:r>
          </a:p>
        </p:txBody>
      </p:sp>
    </p:spTree>
    <p:extLst>
      <p:ext uri="{BB962C8B-B14F-4D97-AF65-F5344CB8AC3E}">
        <p14:creationId xmlns:p14="http://schemas.microsoft.com/office/powerpoint/2010/main" val="3050976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278715" y="3915526"/>
            <a:ext cx="3246805" cy="646331"/>
          </a:xfrm>
          <a:prstGeom prst="rect">
            <a:avLst/>
          </a:prstGeom>
          <a:noFill/>
        </p:spPr>
        <p:txBody>
          <a:bodyPr wrap="square" rtlCol="0">
            <a:spAutoFit/>
          </a:bodyPr>
          <a:lstStyle/>
          <a:p>
            <a:pPr marL="133350" indent="-133350">
              <a:buFont typeface="Arial" panose="020B0604020202020204" pitchFamily="34" charset="0"/>
              <a:buChar char="•"/>
            </a:pPr>
            <a:r>
              <a:rPr lang="fr-FR" b="1" dirty="0"/>
              <a:t>Evolution du risque d’échaudage du blé</a:t>
            </a:r>
          </a:p>
        </p:txBody>
      </p:sp>
      <p:sp>
        <p:nvSpPr>
          <p:cNvPr id="20" name="ZoneTexte 19"/>
          <p:cNvSpPr txBox="1"/>
          <p:nvPr/>
        </p:nvSpPr>
        <p:spPr>
          <a:xfrm>
            <a:off x="278715" y="4601432"/>
            <a:ext cx="3372614" cy="646331"/>
          </a:xfrm>
          <a:prstGeom prst="rect">
            <a:avLst/>
          </a:prstGeom>
          <a:noFill/>
        </p:spPr>
        <p:txBody>
          <a:bodyPr wrap="square" rtlCol="0">
            <a:spAutoFit/>
          </a:bodyPr>
          <a:lstStyle/>
          <a:p>
            <a:pPr marL="133350" indent="-133350">
              <a:buFont typeface="Arial" panose="020B0604020202020204" pitchFamily="34" charset="0"/>
              <a:buChar char="•"/>
            </a:pPr>
            <a:r>
              <a:rPr lang="fr-FR" b="1" dirty="0"/>
              <a:t>Une augmentation des rendements au ralenti</a:t>
            </a:r>
          </a:p>
        </p:txBody>
      </p:sp>
      <p:sp>
        <p:nvSpPr>
          <p:cNvPr id="8" name="ZoneTexte 7"/>
          <p:cNvSpPr txBox="1"/>
          <p:nvPr/>
        </p:nvSpPr>
        <p:spPr>
          <a:xfrm>
            <a:off x="4308958" y="1440968"/>
            <a:ext cx="6765442" cy="369332"/>
          </a:xfrm>
          <a:prstGeom prst="rect">
            <a:avLst/>
          </a:prstGeom>
          <a:noFill/>
        </p:spPr>
        <p:txBody>
          <a:bodyPr wrap="square" rtlCol="0">
            <a:spAutoFit/>
          </a:bodyPr>
          <a:lstStyle/>
          <a:p>
            <a:r>
              <a:rPr lang="fr-FR" b="1" i="1" dirty="0">
                <a:solidFill>
                  <a:schemeClr val="bg2">
                    <a:lumMod val="75000"/>
                  </a:schemeClr>
                </a:solidFill>
              </a:rPr>
              <a:t>À adapter selon la Région : extraction </a:t>
            </a:r>
            <a:r>
              <a:rPr lang="fr-FR" b="1" i="1" dirty="0">
                <a:solidFill>
                  <a:schemeClr val="bg2">
                    <a:lumMod val="75000"/>
                  </a:schemeClr>
                </a:solidFill>
                <a:hlinkClick r:id="rId3"/>
              </a:rPr>
              <a:t>AgriClim</a:t>
            </a:r>
            <a:endParaRPr lang="fr-FR" b="1" i="1" dirty="0">
              <a:solidFill>
                <a:schemeClr val="bg2">
                  <a:lumMod val="75000"/>
                </a:schemeClr>
              </a:solidFill>
            </a:endParaRPr>
          </a:p>
        </p:txBody>
      </p:sp>
      <p:sp>
        <p:nvSpPr>
          <p:cNvPr id="10" name="ZoneTexte 9"/>
          <p:cNvSpPr txBox="1"/>
          <p:nvPr/>
        </p:nvSpPr>
        <p:spPr>
          <a:xfrm>
            <a:off x="278715" y="5369691"/>
            <a:ext cx="3246805" cy="1200329"/>
          </a:xfrm>
          <a:prstGeom prst="rect">
            <a:avLst/>
          </a:prstGeom>
          <a:noFill/>
        </p:spPr>
        <p:txBody>
          <a:bodyPr wrap="square" rtlCol="0">
            <a:spAutoFit/>
          </a:bodyPr>
          <a:lstStyle/>
          <a:p>
            <a:pPr marL="133350" indent="-133350">
              <a:buFont typeface="Arial" panose="020B0604020202020204" pitchFamily="34" charset="0"/>
              <a:buChar char="•"/>
            </a:pPr>
            <a:r>
              <a:rPr lang="fr-FR" b="1" dirty="0"/>
              <a:t>Des espèces exotiques envahissantes : ambroisie, renouée du Japon…</a:t>
            </a:r>
          </a:p>
        </p:txBody>
      </p:sp>
      <p:pic>
        <p:nvPicPr>
          <p:cNvPr id="1026" name="Picture 2" descr="https://aveyron.chambre-agriculture.fr/fileadmin/_processed_/6/b/csm_P1090356_9c96659a7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857" y="1273177"/>
            <a:ext cx="3332472" cy="2499354"/>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832F0863-F078-DF4D-9A7C-6CD0217020FC}"/>
              </a:ext>
            </a:extLst>
          </p:cNvPr>
          <p:cNvSpPr>
            <a:spLocks noGrp="1"/>
          </p:cNvSpPr>
          <p:nvPr>
            <p:ph type="title"/>
          </p:nvPr>
        </p:nvSpPr>
        <p:spPr>
          <a:xfrm>
            <a:off x="133199" y="382197"/>
            <a:ext cx="11325375" cy="864000"/>
          </a:xfrm>
        </p:spPr>
        <p:txBody>
          <a:bodyPr vert="horz" lIns="91440" tIns="45720" rIns="91440" bIns="45720" rtlCol="0" anchor="ctr">
            <a:normAutofit/>
          </a:bodyPr>
          <a:lstStyle/>
          <a:p>
            <a:r>
              <a:rPr lang="fr-FR" cap="small" dirty="0">
                <a:solidFill>
                  <a:srgbClr val="000000"/>
                </a:solidFill>
                <a:latin typeface="Verdana"/>
              </a:rPr>
              <a:t>Les impacts agricoles au niveau local</a:t>
            </a:r>
          </a:p>
        </p:txBody>
      </p:sp>
      <p:pic>
        <p:nvPicPr>
          <p:cNvPr id="4" name="Image 3">
            <a:extLst>
              <a:ext uri="{FF2B5EF4-FFF2-40B4-BE49-F238E27FC236}">
                <a16:creationId xmlns:a16="http://schemas.microsoft.com/office/drawing/2014/main" id="{F70B3F5F-709F-93D8-92EE-4208E421A0E1}"/>
              </a:ext>
            </a:extLst>
          </p:cNvPr>
          <p:cNvPicPr>
            <a:picLocks noChangeAspect="1"/>
          </p:cNvPicPr>
          <p:nvPr/>
        </p:nvPicPr>
        <p:blipFill>
          <a:blip r:embed="rId5"/>
          <a:stretch>
            <a:fillRect/>
          </a:stretch>
        </p:blipFill>
        <p:spPr>
          <a:xfrm>
            <a:off x="3836988" y="2030751"/>
            <a:ext cx="8355012" cy="4785213"/>
          </a:xfrm>
          <a:prstGeom prst="rect">
            <a:avLst/>
          </a:prstGeom>
        </p:spPr>
      </p:pic>
    </p:spTree>
    <p:extLst>
      <p:ext uri="{BB962C8B-B14F-4D97-AF65-F5344CB8AC3E}">
        <p14:creationId xmlns:p14="http://schemas.microsoft.com/office/powerpoint/2010/main" val="110706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C0C43F6F-E2E9-E97A-1B80-020256802B7A}"/>
              </a:ext>
            </a:extLst>
          </p:cNvPr>
          <p:cNvSpPr>
            <a:spLocks noGrp="1"/>
          </p:cNvSpPr>
          <p:nvPr>
            <p:ph type="title"/>
          </p:nvPr>
        </p:nvSpPr>
        <p:spPr>
          <a:xfrm>
            <a:off x="134050" y="241300"/>
            <a:ext cx="10979150" cy="863600"/>
          </a:xfrm>
        </p:spPr>
        <p:txBody>
          <a:bodyPr vert="horz" lIns="91440" tIns="45720" rIns="91440" bIns="45720" rtlCol="0" anchor="ctr">
            <a:normAutofit/>
          </a:bodyPr>
          <a:lstStyle/>
          <a:p>
            <a:r>
              <a:rPr lang="fr-FR" cap="small" dirty="0">
                <a:solidFill>
                  <a:srgbClr val="000000"/>
                </a:solidFill>
                <a:latin typeface="Verdana"/>
              </a:rPr>
              <a:t>impacts agricoles : date de mise à l’herbe</a:t>
            </a:r>
          </a:p>
        </p:txBody>
      </p:sp>
      <p:pic>
        <p:nvPicPr>
          <p:cNvPr id="7" name="Image 6" descr="Une image contenant texte, carte, atlas, diagramme&#10;&#10;Description générée automatiquement">
            <a:extLst>
              <a:ext uri="{FF2B5EF4-FFF2-40B4-BE49-F238E27FC236}">
                <a16:creationId xmlns:a16="http://schemas.microsoft.com/office/drawing/2014/main" id="{B32B9CB7-56CC-C2C1-25E5-A8D4571F6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881" y="1274657"/>
            <a:ext cx="5207369" cy="3681904"/>
          </a:xfrm>
          <a:prstGeom prst="rect">
            <a:avLst/>
          </a:prstGeom>
        </p:spPr>
      </p:pic>
      <p:pic>
        <p:nvPicPr>
          <p:cNvPr id="5" name="Image 4" descr="Une image contenant texte, carte, atlas, diagramme&#10;&#10;Description générée automatiquement">
            <a:extLst>
              <a:ext uri="{FF2B5EF4-FFF2-40B4-BE49-F238E27FC236}">
                <a16:creationId xmlns:a16="http://schemas.microsoft.com/office/drawing/2014/main" id="{C2F21924-8FE9-6D7A-D411-3FAE900C08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0024" y="2281727"/>
            <a:ext cx="5818315" cy="4113877"/>
          </a:xfrm>
          <a:prstGeom prst="rect">
            <a:avLst/>
          </a:prstGeom>
        </p:spPr>
      </p:pic>
      <p:pic>
        <p:nvPicPr>
          <p:cNvPr id="3" name="Image 2" descr="Une image contenant texte, carte, atlas, diagramme&#10;&#10;Description générée automatiquement">
            <a:extLst>
              <a:ext uri="{FF2B5EF4-FFF2-40B4-BE49-F238E27FC236}">
                <a16:creationId xmlns:a16="http://schemas.microsoft.com/office/drawing/2014/main" id="{A489B7FB-46C1-8211-C698-941F15302D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3661" y="1274657"/>
            <a:ext cx="5956727" cy="4211743"/>
          </a:xfrm>
          <a:prstGeom prst="rect">
            <a:avLst/>
          </a:prstGeom>
        </p:spPr>
      </p:pic>
    </p:spTree>
    <p:extLst>
      <p:ext uri="{BB962C8B-B14F-4D97-AF65-F5344CB8AC3E}">
        <p14:creationId xmlns:p14="http://schemas.microsoft.com/office/powerpoint/2010/main" val="34431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BE2EC1E9-5277-8454-2F1C-5CED6C3BB029}"/>
              </a:ext>
            </a:extLst>
          </p:cNvPr>
          <p:cNvSpPr>
            <a:spLocks noGrp="1"/>
          </p:cNvSpPr>
          <p:nvPr>
            <p:ph type="title"/>
          </p:nvPr>
        </p:nvSpPr>
        <p:spPr>
          <a:xfrm>
            <a:off x="133350" y="365125"/>
            <a:ext cx="10979150" cy="863600"/>
          </a:xfrm>
        </p:spPr>
        <p:txBody>
          <a:bodyPr vert="horz" lIns="91440" tIns="45720" rIns="91440" bIns="45720" rtlCol="0" anchor="ctr">
            <a:normAutofit/>
          </a:bodyPr>
          <a:lstStyle/>
          <a:p>
            <a:r>
              <a:rPr lang="fr-FR" cap="small" dirty="0">
                <a:solidFill>
                  <a:srgbClr val="000000"/>
                </a:solidFill>
                <a:latin typeface="Verdana"/>
              </a:rPr>
              <a:t>Impacts agricoles en Pays de la Loire</a:t>
            </a:r>
          </a:p>
        </p:txBody>
      </p:sp>
      <p:sp>
        <p:nvSpPr>
          <p:cNvPr id="7" name="ZoneTexte 6">
            <a:extLst>
              <a:ext uri="{FF2B5EF4-FFF2-40B4-BE49-F238E27FC236}">
                <a16:creationId xmlns:a16="http://schemas.microsoft.com/office/drawing/2014/main" id="{C6B65E68-D49D-6C4F-873D-03BE2266C81C}"/>
              </a:ext>
            </a:extLst>
          </p:cNvPr>
          <p:cNvSpPr txBox="1"/>
          <p:nvPr/>
        </p:nvSpPr>
        <p:spPr>
          <a:xfrm>
            <a:off x="492299" y="1268132"/>
            <a:ext cx="7047402" cy="369332"/>
          </a:xfrm>
          <a:prstGeom prst="rect">
            <a:avLst/>
          </a:prstGeom>
          <a:noFill/>
        </p:spPr>
        <p:txBody>
          <a:bodyPr wrap="square" rtlCol="0">
            <a:spAutoFit/>
          </a:bodyPr>
          <a:lstStyle/>
          <a:p>
            <a:r>
              <a:rPr lang="fr-FR" b="1" dirty="0"/>
              <a:t>Evolution du risque de pyrale</a:t>
            </a:r>
          </a:p>
        </p:txBody>
      </p:sp>
      <p:pic>
        <p:nvPicPr>
          <p:cNvPr id="8" name="Picture 2" descr="Résultat de recherche d'images pour &quot;pyrale maïs&quot;">
            <a:extLst>
              <a:ext uri="{FF2B5EF4-FFF2-40B4-BE49-F238E27FC236}">
                <a16:creationId xmlns:a16="http://schemas.microsoft.com/office/drawing/2014/main" id="{28277881-0D72-FA8B-6530-190B4D0906D7}"/>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bwMode="auto">
          <a:xfrm>
            <a:off x="1087120" y="2488806"/>
            <a:ext cx="2529245" cy="2539230"/>
          </a:xfrm>
          <a:prstGeom prst="rect">
            <a:avLst/>
          </a:prstGeom>
          <a:ln>
            <a:noFill/>
          </a:ln>
          <a:effectLst/>
          <a:extLst>
            <a:ext uri="{909E8E84-426E-40DD-AFC4-6F175D3DCCD1}">
              <a14:hiddenFill xmlns:a14="http://schemas.microsoft.com/office/drawing/2010/main">
                <a:solidFill>
                  <a:srgbClr val="FFFFFF"/>
                </a:solidFill>
              </a14:hiddenFill>
            </a:ext>
          </a:extLst>
        </p:spPr>
      </p:pic>
      <p:graphicFrame>
        <p:nvGraphicFramePr>
          <p:cNvPr id="9" name="Graphique 8">
            <a:extLst>
              <a:ext uri="{FF2B5EF4-FFF2-40B4-BE49-F238E27FC236}">
                <a16:creationId xmlns:a16="http://schemas.microsoft.com/office/drawing/2014/main" id="{5D0A42AD-E92A-1C65-7A84-B1DFF3E0A3B1}"/>
              </a:ext>
            </a:extLst>
          </p:cNvPr>
          <p:cNvGraphicFramePr/>
          <p:nvPr>
            <p:extLst>
              <p:ext uri="{D42A27DB-BD31-4B8C-83A1-F6EECF244321}">
                <p14:modId xmlns:p14="http://schemas.microsoft.com/office/powerpoint/2010/main" val="1311680306"/>
              </p:ext>
            </p:extLst>
          </p:nvPr>
        </p:nvGraphicFramePr>
        <p:xfrm>
          <a:off x="4751477" y="1637464"/>
          <a:ext cx="6353403" cy="3991811"/>
        </p:xfrm>
        <a:graphic>
          <a:graphicData uri="http://schemas.openxmlformats.org/drawingml/2006/chart">
            <c:chart xmlns:c="http://schemas.openxmlformats.org/drawingml/2006/chart" xmlns:r="http://schemas.openxmlformats.org/officeDocument/2006/relationships" r:id="rId5"/>
          </a:graphicData>
        </a:graphic>
      </p:graphicFrame>
      <p:sp>
        <p:nvSpPr>
          <p:cNvPr id="10" name="ZoneTexte 9">
            <a:extLst>
              <a:ext uri="{FF2B5EF4-FFF2-40B4-BE49-F238E27FC236}">
                <a16:creationId xmlns:a16="http://schemas.microsoft.com/office/drawing/2014/main" id="{4F0B54C1-46B9-7AEC-E953-76562D5C1338}"/>
              </a:ext>
            </a:extLst>
          </p:cNvPr>
          <p:cNvSpPr txBox="1"/>
          <p:nvPr/>
        </p:nvSpPr>
        <p:spPr>
          <a:xfrm>
            <a:off x="2018856" y="6002065"/>
            <a:ext cx="8154287" cy="707886"/>
          </a:xfrm>
          <a:prstGeom prst="rect">
            <a:avLst/>
          </a:prstGeom>
          <a:noFill/>
          <a:ln>
            <a:solidFill>
              <a:srgbClr val="0070C0"/>
            </a:solidFill>
          </a:ln>
        </p:spPr>
        <p:txBody>
          <a:bodyPr wrap="square" rtlCol="0">
            <a:spAutoFit/>
          </a:bodyPr>
          <a:lstStyle/>
          <a:p>
            <a:r>
              <a:rPr lang="fr-FR" sz="2000" b="1" dirty="0">
                <a:solidFill>
                  <a:srgbClr val="FFC000"/>
                </a:solidFill>
                <a:sym typeface="Wingdings"/>
              </a:rPr>
              <a:t>  </a:t>
            </a:r>
            <a:r>
              <a:rPr lang="fr-FR" sz="2000" dirty="0">
                <a:sym typeface="Wingdings"/>
              </a:rPr>
              <a:t>Degrés jours nécessaires à l’émergence de la pyrale de 2</a:t>
            </a:r>
            <a:r>
              <a:rPr lang="fr-FR" sz="2000" baseline="30000" dirty="0">
                <a:sym typeface="Wingdings"/>
              </a:rPr>
              <a:t>nde</a:t>
            </a:r>
            <a:r>
              <a:rPr lang="fr-FR" sz="2000" dirty="0">
                <a:sym typeface="Wingdings"/>
              </a:rPr>
              <a:t> génération </a:t>
            </a:r>
            <a:endParaRPr lang="fr-FR" sz="2000" dirty="0"/>
          </a:p>
        </p:txBody>
      </p:sp>
    </p:spTree>
    <p:extLst>
      <p:ext uri="{BB962C8B-B14F-4D97-AF65-F5344CB8AC3E}">
        <p14:creationId xmlns:p14="http://schemas.microsoft.com/office/powerpoint/2010/main" val="32772011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p:cNvSpPr txBox="1"/>
          <p:nvPr/>
        </p:nvSpPr>
        <p:spPr>
          <a:xfrm>
            <a:off x="1030616" y="1799680"/>
            <a:ext cx="5470370" cy="1446550"/>
          </a:xfrm>
          <a:prstGeom prst="rect">
            <a:avLst/>
          </a:prstGeom>
          <a:noFill/>
          <a:ln>
            <a:solidFill>
              <a:srgbClr val="0070C0"/>
            </a:solidFill>
          </a:ln>
        </p:spPr>
        <p:txBody>
          <a:bodyPr wrap="square" rtlCol="0">
            <a:spAutoFit/>
          </a:bodyPr>
          <a:lstStyle/>
          <a:p>
            <a:pPr algn="just"/>
            <a:r>
              <a:rPr lang="fr-FR" sz="2000" b="1" dirty="0">
                <a:solidFill>
                  <a:srgbClr val="FFC000"/>
                </a:solidFill>
                <a:sym typeface="Wingdings"/>
              </a:rPr>
              <a:t>  </a:t>
            </a:r>
            <a:r>
              <a:rPr lang="fr-FR" sz="1600" dirty="0">
                <a:sym typeface="Wingdings"/>
              </a:rPr>
              <a:t>Du nombre de jours </a:t>
            </a:r>
            <a:r>
              <a:rPr lang="fr-FR" sz="1600" dirty="0" err="1">
                <a:sym typeface="Wingdings"/>
              </a:rPr>
              <a:t>échaudants</a:t>
            </a:r>
            <a:r>
              <a:rPr lang="fr-FR" sz="1600" dirty="0">
                <a:sym typeface="Wingdings"/>
              </a:rPr>
              <a:t> à Angers et au Mans</a:t>
            </a:r>
          </a:p>
          <a:p>
            <a:pPr algn="just"/>
            <a:endParaRPr lang="fr-FR" sz="1600" dirty="0"/>
          </a:p>
          <a:p>
            <a:pPr algn="just"/>
            <a:r>
              <a:rPr lang="fr-FR" sz="2000" b="1" dirty="0">
                <a:solidFill>
                  <a:srgbClr val="0070C0"/>
                </a:solidFill>
                <a:sym typeface="Wingdings"/>
              </a:rPr>
              <a:t> </a:t>
            </a:r>
            <a:r>
              <a:rPr lang="fr-FR" sz="1600" dirty="0"/>
              <a:t>pas d’évolution significative à St Nazaire et Palluau</a:t>
            </a:r>
            <a:endParaRPr lang="fr-FR" dirty="0"/>
          </a:p>
        </p:txBody>
      </p:sp>
      <p:sp>
        <p:nvSpPr>
          <p:cNvPr id="7" name="ZoneTexte 6"/>
          <p:cNvSpPr txBox="1"/>
          <p:nvPr/>
        </p:nvSpPr>
        <p:spPr>
          <a:xfrm>
            <a:off x="443880" y="1278900"/>
            <a:ext cx="9396536" cy="369332"/>
          </a:xfrm>
          <a:prstGeom prst="rect">
            <a:avLst/>
          </a:prstGeom>
          <a:noFill/>
        </p:spPr>
        <p:txBody>
          <a:bodyPr wrap="square" rtlCol="0">
            <a:spAutoFit/>
          </a:bodyPr>
          <a:lstStyle/>
          <a:p>
            <a:r>
              <a:rPr lang="fr-FR" b="1" dirty="0"/>
              <a:t>Evolution</a:t>
            </a:r>
            <a:r>
              <a:rPr lang="fr-FR" sz="1600" b="1" dirty="0"/>
              <a:t> du risque d’échaudage du blé</a:t>
            </a:r>
          </a:p>
        </p:txBody>
      </p:sp>
      <p:graphicFrame>
        <p:nvGraphicFramePr>
          <p:cNvPr id="9" name="Graphique 8"/>
          <p:cNvGraphicFramePr/>
          <p:nvPr>
            <p:extLst>
              <p:ext uri="{D42A27DB-BD31-4B8C-83A1-F6EECF244321}">
                <p14:modId xmlns:p14="http://schemas.microsoft.com/office/powerpoint/2010/main" val="1779542894"/>
              </p:ext>
            </p:extLst>
          </p:nvPr>
        </p:nvGraphicFramePr>
        <p:xfrm>
          <a:off x="1955540" y="3480266"/>
          <a:ext cx="8280920" cy="3312367"/>
        </p:xfrm>
        <a:graphic>
          <a:graphicData uri="http://schemas.openxmlformats.org/drawingml/2006/chart">
            <c:chart xmlns:c="http://schemas.openxmlformats.org/drawingml/2006/chart" xmlns:r="http://schemas.openxmlformats.org/officeDocument/2006/relationships" r:id="rId3"/>
          </a:graphicData>
        </a:graphic>
      </p:graphicFrame>
      <p:sp>
        <p:nvSpPr>
          <p:cNvPr id="3" name="ZoneTexte 2"/>
          <p:cNvSpPr txBox="1"/>
          <p:nvPr/>
        </p:nvSpPr>
        <p:spPr>
          <a:xfrm>
            <a:off x="7320136" y="3717033"/>
            <a:ext cx="2520280" cy="307777"/>
          </a:xfrm>
          <a:prstGeom prst="rect">
            <a:avLst/>
          </a:prstGeom>
          <a:noFill/>
          <a:ln>
            <a:solidFill>
              <a:schemeClr val="tx1"/>
            </a:solidFill>
          </a:ln>
        </p:spPr>
        <p:txBody>
          <a:bodyPr wrap="square" rtlCol="0">
            <a:spAutoFit/>
          </a:bodyPr>
          <a:lstStyle/>
          <a:p>
            <a:pPr algn="ctr"/>
            <a:r>
              <a:rPr lang="fr-FR" sz="1400" b="1" dirty="0">
                <a:solidFill>
                  <a:srgbClr val="FFC000"/>
                </a:solidFill>
              </a:rPr>
              <a:t>+2,79 j /décennie </a:t>
            </a:r>
          </a:p>
        </p:txBody>
      </p:sp>
      <p:pic>
        <p:nvPicPr>
          <p:cNvPr id="4" name="Image 3" descr="Capture d’écran"/>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72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043392" y="1228725"/>
            <a:ext cx="2915816" cy="2251541"/>
          </a:xfrm>
          <a:prstGeom prst="rect">
            <a:avLst/>
          </a:prstGeom>
        </p:spPr>
      </p:pic>
      <p:sp>
        <p:nvSpPr>
          <p:cNvPr id="8" name="Titre 1">
            <a:extLst>
              <a:ext uri="{FF2B5EF4-FFF2-40B4-BE49-F238E27FC236}">
                <a16:creationId xmlns:a16="http://schemas.microsoft.com/office/drawing/2014/main" id="{13AFF2F7-BBCF-E96A-BA48-5BEB978C0B81}"/>
              </a:ext>
            </a:extLst>
          </p:cNvPr>
          <p:cNvSpPr>
            <a:spLocks noGrp="1"/>
          </p:cNvSpPr>
          <p:nvPr>
            <p:ph type="title"/>
          </p:nvPr>
        </p:nvSpPr>
        <p:spPr>
          <a:xfrm>
            <a:off x="133350" y="365125"/>
            <a:ext cx="10979150" cy="863600"/>
          </a:xfrm>
        </p:spPr>
        <p:txBody>
          <a:bodyPr vert="horz" lIns="91440" tIns="45720" rIns="91440" bIns="45720" rtlCol="0" anchor="ctr">
            <a:normAutofit/>
          </a:bodyPr>
          <a:lstStyle/>
          <a:p>
            <a:r>
              <a:rPr lang="fr-FR" cap="small" dirty="0">
                <a:solidFill>
                  <a:srgbClr val="000000"/>
                </a:solidFill>
                <a:latin typeface="Verdana"/>
              </a:rPr>
              <a:t>Impacts agricoles en Pays de la Loire</a:t>
            </a:r>
          </a:p>
        </p:txBody>
      </p:sp>
    </p:spTree>
    <p:extLst>
      <p:ext uri="{BB962C8B-B14F-4D97-AF65-F5344CB8AC3E}">
        <p14:creationId xmlns:p14="http://schemas.microsoft.com/office/powerpoint/2010/main" val="29479354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2CF3A-9D33-34F7-F672-DE71127E1E92}"/>
              </a:ext>
            </a:extLst>
          </p:cNvPr>
          <p:cNvSpPr>
            <a:spLocks noGrp="1"/>
          </p:cNvSpPr>
          <p:nvPr>
            <p:ph type="title"/>
          </p:nvPr>
        </p:nvSpPr>
        <p:spPr>
          <a:xfrm>
            <a:off x="133200" y="365125"/>
            <a:ext cx="11839060" cy="864000"/>
          </a:xfrm>
        </p:spPr>
        <p:txBody>
          <a:bodyPr>
            <a:normAutofit fontScale="90000"/>
          </a:bodyPr>
          <a:lstStyle/>
          <a:p>
            <a:r>
              <a:rPr lang="fr-FR" dirty="0"/>
              <a:t>L’eau en 2050 : graves tensions sur les écosystèmes et les usages</a:t>
            </a:r>
            <a:br>
              <a:rPr lang="fr-FR" dirty="0"/>
            </a:br>
            <a:endParaRPr lang="fr-FR" dirty="0"/>
          </a:p>
        </p:txBody>
      </p:sp>
      <p:sp>
        <p:nvSpPr>
          <p:cNvPr id="3" name="Espace réservé du contenu 2">
            <a:extLst>
              <a:ext uri="{FF2B5EF4-FFF2-40B4-BE49-F238E27FC236}">
                <a16:creationId xmlns:a16="http://schemas.microsoft.com/office/drawing/2014/main" id="{7B4D19AE-8A06-4503-FA9B-4AE07A8116E3}"/>
              </a:ext>
            </a:extLst>
          </p:cNvPr>
          <p:cNvSpPr>
            <a:spLocks noGrp="1"/>
          </p:cNvSpPr>
          <p:nvPr>
            <p:ph idx="1"/>
          </p:nvPr>
        </p:nvSpPr>
        <p:spPr>
          <a:xfrm>
            <a:off x="425302" y="1486633"/>
            <a:ext cx="4529470" cy="5006242"/>
          </a:xfrm>
        </p:spPr>
        <p:txBody>
          <a:bodyPr>
            <a:normAutofit fontScale="92500" lnSpcReduction="10000"/>
          </a:bodyPr>
          <a:lstStyle/>
          <a:p>
            <a:pPr marL="0" indent="0">
              <a:buNone/>
            </a:pPr>
            <a:r>
              <a:rPr lang="fr-FR" dirty="0"/>
              <a:t>Sauf transformation radicale des usages, les prélèvements en eau et plus encore les consommations – soit la part </a:t>
            </a:r>
            <a:r>
              <a:rPr lang="fr-FR" dirty="0" err="1"/>
              <a:t>évapotranspirée</a:t>
            </a:r>
            <a:r>
              <a:rPr lang="fr-FR" dirty="0"/>
              <a:t> du prélèvement – devraient fortement croître entre 2020 et 2050. Due pour l’essentiel à la hausse de la demande en eau d’irrigation, l’augmentation des consommations devrait se concentrer en période printanière et estivale. </a:t>
            </a:r>
          </a:p>
        </p:txBody>
      </p:sp>
      <p:pic>
        <p:nvPicPr>
          <p:cNvPr id="5" name="Image 4">
            <a:extLst>
              <a:ext uri="{FF2B5EF4-FFF2-40B4-BE49-F238E27FC236}">
                <a16:creationId xmlns:a16="http://schemas.microsoft.com/office/drawing/2014/main" id="{F285C939-7353-ED16-26B5-D3F926C61F8A}"/>
              </a:ext>
            </a:extLst>
          </p:cNvPr>
          <p:cNvPicPr>
            <a:picLocks noChangeAspect="1"/>
          </p:cNvPicPr>
          <p:nvPr/>
        </p:nvPicPr>
        <p:blipFill>
          <a:blip r:embed="rId3"/>
          <a:stretch>
            <a:fillRect/>
          </a:stretch>
        </p:blipFill>
        <p:spPr>
          <a:xfrm>
            <a:off x="4735776" y="1486633"/>
            <a:ext cx="7456224" cy="5187950"/>
          </a:xfrm>
          <a:prstGeom prst="rect">
            <a:avLst/>
          </a:prstGeom>
        </p:spPr>
      </p:pic>
      <p:sp>
        <p:nvSpPr>
          <p:cNvPr id="6" name="ZoneTexte 5">
            <a:extLst>
              <a:ext uri="{FF2B5EF4-FFF2-40B4-BE49-F238E27FC236}">
                <a16:creationId xmlns:a16="http://schemas.microsoft.com/office/drawing/2014/main" id="{E891145D-9BA2-9AC3-B95C-E3A6D35A7C17}"/>
              </a:ext>
            </a:extLst>
          </p:cNvPr>
          <p:cNvSpPr txBox="1"/>
          <p:nvPr/>
        </p:nvSpPr>
        <p:spPr>
          <a:xfrm>
            <a:off x="340241" y="6492875"/>
            <a:ext cx="4816549" cy="246221"/>
          </a:xfrm>
          <a:prstGeom prst="rect">
            <a:avLst/>
          </a:prstGeom>
          <a:noFill/>
        </p:spPr>
        <p:txBody>
          <a:bodyPr wrap="square" rtlCol="0">
            <a:spAutoFit/>
          </a:bodyPr>
          <a:lstStyle/>
          <a:p>
            <a:r>
              <a:rPr lang="fr-FR" sz="1000" i="1" dirty="0"/>
              <a:t>Source : Rapport du Haut Commissariat à la Stratégie et au Pan</a:t>
            </a:r>
          </a:p>
        </p:txBody>
      </p:sp>
    </p:spTree>
    <p:extLst>
      <p:ext uri="{BB962C8B-B14F-4D97-AF65-F5344CB8AC3E}">
        <p14:creationId xmlns:p14="http://schemas.microsoft.com/office/powerpoint/2010/main" val="18379502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365125"/>
            <a:ext cx="11530480" cy="864000"/>
          </a:xfrm>
        </p:spPr>
        <p:txBody>
          <a:bodyPr vert="horz" lIns="91440" tIns="45720" rIns="91440" bIns="45720" rtlCol="0" anchor="ctr">
            <a:normAutofit fontScale="90000"/>
          </a:bodyPr>
          <a:lstStyle/>
          <a:p>
            <a:r>
              <a:rPr lang="fr-FR" cap="small" dirty="0">
                <a:solidFill>
                  <a:srgbClr val="000000"/>
                </a:solidFill>
                <a:latin typeface="Verdana"/>
              </a:rPr>
              <a:t>Enjeux au-delà des impacts agricoles : l’accès à l’eau</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BD1372F5-5652-AAC3-BA71-BB79CF8CB110}"/>
              </a:ext>
            </a:extLst>
          </p:cNvPr>
          <p:cNvPicPr>
            <a:picLocks noChangeAspect="1"/>
          </p:cNvPicPr>
          <p:nvPr/>
        </p:nvPicPr>
        <p:blipFill>
          <a:blip r:embed="rId3"/>
          <a:stretch>
            <a:fillRect/>
          </a:stretch>
        </p:blipFill>
        <p:spPr>
          <a:xfrm>
            <a:off x="889792" y="1229125"/>
            <a:ext cx="10395615" cy="3289522"/>
          </a:xfrm>
          <a:prstGeom prst="rect">
            <a:avLst/>
          </a:prstGeom>
        </p:spPr>
      </p:pic>
      <p:sp>
        <p:nvSpPr>
          <p:cNvPr id="5" name="Rectangle à coins arrondis 4">
            <a:extLst>
              <a:ext uri="{FF2B5EF4-FFF2-40B4-BE49-F238E27FC236}">
                <a16:creationId xmlns:a16="http://schemas.microsoft.com/office/drawing/2014/main" id="{DA930035-BA5A-61C2-48E9-75DCAE10DC36}"/>
              </a:ext>
            </a:extLst>
          </p:cNvPr>
          <p:cNvSpPr/>
          <p:nvPr/>
        </p:nvSpPr>
        <p:spPr>
          <a:xfrm>
            <a:off x="3045132" y="4746847"/>
            <a:ext cx="6101736" cy="833058"/>
          </a:xfrm>
          <a:prstGeom prst="roundRect">
            <a:avLst/>
          </a:prstGeom>
          <a:solidFill>
            <a:schemeClr val="tx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2000" dirty="0"/>
              <a:t>Les déficits en eau pour le secteur agricole augmentent fortement à horizon 2070.</a:t>
            </a:r>
          </a:p>
        </p:txBody>
      </p:sp>
      <p:sp>
        <p:nvSpPr>
          <p:cNvPr id="6" name="ZoneTexte 5">
            <a:extLst>
              <a:ext uri="{FF2B5EF4-FFF2-40B4-BE49-F238E27FC236}">
                <a16:creationId xmlns:a16="http://schemas.microsoft.com/office/drawing/2014/main" id="{15E8234A-E798-5DB6-21DD-1300DADD4272}"/>
              </a:ext>
            </a:extLst>
          </p:cNvPr>
          <p:cNvSpPr txBox="1"/>
          <p:nvPr/>
        </p:nvSpPr>
        <p:spPr>
          <a:xfrm>
            <a:off x="7375389" y="6395174"/>
            <a:ext cx="2497800" cy="338554"/>
          </a:xfrm>
          <a:prstGeom prst="rect">
            <a:avLst/>
          </a:prstGeom>
          <a:noFill/>
        </p:spPr>
        <p:txBody>
          <a:bodyPr wrap="none" rtlCol="0">
            <a:spAutoFit/>
          </a:bodyPr>
          <a:lstStyle/>
          <a:p>
            <a:r>
              <a:rPr lang="fr-FR" sz="1600" dirty="0"/>
              <a:t>Source : </a:t>
            </a:r>
            <a:r>
              <a:rPr lang="fr-FR" sz="1600" i="1" dirty="0"/>
              <a:t>Explore 2070</a:t>
            </a:r>
            <a:endParaRPr lang="fr-FR" sz="1600" dirty="0"/>
          </a:p>
        </p:txBody>
      </p:sp>
    </p:spTree>
    <p:extLst>
      <p:ext uri="{BB962C8B-B14F-4D97-AF65-F5344CB8AC3E}">
        <p14:creationId xmlns:p14="http://schemas.microsoft.com/office/powerpoint/2010/main" val="8899412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103601-BC04-E98F-98D5-201853445563}"/>
              </a:ext>
            </a:extLst>
          </p:cNvPr>
          <p:cNvSpPr>
            <a:spLocks noGrp="1"/>
          </p:cNvSpPr>
          <p:nvPr>
            <p:ph type="title"/>
          </p:nvPr>
        </p:nvSpPr>
        <p:spPr>
          <a:xfrm>
            <a:off x="73565" y="49084"/>
            <a:ext cx="10980000" cy="864000"/>
          </a:xfrm>
        </p:spPr>
        <p:txBody>
          <a:bodyPr>
            <a:normAutofit/>
          </a:bodyPr>
          <a:lstStyle/>
          <a:p>
            <a:r>
              <a:rPr lang="fr-FR" dirty="0"/>
              <a:t>EXPLORE 2 : débits journaliers en 2100</a:t>
            </a:r>
          </a:p>
        </p:txBody>
      </p:sp>
      <p:pic>
        <p:nvPicPr>
          <p:cNvPr id="5" name="Image 4">
            <a:extLst>
              <a:ext uri="{FF2B5EF4-FFF2-40B4-BE49-F238E27FC236}">
                <a16:creationId xmlns:a16="http://schemas.microsoft.com/office/drawing/2014/main" id="{92C41255-2178-AFB6-8D95-683D10EAF3D9}"/>
              </a:ext>
            </a:extLst>
          </p:cNvPr>
          <p:cNvPicPr>
            <a:picLocks noChangeAspect="1"/>
          </p:cNvPicPr>
          <p:nvPr/>
        </p:nvPicPr>
        <p:blipFill>
          <a:blip r:embed="rId3"/>
          <a:stretch>
            <a:fillRect/>
          </a:stretch>
        </p:blipFill>
        <p:spPr>
          <a:xfrm>
            <a:off x="0" y="797125"/>
            <a:ext cx="12192000" cy="6011791"/>
          </a:xfrm>
          <a:prstGeom prst="rect">
            <a:avLst/>
          </a:prstGeom>
        </p:spPr>
      </p:pic>
    </p:spTree>
    <p:extLst>
      <p:ext uri="{BB962C8B-B14F-4D97-AF65-F5344CB8AC3E}">
        <p14:creationId xmlns:p14="http://schemas.microsoft.com/office/powerpoint/2010/main" val="1111538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DB089E-5B76-F683-01A6-A95052D96BA1}"/>
              </a:ext>
            </a:extLst>
          </p:cNvPr>
          <p:cNvSpPr>
            <a:spLocks noGrp="1"/>
          </p:cNvSpPr>
          <p:nvPr>
            <p:ph type="title"/>
          </p:nvPr>
        </p:nvSpPr>
        <p:spPr>
          <a:xfrm>
            <a:off x="0" y="206108"/>
            <a:ext cx="10980000" cy="864000"/>
          </a:xfrm>
        </p:spPr>
        <p:txBody>
          <a:bodyPr/>
          <a:lstStyle/>
          <a:p>
            <a:r>
              <a:rPr lang="fr-FR" dirty="0"/>
              <a:t>EXPLORE 2 : des étiages plus sévères</a:t>
            </a:r>
          </a:p>
        </p:txBody>
      </p:sp>
      <p:pic>
        <p:nvPicPr>
          <p:cNvPr id="5" name="Image 4">
            <a:extLst>
              <a:ext uri="{FF2B5EF4-FFF2-40B4-BE49-F238E27FC236}">
                <a16:creationId xmlns:a16="http://schemas.microsoft.com/office/drawing/2014/main" id="{3C8F788A-1401-48EE-7BD6-62A630A5840E}"/>
              </a:ext>
            </a:extLst>
          </p:cNvPr>
          <p:cNvPicPr>
            <a:picLocks noChangeAspect="1"/>
          </p:cNvPicPr>
          <p:nvPr/>
        </p:nvPicPr>
        <p:blipFill>
          <a:blip r:embed="rId3"/>
          <a:stretch>
            <a:fillRect/>
          </a:stretch>
        </p:blipFill>
        <p:spPr>
          <a:xfrm>
            <a:off x="0" y="1070108"/>
            <a:ext cx="12192000" cy="5890599"/>
          </a:xfrm>
          <a:prstGeom prst="rect">
            <a:avLst/>
          </a:prstGeom>
        </p:spPr>
      </p:pic>
    </p:spTree>
    <p:extLst>
      <p:ext uri="{BB962C8B-B14F-4D97-AF65-F5344CB8AC3E}">
        <p14:creationId xmlns:p14="http://schemas.microsoft.com/office/powerpoint/2010/main" val="3558421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91AA393-24BC-649E-57B6-B8ECD489A0D6}"/>
              </a:ext>
            </a:extLst>
          </p:cNvPr>
          <p:cNvPicPr>
            <a:picLocks noChangeAspect="1"/>
          </p:cNvPicPr>
          <p:nvPr/>
        </p:nvPicPr>
        <p:blipFill>
          <a:blip r:embed="rId3"/>
          <a:stretch>
            <a:fillRect/>
          </a:stretch>
        </p:blipFill>
        <p:spPr>
          <a:xfrm>
            <a:off x="5589409" y="3671194"/>
            <a:ext cx="5415831" cy="3146521"/>
          </a:xfrm>
          <a:prstGeom prst="rect">
            <a:avLst/>
          </a:prstGeom>
        </p:spPr>
      </p:pic>
      <p:sp>
        <p:nvSpPr>
          <p:cNvPr id="4" name="Titre 3">
            <a:extLst>
              <a:ext uri="{FF2B5EF4-FFF2-40B4-BE49-F238E27FC236}">
                <a16:creationId xmlns:a16="http://schemas.microsoft.com/office/drawing/2014/main" id="{CF710AED-5697-878F-10A8-F17DBEDE305C}"/>
              </a:ext>
            </a:extLst>
          </p:cNvPr>
          <p:cNvSpPr>
            <a:spLocks noGrp="1"/>
          </p:cNvSpPr>
          <p:nvPr>
            <p:ph type="title"/>
          </p:nvPr>
        </p:nvSpPr>
        <p:spPr>
          <a:xfrm>
            <a:off x="693791" y="300210"/>
            <a:ext cx="10594868" cy="963613"/>
          </a:xfrm>
        </p:spPr>
        <p:txBody>
          <a:bodyPr vert="horz" lIns="91440" tIns="45720" rIns="91440" bIns="45720" rtlCol="0" anchor="ctr">
            <a:normAutofit/>
          </a:bodyPr>
          <a:lstStyle/>
          <a:p>
            <a:r>
              <a:rPr lang="fr-FR" cap="small" dirty="0">
                <a:solidFill>
                  <a:srgbClr val="000000"/>
                </a:solidFill>
                <a:latin typeface="Verdana"/>
              </a:rPr>
              <a:t>Une moindre disponibilité de la ressource</a:t>
            </a:r>
          </a:p>
        </p:txBody>
      </p:sp>
      <p:sp>
        <p:nvSpPr>
          <p:cNvPr id="5" name="Espace réservé du contenu 4">
            <a:extLst>
              <a:ext uri="{FF2B5EF4-FFF2-40B4-BE49-F238E27FC236}">
                <a16:creationId xmlns:a16="http://schemas.microsoft.com/office/drawing/2014/main" id="{58607AE6-2640-134E-1DBA-7CB0BB8E4F17}"/>
              </a:ext>
            </a:extLst>
          </p:cNvPr>
          <p:cNvSpPr>
            <a:spLocks noGrp="1"/>
          </p:cNvSpPr>
          <p:nvPr>
            <p:ph idx="1"/>
          </p:nvPr>
        </p:nvSpPr>
        <p:spPr>
          <a:xfrm>
            <a:off x="1526729" y="3647183"/>
            <a:ext cx="4464496" cy="398958"/>
          </a:xfrm>
        </p:spPr>
        <p:txBody>
          <a:bodyPr>
            <a:normAutofit fontScale="85000" lnSpcReduction="10000"/>
          </a:bodyPr>
          <a:lstStyle/>
          <a:p>
            <a:pPr marL="0" indent="0">
              <a:buNone/>
            </a:pPr>
            <a:r>
              <a:rPr lang="fr-FR" dirty="0">
                <a:solidFill>
                  <a:srgbClr val="006699"/>
                </a:solidFill>
              </a:rPr>
              <a:t>Flux de l’eau en France</a:t>
            </a:r>
          </a:p>
        </p:txBody>
      </p:sp>
      <p:pic>
        <p:nvPicPr>
          <p:cNvPr id="7" name="Image 6">
            <a:extLst>
              <a:ext uri="{FF2B5EF4-FFF2-40B4-BE49-F238E27FC236}">
                <a16:creationId xmlns:a16="http://schemas.microsoft.com/office/drawing/2014/main" id="{4318B501-2550-645F-4008-9F8022530D4A}"/>
              </a:ext>
            </a:extLst>
          </p:cNvPr>
          <p:cNvPicPr>
            <a:picLocks noChangeAspect="1"/>
          </p:cNvPicPr>
          <p:nvPr/>
        </p:nvPicPr>
        <p:blipFill>
          <a:blip r:embed="rId4"/>
          <a:stretch>
            <a:fillRect/>
          </a:stretch>
        </p:blipFill>
        <p:spPr>
          <a:xfrm>
            <a:off x="343352" y="1263823"/>
            <a:ext cx="7319376" cy="2232248"/>
          </a:xfrm>
          <a:prstGeom prst="rect">
            <a:avLst/>
          </a:prstGeom>
        </p:spPr>
      </p:pic>
      <p:pic>
        <p:nvPicPr>
          <p:cNvPr id="8" name="Image 7">
            <a:extLst>
              <a:ext uri="{FF2B5EF4-FFF2-40B4-BE49-F238E27FC236}">
                <a16:creationId xmlns:a16="http://schemas.microsoft.com/office/drawing/2014/main" id="{629D651C-F198-37CB-EE5B-9A2E55E88938}"/>
              </a:ext>
            </a:extLst>
          </p:cNvPr>
          <p:cNvPicPr>
            <a:picLocks noChangeAspect="1"/>
          </p:cNvPicPr>
          <p:nvPr/>
        </p:nvPicPr>
        <p:blipFill>
          <a:blip r:embed="rId5"/>
          <a:stretch>
            <a:fillRect/>
          </a:stretch>
        </p:blipFill>
        <p:spPr>
          <a:xfrm>
            <a:off x="943796" y="4046141"/>
            <a:ext cx="4198637" cy="2747564"/>
          </a:xfrm>
          <a:prstGeom prst="rect">
            <a:avLst/>
          </a:prstGeom>
        </p:spPr>
      </p:pic>
      <p:sp>
        <p:nvSpPr>
          <p:cNvPr id="10" name="ZoneTexte 9">
            <a:extLst>
              <a:ext uri="{FF2B5EF4-FFF2-40B4-BE49-F238E27FC236}">
                <a16:creationId xmlns:a16="http://schemas.microsoft.com/office/drawing/2014/main" id="{FF3F4BD1-3C70-7BDE-14A8-2C3B8D155CE6}"/>
              </a:ext>
            </a:extLst>
          </p:cNvPr>
          <p:cNvSpPr txBox="1"/>
          <p:nvPr/>
        </p:nvSpPr>
        <p:spPr>
          <a:xfrm>
            <a:off x="6835770" y="6323028"/>
            <a:ext cx="3722494" cy="307777"/>
          </a:xfrm>
          <a:prstGeom prst="rect">
            <a:avLst/>
          </a:prstGeom>
          <a:noFill/>
        </p:spPr>
        <p:txBody>
          <a:bodyPr wrap="none" rtlCol="0">
            <a:spAutoFit/>
          </a:bodyPr>
          <a:lstStyle/>
          <a:p>
            <a:r>
              <a:rPr lang="fr-FR" sz="1400" i="1" dirty="0">
                <a:solidFill>
                  <a:srgbClr val="F8F8F8"/>
                </a:solidFill>
              </a:rPr>
              <a:t>Source : Rapport Synthèse DGER 2023</a:t>
            </a:r>
          </a:p>
        </p:txBody>
      </p:sp>
      <p:sp>
        <p:nvSpPr>
          <p:cNvPr id="2" name="ZoneTexte 1">
            <a:extLst>
              <a:ext uri="{FF2B5EF4-FFF2-40B4-BE49-F238E27FC236}">
                <a16:creationId xmlns:a16="http://schemas.microsoft.com/office/drawing/2014/main" id="{95259680-4E64-129F-2768-FBCB9FCD4F9B}"/>
              </a:ext>
            </a:extLst>
          </p:cNvPr>
          <p:cNvSpPr txBox="1"/>
          <p:nvPr/>
        </p:nvSpPr>
        <p:spPr>
          <a:xfrm>
            <a:off x="7884160" y="1267806"/>
            <a:ext cx="3404499" cy="2308324"/>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rgbClr val="0070C0"/>
                </a:solidFill>
              </a:rPr>
              <a:t>Un nécessaire partage des usages qui risque d’entrainer des conflits!</a:t>
            </a:r>
          </a:p>
          <a:p>
            <a:endParaRPr lang="fr-FR" dirty="0">
              <a:solidFill>
                <a:srgbClr val="0070C0"/>
              </a:solidFill>
            </a:endParaRPr>
          </a:p>
          <a:p>
            <a:pPr marL="285750" indent="-285750">
              <a:buFont typeface="Arial" panose="020B0604020202020204" pitchFamily="34" charset="0"/>
              <a:buChar char="•"/>
            </a:pPr>
            <a:r>
              <a:rPr lang="fr-FR" dirty="0">
                <a:solidFill>
                  <a:srgbClr val="0070C0"/>
                </a:solidFill>
              </a:rPr>
              <a:t>Des enjeux qui diffèrent selon que l’on raisonne en prélèvements ou en consommation !</a:t>
            </a:r>
          </a:p>
        </p:txBody>
      </p:sp>
    </p:spTree>
    <p:extLst>
      <p:ext uri="{BB962C8B-B14F-4D97-AF65-F5344CB8AC3E}">
        <p14:creationId xmlns:p14="http://schemas.microsoft.com/office/powerpoint/2010/main" val="29978710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E32139-16FD-3D32-3BB5-ED78DF4CBB4C}"/>
              </a:ext>
            </a:extLst>
          </p:cNvPr>
          <p:cNvSpPr>
            <a:spLocks noGrp="1"/>
          </p:cNvSpPr>
          <p:nvPr>
            <p:ph type="title"/>
          </p:nvPr>
        </p:nvSpPr>
        <p:spPr>
          <a:xfrm>
            <a:off x="716280" y="304193"/>
            <a:ext cx="7772400" cy="963613"/>
          </a:xfrm>
        </p:spPr>
        <p:txBody>
          <a:bodyPr vert="horz" lIns="91440" tIns="45720" rIns="91440" bIns="45720" rtlCol="0" anchor="ctr">
            <a:normAutofit/>
          </a:bodyPr>
          <a:lstStyle/>
          <a:p>
            <a:r>
              <a:rPr lang="fr-FR" cap="small" dirty="0">
                <a:solidFill>
                  <a:srgbClr val="000000"/>
                </a:solidFill>
                <a:latin typeface="Verdana"/>
              </a:rPr>
              <a:t>Rappels sur le Cycle de l’eau</a:t>
            </a:r>
          </a:p>
        </p:txBody>
      </p:sp>
      <p:pic>
        <p:nvPicPr>
          <p:cNvPr id="11" name="Image 10">
            <a:extLst>
              <a:ext uri="{FF2B5EF4-FFF2-40B4-BE49-F238E27FC236}">
                <a16:creationId xmlns:a16="http://schemas.microsoft.com/office/drawing/2014/main" id="{652C6453-CBA1-6B6F-AA0D-2406D9849DB9}"/>
              </a:ext>
            </a:extLst>
          </p:cNvPr>
          <p:cNvPicPr>
            <a:picLocks noChangeAspect="1"/>
          </p:cNvPicPr>
          <p:nvPr/>
        </p:nvPicPr>
        <p:blipFill>
          <a:blip r:embed="rId3"/>
          <a:stretch>
            <a:fillRect/>
          </a:stretch>
        </p:blipFill>
        <p:spPr>
          <a:xfrm>
            <a:off x="6449953" y="2132353"/>
            <a:ext cx="4686008" cy="1914713"/>
          </a:xfrm>
          <a:prstGeom prst="rect">
            <a:avLst/>
          </a:prstGeom>
        </p:spPr>
      </p:pic>
      <p:pic>
        <p:nvPicPr>
          <p:cNvPr id="13" name="Image 12">
            <a:extLst>
              <a:ext uri="{FF2B5EF4-FFF2-40B4-BE49-F238E27FC236}">
                <a16:creationId xmlns:a16="http://schemas.microsoft.com/office/drawing/2014/main" id="{BA920DFE-86FE-B1DA-D0CD-F036B856D694}"/>
              </a:ext>
            </a:extLst>
          </p:cNvPr>
          <p:cNvPicPr>
            <a:picLocks noChangeAspect="1"/>
          </p:cNvPicPr>
          <p:nvPr/>
        </p:nvPicPr>
        <p:blipFill>
          <a:blip r:embed="rId4"/>
          <a:stretch>
            <a:fillRect/>
          </a:stretch>
        </p:blipFill>
        <p:spPr>
          <a:xfrm>
            <a:off x="6449953" y="4234413"/>
            <a:ext cx="4613999" cy="2100279"/>
          </a:xfrm>
          <a:prstGeom prst="rect">
            <a:avLst/>
          </a:prstGeom>
        </p:spPr>
      </p:pic>
      <p:sp>
        <p:nvSpPr>
          <p:cNvPr id="14" name="ZoneTexte 13">
            <a:extLst>
              <a:ext uri="{FF2B5EF4-FFF2-40B4-BE49-F238E27FC236}">
                <a16:creationId xmlns:a16="http://schemas.microsoft.com/office/drawing/2014/main" id="{A7930118-B7A0-C815-D9CB-B0D7E8F9685C}"/>
              </a:ext>
            </a:extLst>
          </p:cNvPr>
          <p:cNvSpPr txBox="1"/>
          <p:nvPr/>
        </p:nvSpPr>
        <p:spPr>
          <a:xfrm>
            <a:off x="6774517" y="6498617"/>
            <a:ext cx="3722494" cy="307777"/>
          </a:xfrm>
          <a:prstGeom prst="rect">
            <a:avLst/>
          </a:prstGeom>
          <a:noFill/>
        </p:spPr>
        <p:txBody>
          <a:bodyPr wrap="none" rtlCol="0">
            <a:spAutoFit/>
          </a:bodyPr>
          <a:lstStyle/>
          <a:p>
            <a:r>
              <a:rPr lang="fr-FR" sz="1400" i="1" dirty="0">
                <a:solidFill>
                  <a:srgbClr val="F8F8F8"/>
                </a:solidFill>
              </a:rPr>
              <a:t>Source : Rapport Synthèse DGER 2023</a:t>
            </a:r>
          </a:p>
        </p:txBody>
      </p:sp>
      <p:pic>
        <p:nvPicPr>
          <p:cNvPr id="16" name="Image 15">
            <a:extLst>
              <a:ext uri="{FF2B5EF4-FFF2-40B4-BE49-F238E27FC236}">
                <a16:creationId xmlns:a16="http://schemas.microsoft.com/office/drawing/2014/main" id="{251FD386-562D-6636-3652-B31EA3DCE796}"/>
              </a:ext>
            </a:extLst>
          </p:cNvPr>
          <p:cNvPicPr>
            <a:picLocks noChangeAspect="1"/>
          </p:cNvPicPr>
          <p:nvPr/>
        </p:nvPicPr>
        <p:blipFill>
          <a:blip r:embed="rId5"/>
          <a:stretch>
            <a:fillRect/>
          </a:stretch>
        </p:blipFill>
        <p:spPr>
          <a:xfrm>
            <a:off x="290321" y="1522578"/>
            <a:ext cx="6053899" cy="5201494"/>
          </a:xfrm>
          <a:prstGeom prst="rect">
            <a:avLst/>
          </a:prstGeom>
        </p:spPr>
      </p:pic>
      <p:pic>
        <p:nvPicPr>
          <p:cNvPr id="5" name="Image 4">
            <a:extLst>
              <a:ext uri="{FF2B5EF4-FFF2-40B4-BE49-F238E27FC236}">
                <a16:creationId xmlns:a16="http://schemas.microsoft.com/office/drawing/2014/main" id="{1998311D-4E55-D386-1DBA-799E168CBECB}"/>
              </a:ext>
            </a:extLst>
          </p:cNvPr>
          <p:cNvPicPr>
            <a:picLocks noChangeAspect="1"/>
          </p:cNvPicPr>
          <p:nvPr/>
        </p:nvPicPr>
        <p:blipFill>
          <a:blip r:embed="rId6"/>
          <a:stretch>
            <a:fillRect/>
          </a:stretch>
        </p:blipFill>
        <p:spPr>
          <a:xfrm>
            <a:off x="9476564" y="107168"/>
            <a:ext cx="2591074" cy="1837839"/>
          </a:xfrm>
          <a:prstGeom prst="rect">
            <a:avLst/>
          </a:prstGeom>
        </p:spPr>
      </p:pic>
      <p:sp>
        <p:nvSpPr>
          <p:cNvPr id="3" name="ZoneTexte 2">
            <a:extLst>
              <a:ext uri="{FF2B5EF4-FFF2-40B4-BE49-F238E27FC236}">
                <a16:creationId xmlns:a16="http://schemas.microsoft.com/office/drawing/2014/main" id="{55632A21-7FF3-84E0-2E9C-2DD39F5ECBA1}"/>
              </a:ext>
            </a:extLst>
          </p:cNvPr>
          <p:cNvSpPr txBox="1"/>
          <p:nvPr/>
        </p:nvSpPr>
        <p:spPr>
          <a:xfrm>
            <a:off x="4693920" y="1669348"/>
            <a:ext cx="4686009" cy="369332"/>
          </a:xfrm>
          <a:prstGeom prst="rect">
            <a:avLst/>
          </a:prstGeom>
          <a:noFill/>
        </p:spPr>
        <p:txBody>
          <a:bodyPr wrap="square" rtlCol="0">
            <a:spAutoFit/>
          </a:bodyPr>
          <a:lstStyle/>
          <a:p>
            <a:r>
              <a:rPr lang="fr-FR" dirty="0">
                <a:solidFill>
                  <a:srgbClr val="0037A4"/>
                </a:solidFill>
              </a:rPr>
              <a:t>Repositionner l’eau « agricole » :</a:t>
            </a:r>
          </a:p>
        </p:txBody>
      </p:sp>
    </p:spTree>
    <p:extLst>
      <p:ext uri="{BB962C8B-B14F-4D97-AF65-F5344CB8AC3E}">
        <p14:creationId xmlns:p14="http://schemas.microsoft.com/office/powerpoint/2010/main" val="29044425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2D9605-7BA0-CE84-3272-6232FDD434B5}"/>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Données sur les usages agricoles de l’eau </a:t>
            </a:r>
          </a:p>
        </p:txBody>
      </p:sp>
      <p:sp>
        <p:nvSpPr>
          <p:cNvPr id="3" name="Espace réservé du contenu 2">
            <a:extLst>
              <a:ext uri="{FF2B5EF4-FFF2-40B4-BE49-F238E27FC236}">
                <a16:creationId xmlns:a16="http://schemas.microsoft.com/office/drawing/2014/main" id="{FF66D251-37E2-50DC-FC52-3AB555B3A2B6}"/>
              </a:ext>
            </a:extLst>
          </p:cNvPr>
          <p:cNvSpPr>
            <a:spLocks noGrp="1"/>
          </p:cNvSpPr>
          <p:nvPr>
            <p:ph idx="1"/>
          </p:nvPr>
        </p:nvSpPr>
        <p:spPr>
          <a:xfrm>
            <a:off x="1062000" y="1476000"/>
            <a:ext cx="10051200" cy="4874000"/>
          </a:xfrm>
        </p:spPr>
        <p:txBody>
          <a:bodyPr>
            <a:normAutofit fontScale="85000" lnSpcReduction="10000"/>
          </a:bodyPr>
          <a:lstStyle/>
          <a:p>
            <a:r>
              <a:rPr lang="fr-FR" dirty="0"/>
              <a:t>L’augmentation de l’évapotranspiration (ETP) est la variable dont l’évolution est la plus impactante sur la production agricole et la recharge des nappes. </a:t>
            </a:r>
          </a:p>
          <a:p>
            <a:r>
              <a:rPr lang="fr-FR" dirty="0"/>
              <a:t>L’agriculture, c’est 9 % des prélèvements totaux d’eau, soit de l’ordre de 3 Md m3 /an... Mais plus de 50 % de la consommation totale en été. </a:t>
            </a:r>
          </a:p>
          <a:p>
            <a:r>
              <a:rPr lang="fr-FR" dirty="0"/>
              <a:t>Les 2/3 de l’eau qu’elle consomme sont issus des eaux de surface (la proportion est inversée pour les autres secteurs économiques). </a:t>
            </a:r>
          </a:p>
          <a:p>
            <a:r>
              <a:rPr lang="fr-FR" dirty="0"/>
              <a:t>Environ 20 % des exploitations agricoles sont irriguées (soit environ 75 000 irrigants), pour seulement 6,8 % de la SAU (soit 1,8 </a:t>
            </a:r>
            <a:r>
              <a:rPr lang="fr-FR" dirty="0" err="1"/>
              <a:t>Mha</a:t>
            </a:r>
            <a:r>
              <a:rPr lang="fr-FR" dirty="0"/>
              <a:t>, + 15 % en 10 ans), [source : Recensement agricole 2020] avec de grandes disparités départementales. </a:t>
            </a:r>
          </a:p>
          <a:p>
            <a:r>
              <a:rPr lang="fr-FR" dirty="0"/>
              <a:t>32 % des surfaces irriguées concernent des productions de maïs, mais seulement 34 % des surfaces de maïs sont irriguées.</a:t>
            </a:r>
          </a:p>
          <a:p>
            <a:endParaRPr lang="fr-FR" dirty="0"/>
          </a:p>
        </p:txBody>
      </p:sp>
    </p:spTree>
    <p:extLst>
      <p:ext uri="{BB962C8B-B14F-4D97-AF65-F5344CB8AC3E}">
        <p14:creationId xmlns:p14="http://schemas.microsoft.com/office/powerpoint/2010/main" val="10063352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a:blip r:embed="rId3"/>
          <a:stretch>
            <a:fillRect/>
          </a:stretch>
        </p:blipFill>
        <p:spPr>
          <a:xfrm>
            <a:off x="3020640" y="1295360"/>
            <a:ext cx="5096529" cy="3321305"/>
          </a:xfrm>
          <a:prstGeom prst="rect">
            <a:avLst/>
          </a:prstGeom>
        </p:spPr>
      </p:pic>
      <p:sp>
        <p:nvSpPr>
          <p:cNvPr id="6" name="Rectangle 5"/>
          <p:cNvSpPr/>
          <p:nvPr/>
        </p:nvSpPr>
        <p:spPr>
          <a:xfrm>
            <a:off x="233612" y="4886413"/>
            <a:ext cx="5118833" cy="1815882"/>
          </a:xfrm>
          <a:prstGeom prst="rect">
            <a:avLst/>
          </a:prstGeom>
        </p:spPr>
        <p:txBody>
          <a:bodyPr wrap="square">
            <a:spAutoFit/>
          </a:bodyPr>
          <a:lstStyle/>
          <a:p>
            <a:pPr marL="257175" indent="-257175" defTabSz="685800" fontAlgn="base">
              <a:spcBef>
                <a:spcPct val="0"/>
              </a:spcBef>
              <a:spcAft>
                <a:spcPct val="0"/>
              </a:spcAft>
              <a:buClr>
                <a:srgbClr val="C00000"/>
              </a:buClr>
              <a:buFont typeface="Arial" panose="020B0604020202020204" pitchFamily="34" charset="0"/>
              <a:buChar char="•"/>
            </a:pPr>
            <a:r>
              <a:rPr lang="fr-FR" sz="2000" dirty="0">
                <a:solidFill>
                  <a:srgbClr val="C00000"/>
                </a:solidFill>
              </a:rPr>
              <a:t>Augmentation de la population </a:t>
            </a:r>
          </a:p>
          <a:p>
            <a:pPr marL="257175" indent="-257175" defTabSz="685800" fontAlgn="base">
              <a:spcBef>
                <a:spcPct val="0"/>
              </a:spcBef>
              <a:spcAft>
                <a:spcPct val="0"/>
              </a:spcAft>
              <a:buClr>
                <a:srgbClr val="C00000"/>
              </a:buClr>
              <a:buFont typeface="Arial" panose="020B0604020202020204" pitchFamily="34" charset="0"/>
              <a:buChar char="•"/>
            </a:pPr>
            <a:r>
              <a:rPr lang="fr-FR" sz="2000" dirty="0">
                <a:solidFill>
                  <a:srgbClr val="C00000"/>
                </a:solidFill>
              </a:rPr>
              <a:t>Diminution des terres arables</a:t>
            </a:r>
          </a:p>
          <a:p>
            <a:pPr marL="600075" lvl="1" indent="-257175" defTabSz="685800" fontAlgn="base">
              <a:spcBef>
                <a:spcPct val="0"/>
              </a:spcBef>
              <a:spcAft>
                <a:spcPct val="0"/>
              </a:spcAft>
              <a:buClr>
                <a:srgbClr val="009900"/>
              </a:buClr>
              <a:buFont typeface="Wingdings" panose="05000000000000000000" pitchFamily="2" charset="2"/>
              <a:buChar char="Ø"/>
            </a:pPr>
            <a:r>
              <a:rPr lang="fr-FR" dirty="0">
                <a:solidFill>
                  <a:srgbClr val="000000"/>
                </a:solidFill>
              </a:rPr>
              <a:t>1,5 Md ha soit 12 % des terres émergées</a:t>
            </a:r>
          </a:p>
          <a:p>
            <a:pPr marL="600075" lvl="1" indent="-257175" defTabSz="685800" fontAlgn="base">
              <a:spcBef>
                <a:spcPct val="0"/>
              </a:spcBef>
              <a:spcAft>
                <a:spcPct val="0"/>
              </a:spcAft>
              <a:buClr>
                <a:srgbClr val="009900"/>
              </a:buClr>
              <a:buFont typeface="Wingdings" panose="05000000000000000000" pitchFamily="2" charset="2"/>
              <a:buChar char="Ø"/>
            </a:pPr>
            <a:r>
              <a:rPr lang="fr-FR" dirty="0">
                <a:solidFill>
                  <a:srgbClr val="000000"/>
                </a:solidFill>
              </a:rPr>
              <a:t>140 000 ha </a:t>
            </a:r>
            <a:r>
              <a:rPr lang="fr-FR" dirty="0" err="1">
                <a:solidFill>
                  <a:srgbClr val="000000"/>
                </a:solidFill>
              </a:rPr>
              <a:t>déforestés</a:t>
            </a:r>
            <a:r>
              <a:rPr lang="fr-FR" dirty="0">
                <a:solidFill>
                  <a:srgbClr val="000000"/>
                </a:solidFill>
              </a:rPr>
              <a:t> par an (70 000 replantés)</a:t>
            </a:r>
          </a:p>
        </p:txBody>
      </p:sp>
      <p:sp>
        <p:nvSpPr>
          <p:cNvPr id="2" name="Accolade fermante 1"/>
          <p:cNvSpPr/>
          <p:nvPr/>
        </p:nvSpPr>
        <p:spPr>
          <a:xfrm>
            <a:off x="7662437" y="2368699"/>
            <a:ext cx="241160" cy="42203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350"/>
          </a:p>
        </p:txBody>
      </p:sp>
      <p:sp>
        <p:nvSpPr>
          <p:cNvPr id="8" name="ZoneTexte 7"/>
          <p:cNvSpPr txBox="1"/>
          <p:nvPr/>
        </p:nvSpPr>
        <p:spPr>
          <a:xfrm>
            <a:off x="7996822" y="2276553"/>
            <a:ext cx="2240757" cy="923330"/>
          </a:xfrm>
          <a:prstGeom prst="rect">
            <a:avLst/>
          </a:prstGeom>
          <a:noFill/>
        </p:spPr>
        <p:txBody>
          <a:bodyPr wrap="square" rtlCol="0">
            <a:spAutoFit/>
          </a:bodyPr>
          <a:lstStyle/>
          <a:p>
            <a:r>
              <a:rPr lang="fr-FR" dirty="0"/>
              <a:t>Les surfaces irriguées ont doublé</a:t>
            </a:r>
          </a:p>
        </p:txBody>
      </p:sp>
      <p:cxnSp>
        <p:nvCxnSpPr>
          <p:cNvPr id="10" name="Connecteur droit avec flèche 9"/>
          <p:cNvCxnSpPr/>
          <p:nvPr/>
        </p:nvCxnSpPr>
        <p:spPr>
          <a:xfrm flipH="1">
            <a:off x="7378792" y="3904077"/>
            <a:ext cx="6453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7996821" y="3544348"/>
            <a:ext cx="2523244" cy="1200329"/>
          </a:xfrm>
          <a:prstGeom prst="rect">
            <a:avLst/>
          </a:prstGeom>
          <a:noFill/>
        </p:spPr>
        <p:txBody>
          <a:bodyPr wrap="square" rtlCol="0">
            <a:spAutoFit/>
          </a:bodyPr>
          <a:lstStyle/>
          <a:p>
            <a:r>
              <a:rPr lang="fr-FR" dirty="0"/>
              <a:t>Lié à l’augmentation de la population mondiale</a:t>
            </a:r>
          </a:p>
        </p:txBody>
      </p:sp>
      <p:sp>
        <p:nvSpPr>
          <p:cNvPr id="15" name="ZoneTexte 14"/>
          <p:cNvSpPr txBox="1"/>
          <p:nvPr/>
        </p:nvSpPr>
        <p:spPr>
          <a:xfrm>
            <a:off x="3699172" y="1466876"/>
            <a:ext cx="1055097" cy="230832"/>
          </a:xfrm>
          <a:prstGeom prst="rect">
            <a:avLst/>
          </a:prstGeom>
          <a:noFill/>
        </p:spPr>
        <p:txBody>
          <a:bodyPr wrap="none" rtlCol="0">
            <a:spAutoFit/>
          </a:bodyPr>
          <a:lstStyle/>
          <a:p>
            <a:r>
              <a:rPr lang="fr-FR" sz="900" i="1" dirty="0"/>
              <a:t>Dans le monde</a:t>
            </a:r>
          </a:p>
        </p:txBody>
      </p:sp>
      <p:sp>
        <p:nvSpPr>
          <p:cNvPr id="17" name="Flèche droite 16"/>
          <p:cNvSpPr/>
          <p:nvPr/>
        </p:nvSpPr>
        <p:spPr>
          <a:xfrm>
            <a:off x="4754269" y="5223111"/>
            <a:ext cx="248696" cy="26376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Rectangle 17"/>
          <p:cNvSpPr/>
          <p:nvPr/>
        </p:nvSpPr>
        <p:spPr>
          <a:xfrm>
            <a:off x="4943340" y="5125001"/>
            <a:ext cx="7284285" cy="400110"/>
          </a:xfrm>
          <a:prstGeom prst="rect">
            <a:avLst/>
          </a:prstGeom>
        </p:spPr>
        <p:txBody>
          <a:bodyPr wrap="square">
            <a:spAutoFit/>
          </a:bodyPr>
          <a:lstStyle/>
          <a:p>
            <a:pPr algn="ctr"/>
            <a:r>
              <a:rPr lang="fr-FR" sz="2000" dirty="0">
                <a:solidFill>
                  <a:srgbClr val="C00000"/>
                </a:solidFill>
              </a:rPr>
              <a:t>Problème de sécurité et de souveraineté alimentaire</a:t>
            </a:r>
            <a:endParaRPr lang="fr-FR" sz="2000" dirty="0"/>
          </a:p>
        </p:txBody>
      </p:sp>
      <p:pic>
        <p:nvPicPr>
          <p:cNvPr id="20" name="Image 19"/>
          <p:cNvPicPr/>
          <p:nvPr/>
        </p:nvPicPr>
        <p:blipFill rotWithShape="1">
          <a:blip r:embed="rId4"/>
          <a:srcRect l="20795" t="35765" r="24098" b="33262"/>
          <a:stretch/>
        </p:blipFill>
        <p:spPr bwMode="auto">
          <a:xfrm>
            <a:off x="5556457" y="5562640"/>
            <a:ext cx="4211960" cy="1331800"/>
          </a:xfrm>
          <a:prstGeom prst="rect">
            <a:avLst/>
          </a:prstGeom>
          <a:ln>
            <a:noFill/>
          </a:ln>
          <a:extLst>
            <a:ext uri="{53640926-AAD7-44D8-BBD7-CCE9431645EC}">
              <a14:shadowObscured xmlns:a14="http://schemas.microsoft.com/office/drawing/2010/main"/>
            </a:ext>
          </a:extLst>
        </p:spPr>
      </p:pic>
      <p:sp>
        <p:nvSpPr>
          <p:cNvPr id="3" name="Titre 1">
            <a:extLst>
              <a:ext uri="{FF2B5EF4-FFF2-40B4-BE49-F238E27FC236}">
                <a16:creationId xmlns:a16="http://schemas.microsoft.com/office/drawing/2014/main" id="{B73807A6-44FC-77FF-BB3A-77362C3E5EF9}"/>
              </a:ext>
            </a:extLst>
          </p:cNvPr>
          <p:cNvSpPr>
            <a:spLocks noGrp="1"/>
          </p:cNvSpPr>
          <p:nvPr>
            <p:ph type="title"/>
          </p:nvPr>
        </p:nvSpPr>
        <p:spPr>
          <a:xfrm>
            <a:off x="233612" y="296486"/>
            <a:ext cx="11388240" cy="864000"/>
          </a:xfrm>
        </p:spPr>
        <p:txBody>
          <a:bodyPr vert="horz" lIns="91440" tIns="45720" rIns="91440" bIns="45720" rtlCol="0" anchor="ctr">
            <a:normAutofit fontScale="90000"/>
          </a:bodyPr>
          <a:lstStyle/>
          <a:p>
            <a:r>
              <a:rPr lang="fr-FR" cap="small" dirty="0">
                <a:solidFill>
                  <a:srgbClr val="000000"/>
                </a:solidFill>
                <a:latin typeface="Verdana"/>
              </a:rPr>
              <a:t>Au-delà des impacts agricoles : l’enjeu alimentaire</a:t>
            </a:r>
          </a:p>
        </p:txBody>
      </p:sp>
    </p:spTree>
    <p:extLst>
      <p:ext uri="{BB962C8B-B14F-4D97-AF65-F5344CB8AC3E}">
        <p14:creationId xmlns:p14="http://schemas.microsoft.com/office/powerpoint/2010/main" val="280188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animBg="1"/>
      <p:bldP spid="1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Grp="1" noChangeArrowheads="1"/>
          </p:cNvSpPr>
          <p:nvPr>
            <p:ph idx="1"/>
          </p:nvPr>
        </p:nvSpPr>
        <p:spPr bwMode="auto">
          <a:xfrm>
            <a:off x="7379483" y="1403703"/>
            <a:ext cx="3192101" cy="2861104"/>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buNone/>
            </a:pPr>
            <a:r>
              <a:rPr lang="fr-FR" altLang="fr-FR" sz="1800" b="1" dirty="0">
                <a:solidFill>
                  <a:srgbClr val="FFFFFF"/>
                </a:solidFill>
                <a:latin typeface="Calibri" panose="020F0502020204030204" pitchFamily="34" charset="0"/>
              </a:rPr>
              <a:t>Sécurité alimentaire</a:t>
            </a:r>
          </a:p>
          <a:p>
            <a:pPr algn="ctr" eaLnBrk="1" hangingPunct="1">
              <a:spcBef>
                <a:spcPct val="0"/>
              </a:spcBef>
              <a:buNone/>
            </a:pPr>
            <a:endParaRPr lang="fr-FR" altLang="fr-FR" sz="900" b="1" dirty="0">
              <a:solidFill>
                <a:srgbClr val="FFFFFF"/>
              </a:solidFill>
              <a:latin typeface="Calibri" panose="020F0502020204030204" pitchFamily="34" charset="0"/>
            </a:endParaRPr>
          </a:p>
          <a:p>
            <a:pPr eaLnBrk="1" hangingPunct="1">
              <a:spcBef>
                <a:spcPct val="0"/>
              </a:spcBef>
              <a:spcAft>
                <a:spcPts val="225"/>
              </a:spcAft>
              <a:buNone/>
            </a:pPr>
            <a:r>
              <a:rPr lang="fr-FR" altLang="fr-FR" sz="1800" dirty="0">
                <a:solidFill>
                  <a:srgbClr val="FFFFFF"/>
                </a:solidFill>
                <a:latin typeface="Calibri" panose="020F0502020204030204" pitchFamily="34" charset="0"/>
              </a:rPr>
              <a:t>-&gt; tensions ressources (eau)</a:t>
            </a:r>
          </a:p>
          <a:p>
            <a:pPr eaLnBrk="1" hangingPunct="1">
              <a:spcBef>
                <a:spcPct val="0"/>
              </a:spcBef>
              <a:spcAft>
                <a:spcPts val="225"/>
              </a:spcAft>
              <a:buNone/>
            </a:pPr>
            <a:r>
              <a:rPr lang="fr-FR" altLang="fr-FR" sz="1800" dirty="0">
                <a:solidFill>
                  <a:srgbClr val="FFFFFF"/>
                </a:solidFill>
                <a:latin typeface="Calibri" panose="020F0502020204030204" pitchFamily="34" charset="0"/>
              </a:rPr>
              <a:t>-&gt; dégradation des terres cultivables</a:t>
            </a:r>
          </a:p>
          <a:p>
            <a:pPr eaLnBrk="1" hangingPunct="1">
              <a:spcBef>
                <a:spcPct val="0"/>
              </a:spcBef>
              <a:spcAft>
                <a:spcPts val="225"/>
              </a:spcAft>
              <a:buNone/>
            </a:pPr>
            <a:r>
              <a:rPr lang="fr-FR" altLang="fr-FR" sz="1800" dirty="0">
                <a:solidFill>
                  <a:srgbClr val="FFFFFF"/>
                </a:solidFill>
                <a:latin typeface="Calibri" panose="020F0502020204030204" pitchFamily="34" charset="0"/>
              </a:rPr>
              <a:t>-&gt; variabilité rendements</a:t>
            </a:r>
          </a:p>
          <a:p>
            <a:pPr eaLnBrk="1" hangingPunct="1">
              <a:spcBef>
                <a:spcPct val="0"/>
              </a:spcBef>
              <a:spcAft>
                <a:spcPts val="225"/>
              </a:spcAft>
              <a:buNone/>
            </a:pPr>
            <a:r>
              <a:rPr lang="fr-FR" altLang="fr-FR" sz="1800" dirty="0">
                <a:solidFill>
                  <a:srgbClr val="FFFFFF"/>
                </a:solidFill>
                <a:latin typeface="Calibri" panose="020F0502020204030204" pitchFamily="34" charset="0"/>
              </a:rPr>
              <a:t>-&gt; augmentation besoins alimentaires</a:t>
            </a:r>
          </a:p>
          <a:p>
            <a:pPr eaLnBrk="1" hangingPunct="1">
              <a:spcBef>
                <a:spcPct val="0"/>
              </a:spcBef>
              <a:spcAft>
                <a:spcPts val="225"/>
              </a:spcAft>
              <a:buNone/>
            </a:pPr>
            <a:r>
              <a:rPr lang="fr-FR" altLang="fr-FR" sz="1800" dirty="0">
                <a:solidFill>
                  <a:srgbClr val="FFFFFF"/>
                </a:solidFill>
                <a:latin typeface="Calibri" panose="020F0502020204030204" pitchFamily="34" charset="0"/>
              </a:rPr>
              <a:t>-&gt; volatilité prix agricoles </a:t>
            </a:r>
          </a:p>
        </p:txBody>
      </p:sp>
      <p:sp>
        <p:nvSpPr>
          <p:cNvPr id="4" name="Rectangle 16"/>
          <p:cNvSpPr>
            <a:spLocks noChangeArrowheads="1"/>
          </p:cNvSpPr>
          <p:nvPr/>
        </p:nvSpPr>
        <p:spPr bwMode="auto">
          <a:xfrm>
            <a:off x="1773842" y="1829283"/>
            <a:ext cx="2737983" cy="1712777"/>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defTabSz="685800" eaLnBrk="1" fontAlgn="base" hangingPunct="1">
              <a:lnSpc>
                <a:spcPct val="90000"/>
              </a:lnSpc>
              <a:spcBef>
                <a:spcPct val="0"/>
              </a:spcBef>
              <a:spcAft>
                <a:spcPct val="0"/>
              </a:spcAft>
              <a:buNone/>
            </a:pPr>
            <a:r>
              <a:rPr lang="fr-FR" altLang="fr-FR" sz="1800" b="1" dirty="0">
                <a:solidFill>
                  <a:srgbClr val="FFFFFF"/>
                </a:solidFill>
                <a:latin typeface="Calibri" panose="020F0502020204030204" pitchFamily="34" charset="0"/>
              </a:rPr>
              <a:t>Réchauffement climatique</a:t>
            </a:r>
          </a:p>
          <a:p>
            <a:pPr defTabSz="685800" eaLnBrk="1" fontAlgn="base" hangingPunct="1">
              <a:lnSpc>
                <a:spcPct val="90000"/>
              </a:lnSpc>
              <a:spcBef>
                <a:spcPct val="0"/>
              </a:spcBef>
              <a:spcAft>
                <a:spcPct val="0"/>
              </a:spcAft>
              <a:buNone/>
            </a:pPr>
            <a:endParaRPr lang="fr-FR" altLang="fr-FR" sz="900" b="1" dirty="0">
              <a:solidFill>
                <a:srgbClr val="FFFFFF"/>
              </a:solidFill>
              <a:latin typeface="Calibri" panose="020F0502020204030204" pitchFamily="34" charset="0"/>
            </a:endParaRPr>
          </a:p>
          <a:p>
            <a:pPr defTabSz="685800" eaLnBrk="1" fontAlgn="base" hangingPunct="1">
              <a:lnSpc>
                <a:spcPct val="90000"/>
              </a:lnSpc>
              <a:spcBef>
                <a:spcPct val="0"/>
              </a:spcBef>
              <a:spcAft>
                <a:spcPct val="0"/>
              </a:spcAft>
              <a:buNone/>
            </a:pPr>
            <a:r>
              <a:rPr lang="fr-FR" altLang="fr-FR" sz="1800" dirty="0">
                <a:solidFill>
                  <a:srgbClr val="FFFFFF"/>
                </a:solidFill>
                <a:latin typeface="Calibri" panose="020F0502020204030204" pitchFamily="34" charset="0"/>
              </a:rPr>
              <a:t>Le climat se modifie: s’adapter  et anticiper (T°, parasites, tensions sur les ressources…)</a:t>
            </a:r>
          </a:p>
          <a:p>
            <a:pPr defTabSz="685800" eaLnBrk="1" fontAlgn="base" hangingPunct="1">
              <a:lnSpc>
                <a:spcPct val="90000"/>
              </a:lnSpc>
              <a:spcBef>
                <a:spcPct val="0"/>
              </a:spcBef>
              <a:spcAft>
                <a:spcPct val="0"/>
              </a:spcAft>
              <a:buNone/>
            </a:pPr>
            <a:endParaRPr lang="fr-FR" altLang="fr-FR" sz="1800" dirty="0">
              <a:solidFill>
                <a:srgbClr val="FFFFFF"/>
              </a:solidFill>
              <a:latin typeface="Calibri" panose="020F0502020204030204" pitchFamily="34" charset="0"/>
            </a:endParaRPr>
          </a:p>
        </p:txBody>
      </p:sp>
      <p:sp>
        <p:nvSpPr>
          <p:cNvPr id="6" name="Rectangle 17"/>
          <p:cNvSpPr>
            <a:spLocks noChangeArrowheads="1"/>
          </p:cNvSpPr>
          <p:nvPr/>
        </p:nvSpPr>
        <p:spPr bwMode="auto">
          <a:xfrm>
            <a:off x="4313549" y="4077073"/>
            <a:ext cx="3138513" cy="20867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defTabSz="685800" eaLnBrk="1" fontAlgn="base" hangingPunct="1">
              <a:lnSpc>
                <a:spcPct val="90000"/>
              </a:lnSpc>
              <a:spcBef>
                <a:spcPct val="0"/>
              </a:spcBef>
              <a:spcAft>
                <a:spcPct val="0"/>
              </a:spcAft>
              <a:buNone/>
            </a:pPr>
            <a:r>
              <a:rPr lang="fr-FR" altLang="fr-FR" sz="1800" b="1" dirty="0">
                <a:solidFill>
                  <a:srgbClr val="FFFFFF"/>
                </a:solidFill>
                <a:latin typeface="Calibri" panose="020F0502020204030204" pitchFamily="34" charset="0"/>
              </a:rPr>
              <a:t>Agriculture et GES</a:t>
            </a:r>
          </a:p>
          <a:p>
            <a:pPr algn="just" defTabSz="685800" eaLnBrk="1" fontAlgn="base" hangingPunct="1">
              <a:lnSpc>
                <a:spcPct val="90000"/>
              </a:lnSpc>
              <a:spcBef>
                <a:spcPct val="0"/>
              </a:spcBef>
              <a:spcAft>
                <a:spcPct val="0"/>
              </a:spcAft>
              <a:buNone/>
            </a:pPr>
            <a:endParaRPr lang="fr-FR" altLang="fr-FR" sz="1800" dirty="0">
              <a:solidFill>
                <a:srgbClr val="FFFFFF"/>
              </a:solidFill>
              <a:latin typeface="Calibri" panose="020F0502020204030204" pitchFamily="34" charset="0"/>
            </a:endParaRPr>
          </a:p>
          <a:p>
            <a:pPr algn="just" defTabSz="685800" eaLnBrk="1" fontAlgn="base" hangingPunct="1">
              <a:lnSpc>
                <a:spcPct val="90000"/>
              </a:lnSpc>
              <a:spcBef>
                <a:spcPct val="0"/>
              </a:spcBef>
              <a:spcAft>
                <a:spcPct val="0"/>
              </a:spcAft>
              <a:buNone/>
            </a:pPr>
            <a:r>
              <a:rPr lang="fr-FR" altLang="fr-FR" sz="1800" dirty="0">
                <a:solidFill>
                  <a:srgbClr val="FFFFFF"/>
                </a:solidFill>
                <a:latin typeface="Calibri" panose="020F0502020204030204" pitchFamily="34" charset="0"/>
              </a:rPr>
              <a:t>Monde : 14 % GES</a:t>
            </a:r>
          </a:p>
          <a:p>
            <a:pPr algn="just" defTabSz="685800" eaLnBrk="1" fontAlgn="base" hangingPunct="1">
              <a:lnSpc>
                <a:spcPct val="90000"/>
              </a:lnSpc>
              <a:spcBef>
                <a:spcPct val="0"/>
              </a:spcBef>
              <a:spcAft>
                <a:spcPct val="0"/>
              </a:spcAft>
              <a:buNone/>
            </a:pPr>
            <a:r>
              <a:rPr lang="fr-FR" altLang="fr-FR" sz="1800" dirty="0">
                <a:solidFill>
                  <a:srgbClr val="FFFFFF"/>
                </a:solidFill>
                <a:latin typeface="Calibri" panose="020F0502020204030204" pitchFamily="34" charset="0"/>
              </a:rPr>
              <a:t>France :  20 % GES</a:t>
            </a:r>
          </a:p>
          <a:p>
            <a:pPr algn="just" defTabSz="685800" eaLnBrk="1" fontAlgn="base" hangingPunct="1">
              <a:lnSpc>
                <a:spcPct val="90000"/>
              </a:lnSpc>
              <a:spcBef>
                <a:spcPct val="0"/>
              </a:spcBef>
              <a:spcAft>
                <a:spcPct val="0"/>
              </a:spcAft>
              <a:buNone/>
            </a:pPr>
            <a:endParaRPr lang="fr-FR" altLang="fr-FR" sz="1800" dirty="0">
              <a:solidFill>
                <a:srgbClr val="FFFFFF"/>
              </a:solidFill>
              <a:latin typeface="Calibri" panose="020F0502020204030204" pitchFamily="34" charset="0"/>
            </a:endParaRPr>
          </a:p>
          <a:p>
            <a:pPr defTabSz="685800" eaLnBrk="1" fontAlgn="base" hangingPunct="1">
              <a:lnSpc>
                <a:spcPct val="90000"/>
              </a:lnSpc>
              <a:spcBef>
                <a:spcPct val="0"/>
              </a:spcBef>
              <a:spcAft>
                <a:spcPct val="0"/>
              </a:spcAft>
              <a:buFontTx/>
              <a:buAutoNum type="arabicPeriod"/>
            </a:pPr>
            <a:r>
              <a:rPr lang="fr-FR" altLang="fr-FR" sz="1800" dirty="0">
                <a:solidFill>
                  <a:srgbClr val="FFFFFF"/>
                </a:solidFill>
                <a:latin typeface="Calibri" panose="020F0502020204030204" pitchFamily="34" charset="0"/>
              </a:rPr>
              <a:t>réduction GES /énergie</a:t>
            </a:r>
          </a:p>
          <a:p>
            <a:pPr defTabSz="685800" eaLnBrk="1" fontAlgn="base" hangingPunct="1">
              <a:lnSpc>
                <a:spcPct val="90000"/>
              </a:lnSpc>
              <a:spcBef>
                <a:spcPct val="0"/>
              </a:spcBef>
              <a:spcAft>
                <a:spcPct val="0"/>
              </a:spcAft>
              <a:buFontTx/>
              <a:buAutoNum type="arabicPeriod"/>
            </a:pPr>
            <a:r>
              <a:rPr lang="fr-FR" altLang="fr-FR" sz="1800" dirty="0">
                <a:solidFill>
                  <a:srgbClr val="FFFFFF"/>
                </a:solidFill>
                <a:latin typeface="Calibri" panose="020F0502020204030204" pitchFamily="34" charset="0"/>
              </a:rPr>
              <a:t>stockage de C</a:t>
            </a:r>
          </a:p>
          <a:p>
            <a:pPr defTabSz="685800" eaLnBrk="1" fontAlgn="base" hangingPunct="1">
              <a:lnSpc>
                <a:spcPct val="90000"/>
              </a:lnSpc>
              <a:spcBef>
                <a:spcPct val="0"/>
              </a:spcBef>
              <a:spcAft>
                <a:spcPct val="0"/>
              </a:spcAft>
              <a:buFontTx/>
              <a:buAutoNum type="arabicPeriod"/>
            </a:pPr>
            <a:r>
              <a:rPr lang="fr-FR" altLang="fr-FR" sz="1800" dirty="0">
                <a:solidFill>
                  <a:srgbClr val="FFFFFF"/>
                </a:solidFill>
                <a:latin typeface="Calibri" panose="020F0502020204030204" pitchFamily="34" charset="0"/>
              </a:rPr>
              <a:t>bioénergies/biomatériaux</a:t>
            </a:r>
          </a:p>
        </p:txBody>
      </p:sp>
      <p:pic>
        <p:nvPicPr>
          <p:cNvPr id="7" name="Image 10" descr="clim1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1584" y="3652196"/>
            <a:ext cx="144661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4" descr="Climat_Afrique.jpg"/>
          <p:cNvPicPr>
            <a:picLocks noChangeAspect="1"/>
          </p:cNvPicPr>
          <p:nvPr/>
        </p:nvPicPr>
        <p:blipFill>
          <a:blip r:embed="rId4" cstate="print">
            <a:extLst>
              <a:ext uri="{28A0092B-C50C-407E-A947-70E740481C1C}">
                <a14:useLocalDpi xmlns:a14="http://schemas.microsoft.com/office/drawing/2010/main" val="0"/>
              </a:ext>
            </a:extLst>
          </a:blip>
          <a:srcRect l="15826" r="8543"/>
          <a:stretch>
            <a:fillRect/>
          </a:stretch>
        </p:blipFill>
        <p:spPr bwMode="auto">
          <a:xfrm>
            <a:off x="10038079" y="2356473"/>
            <a:ext cx="1928813" cy="112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2234" y="2116567"/>
            <a:ext cx="2047568" cy="1365046"/>
          </a:xfrm>
          <a:prstGeom prst="rect">
            <a:avLst/>
          </a:prstGeom>
        </p:spPr>
      </p:pic>
      <p:cxnSp>
        <p:nvCxnSpPr>
          <p:cNvPr id="10" name="Connecteur droit avec flèche 9"/>
          <p:cNvCxnSpPr/>
          <p:nvPr/>
        </p:nvCxnSpPr>
        <p:spPr>
          <a:xfrm>
            <a:off x="4313548" y="3481614"/>
            <a:ext cx="251460" cy="333819"/>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Rectangle à coins arrondis 10"/>
          <p:cNvSpPr/>
          <p:nvPr/>
        </p:nvSpPr>
        <p:spPr>
          <a:xfrm rot="20138332">
            <a:off x="3585819" y="3094737"/>
            <a:ext cx="1540725" cy="3092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Adaptation</a:t>
            </a:r>
          </a:p>
        </p:txBody>
      </p:sp>
      <p:sp>
        <p:nvSpPr>
          <p:cNvPr id="12" name="Rectangle à coins arrondis 11"/>
          <p:cNvSpPr/>
          <p:nvPr/>
        </p:nvSpPr>
        <p:spPr>
          <a:xfrm rot="20138332">
            <a:off x="3962258" y="3765410"/>
            <a:ext cx="1786079" cy="3092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Atténuation</a:t>
            </a:r>
          </a:p>
        </p:txBody>
      </p:sp>
      <p:sp>
        <p:nvSpPr>
          <p:cNvPr id="14" name="Rectangle 16"/>
          <p:cNvSpPr>
            <a:spLocks noChangeArrowheads="1"/>
          </p:cNvSpPr>
          <p:nvPr/>
        </p:nvSpPr>
        <p:spPr bwMode="auto">
          <a:xfrm>
            <a:off x="5663953" y="1014556"/>
            <a:ext cx="1361447" cy="840230"/>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defTabSz="685800" eaLnBrk="1" fontAlgn="base" hangingPunct="1">
              <a:lnSpc>
                <a:spcPct val="90000"/>
              </a:lnSpc>
              <a:spcBef>
                <a:spcPct val="0"/>
              </a:spcBef>
              <a:spcAft>
                <a:spcPct val="0"/>
              </a:spcAft>
              <a:buNone/>
            </a:pPr>
            <a:r>
              <a:rPr lang="fr-FR" altLang="fr-FR" sz="1800" b="1" dirty="0">
                <a:solidFill>
                  <a:srgbClr val="FFFFFF"/>
                </a:solidFill>
                <a:latin typeface="Calibri" panose="020F0502020204030204" pitchFamily="34" charset="0"/>
              </a:rPr>
              <a:t>Érosion </a:t>
            </a:r>
            <a:r>
              <a:rPr lang="fr-FR" altLang="fr-FR" sz="1800" dirty="0">
                <a:solidFill>
                  <a:srgbClr val="FFFFFF"/>
                </a:solidFill>
                <a:latin typeface="Calibri" panose="020F0502020204030204" pitchFamily="34" charset="0"/>
              </a:rPr>
              <a:t>(sols, biodiversité)</a:t>
            </a:r>
          </a:p>
        </p:txBody>
      </p:sp>
      <p:sp>
        <p:nvSpPr>
          <p:cNvPr id="15" name="Rectangle 10"/>
          <p:cNvSpPr txBox="1">
            <a:spLocks noChangeArrowheads="1"/>
          </p:cNvSpPr>
          <p:nvPr/>
        </p:nvSpPr>
        <p:spPr bwMode="auto">
          <a:xfrm>
            <a:off x="2071354" y="5733256"/>
            <a:ext cx="2007071" cy="923330"/>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rtlCol="0">
            <a:spAutoFit/>
          </a:bodyPr>
          <a:lstStyle>
            <a:lvl1pPr marL="342900" indent="-342900" algn="l" defTabSz="914400" rtl="0" eaLnBrk="0" latinLnBrk="0" hangingPunct="0">
              <a:spcBef>
                <a:spcPts val="1500"/>
              </a:spcBef>
              <a:buFont typeface="Arial" panose="020B0604020202020204" pitchFamily="34" charset="0"/>
              <a:buChar char="•"/>
              <a:defRPr sz="2000" kern="12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marL="742950" indent="-285750" algn="l" defTabSz="914400" rtl="0" eaLnBrk="0" latinLnBrk="0" hangingPunct="0">
              <a:spcBef>
                <a:spcPts val="700"/>
              </a:spcBef>
              <a:buFont typeface="Arial" panose="020B0604020202020204" pitchFamily="34" charset="0"/>
              <a:buChar char="–"/>
              <a:defRPr sz="28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marL="1143000" indent="-228600" algn="l" defTabSz="914400" rtl="0" eaLnBrk="0" latinLnBrk="0" hangingPunct="0">
              <a:spcBef>
                <a:spcPts val="400"/>
              </a:spcBef>
              <a:buFont typeface="Arial" panose="020B0604020202020204" pitchFamily="34" charset="0"/>
              <a:buChar char="•"/>
              <a:defRPr sz="16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marL="1600200" indent="-228600" algn="l" defTabSz="914400" rtl="0" eaLnBrk="0" latinLnBrk="0" hangingPunct="0">
              <a:spcBef>
                <a:spcPts val="300"/>
              </a:spcBef>
              <a:buFont typeface="Arial" panose="020B0604020202020204" pitchFamily="34" charset="0"/>
              <a:buChar char="–"/>
              <a:defRPr sz="12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marL="2057400" indent="-228600" algn="l" defTabSz="914400" rtl="0" eaLnBrk="0" latinLnBrk="0" hangingPunct="0">
              <a:spcBef>
                <a:spcPts val="250"/>
              </a:spcBef>
              <a:buFont typeface="Arial" panose="020B0604020202020204" pitchFamily="34" charset="0"/>
              <a:buChar char="»"/>
              <a:defRPr sz="10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algn="l" defTabSz="914400" rtl="0" eaLnBrk="0" fontAlgn="base" latinLnBrk="0" hangingPunct="0">
              <a:spcBef>
                <a:spcPts val="250"/>
              </a:spcBef>
              <a:spcAft>
                <a:spcPct val="0"/>
              </a:spcAft>
              <a:buClr>
                <a:srgbClr val="000000"/>
              </a:buClr>
              <a:buSzPct val="100000"/>
              <a:buFont typeface="Times New Roman" panose="02020603050405020304" pitchFamily="18" charset="0"/>
              <a:buChar char="»"/>
              <a:defRPr sz="10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algn="l" defTabSz="914400" rtl="0" eaLnBrk="0" fontAlgn="base" latinLnBrk="0" hangingPunct="0">
              <a:spcBef>
                <a:spcPts val="250"/>
              </a:spcBef>
              <a:spcAft>
                <a:spcPct val="0"/>
              </a:spcAft>
              <a:buClr>
                <a:srgbClr val="000000"/>
              </a:buClr>
              <a:buSzPct val="100000"/>
              <a:buFont typeface="Times New Roman" panose="02020603050405020304" pitchFamily="18" charset="0"/>
              <a:buChar char="»"/>
              <a:defRPr sz="10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algn="l" defTabSz="914400" rtl="0" eaLnBrk="0" fontAlgn="base" latinLnBrk="0" hangingPunct="0">
              <a:spcBef>
                <a:spcPts val="250"/>
              </a:spcBef>
              <a:spcAft>
                <a:spcPct val="0"/>
              </a:spcAft>
              <a:buClr>
                <a:srgbClr val="000000"/>
              </a:buClr>
              <a:buSzPct val="100000"/>
              <a:buFont typeface="Times New Roman" panose="02020603050405020304" pitchFamily="18" charset="0"/>
              <a:buChar char="»"/>
              <a:defRPr sz="10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algn="l" defTabSz="914400" rtl="0" eaLnBrk="0" fontAlgn="base" latinLnBrk="0" hangingPunct="0">
              <a:spcBef>
                <a:spcPts val="250"/>
              </a:spcBef>
              <a:spcAft>
                <a:spcPct val="0"/>
              </a:spcAft>
              <a:buClr>
                <a:srgbClr val="000000"/>
              </a:buClr>
              <a:buSzPct val="100000"/>
              <a:buFont typeface="Times New Roman" panose="02020603050405020304" pitchFamily="18" charset="0"/>
              <a:buChar char="»"/>
              <a:defRPr sz="1000" kern="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eaLnBrk="1" hangingPunct="1">
              <a:spcBef>
                <a:spcPct val="0"/>
              </a:spcBef>
              <a:spcAft>
                <a:spcPts val="225"/>
              </a:spcAft>
              <a:buNone/>
            </a:pPr>
            <a:r>
              <a:rPr lang="fr-FR" altLang="fr-FR" sz="1800" dirty="0">
                <a:solidFill>
                  <a:srgbClr val="FFFFFF"/>
                </a:solidFill>
                <a:latin typeface="Calibri" panose="020F0502020204030204" pitchFamily="34" charset="0"/>
              </a:rPr>
              <a:t>Dégradation et raréfaction des ressources</a:t>
            </a:r>
          </a:p>
        </p:txBody>
      </p:sp>
      <p:sp>
        <p:nvSpPr>
          <p:cNvPr id="16" name="Rectangle 17"/>
          <p:cNvSpPr>
            <a:spLocks noChangeArrowheads="1"/>
          </p:cNvSpPr>
          <p:nvPr/>
        </p:nvSpPr>
        <p:spPr bwMode="auto">
          <a:xfrm>
            <a:off x="2789149" y="892149"/>
            <a:ext cx="2320792" cy="84023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algn="ctr" defTabSz="685800" eaLnBrk="1" fontAlgn="base" hangingPunct="1">
              <a:lnSpc>
                <a:spcPct val="90000"/>
              </a:lnSpc>
              <a:spcBef>
                <a:spcPct val="0"/>
              </a:spcBef>
              <a:spcAft>
                <a:spcPct val="0"/>
              </a:spcAft>
              <a:buNone/>
            </a:pPr>
            <a:r>
              <a:rPr lang="fr-FR" altLang="fr-FR" sz="1800" b="1" dirty="0">
                <a:solidFill>
                  <a:srgbClr val="FFFFFF"/>
                </a:solidFill>
                <a:latin typeface="Calibri" panose="020F0502020204030204" pitchFamily="34" charset="0"/>
              </a:rPr>
              <a:t>Santé </a:t>
            </a:r>
            <a:endParaRPr lang="fr-FR" altLang="fr-FR" sz="1800" dirty="0">
              <a:solidFill>
                <a:srgbClr val="FFFFFF"/>
              </a:solidFill>
              <a:latin typeface="Calibri" panose="020F0502020204030204" pitchFamily="34" charset="0"/>
            </a:endParaRPr>
          </a:p>
          <a:p>
            <a:pPr algn="ctr" defTabSz="685800" eaLnBrk="1" fontAlgn="base" hangingPunct="1">
              <a:lnSpc>
                <a:spcPct val="90000"/>
              </a:lnSpc>
              <a:spcBef>
                <a:spcPct val="0"/>
              </a:spcBef>
              <a:spcAft>
                <a:spcPct val="0"/>
              </a:spcAft>
              <a:buNone/>
            </a:pPr>
            <a:r>
              <a:rPr lang="fr-FR" altLang="fr-FR" sz="1800" dirty="0">
                <a:solidFill>
                  <a:srgbClr val="FFFFFF"/>
                </a:solidFill>
                <a:latin typeface="Calibri" panose="020F0502020204030204" pitchFamily="34" charset="0"/>
              </a:rPr>
              <a:t>(maladies chroniques </a:t>
            </a:r>
          </a:p>
          <a:p>
            <a:pPr algn="ctr" defTabSz="685800" eaLnBrk="1" fontAlgn="base" hangingPunct="1">
              <a:lnSpc>
                <a:spcPct val="90000"/>
              </a:lnSpc>
              <a:spcBef>
                <a:spcPct val="0"/>
              </a:spcBef>
              <a:spcAft>
                <a:spcPct val="0"/>
              </a:spcAft>
              <a:buNone/>
            </a:pPr>
            <a:r>
              <a:rPr lang="fr-FR" altLang="fr-FR" sz="1800" dirty="0">
                <a:solidFill>
                  <a:srgbClr val="FFFFFF"/>
                </a:solidFill>
                <a:latin typeface="Calibri" panose="020F0502020204030204" pitchFamily="34" charset="0"/>
              </a:rPr>
              <a:t>et crises sanitaires)</a:t>
            </a:r>
          </a:p>
        </p:txBody>
      </p:sp>
      <p:sp>
        <p:nvSpPr>
          <p:cNvPr id="3" name="Titre 1">
            <a:extLst>
              <a:ext uri="{FF2B5EF4-FFF2-40B4-BE49-F238E27FC236}">
                <a16:creationId xmlns:a16="http://schemas.microsoft.com/office/drawing/2014/main" id="{2106201F-DDE9-D152-E075-01EC28B3F775}"/>
              </a:ext>
            </a:extLst>
          </p:cNvPr>
          <p:cNvSpPr txBox="1">
            <a:spLocks/>
          </p:cNvSpPr>
          <p:nvPr/>
        </p:nvSpPr>
        <p:spPr>
          <a:xfrm>
            <a:off x="242611" y="146130"/>
            <a:ext cx="10980000" cy="864000"/>
          </a:xfrm>
          <a:prstGeom prst="rect">
            <a:avLst/>
          </a:prstGeom>
        </p:spPr>
        <p:txBody>
          <a:bodyPr vert="horz" lIns="91440" tIns="45720" rIns="91440" bIns="45720" rtlCol="0" anchor="ctr">
            <a:normAutofit fontScale="97500"/>
          </a:bodyPr>
          <a:lstStyle>
            <a:lvl1pPr marL="571500" indent="-571500">
              <a:lnSpc>
                <a:spcPct val="90000"/>
              </a:lnSpc>
              <a:spcBef>
                <a:spcPct val="0"/>
              </a:spcBef>
              <a:buFontTx/>
              <a:buBlip>
                <a:blip r:embed="rId6"/>
              </a:buBlip>
              <a:defRPr sz="3200" b="1" cap="small">
                <a:solidFill>
                  <a:srgbClr val="000000"/>
                </a:solidFill>
                <a:latin typeface="Verdana"/>
                <a:ea typeface="+mj-ea"/>
                <a:cs typeface="+mj-cs"/>
              </a:defRPr>
            </a:lvl1pPr>
          </a:lstStyle>
          <a:p>
            <a:r>
              <a:rPr lang="fr-FR" dirty="0"/>
              <a:t>Des crises et des défis interconnectés</a:t>
            </a:r>
          </a:p>
        </p:txBody>
      </p:sp>
      <p:pic>
        <p:nvPicPr>
          <p:cNvPr id="13" name="Image 12" descr="Une image contenant texte, Graphique, logo, graphisme&#10;&#10;Description générée automatiquement">
            <a:extLst>
              <a:ext uri="{FF2B5EF4-FFF2-40B4-BE49-F238E27FC236}">
                <a16:creationId xmlns:a16="http://schemas.microsoft.com/office/drawing/2014/main" id="{AEAD0794-6DCB-0C97-D3DB-BC0FDFD3AF0A}"/>
              </a:ext>
            </a:extLst>
          </p:cNvPr>
          <p:cNvPicPr>
            <a:picLocks noChangeAspect="1"/>
          </p:cNvPicPr>
          <p:nvPr/>
        </p:nvPicPr>
        <p:blipFill rotWithShape="1">
          <a:blip r:embed="rId7">
            <a:extLst>
              <a:ext uri="{28A0092B-C50C-407E-A947-70E740481C1C}">
                <a14:useLocalDpi xmlns:a14="http://schemas.microsoft.com/office/drawing/2010/main" val="0"/>
              </a:ext>
            </a:extLst>
          </a:blip>
          <a:srcRect l="24861" t="5189" r="22735" b="13596"/>
          <a:stretch/>
        </p:blipFill>
        <p:spPr>
          <a:xfrm>
            <a:off x="7787627" y="4463941"/>
            <a:ext cx="1292789" cy="1500723"/>
          </a:xfrm>
          <a:prstGeom prst="rect">
            <a:avLst/>
          </a:prstGeom>
        </p:spPr>
      </p:pic>
      <p:sp>
        <p:nvSpPr>
          <p:cNvPr id="17" name="ZoneTexte 16">
            <a:extLst>
              <a:ext uri="{FF2B5EF4-FFF2-40B4-BE49-F238E27FC236}">
                <a16:creationId xmlns:a16="http://schemas.microsoft.com/office/drawing/2014/main" id="{C7663A65-A741-AC3B-114C-733CEB874922}"/>
              </a:ext>
            </a:extLst>
          </p:cNvPr>
          <p:cNvSpPr txBox="1"/>
          <p:nvPr/>
        </p:nvSpPr>
        <p:spPr>
          <a:xfrm>
            <a:off x="9080416" y="4647541"/>
            <a:ext cx="2007071" cy="1200329"/>
          </a:xfrm>
          <a:prstGeom prst="rect">
            <a:avLst/>
          </a:prstGeom>
          <a:noFill/>
        </p:spPr>
        <p:txBody>
          <a:bodyPr wrap="square" rtlCol="0">
            <a:spAutoFit/>
          </a:bodyPr>
          <a:lstStyle/>
          <a:p>
            <a:r>
              <a:rPr lang="fr-FR" dirty="0">
                <a:solidFill>
                  <a:srgbClr val="00AFBC"/>
                </a:solidFill>
                <a:sym typeface="Wingdings" panose="05000000000000000000" pitchFamily="2" charset="2"/>
              </a:rPr>
              <a:t>P</a:t>
            </a:r>
            <a:r>
              <a:rPr lang="fr-FR" b="0" i="0" baseline="0" dirty="0">
                <a:solidFill>
                  <a:srgbClr val="00AFBC"/>
                </a:solidFill>
                <a:sym typeface="Wingdings" panose="05000000000000000000" pitchFamily="2" charset="2"/>
              </a:rPr>
              <a:t>our comprendre toutes les interconnexions</a:t>
            </a:r>
            <a:endParaRPr lang="fr-FR" dirty="0">
              <a:solidFill>
                <a:srgbClr val="00AFBC"/>
              </a:solidFill>
            </a:endParaRPr>
          </a:p>
        </p:txBody>
      </p:sp>
    </p:spTree>
    <p:extLst>
      <p:ext uri="{BB962C8B-B14F-4D97-AF65-F5344CB8AC3E}">
        <p14:creationId xmlns:p14="http://schemas.microsoft.com/office/powerpoint/2010/main" val="214382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animBg="1"/>
      <p:bldP spid="12" grpId="0" animBg="1"/>
      <p:bldP spid="15" grpId="0" build="p" animBg="1"/>
      <p:bldP spid="1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7500"/>
          </a:bodyPr>
          <a:lstStyle/>
          <a:p>
            <a:r>
              <a:rPr lang="fr-FR" cap="small" dirty="0">
                <a:solidFill>
                  <a:srgbClr val="000000"/>
                </a:solidFill>
                <a:latin typeface="Verdana"/>
              </a:rPr>
              <a:t>Résumé agriculture et changement climatique</a:t>
            </a:r>
          </a:p>
        </p:txBody>
      </p:sp>
      <p:sp>
        <p:nvSpPr>
          <p:cNvPr id="4" name="ZoneTexte 3">
            <a:extLst>
              <a:ext uri="{FF2B5EF4-FFF2-40B4-BE49-F238E27FC236}">
                <a16:creationId xmlns:a16="http://schemas.microsoft.com/office/drawing/2014/main" id="{9F9BE625-128D-BBFF-657D-2BEA48156776}"/>
              </a:ext>
            </a:extLst>
          </p:cNvPr>
          <p:cNvSpPr txBox="1"/>
          <p:nvPr/>
        </p:nvSpPr>
        <p:spPr>
          <a:xfrm>
            <a:off x="1049625" y="3302762"/>
            <a:ext cx="4755706" cy="1200329"/>
          </a:xfrm>
          <a:prstGeom prst="rect">
            <a:avLst/>
          </a:prstGeom>
          <a:noFill/>
        </p:spPr>
        <p:txBody>
          <a:bodyPr wrap="square" rtlCol="0">
            <a:spAutoFit/>
          </a:bodyPr>
          <a:lstStyle/>
          <a:p>
            <a:r>
              <a:rPr lang="fr-FR" b="1" dirty="0">
                <a:hlinkClick r:id="rId2"/>
              </a:rPr>
              <a:t>Vidéo</a:t>
            </a:r>
            <a:r>
              <a:rPr lang="fr-FR" dirty="0">
                <a:hlinkClick r:id="rId2"/>
              </a:rPr>
              <a:t> </a:t>
            </a:r>
            <a:r>
              <a:rPr lang="fr-FR" b="1" dirty="0">
                <a:hlinkClick r:id="rId2"/>
              </a:rPr>
              <a:t>Génération climat : Quels sont les liens entre agriculture et changement climatique ?</a:t>
            </a:r>
            <a:endParaRPr lang="fr-FR" b="1" dirty="0"/>
          </a:p>
          <a:p>
            <a:endParaRPr lang="fr-FR" dirty="0"/>
          </a:p>
        </p:txBody>
      </p:sp>
      <p:pic>
        <p:nvPicPr>
          <p:cNvPr id="5" name="Image 4">
            <a:extLst>
              <a:ext uri="{FF2B5EF4-FFF2-40B4-BE49-F238E27FC236}">
                <a16:creationId xmlns:a16="http://schemas.microsoft.com/office/drawing/2014/main" id="{97092C33-B47D-B8A0-27DF-DEA6C84E8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319" y="1341120"/>
            <a:ext cx="4759056" cy="5438921"/>
          </a:xfrm>
          <a:prstGeom prst="rect">
            <a:avLst/>
          </a:prstGeom>
        </p:spPr>
      </p:pic>
    </p:spTree>
    <p:extLst>
      <p:ext uri="{BB962C8B-B14F-4D97-AF65-F5344CB8AC3E}">
        <p14:creationId xmlns:p14="http://schemas.microsoft.com/office/powerpoint/2010/main" val="30234384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317500"/>
            <a:ext cx="10980000" cy="864000"/>
          </a:xfrm>
        </p:spPr>
        <p:txBody>
          <a:bodyPr vert="horz" lIns="91440" tIns="45720" rIns="91440" bIns="45720" rtlCol="0" anchor="ctr">
            <a:normAutofit fontScale="90000"/>
          </a:bodyPr>
          <a:lstStyle/>
          <a:p>
            <a:r>
              <a:rPr lang="fr-FR" cap="small" dirty="0">
                <a:solidFill>
                  <a:srgbClr val="000000"/>
                </a:solidFill>
                <a:latin typeface="Verdana"/>
              </a:rPr>
              <a:t>S’adapter tout en cherchant à atténuer son impact</a:t>
            </a:r>
          </a:p>
        </p:txBody>
      </p:sp>
      <p:sp>
        <p:nvSpPr>
          <p:cNvPr id="4" name="ZoneTexte 3">
            <a:extLst>
              <a:ext uri="{FF2B5EF4-FFF2-40B4-BE49-F238E27FC236}">
                <a16:creationId xmlns:a16="http://schemas.microsoft.com/office/drawing/2014/main" id="{034396BF-BA31-0C2B-8165-B6DD1F75CE75}"/>
              </a:ext>
            </a:extLst>
          </p:cNvPr>
          <p:cNvSpPr txBox="1"/>
          <p:nvPr/>
        </p:nvSpPr>
        <p:spPr>
          <a:xfrm>
            <a:off x="408333" y="1267345"/>
            <a:ext cx="11126442" cy="923330"/>
          </a:xfrm>
          <a:prstGeom prst="rect">
            <a:avLst/>
          </a:prstGeom>
          <a:noFill/>
        </p:spPr>
        <p:txBody>
          <a:bodyPr wrap="square" rtlCol="0">
            <a:spAutoFit/>
          </a:bodyPr>
          <a:lstStyle/>
          <a:p>
            <a:pPr algn="just" defTabSz="342900"/>
            <a:r>
              <a:rPr lang="fr-FR" dirty="0">
                <a:solidFill>
                  <a:prstClr val="black"/>
                </a:solidFill>
              </a:rPr>
              <a:t>L’</a:t>
            </a:r>
            <a:r>
              <a:rPr lang="fr-FR" dirty="0">
                <a:solidFill>
                  <a:srgbClr val="00B050"/>
                </a:solidFill>
              </a:rPr>
              <a:t>adaptation</a:t>
            </a:r>
            <a:r>
              <a:rPr lang="fr-FR" dirty="0">
                <a:solidFill>
                  <a:prstClr val="black"/>
                </a:solidFill>
              </a:rPr>
              <a:t> est complémentaire de l’</a:t>
            </a:r>
            <a:r>
              <a:rPr lang="fr-FR" dirty="0">
                <a:solidFill>
                  <a:srgbClr val="00B050"/>
                </a:solidFill>
              </a:rPr>
              <a:t>atténuation</a:t>
            </a:r>
            <a:r>
              <a:rPr lang="fr-FR" dirty="0">
                <a:solidFill>
                  <a:prstClr val="black"/>
                </a:solidFill>
              </a:rPr>
              <a:t>, car l’inertie climatique laisse entrevoir que quoi qu’on fasse sur le volet atténuation, il faudra s’adapter pour plusieurs décennies aux conséquences sur le climat des émissions du passé.</a:t>
            </a:r>
          </a:p>
        </p:txBody>
      </p:sp>
      <p:sp>
        <p:nvSpPr>
          <p:cNvPr id="5" name="Ellipse 4">
            <a:extLst>
              <a:ext uri="{FF2B5EF4-FFF2-40B4-BE49-F238E27FC236}">
                <a16:creationId xmlns:a16="http://schemas.microsoft.com/office/drawing/2014/main" id="{9D1C13D0-1482-B99F-D0FE-59391A6AD889}"/>
              </a:ext>
            </a:extLst>
          </p:cNvPr>
          <p:cNvSpPr/>
          <p:nvPr/>
        </p:nvSpPr>
        <p:spPr>
          <a:xfrm>
            <a:off x="1333855" y="2285443"/>
            <a:ext cx="4257320" cy="4129851"/>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endParaRPr lang="fr-FR"/>
          </a:p>
        </p:txBody>
      </p:sp>
      <p:sp>
        <p:nvSpPr>
          <p:cNvPr id="6" name="Ellipse 5">
            <a:extLst>
              <a:ext uri="{FF2B5EF4-FFF2-40B4-BE49-F238E27FC236}">
                <a16:creationId xmlns:a16="http://schemas.microsoft.com/office/drawing/2014/main" id="{DE265F8D-CF79-E73D-BF3C-191D29C17FDE}"/>
              </a:ext>
            </a:extLst>
          </p:cNvPr>
          <p:cNvSpPr/>
          <p:nvPr/>
        </p:nvSpPr>
        <p:spPr>
          <a:xfrm>
            <a:off x="5971553" y="2276520"/>
            <a:ext cx="4439271" cy="4138774"/>
          </a:xfrm>
          <a:prstGeom prst="ellipse">
            <a:avLst/>
          </a:prstGeom>
        </p:spPr>
        <p:style>
          <a:lnRef idx="2">
            <a:schemeClr val="lt1">
              <a:hueOff val="0"/>
              <a:satOff val="0"/>
              <a:lumOff val="0"/>
              <a:alphaOff val="0"/>
            </a:schemeClr>
          </a:lnRef>
          <a:fillRef idx="1">
            <a:schemeClr val="accent5">
              <a:alpha val="50000"/>
              <a:hueOff val="-4902230"/>
              <a:satOff val="-6819"/>
              <a:lumOff val="-2615"/>
              <a:alphaOff val="0"/>
            </a:schemeClr>
          </a:fillRef>
          <a:effectRef idx="0">
            <a:schemeClr val="accent5">
              <a:alpha val="50000"/>
              <a:hueOff val="-4902230"/>
              <a:satOff val="-6819"/>
              <a:lumOff val="-2615"/>
              <a:alphaOff val="0"/>
            </a:schemeClr>
          </a:effectRef>
          <a:fontRef idx="minor">
            <a:schemeClr val="tx1"/>
          </a:fontRef>
        </p:style>
        <p:txBody>
          <a:bodyPr/>
          <a:lstStyle/>
          <a:p>
            <a:endParaRPr lang="fr-FR"/>
          </a:p>
        </p:txBody>
      </p:sp>
      <p:sp>
        <p:nvSpPr>
          <p:cNvPr id="7" name="Rectangle 6">
            <a:extLst>
              <a:ext uri="{FF2B5EF4-FFF2-40B4-BE49-F238E27FC236}">
                <a16:creationId xmlns:a16="http://schemas.microsoft.com/office/drawing/2014/main" id="{B29A675B-CAD2-F875-14D8-7E5364F5DF78}"/>
              </a:ext>
            </a:extLst>
          </p:cNvPr>
          <p:cNvSpPr/>
          <p:nvPr/>
        </p:nvSpPr>
        <p:spPr>
          <a:xfrm>
            <a:off x="2089538" y="3022157"/>
            <a:ext cx="2745954" cy="2893100"/>
          </a:xfrm>
          <a:prstGeom prst="rect">
            <a:avLst/>
          </a:prstGeom>
        </p:spPr>
        <p:txBody>
          <a:bodyPr wrap="square">
            <a:spAutoFit/>
          </a:bodyPr>
          <a:lstStyle/>
          <a:p>
            <a:pPr lvl="0" algn="just"/>
            <a:r>
              <a:rPr lang="fr-FR" sz="1400" dirty="0"/>
              <a:t>Toute action visant soit à réduire les émissions de GES soit à augmenter le stockage carbone : économies d’énergie fossile, production d’énergie renouvelable, recherche d’autonomie alimentaire et de diminution des intrants, mais aussi augmentation de la matière organique des sols, et le développement du bocage.</a:t>
            </a:r>
          </a:p>
        </p:txBody>
      </p:sp>
      <p:sp>
        <p:nvSpPr>
          <p:cNvPr id="8" name="Rectangle 7">
            <a:extLst>
              <a:ext uri="{FF2B5EF4-FFF2-40B4-BE49-F238E27FC236}">
                <a16:creationId xmlns:a16="http://schemas.microsoft.com/office/drawing/2014/main" id="{7AA562F0-8E5E-359A-E196-064F4C6D27CE}"/>
              </a:ext>
            </a:extLst>
          </p:cNvPr>
          <p:cNvSpPr/>
          <p:nvPr/>
        </p:nvSpPr>
        <p:spPr>
          <a:xfrm>
            <a:off x="1157701" y="6434597"/>
            <a:ext cx="4674678" cy="338554"/>
          </a:xfrm>
          <a:prstGeom prst="rect">
            <a:avLst/>
          </a:prstGeom>
        </p:spPr>
        <p:txBody>
          <a:bodyPr wrap="none">
            <a:spAutoFit/>
          </a:bodyPr>
          <a:lstStyle/>
          <a:p>
            <a:pPr lvl="0"/>
            <a:r>
              <a:rPr lang="fr-FR" sz="1600" b="1" dirty="0"/>
              <a:t>Atténuation du changement climatique</a:t>
            </a:r>
          </a:p>
        </p:txBody>
      </p:sp>
      <p:sp>
        <p:nvSpPr>
          <p:cNvPr id="9" name="Rectangle 8">
            <a:extLst>
              <a:ext uri="{FF2B5EF4-FFF2-40B4-BE49-F238E27FC236}">
                <a16:creationId xmlns:a16="http://schemas.microsoft.com/office/drawing/2014/main" id="{AC276678-0BA0-5257-1184-22D48DA52EF6}"/>
              </a:ext>
            </a:extLst>
          </p:cNvPr>
          <p:cNvSpPr/>
          <p:nvPr/>
        </p:nvSpPr>
        <p:spPr>
          <a:xfrm>
            <a:off x="6107945" y="6415294"/>
            <a:ext cx="4617501" cy="43837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2383" rIns="0" bIns="12383" numCol="1" spcCol="1270" anchor="ctr" anchorCtr="0">
            <a:noAutofit/>
          </a:bodyPr>
          <a:lstStyle/>
          <a:p>
            <a:pPr defTabSz="433388">
              <a:lnSpc>
                <a:spcPct val="90000"/>
              </a:lnSpc>
              <a:spcBef>
                <a:spcPct val="0"/>
              </a:spcBef>
              <a:spcAft>
                <a:spcPct val="35000"/>
              </a:spcAft>
            </a:pPr>
            <a:r>
              <a:rPr lang="fr-FR" sz="1600" b="1" dirty="0"/>
              <a:t>Adaptation</a:t>
            </a:r>
            <a:r>
              <a:rPr lang="fr-FR" sz="1600" dirty="0"/>
              <a:t> </a:t>
            </a:r>
            <a:r>
              <a:rPr lang="fr-FR" sz="1600" b="1" dirty="0"/>
              <a:t>au changement climatique</a:t>
            </a:r>
          </a:p>
        </p:txBody>
      </p:sp>
      <p:sp>
        <p:nvSpPr>
          <p:cNvPr id="10" name="Rectangle 9">
            <a:extLst>
              <a:ext uri="{FF2B5EF4-FFF2-40B4-BE49-F238E27FC236}">
                <a16:creationId xmlns:a16="http://schemas.microsoft.com/office/drawing/2014/main" id="{C9B6C579-5112-FE63-E318-12CACE8561D5}"/>
              </a:ext>
            </a:extLst>
          </p:cNvPr>
          <p:cNvSpPr/>
          <p:nvPr/>
        </p:nvSpPr>
        <p:spPr>
          <a:xfrm>
            <a:off x="6621153" y="3162196"/>
            <a:ext cx="3306994" cy="2613023"/>
          </a:xfrm>
          <a:prstGeom prst="rect">
            <a:avLst/>
          </a:prstGeom>
        </p:spPr>
        <p:txBody>
          <a:bodyPr wrap="square">
            <a:spAutoFit/>
          </a:bodyPr>
          <a:lstStyle/>
          <a:p>
            <a:pPr algn="just" defTabSz="333375">
              <a:lnSpc>
                <a:spcPct val="90000"/>
              </a:lnSpc>
              <a:spcBef>
                <a:spcPct val="0"/>
              </a:spcBef>
              <a:spcAft>
                <a:spcPct val="35000"/>
              </a:spcAft>
            </a:pPr>
            <a:r>
              <a:rPr lang="fr-FR" sz="1400" dirty="0"/>
              <a:t>Toute action qui va pouvoir réduire la vulnérabilité des écosystèmes et de l’homme aux effets du changement climatique (présents et futur). Cela se traduit par l’évolution des pratiques agricole: choix de variétés ou de cultures plus adaptées au stress hydrique et thermique, adaptation des bâtiments d’élevage, évolution des systèmes d’exploitation (assolements, rotations, pâturage …)</a:t>
            </a:r>
          </a:p>
        </p:txBody>
      </p:sp>
      <p:graphicFrame>
        <p:nvGraphicFramePr>
          <p:cNvPr id="3" name="Diagramme 2">
            <a:extLst>
              <a:ext uri="{FF2B5EF4-FFF2-40B4-BE49-F238E27FC236}">
                <a16:creationId xmlns:a16="http://schemas.microsoft.com/office/drawing/2014/main" id="{6828B663-55A2-6792-F2EA-A19B3E6499A0}"/>
              </a:ext>
            </a:extLst>
          </p:cNvPr>
          <p:cNvGraphicFramePr/>
          <p:nvPr>
            <p:extLst>
              <p:ext uri="{D42A27DB-BD31-4B8C-83A1-F6EECF244321}">
                <p14:modId xmlns:p14="http://schemas.microsoft.com/office/powerpoint/2010/main" val="1448321208"/>
              </p:ext>
            </p:extLst>
          </p:nvPr>
        </p:nvGraphicFramePr>
        <p:xfrm>
          <a:off x="0" y="0"/>
          <a:ext cx="12192000" cy="397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019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5">
            <a:extLst>
              <a:ext uri="{FF2B5EF4-FFF2-40B4-BE49-F238E27FC236}">
                <a16:creationId xmlns:a16="http://schemas.microsoft.com/office/drawing/2014/main" id="{529237C6-59D0-A501-FB9B-BC7B81B3C369}"/>
              </a:ext>
            </a:extLst>
          </p:cNvPr>
          <p:cNvSpPr>
            <a:spLocks noGrp="1"/>
          </p:cNvSpPr>
          <p:nvPr>
            <p:ph type="title"/>
          </p:nvPr>
        </p:nvSpPr>
        <p:spPr>
          <a:xfrm>
            <a:off x="133200" y="193550"/>
            <a:ext cx="11847419" cy="864000"/>
          </a:xfrm>
        </p:spPr>
        <p:txBody>
          <a:bodyPr>
            <a:normAutofit/>
          </a:bodyPr>
          <a:lstStyle/>
          <a:p>
            <a:r>
              <a:rPr lang="fr-FR" sz="3000" cap="small" dirty="0"/>
              <a:t>Les enjeux pour l’agriculture</a:t>
            </a:r>
          </a:p>
        </p:txBody>
      </p:sp>
      <p:pic>
        <p:nvPicPr>
          <p:cNvPr id="2" name="Picture 2">
            <a:extLst>
              <a:ext uri="{FF2B5EF4-FFF2-40B4-BE49-F238E27FC236}">
                <a16:creationId xmlns:a16="http://schemas.microsoft.com/office/drawing/2014/main" id="{BFEA25DB-5F90-F9B8-18FC-926596131A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7103" y="1424519"/>
            <a:ext cx="8799333" cy="248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16">
            <a:extLst>
              <a:ext uri="{FF2B5EF4-FFF2-40B4-BE49-F238E27FC236}">
                <a16:creationId xmlns:a16="http://schemas.microsoft.com/office/drawing/2014/main" id="{A9981DC3-E8DD-891E-4D06-638867123CE7}"/>
              </a:ext>
            </a:extLst>
          </p:cNvPr>
          <p:cNvSpPr>
            <a:spLocks noChangeArrowheads="1"/>
          </p:cNvSpPr>
          <p:nvPr/>
        </p:nvSpPr>
        <p:spPr bwMode="auto">
          <a:xfrm>
            <a:off x="7414659" y="4149080"/>
            <a:ext cx="2823729" cy="1837426"/>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685800" rtl="0" eaLnBrk="1" fontAlgn="base" latinLnBrk="0" hangingPunct="1">
              <a:lnSpc>
                <a:spcPct val="9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Impacts climat agriculture</a:t>
            </a:r>
          </a:p>
          <a:p>
            <a:pPr marL="0" marR="0" lvl="0" indent="0" algn="l" defTabSz="685800" rtl="0" eaLnBrk="1" fontAlgn="base" latinLnBrk="0" hangingPunct="1">
              <a:lnSpc>
                <a:spcPct val="90000"/>
              </a:lnSpc>
              <a:spcBef>
                <a:spcPct val="0"/>
              </a:spcBef>
              <a:spcAft>
                <a:spcPct val="0"/>
              </a:spcAft>
              <a:buClrTx/>
              <a:buSzTx/>
              <a:buFontTx/>
              <a:buNone/>
              <a:tabLst/>
              <a:defRPr/>
            </a:pPr>
            <a:endPar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endParaRPr>
          </a:p>
          <a:p>
            <a:pPr marL="0" marR="0" lvl="0" indent="0" algn="l" defTabSz="685800" rtl="0" eaLnBrk="1" fontAlgn="base" latinLnBrk="0" hangingPunct="1">
              <a:lnSpc>
                <a:spcPct val="9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Le climat se modifie: s’adapter  et anticiper (T°, parasites, tensions sur les ressources…)</a:t>
            </a:r>
          </a:p>
          <a:p>
            <a:pPr marL="0" marR="0" lvl="0" indent="0" algn="l" defTabSz="685800" rtl="0" eaLnBrk="1" fontAlgn="base" latinLnBrk="0" hangingPunct="1">
              <a:lnSpc>
                <a:spcPct val="90000"/>
              </a:lnSpc>
              <a:spcBef>
                <a:spcPct val="0"/>
              </a:spcBef>
              <a:spcAft>
                <a:spcPct val="0"/>
              </a:spcAft>
              <a:buClrTx/>
              <a:buSzTx/>
              <a:buFontTx/>
              <a:buNone/>
              <a:tabLst/>
              <a:defRPr/>
            </a:pPr>
            <a:endPar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endParaRPr>
          </a:p>
        </p:txBody>
      </p:sp>
      <p:sp>
        <p:nvSpPr>
          <p:cNvPr id="5" name="Rectangle 17">
            <a:extLst>
              <a:ext uri="{FF2B5EF4-FFF2-40B4-BE49-F238E27FC236}">
                <a16:creationId xmlns:a16="http://schemas.microsoft.com/office/drawing/2014/main" id="{B3F68467-192B-50E3-5219-4FEC603A44AE}"/>
              </a:ext>
            </a:extLst>
          </p:cNvPr>
          <p:cNvSpPr>
            <a:spLocks noChangeArrowheads="1"/>
          </p:cNvSpPr>
          <p:nvPr/>
        </p:nvSpPr>
        <p:spPr bwMode="auto">
          <a:xfrm>
            <a:off x="1717103" y="4061497"/>
            <a:ext cx="3138513" cy="20867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1500"/>
              </a:spcBef>
              <a:buChar char="•"/>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eaLnBrk="0" hangingPunct="0">
              <a:spcBef>
                <a:spcPts val="700"/>
              </a:spcBef>
              <a:buChar char="–"/>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eaLnBrk="0" hangingPunct="0">
              <a:spcBef>
                <a:spcPts val="400"/>
              </a:spcBef>
              <a:buChar char="•"/>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eaLnBrk="0" hangingPunct="0">
              <a:spcBef>
                <a:spcPts val="300"/>
              </a:spcBef>
              <a:buChar char="–"/>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eaLnBrk="0" hangingPunct="0">
              <a:spcBef>
                <a:spcPts val="250"/>
              </a:spcBef>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eaLnBrk="0" fontAlgn="base" hangingPunct="0">
              <a:spcBef>
                <a:spcPts val="250"/>
              </a:spcBef>
              <a:spcAft>
                <a:spcPct val="0"/>
              </a:spcAft>
              <a:buClr>
                <a:srgbClr val="000000"/>
              </a:buClr>
              <a:buSzPct val="100000"/>
              <a:buFont typeface="Times New Roman" panose="02020603050405020304" pitchFamily="18" charset="0"/>
              <a:buChar char="»"/>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marL="0" marR="0" lvl="0" indent="0" algn="ctr" defTabSz="685800" rtl="0" eaLnBrk="1" fontAlgn="base" latinLnBrk="0" hangingPunct="1">
              <a:lnSpc>
                <a:spcPct val="9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Agriculture et GES</a:t>
            </a:r>
          </a:p>
          <a:p>
            <a:pPr marL="0" marR="0" lvl="0" indent="0" algn="just" defTabSz="685800" rtl="0" eaLnBrk="1" fontAlgn="base" latinLnBrk="0" hangingPunct="1">
              <a:lnSpc>
                <a:spcPct val="90000"/>
              </a:lnSpc>
              <a:spcBef>
                <a:spcPct val="0"/>
              </a:spcBef>
              <a:spcAft>
                <a:spcPct val="0"/>
              </a:spcAft>
              <a:buClrTx/>
              <a:buSzTx/>
              <a:buFontTx/>
              <a:buNone/>
              <a:tabLst/>
              <a:defRPr/>
            </a:pPr>
            <a:endPar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endParaRPr>
          </a:p>
          <a:p>
            <a:pPr marL="0" marR="0" lvl="0" indent="0" algn="just" defTabSz="685800" rtl="0" eaLnBrk="1" fontAlgn="base" latinLnBrk="0" hangingPunct="1">
              <a:lnSpc>
                <a:spcPct val="9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Monde : 25 % GES</a:t>
            </a:r>
          </a:p>
          <a:p>
            <a:pPr marL="0" marR="0" lvl="0" indent="0" algn="just" defTabSz="685800" rtl="0" eaLnBrk="1" fontAlgn="base" latinLnBrk="0" hangingPunct="1">
              <a:lnSpc>
                <a:spcPct val="9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France : 20 % GES</a:t>
            </a:r>
          </a:p>
          <a:p>
            <a:pPr marL="0" marR="0" lvl="0" indent="0" algn="just" defTabSz="685800" rtl="0" eaLnBrk="1" fontAlgn="base" latinLnBrk="0" hangingPunct="1">
              <a:lnSpc>
                <a:spcPct val="90000"/>
              </a:lnSpc>
              <a:spcBef>
                <a:spcPct val="0"/>
              </a:spcBef>
              <a:spcAft>
                <a:spcPct val="0"/>
              </a:spcAft>
              <a:buClrTx/>
              <a:buSzTx/>
              <a:buFontTx/>
              <a:buNone/>
              <a:tabLst/>
              <a:defRPr/>
            </a:pPr>
            <a:endPar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endParaRPr>
          </a:p>
          <a:p>
            <a:pPr marL="0" marR="0" lvl="0" indent="0" algn="l" defTabSz="685800" rtl="0" eaLnBrk="1" fontAlgn="base" latinLnBrk="0" hangingPunct="1">
              <a:lnSpc>
                <a:spcPct val="90000"/>
              </a:lnSpc>
              <a:spcBef>
                <a:spcPct val="0"/>
              </a:spcBef>
              <a:spcAft>
                <a:spcPct val="0"/>
              </a:spcAft>
              <a:buClrTx/>
              <a:buSzTx/>
              <a:buFontTx/>
              <a:buAutoNum type="arabicPeriod"/>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réduction GES /énergie</a:t>
            </a:r>
          </a:p>
          <a:p>
            <a:pPr marL="0" marR="0" lvl="0" indent="0" algn="l" defTabSz="685800" rtl="0" eaLnBrk="1" fontAlgn="base" latinLnBrk="0" hangingPunct="1">
              <a:lnSpc>
                <a:spcPct val="90000"/>
              </a:lnSpc>
              <a:spcBef>
                <a:spcPct val="0"/>
              </a:spcBef>
              <a:spcAft>
                <a:spcPct val="0"/>
              </a:spcAft>
              <a:buClrTx/>
              <a:buSzTx/>
              <a:buFontTx/>
              <a:buAutoNum type="arabicPeriod"/>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stockage de C</a:t>
            </a:r>
          </a:p>
          <a:p>
            <a:pPr marL="0" marR="0" lvl="0" indent="0" algn="l" defTabSz="685800" rtl="0" eaLnBrk="1" fontAlgn="base" latinLnBrk="0" hangingPunct="1">
              <a:lnSpc>
                <a:spcPct val="90000"/>
              </a:lnSpc>
              <a:spcBef>
                <a:spcPct val="0"/>
              </a:spcBef>
              <a:spcAft>
                <a:spcPct val="0"/>
              </a:spcAft>
              <a:buClrTx/>
              <a:buSzTx/>
              <a:buFontTx/>
              <a:buAutoNum type="arabicPeriod"/>
              <a:tabLst/>
              <a:defRPr/>
            </a:pPr>
            <a:r>
              <a:rPr kumimoji="0" lang="fr-FR" altLang="fr-FR"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Times New Roman" panose="02020603050405020304" pitchFamily="18" charset="0"/>
              </a:rPr>
              <a:t>bioénergies/biomatériaux</a:t>
            </a:r>
          </a:p>
        </p:txBody>
      </p:sp>
    </p:spTree>
    <p:extLst>
      <p:ext uri="{BB962C8B-B14F-4D97-AF65-F5344CB8AC3E}">
        <p14:creationId xmlns:p14="http://schemas.microsoft.com/office/powerpoint/2010/main" val="20077569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FC4101-A237-B161-23F2-F42858F1755A}"/>
              </a:ext>
            </a:extLst>
          </p:cNvPr>
          <p:cNvSpPr>
            <a:spLocks noGrp="1"/>
          </p:cNvSpPr>
          <p:nvPr>
            <p:ph type="title"/>
          </p:nvPr>
        </p:nvSpPr>
        <p:spPr/>
        <p:txBody>
          <a:bodyPr vert="horz" lIns="91440" tIns="45720" rIns="91440" bIns="45720" rtlCol="0" anchor="ctr">
            <a:normAutofit/>
          </a:bodyPr>
          <a:lstStyle/>
          <a:p>
            <a:r>
              <a:rPr lang="fr-FR" sz="2600" cap="small" dirty="0"/>
              <a:t>La vulnérabilité des systèmes agricoles</a:t>
            </a:r>
          </a:p>
        </p:txBody>
      </p:sp>
      <p:pic>
        <p:nvPicPr>
          <p:cNvPr id="4" name="Image 3">
            <a:extLst>
              <a:ext uri="{FF2B5EF4-FFF2-40B4-BE49-F238E27FC236}">
                <a16:creationId xmlns:a16="http://schemas.microsoft.com/office/drawing/2014/main" id="{6546069D-3E4D-C377-6145-6CBC28CEF2BA}"/>
              </a:ext>
            </a:extLst>
          </p:cNvPr>
          <p:cNvPicPr>
            <a:picLocks noChangeAspect="1"/>
          </p:cNvPicPr>
          <p:nvPr/>
        </p:nvPicPr>
        <p:blipFill>
          <a:blip r:embed="rId3"/>
          <a:srcRect l="5032" r="3020" b="1467"/>
          <a:stretch/>
        </p:blipFill>
        <p:spPr>
          <a:xfrm>
            <a:off x="1738365" y="1327582"/>
            <a:ext cx="8259745" cy="5284233"/>
          </a:xfrm>
          <a:prstGeom prst="rect">
            <a:avLst/>
          </a:prstGeom>
        </p:spPr>
      </p:pic>
      <p:sp>
        <p:nvSpPr>
          <p:cNvPr id="5" name="Rectangle 4">
            <a:extLst>
              <a:ext uri="{FF2B5EF4-FFF2-40B4-BE49-F238E27FC236}">
                <a16:creationId xmlns:a16="http://schemas.microsoft.com/office/drawing/2014/main" id="{8804944C-971E-1858-608B-19FCA8F01D4E}"/>
              </a:ext>
            </a:extLst>
          </p:cNvPr>
          <p:cNvSpPr/>
          <p:nvPr/>
        </p:nvSpPr>
        <p:spPr>
          <a:xfrm>
            <a:off x="9113855" y="1229125"/>
            <a:ext cx="984738" cy="258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20DA751-6B31-7164-4F30-FFC56A35D30E}"/>
              </a:ext>
            </a:extLst>
          </p:cNvPr>
          <p:cNvSpPr/>
          <p:nvPr/>
        </p:nvSpPr>
        <p:spPr>
          <a:xfrm>
            <a:off x="1647930" y="6049108"/>
            <a:ext cx="251208" cy="562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D0DD1645-2A08-DE22-332B-14C9653DCF80}"/>
              </a:ext>
            </a:extLst>
          </p:cNvPr>
          <p:cNvPicPr>
            <a:picLocks noChangeAspect="1"/>
          </p:cNvPicPr>
          <p:nvPr/>
        </p:nvPicPr>
        <p:blipFill>
          <a:blip r:embed="rId4"/>
          <a:stretch>
            <a:fillRect/>
          </a:stretch>
        </p:blipFill>
        <p:spPr>
          <a:xfrm>
            <a:off x="1520973" y="1229124"/>
            <a:ext cx="8678103" cy="5582607"/>
          </a:xfrm>
          <a:prstGeom prst="rect">
            <a:avLst/>
          </a:prstGeom>
        </p:spPr>
      </p:pic>
      <p:pic>
        <p:nvPicPr>
          <p:cNvPr id="9" name="Image 8" descr="Une image contenant Police, Graphique, jaune, logo&#10;&#10;Le contenu généré par l’IA peut être incorrect.">
            <a:extLst>
              <a:ext uri="{FF2B5EF4-FFF2-40B4-BE49-F238E27FC236}">
                <a16:creationId xmlns:a16="http://schemas.microsoft.com/office/drawing/2014/main" id="{7008CE33-E54C-AC6A-D6A3-F6A778C942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241" y="6167520"/>
            <a:ext cx="2142131" cy="644211"/>
          </a:xfrm>
          <a:prstGeom prst="rect">
            <a:avLst/>
          </a:prstGeom>
        </p:spPr>
      </p:pic>
      <p:sp>
        <p:nvSpPr>
          <p:cNvPr id="10" name="Rectangle 9">
            <a:extLst>
              <a:ext uri="{FF2B5EF4-FFF2-40B4-BE49-F238E27FC236}">
                <a16:creationId xmlns:a16="http://schemas.microsoft.com/office/drawing/2014/main" id="{72343D2F-2FEB-7B08-DC8B-3A8B4CC23D4D}"/>
              </a:ext>
            </a:extLst>
          </p:cNvPr>
          <p:cNvSpPr/>
          <p:nvPr/>
        </p:nvSpPr>
        <p:spPr>
          <a:xfrm>
            <a:off x="9113855" y="1229123"/>
            <a:ext cx="1101647" cy="5996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E25AC4AD-6A02-D56D-30E0-60F15FD7CF10}"/>
              </a:ext>
            </a:extLst>
          </p:cNvPr>
          <p:cNvSpPr txBox="1"/>
          <p:nvPr/>
        </p:nvSpPr>
        <p:spPr>
          <a:xfrm>
            <a:off x="8732794" y="2505670"/>
            <a:ext cx="2873829" cy="923330"/>
          </a:xfrm>
          <a:prstGeom prst="rect">
            <a:avLst/>
          </a:prstGeom>
          <a:noFill/>
        </p:spPr>
        <p:txBody>
          <a:bodyPr wrap="square" rtlCol="0">
            <a:spAutoFit/>
          </a:bodyPr>
          <a:lstStyle/>
          <a:p>
            <a:r>
              <a:rPr lang="fr-FR" dirty="0">
                <a:solidFill>
                  <a:schemeClr val="accent1"/>
                </a:solidFill>
              </a:rPr>
              <a:t>S’adapter…</a:t>
            </a:r>
          </a:p>
          <a:p>
            <a:r>
              <a:rPr lang="fr-FR" dirty="0">
                <a:solidFill>
                  <a:schemeClr val="accent1"/>
                </a:solidFill>
              </a:rPr>
              <a:t>pour réduire sa vulnérabilité !</a:t>
            </a:r>
          </a:p>
        </p:txBody>
      </p:sp>
      <p:sp>
        <p:nvSpPr>
          <p:cNvPr id="12" name="ZoneTexte 11">
            <a:extLst>
              <a:ext uri="{FF2B5EF4-FFF2-40B4-BE49-F238E27FC236}">
                <a16:creationId xmlns:a16="http://schemas.microsoft.com/office/drawing/2014/main" id="{04A7865F-B2EE-9101-A3C0-2B05094E26F0}"/>
              </a:ext>
            </a:extLst>
          </p:cNvPr>
          <p:cNvSpPr txBox="1"/>
          <p:nvPr/>
        </p:nvSpPr>
        <p:spPr>
          <a:xfrm>
            <a:off x="924836" y="2669620"/>
            <a:ext cx="2873829" cy="646331"/>
          </a:xfrm>
          <a:prstGeom prst="rect">
            <a:avLst/>
          </a:prstGeom>
          <a:noFill/>
        </p:spPr>
        <p:txBody>
          <a:bodyPr wrap="square" rtlCol="0">
            <a:spAutoFit/>
          </a:bodyPr>
          <a:lstStyle/>
          <a:p>
            <a:r>
              <a:rPr lang="fr-FR" dirty="0">
                <a:solidFill>
                  <a:schemeClr val="accent1"/>
                </a:solidFill>
              </a:rPr>
              <a:t>Atténuer…</a:t>
            </a:r>
          </a:p>
          <a:p>
            <a:r>
              <a:rPr lang="fr-FR" dirty="0">
                <a:solidFill>
                  <a:schemeClr val="accent1"/>
                </a:solidFill>
              </a:rPr>
              <a:t>pour limiter la hausse !</a:t>
            </a:r>
          </a:p>
        </p:txBody>
      </p:sp>
    </p:spTree>
    <p:extLst>
      <p:ext uri="{BB962C8B-B14F-4D97-AF65-F5344CB8AC3E}">
        <p14:creationId xmlns:p14="http://schemas.microsoft.com/office/powerpoint/2010/main" val="343216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BE6DE-A4A9-DAB3-257A-9E86B75BC654}"/>
              </a:ext>
            </a:extLst>
          </p:cNvPr>
          <p:cNvSpPr>
            <a:spLocks noGrp="1"/>
          </p:cNvSpPr>
          <p:nvPr>
            <p:ph type="title"/>
          </p:nvPr>
        </p:nvSpPr>
        <p:spPr>
          <a:xfrm>
            <a:off x="180380" y="210668"/>
            <a:ext cx="11807304" cy="864000"/>
          </a:xfrm>
        </p:spPr>
        <p:txBody>
          <a:bodyPr vert="horz" lIns="91440" tIns="45720" rIns="91440" bIns="45720" rtlCol="0" anchor="ctr">
            <a:normAutofit/>
          </a:bodyPr>
          <a:lstStyle/>
          <a:p>
            <a:r>
              <a:rPr lang="fr-FR" sz="2400" cap="small" dirty="0"/>
              <a:t>S’adapter : prendre en compte la vulnérabilité de nos systèmes ! </a:t>
            </a:r>
          </a:p>
        </p:txBody>
      </p:sp>
      <p:pic>
        <p:nvPicPr>
          <p:cNvPr id="5" name="Image 4">
            <a:extLst>
              <a:ext uri="{FF2B5EF4-FFF2-40B4-BE49-F238E27FC236}">
                <a16:creationId xmlns:a16="http://schemas.microsoft.com/office/drawing/2014/main" id="{45F0F846-DC57-EDC0-BCFF-A2B8A200A57E}"/>
              </a:ext>
            </a:extLst>
          </p:cNvPr>
          <p:cNvPicPr>
            <a:picLocks noChangeAspect="1"/>
          </p:cNvPicPr>
          <p:nvPr/>
        </p:nvPicPr>
        <p:blipFill>
          <a:blip r:embed="rId3"/>
          <a:stretch>
            <a:fillRect/>
          </a:stretch>
        </p:blipFill>
        <p:spPr>
          <a:xfrm>
            <a:off x="180380" y="1188550"/>
            <a:ext cx="4629451" cy="2461513"/>
          </a:xfrm>
          <a:prstGeom prst="rect">
            <a:avLst/>
          </a:prstGeom>
        </p:spPr>
      </p:pic>
      <p:pic>
        <p:nvPicPr>
          <p:cNvPr id="7" name="Image 6">
            <a:extLst>
              <a:ext uri="{FF2B5EF4-FFF2-40B4-BE49-F238E27FC236}">
                <a16:creationId xmlns:a16="http://schemas.microsoft.com/office/drawing/2014/main" id="{616CA5F7-91DA-B985-2C9F-7141A6144972}"/>
              </a:ext>
            </a:extLst>
          </p:cNvPr>
          <p:cNvPicPr>
            <a:picLocks noChangeAspect="1"/>
          </p:cNvPicPr>
          <p:nvPr/>
        </p:nvPicPr>
        <p:blipFill>
          <a:blip r:embed="rId4"/>
          <a:stretch>
            <a:fillRect/>
          </a:stretch>
        </p:blipFill>
        <p:spPr>
          <a:xfrm>
            <a:off x="5057619" y="1188550"/>
            <a:ext cx="5210666" cy="2877806"/>
          </a:xfrm>
          <a:prstGeom prst="rect">
            <a:avLst/>
          </a:prstGeom>
        </p:spPr>
      </p:pic>
      <p:pic>
        <p:nvPicPr>
          <p:cNvPr id="9" name="Image 8">
            <a:extLst>
              <a:ext uri="{FF2B5EF4-FFF2-40B4-BE49-F238E27FC236}">
                <a16:creationId xmlns:a16="http://schemas.microsoft.com/office/drawing/2014/main" id="{57E44FE7-C3A1-E43D-F30B-8A96F3C74497}"/>
              </a:ext>
            </a:extLst>
          </p:cNvPr>
          <p:cNvPicPr>
            <a:picLocks noChangeAspect="1"/>
          </p:cNvPicPr>
          <p:nvPr/>
        </p:nvPicPr>
        <p:blipFill>
          <a:blip r:embed="rId5"/>
          <a:stretch>
            <a:fillRect/>
          </a:stretch>
        </p:blipFill>
        <p:spPr>
          <a:xfrm>
            <a:off x="180380" y="3758084"/>
            <a:ext cx="5073778" cy="3024553"/>
          </a:xfrm>
          <a:prstGeom prst="rect">
            <a:avLst/>
          </a:prstGeom>
        </p:spPr>
      </p:pic>
      <p:pic>
        <p:nvPicPr>
          <p:cNvPr id="13" name="Image 12">
            <a:extLst>
              <a:ext uri="{FF2B5EF4-FFF2-40B4-BE49-F238E27FC236}">
                <a16:creationId xmlns:a16="http://schemas.microsoft.com/office/drawing/2014/main" id="{F7FE1243-782B-223D-39D9-2366506412FE}"/>
              </a:ext>
            </a:extLst>
          </p:cNvPr>
          <p:cNvPicPr>
            <a:picLocks noChangeAspect="1"/>
          </p:cNvPicPr>
          <p:nvPr/>
        </p:nvPicPr>
        <p:blipFill>
          <a:blip r:embed="rId6"/>
          <a:stretch>
            <a:fillRect/>
          </a:stretch>
        </p:blipFill>
        <p:spPr>
          <a:xfrm>
            <a:off x="7697917" y="4043360"/>
            <a:ext cx="4423745" cy="2814640"/>
          </a:xfrm>
          <a:prstGeom prst="rect">
            <a:avLst/>
          </a:prstGeom>
        </p:spPr>
      </p:pic>
      <p:pic>
        <p:nvPicPr>
          <p:cNvPr id="11" name="Image 10">
            <a:extLst>
              <a:ext uri="{FF2B5EF4-FFF2-40B4-BE49-F238E27FC236}">
                <a16:creationId xmlns:a16="http://schemas.microsoft.com/office/drawing/2014/main" id="{DD7A9548-6372-3BE5-3A1C-E46A81525F9C}"/>
              </a:ext>
            </a:extLst>
          </p:cNvPr>
          <p:cNvPicPr>
            <a:picLocks noChangeAspect="1"/>
          </p:cNvPicPr>
          <p:nvPr/>
        </p:nvPicPr>
        <p:blipFill>
          <a:blip r:embed="rId7"/>
          <a:stretch>
            <a:fillRect/>
          </a:stretch>
        </p:blipFill>
        <p:spPr>
          <a:xfrm>
            <a:off x="3911280" y="2627453"/>
            <a:ext cx="5287370" cy="3155879"/>
          </a:xfrm>
          <a:prstGeom prst="rect">
            <a:avLst/>
          </a:prstGeom>
        </p:spPr>
      </p:pic>
    </p:spTree>
    <p:extLst>
      <p:ext uri="{BB962C8B-B14F-4D97-AF65-F5344CB8AC3E}">
        <p14:creationId xmlns:p14="http://schemas.microsoft.com/office/powerpoint/2010/main" val="382293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u contenu 10" descr="Une image contenant texte, carte, diagramme&#10;&#10;Le contenu généré par l’IA peut être incorrect.">
            <a:extLst>
              <a:ext uri="{FF2B5EF4-FFF2-40B4-BE49-F238E27FC236}">
                <a16:creationId xmlns:a16="http://schemas.microsoft.com/office/drawing/2014/main" id="{DCD47D77-5599-6DA9-4019-48545D5C8361}"/>
              </a:ext>
            </a:extLst>
          </p:cNvPr>
          <p:cNvPicPr>
            <a:picLocks noGrp="1" noChangeAspect="1"/>
          </p:cNvPicPr>
          <p:nvPr>
            <p:ph idx="1"/>
          </p:nvPr>
        </p:nvPicPr>
        <p:blipFill>
          <a:blip r:embed="rId3"/>
          <a:stretch>
            <a:fillRect/>
          </a:stretch>
        </p:blipFill>
        <p:spPr>
          <a:xfrm>
            <a:off x="6997210" y="189075"/>
            <a:ext cx="3571875" cy="3648075"/>
          </a:xfrm>
          <a:prstGeom prst="rect">
            <a:avLst/>
          </a:prstGeom>
        </p:spPr>
      </p:pic>
      <p:pic>
        <p:nvPicPr>
          <p:cNvPr id="7" name="Image 6" descr="Une image contenant texte, carte, diagramme, atlas&#10;&#10;Le contenu généré par l’IA peut être incorrect.">
            <a:extLst>
              <a:ext uri="{FF2B5EF4-FFF2-40B4-BE49-F238E27FC236}">
                <a16:creationId xmlns:a16="http://schemas.microsoft.com/office/drawing/2014/main" id="{5AB237D8-EE1E-9F4B-339D-BA7740B2631D}"/>
              </a:ext>
            </a:extLst>
          </p:cNvPr>
          <p:cNvPicPr>
            <a:picLocks noChangeAspect="1"/>
          </p:cNvPicPr>
          <p:nvPr/>
        </p:nvPicPr>
        <p:blipFill>
          <a:blip r:embed="rId4"/>
          <a:stretch>
            <a:fillRect/>
          </a:stretch>
        </p:blipFill>
        <p:spPr>
          <a:xfrm>
            <a:off x="3920421" y="3705711"/>
            <a:ext cx="3245829" cy="3094653"/>
          </a:xfrm>
          <a:prstGeom prst="rect">
            <a:avLst/>
          </a:prstGeom>
        </p:spPr>
      </p:pic>
      <p:pic>
        <p:nvPicPr>
          <p:cNvPr id="5" name="Image 4" descr="Une image contenant carte, texte, diagramme, atlas&#10;&#10;Le contenu généré par l’IA peut être incorrect.">
            <a:extLst>
              <a:ext uri="{FF2B5EF4-FFF2-40B4-BE49-F238E27FC236}">
                <a16:creationId xmlns:a16="http://schemas.microsoft.com/office/drawing/2014/main" id="{C378A2BD-840F-1824-B212-2DA1E398D947}"/>
              </a:ext>
            </a:extLst>
          </p:cNvPr>
          <p:cNvPicPr>
            <a:picLocks noChangeAspect="1"/>
          </p:cNvPicPr>
          <p:nvPr/>
        </p:nvPicPr>
        <p:blipFill>
          <a:blip r:embed="rId5"/>
          <a:stretch>
            <a:fillRect/>
          </a:stretch>
        </p:blipFill>
        <p:spPr>
          <a:xfrm>
            <a:off x="1325486" y="1165871"/>
            <a:ext cx="3409950" cy="3716463"/>
          </a:xfrm>
          <a:prstGeom prst="rect">
            <a:avLst/>
          </a:prstGeom>
        </p:spPr>
      </p:pic>
      <p:pic>
        <p:nvPicPr>
          <p:cNvPr id="13" name="Image 12" descr="Une image contenant texte, carte, diagramme&#10;&#10;Le contenu généré par l’IA peut être incorrect.">
            <a:extLst>
              <a:ext uri="{FF2B5EF4-FFF2-40B4-BE49-F238E27FC236}">
                <a16:creationId xmlns:a16="http://schemas.microsoft.com/office/drawing/2014/main" id="{C54D309C-EAD4-BDF6-FE26-5D7699A5F438}"/>
              </a:ext>
            </a:extLst>
          </p:cNvPr>
          <p:cNvPicPr>
            <a:picLocks noChangeAspect="1"/>
          </p:cNvPicPr>
          <p:nvPr/>
        </p:nvPicPr>
        <p:blipFill>
          <a:blip r:embed="rId6"/>
          <a:srcRect r="9128" b="6970"/>
          <a:stretch>
            <a:fillRect/>
          </a:stretch>
        </p:blipFill>
        <p:spPr>
          <a:xfrm>
            <a:off x="8946170" y="3363750"/>
            <a:ext cx="3245830" cy="3305175"/>
          </a:xfrm>
          <a:prstGeom prst="rect">
            <a:avLst/>
          </a:prstGeom>
        </p:spPr>
      </p:pic>
      <p:sp>
        <p:nvSpPr>
          <p:cNvPr id="14" name="ZoneTexte 13">
            <a:extLst>
              <a:ext uri="{FF2B5EF4-FFF2-40B4-BE49-F238E27FC236}">
                <a16:creationId xmlns:a16="http://schemas.microsoft.com/office/drawing/2014/main" id="{D18A35E7-372F-4BFD-8BDE-D08CCA885C2F}"/>
              </a:ext>
            </a:extLst>
          </p:cNvPr>
          <p:cNvSpPr txBox="1"/>
          <p:nvPr/>
        </p:nvSpPr>
        <p:spPr>
          <a:xfrm>
            <a:off x="276225" y="-167913"/>
            <a:ext cx="6890025" cy="1820819"/>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7"/>
              </a:buBlip>
              <a:defRPr sz="2600" b="1" cap="small">
                <a:latin typeface="+mj-lt"/>
                <a:ea typeface="+mj-ea"/>
                <a:cs typeface="+mj-cs"/>
              </a:defRPr>
            </a:lvl1pPr>
          </a:lstStyle>
          <a:p>
            <a:pPr marL="571500" marR="0" lvl="0" indent="-571500" algn="l" defTabSz="914400" rtl="0" eaLnBrk="1" fontAlgn="auto" latinLnBrk="0" hangingPunct="1">
              <a:lnSpc>
                <a:spcPct val="90000"/>
              </a:lnSpc>
              <a:spcBef>
                <a:spcPct val="0"/>
              </a:spcBef>
              <a:spcAft>
                <a:spcPts val="0"/>
              </a:spcAft>
              <a:buClrTx/>
              <a:buSzTx/>
              <a:buFontTx/>
              <a:buBlip>
                <a:blip r:embed="rId7"/>
              </a:buBlip>
              <a:tabLst/>
              <a:defRPr/>
            </a:pPr>
            <a:r>
              <a:rPr kumimoji="0" lang="fr-FR" sz="2600" b="1" i="0" u="none" strike="noStrike" kern="1200" cap="small" spc="0" normalizeH="0" baseline="0" noProof="0" dirty="0">
                <a:ln>
                  <a:noFill/>
                </a:ln>
                <a:solidFill>
                  <a:srgbClr val="000000"/>
                </a:solidFill>
                <a:effectLst/>
                <a:uLnTx/>
                <a:uFillTx/>
                <a:latin typeface="Verdana"/>
                <a:ea typeface="+mj-ea"/>
                <a:cs typeface="+mj-cs"/>
              </a:rPr>
              <a:t>Le maïs, une culture vulnérable ?</a:t>
            </a:r>
          </a:p>
        </p:txBody>
      </p:sp>
      <p:sp>
        <p:nvSpPr>
          <p:cNvPr id="2" name="ZoneTexte 1">
            <a:extLst>
              <a:ext uri="{FF2B5EF4-FFF2-40B4-BE49-F238E27FC236}">
                <a16:creationId xmlns:a16="http://schemas.microsoft.com/office/drawing/2014/main" id="{870F0800-5CDD-E485-A1DC-59307DBE8B4A}"/>
              </a:ext>
            </a:extLst>
          </p:cNvPr>
          <p:cNvSpPr txBox="1"/>
          <p:nvPr/>
        </p:nvSpPr>
        <p:spPr>
          <a:xfrm>
            <a:off x="122144" y="6207260"/>
            <a:ext cx="3717890" cy="461665"/>
          </a:xfrm>
          <a:prstGeom prst="rect">
            <a:avLst/>
          </a:prstGeom>
          <a:noFill/>
        </p:spPr>
        <p:txBody>
          <a:bodyPr wrap="square" rtlCol="0">
            <a:spAutoFit/>
          </a:bodyPr>
          <a:lstStyle/>
          <a:p>
            <a:r>
              <a:rPr lang="fr-FR" sz="1200" i="1" dirty="0"/>
              <a:t>Source: AGRESTE, Info RAPG des cultures n°140 (novembre 2022) </a:t>
            </a:r>
          </a:p>
        </p:txBody>
      </p:sp>
    </p:spTree>
    <p:extLst>
      <p:ext uri="{BB962C8B-B14F-4D97-AF65-F5344CB8AC3E}">
        <p14:creationId xmlns:p14="http://schemas.microsoft.com/office/powerpoint/2010/main" val="21914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a:xfrm>
            <a:off x="91635" y="194175"/>
            <a:ext cx="12100365" cy="864000"/>
          </a:xfrm>
        </p:spPr>
        <p:txBody>
          <a:bodyPr vert="horz" lIns="91440" tIns="45720" rIns="91440" bIns="45720" rtlCol="0" anchor="ctr">
            <a:normAutofit/>
          </a:bodyPr>
          <a:lstStyle/>
          <a:p>
            <a:r>
              <a:rPr lang="fr-FR" sz="2800" dirty="0">
                <a:latin typeface="Calibri" panose="020F0502020204030204" pitchFamily="34" charset="0"/>
                <a:cs typeface="Calibri" panose="020F0502020204030204" pitchFamily="34" charset="0"/>
              </a:rPr>
              <a:t>Contexte : la vulnérabilité des approvisionnements en énergie, </a:t>
            </a:r>
            <a:br>
              <a:rPr lang="fr-FR" sz="2800" dirty="0">
                <a:latin typeface="Calibri" panose="020F0502020204030204" pitchFamily="34" charset="0"/>
                <a:cs typeface="Calibri" panose="020F0502020204030204" pitchFamily="34" charset="0"/>
              </a:rPr>
            </a:br>
            <a:r>
              <a:rPr lang="fr-FR" sz="2800" dirty="0">
                <a:latin typeface="Calibri" panose="020F0502020204030204" pitchFamily="34" charset="0"/>
                <a:cs typeface="Calibri" panose="020F0502020204030204" pitchFamily="34" charset="0"/>
              </a:rPr>
              <a:t>une autre contrainte pour l’adaptation au changement climatique </a:t>
            </a:r>
          </a:p>
        </p:txBody>
      </p:sp>
      <p:sp>
        <p:nvSpPr>
          <p:cNvPr id="4" name="ZoneTexte 3">
            <a:extLst>
              <a:ext uri="{FF2B5EF4-FFF2-40B4-BE49-F238E27FC236}">
                <a16:creationId xmlns:a16="http://schemas.microsoft.com/office/drawing/2014/main" id="{ED6AEA2A-7077-C6A5-EDFB-344DBFD8BA20}"/>
              </a:ext>
            </a:extLst>
          </p:cNvPr>
          <p:cNvSpPr txBox="1"/>
          <p:nvPr/>
        </p:nvSpPr>
        <p:spPr>
          <a:xfrm>
            <a:off x="9358551" y="4297707"/>
            <a:ext cx="538852" cy="49200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9" name="Image 8">
            <a:extLst>
              <a:ext uri="{FF2B5EF4-FFF2-40B4-BE49-F238E27FC236}">
                <a16:creationId xmlns:a16="http://schemas.microsoft.com/office/drawing/2014/main" id="{511E5EBC-470D-A932-F839-7C1DF64A240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81351" y="1339779"/>
            <a:ext cx="5754673" cy="3555109"/>
          </a:xfrm>
          <a:prstGeom prst="rect">
            <a:avLst/>
          </a:prstGeom>
          <a:noFill/>
        </p:spPr>
      </p:pic>
      <p:sp>
        <p:nvSpPr>
          <p:cNvPr id="99" name="Espace réservé du contenu 4">
            <a:extLst>
              <a:ext uri="{FF2B5EF4-FFF2-40B4-BE49-F238E27FC236}">
                <a16:creationId xmlns:a16="http://schemas.microsoft.com/office/drawing/2014/main" id="{98893684-B19B-E3FF-D815-71302EC6EA84}"/>
              </a:ext>
            </a:extLst>
          </p:cNvPr>
          <p:cNvSpPr txBox="1">
            <a:spLocks/>
          </p:cNvSpPr>
          <p:nvPr/>
        </p:nvSpPr>
        <p:spPr>
          <a:xfrm>
            <a:off x="1259363" y="5134948"/>
            <a:ext cx="11699628" cy="686145"/>
          </a:xfrm>
          <a:prstGeom prst="rect">
            <a:avLst/>
          </a:prstGeom>
        </p:spPr>
        <p:txBody>
          <a:bodyPr vert="horz" lIns="91440" tIns="45720" rIns="91440" bIns="45720" rtlCol="0">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fr-FR"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514350" marR="0" lvl="0" indent="-457200" algn="l" defTabSz="914400" rtl="0" eaLnBrk="1" fontAlgn="auto" latinLnBrk="0" hangingPunct="1">
              <a:lnSpc>
                <a:spcPct val="90000"/>
              </a:lnSpc>
              <a:spcBef>
                <a:spcPts val="1000"/>
              </a:spcBef>
              <a:spcAft>
                <a:spcPts val="0"/>
              </a:spcAft>
              <a:buClr>
                <a:srgbClr val="008E96"/>
              </a:buClr>
              <a:buSzTx/>
              <a:buFont typeface="Wingdings" panose="05000000000000000000" pitchFamily="2" charset="2"/>
              <a:buChar char="§"/>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UE, une vulnérabilité forte sur </a:t>
            </a:r>
            <a:r>
              <a:rPr kumimoji="0" lang="fr-FR"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l’approvisionnement énergétique :</a:t>
            </a:r>
          </a:p>
          <a:p>
            <a:pPr marL="1257300" marR="0" lvl="2" indent="-285750" algn="l" defTabSz="914400" rtl="0" eaLnBrk="1" fontAlgn="auto" latinLnBrk="0" hangingPunct="1">
              <a:lnSpc>
                <a:spcPct val="90000"/>
              </a:lnSpc>
              <a:spcBef>
                <a:spcPts val="500"/>
              </a:spcBef>
              <a:spcAft>
                <a:spcPts val="0"/>
              </a:spcAft>
              <a:buClr>
                <a:srgbClr val="FFC000"/>
              </a:buClr>
              <a:buSzTx/>
              <a:buFont typeface="Wingdings" panose="05000000000000000000" pitchFamily="2" charset="2"/>
              <a:buChar char="ü"/>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une fluctuation des charges : fioul, engrais, aliment </a:t>
            </a:r>
            <a:r>
              <a:rPr kumimoji="0" lang="fr-FR"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fr-FR" sz="2000" b="0" i="1"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cf</a:t>
            </a:r>
            <a:r>
              <a:rPr kumimoji="0" lang="fr-FR"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fr-FR" sz="2000" b="0" i="1"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aut</a:t>
            </a:r>
            <a:r>
              <a:rPr kumimoji="0" lang="fr-FR"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2022)</a:t>
            </a:r>
          </a:p>
          <a:p>
            <a:pPr marL="1257300" marR="0" lvl="2" indent="-285750" algn="l" defTabSz="914400" rtl="0" eaLnBrk="1" fontAlgn="auto" latinLnBrk="0" hangingPunct="1">
              <a:lnSpc>
                <a:spcPct val="90000"/>
              </a:lnSpc>
              <a:spcBef>
                <a:spcPts val="500"/>
              </a:spcBef>
              <a:spcAft>
                <a:spcPts val="0"/>
              </a:spcAft>
              <a:buClr>
                <a:srgbClr val="FFC000"/>
              </a:buClr>
              <a:buSzTx/>
              <a:buFont typeface="Wingdings" panose="05000000000000000000" pitchFamily="2" charset="2"/>
              <a:buChar char="ü"/>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une contrainte de disponibilité à intégrer à moyen terme...</a:t>
            </a:r>
          </a:p>
          <a:p>
            <a:pPr marL="0" marR="0" lvl="0" indent="0" algn="l" defTabSz="914400" rtl="0" eaLnBrk="1" fontAlgn="auto" latinLnBrk="0" hangingPunct="1">
              <a:lnSpc>
                <a:spcPct val="114000"/>
              </a:lnSpc>
              <a:spcBef>
                <a:spcPts val="1000"/>
              </a:spcBef>
              <a:spcAft>
                <a:spcPts val="0"/>
              </a:spcAft>
              <a:buClrTx/>
              <a:buSzTx/>
              <a:buFont typeface="Wingdings" panose="05000000000000000000" pitchFamily="2" charset="2"/>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14000"/>
              </a:lnSpc>
              <a:spcBef>
                <a:spcPts val="1000"/>
              </a:spcBef>
              <a:spcAft>
                <a:spcPts val="0"/>
              </a:spcAft>
              <a:buClrTx/>
              <a:buSzTx/>
              <a:buFont typeface="Wingdings" panose="05000000000000000000" pitchFamily="2" charset="2"/>
              <a:buNone/>
              <a:tabLst/>
              <a:defRPr/>
            </a:pPr>
            <a:endPar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 name="Connecteur droit 2">
            <a:extLst>
              <a:ext uri="{FF2B5EF4-FFF2-40B4-BE49-F238E27FC236}">
                <a16:creationId xmlns:a16="http://schemas.microsoft.com/office/drawing/2014/main" id="{F5D71BBC-8617-8DD0-036F-B370D7C03847}"/>
              </a:ext>
            </a:extLst>
          </p:cNvPr>
          <p:cNvCxnSpPr>
            <a:cxnSpLocks/>
          </p:cNvCxnSpPr>
          <p:nvPr/>
        </p:nvCxnSpPr>
        <p:spPr>
          <a:xfrm>
            <a:off x="9816711" y="2046790"/>
            <a:ext cx="156539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30D7DA28-8D9A-27AE-572D-E996A068C080}"/>
              </a:ext>
            </a:extLst>
          </p:cNvPr>
          <p:cNvCxnSpPr>
            <a:cxnSpLocks/>
          </p:cNvCxnSpPr>
          <p:nvPr/>
        </p:nvCxnSpPr>
        <p:spPr>
          <a:xfrm>
            <a:off x="11285128" y="2046790"/>
            <a:ext cx="0" cy="1215699"/>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FA797980-508B-C0B4-F9B9-727AF4EE3F5A}"/>
              </a:ext>
            </a:extLst>
          </p:cNvPr>
          <p:cNvSpPr txBox="1"/>
          <p:nvPr/>
        </p:nvSpPr>
        <p:spPr>
          <a:xfrm>
            <a:off x="11736024" y="2524094"/>
            <a:ext cx="660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Verdana"/>
                <a:ea typeface="+mn-ea"/>
                <a:cs typeface="+mn-cs"/>
              </a:rPr>
              <a:t>2</a:t>
            </a:r>
          </a:p>
        </p:txBody>
      </p:sp>
      <p:sp>
        <p:nvSpPr>
          <p:cNvPr id="11" name="Signe de division 10">
            <a:extLst>
              <a:ext uri="{FF2B5EF4-FFF2-40B4-BE49-F238E27FC236}">
                <a16:creationId xmlns:a16="http://schemas.microsoft.com/office/drawing/2014/main" id="{468174E5-0291-3C9B-77B2-A60214C87EF1}"/>
              </a:ext>
            </a:extLst>
          </p:cNvPr>
          <p:cNvSpPr/>
          <p:nvPr/>
        </p:nvSpPr>
        <p:spPr>
          <a:xfrm>
            <a:off x="11756647" y="2077726"/>
            <a:ext cx="372229" cy="446368"/>
          </a:xfrm>
          <a:prstGeom prst="mathDivid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grpSp>
        <p:nvGrpSpPr>
          <p:cNvPr id="2" name="Groupe 1">
            <a:extLst>
              <a:ext uri="{FF2B5EF4-FFF2-40B4-BE49-F238E27FC236}">
                <a16:creationId xmlns:a16="http://schemas.microsoft.com/office/drawing/2014/main" id="{EBE0B914-5037-4AE6-F3DC-23A9A1945597}"/>
              </a:ext>
            </a:extLst>
          </p:cNvPr>
          <p:cNvGrpSpPr/>
          <p:nvPr/>
        </p:nvGrpSpPr>
        <p:grpSpPr>
          <a:xfrm>
            <a:off x="455976" y="1298235"/>
            <a:ext cx="4970171" cy="4154298"/>
            <a:chOff x="6723743" y="1576387"/>
            <a:chExt cx="4501469" cy="4010025"/>
          </a:xfrm>
        </p:grpSpPr>
        <p:pic>
          <p:nvPicPr>
            <p:cNvPr id="5" name="Image 4">
              <a:extLst>
                <a:ext uri="{FF2B5EF4-FFF2-40B4-BE49-F238E27FC236}">
                  <a16:creationId xmlns:a16="http://schemas.microsoft.com/office/drawing/2014/main" id="{D7613171-C4C7-1B0F-3D97-86A3DB01A124}"/>
                </a:ext>
              </a:extLst>
            </p:cNvPr>
            <p:cNvPicPr>
              <a:picLocks noChangeAspect="1"/>
            </p:cNvPicPr>
            <p:nvPr/>
          </p:nvPicPr>
          <p:blipFill>
            <a:blip r:embed="rId3"/>
            <a:srcRect r="96493" b="22035"/>
            <a:stretch/>
          </p:blipFill>
          <p:spPr>
            <a:xfrm>
              <a:off x="6723743" y="1576387"/>
              <a:ext cx="349035" cy="3126419"/>
            </a:xfrm>
            <a:prstGeom prst="rect">
              <a:avLst/>
            </a:prstGeom>
          </p:spPr>
        </p:pic>
        <p:pic>
          <p:nvPicPr>
            <p:cNvPr id="12" name="Image 11">
              <a:extLst>
                <a:ext uri="{FF2B5EF4-FFF2-40B4-BE49-F238E27FC236}">
                  <a16:creationId xmlns:a16="http://schemas.microsoft.com/office/drawing/2014/main" id="{6F536CC0-1EA6-F381-9260-52E108C06503}"/>
                </a:ext>
              </a:extLst>
            </p:cNvPr>
            <p:cNvPicPr>
              <a:picLocks noChangeAspect="1"/>
            </p:cNvPicPr>
            <p:nvPr/>
          </p:nvPicPr>
          <p:blipFill>
            <a:blip r:embed="rId3"/>
            <a:srcRect l="58421"/>
            <a:stretch/>
          </p:blipFill>
          <p:spPr>
            <a:xfrm>
              <a:off x="7086600" y="1576387"/>
              <a:ext cx="4138612" cy="4010025"/>
            </a:xfrm>
            <a:prstGeom prst="rect">
              <a:avLst/>
            </a:prstGeom>
          </p:spPr>
        </p:pic>
        <p:pic>
          <p:nvPicPr>
            <p:cNvPr id="13" name="Image 12">
              <a:extLst>
                <a:ext uri="{FF2B5EF4-FFF2-40B4-BE49-F238E27FC236}">
                  <a16:creationId xmlns:a16="http://schemas.microsoft.com/office/drawing/2014/main" id="{5195FA19-785F-EE61-F2C8-CB9BBF54EDA7}"/>
                </a:ext>
              </a:extLst>
            </p:cNvPr>
            <p:cNvPicPr>
              <a:picLocks noChangeAspect="1"/>
            </p:cNvPicPr>
            <p:nvPr/>
          </p:nvPicPr>
          <p:blipFill>
            <a:blip r:embed="rId4"/>
            <a:stretch>
              <a:fillRect/>
            </a:stretch>
          </p:blipFill>
          <p:spPr>
            <a:xfrm>
              <a:off x="7610195" y="1576387"/>
              <a:ext cx="2057400" cy="419100"/>
            </a:xfrm>
            <a:prstGeom prst="rect">
              <a:avLst/>
            </a:prstGeom>
          </p:spPr>
        </p:pic>
      </p:grpSp>
      <p:sp>
        <p:nvSpPr>
          <p:cNvPr id="20" name="ZoneTexte 19">
            <a:extLst>
              <a:ext uri="{FF2B5EF4-FFF2-40B4-BE49-F238E27FC236}">
                <a16:creationId xmlns:a16="http://schemas.microsoft.com/office/drawing/2014/main" id="{835DB7A3-E57B-3769-F3DD-5CB11CE66C8A}"/>
              </a:ext>
            </a:extLst>
          </p:cNvPr>
          <p:cNvSpPr txBox="1"/>
          <p:nvPr/>
        </p:nvSpPr>
        <p:spPr>
          <a:xfrm>
            <a:off x="0" y="1147638"/>
            <a:ext cx="203716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Indice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IPAMPA</a:t>
            </a:r>
          </a:p>
        </p:txBody>
      </p:sp>
    </p:spTree>
    <p:extLst>
      <p:ext uri="{BB962C8B-B14F-4D97-AF65-F5344CB8AC3E}">
        <p14:creationId xmlns:p14="http://schemas.microsoft.com/office/powerpoint/2010/main" val="12203122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a:xfrm>
            <a:off x="91636" y="194175"/>
            <a:ext cx="11598136" cy="864000"/>
          </a:xfrm>
        </p:spPr>
        <p:txBody>
          <a:bodyPr>
            <a:normAutofit fontScale="90000"/>
          </a:bodyPr>
          <a:lstStyle/>
          <a:p>
            <a:r>
              <a:rPr lang="fr-FR" dirty="0">
                <a:latin typeface="Calibri" panose="020F0502020204030204" pitchFamily="34" charset="0"/>
                <a:cs typeface="Calibri" panose="020F0502020204030204" pitchFamily="34" charset="0"/>
              </a:rPr>
              <a:t>Problématique, une double contrainte : </a:t>
            </a:r>
            <a:br>
              <a:rPr lang="fr-FR" dirty="0">
                <a:latin typeface="Calibri" panose="020F0502020204030204" pitchFamily="34" charset="0"/>
                <a:cs typeface="Calibri" panose="020F0502020204030204" pitchFamily="34" charset="0"/>
              </a:rPr>
            </a:br>
            <a:r>
              <a:rPr lang="fr-FR" dirty="0">
                <a:latin typeface="Calibri" panose="020F0502020204030204" pitchFamily="34" charset="0"/>
                <a:cs typeface="Calibri" panose="020F0502020204030204" pitchFamily="34" charset="0"/>
              </a:rPr>
              <a:t>de + en + d’aléas météos avec des moyens de + en + réduits</a:t>
            </a:r>
          </a:p>
        </p:txBody>
      </p:sp>
      <p:sp>
        <p:nvSpPr>
          <p:cNvPr id="4" name="ZoneTexte 3">
            <a:extLst>
              <a:ext uri="{FF2B5EF4-FFF2-40B4-BE49-F238E27FC236}">
                <a16:creationId xmlns:a16="http://schemas.microsoft.com/office/drawing/2014/main" id="{ED6AEA2A-7077-C6A5-EDFB-344DBFD8BA20}"/>
              </a:ext>
            </a:extLst>
          </p:cNvPr>
          <p:cNvSpPr txBox="1"/>
          <p:nvPr/>
        </p:nvSpPr>
        <p:spPr>
          <a:xfrm>
            <a:off x="9358551" y="4297707"/>
            <a:ext cx="538852" cy="49200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 name="ZoneTexte 1">
            <a:extLst>
              <a:ext uri="{FF2B5EF4-FFF2-40B4-BE49-F238E27FC236}">
                <a16:creationId xmlns:a16="http://schemas.microsoft.com/office/drawing/2014/main" id="{0F1C7E80-32CD-3659-81ED-65B7AA1C7DE6}"/>
              </a:ext>
            </a:extLst>
          </p:cNvPr>
          <p:cNvSpPr txBox="1"/>
          <p:nvPr/>
        </p:nvSpPr>
        <p:spPr>
          <a:xfrm>
            <a:off x="1113336" y="1613697"/>
            <a:ext cx="9853449" cy="954107"/>
          </a:xfrm>
          <a:prstGeom prst="rect">
            <a:avLst/>
          </a:prstGeom>
          <a:noFill/>
          <a:ln>
            <a:solidFill>
              <a:srgbClr val="2FB7C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fr-F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des leviers robustes face aux aléas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peu consommateurs d’intrants</a:t>
            </a:r>
          </a:p>
        </p:txBody>
      </p:sp>
      <p:cxnSp>
        <p:nvCxnSpPr>
          <p:cNvPr id="11" name="Connecteur : en angle 10">
            <a:extLst>
              <a:ext uri="{FF2B5EF4-FFF2-40B4-BE49-F238E27FC236}">
                <a16:creationId xmlns:a16="http://schemas.microsoft.com/office/drawing/2014/main" id="{9D2B7602-8529-50FA-025A-202DF60EA31B}"/>
              </a:ext>
            </a:extLst>
          </p:cNvPr>
          <p:cNvCxnSpPr>
            <a:cxnSpLocks/>
            <a:stCxn id="2" idx="2"/>
          </p:cNvCxnSpPr>
          <p:nvPr/>
        </p:nvCxnSpPr>
        <p:spPr>
          <a:xfrm rot="5400000">
            <a:off x="3587506" y="427261"/>
            <a:ext cx="312013" cy="4593098"/>
          </a:xfrm>
          <a:prstGeom prst="bentConnector2">
            <a:avLst/>
          </a:prstGeom>
          <a:ln w="25400">
            <a:solidFill>
              <a:srgbClr val="2FB7C2"/>
            </a:solidFill>
            <a:tailEnd type="none"/>
          </a:ln>
        </p:spPr>
        <p:style>
          <a:lnRef idx="1">
            <a:schemeClr val="accent1"/>
          </a:lnRef>
          <a:fillRef idx="0">
            <a:schemeClr val="accent1"/>
          </a:fillRef>
          <a:effectRef idx="0">
            <a:schemeClr val="accent1"/>
          </a:effectRef>
          <a:fontRef idx="minor">
            <a:schemeClr val="tx1"/>
          </a:fontRef>
        </p:style>
      </p:cxnSp>
      <p:cxnSp>
        <p:nvCxnSpPr>
          <p:cNvPr id="25" name="Connecteur : en angle 24">
            <a:extLst>
              <a:ext uri="{FF2B5EF4-FFF2-40B4-BE49-F238E27FC236}">
                <a16:creationId xmlns:a16="http://schemas.microsoft.com/office/drawing/2014/main" id="{43ED0C69-E823-9926-93F6-FF43BE10A34F}"/>
              </a:ext>
            </a:extLst>
          </p:cNvPr>
          <p:cNvCxnSpPr>
            <a:cxnSpLocks/>
          </p:cNvCxnSpPr>
          <p:nvPr/>
        </p:nvCxnSpPr>
        <p:spPr>
          <a:xfrm flipV="1">
            <a:off x="6002199" y="2879816"/>
            <a:ext cx="4880166" cy="1"/>
          </a:xfrm>
          <a:prstGeom prst="bentConnector3">
            <a:avLst>
              <a:gd name="adj1" fmla="val 50000"/>
            </a:avLst>
          </a:prstGeom>
          <a:ln w="25400">
            <a:solidFill>
              <a:srgbClr val="2FB7C2"/>
            </a:solidFill>
            <a:tailEnd type="none"/>
          </a:ln>
        </p:spPr>
        <p:style>
          <a:lnRef idx="1">
            <a:schemeClr val="accent1"/>
          </a:lnRef>
          <a:fillRef idx="0">
            <a:schemeClr val="accent1"/>
          </a:fillRef>
          <a:effectRef idx="0">
            <a:schemeClr val="accent1"/>
          </a:effectRef>
          <a:fontRef idx="minor">
            <a:schemeClr val="tx1"/>
          </a:fontRef>
        </p:style>
      </p:cxnSp>
      <p:pic>
        <p:nvPicPr>
          <p:cNvPr id="3" name="Graphique 2" descr="Pluie avec un remplissage uni">
            <a:extLst>
              <a:ext uri="{FF2B5EF4-FFF2-40B4-BE49-F238E27FC236}">
                <a16:creationId xmlns:a16="http://schemas.microsoft.com/office/drawing/2014/main" id="{C9911721-3436-4B9E-CEAE-F7D8C859E5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50563" y="1707131"/>
            <a:ext cx="417871" cy="417871"/>
          </a:xfrm>
          <a:prstGeom prst="rect">
            <a:avLst/>
          </a:prstGeom>
        </p:spPr>
      </p:pic>
      <p:grpSp>
        <p:nvGrpSpPr>
          <p:cNvPr id="5" name="Groupe 4">
            <a:extLst>
              <a:ext uri="{FF2B5EF4-FFF2-40B4-BE49-F238E27FC236}">
                <a16:creationId xmlns:a16="http://schemas.microsoft.com/office/drawing/2014/main" id="{44286D7C-221A-620E-78CB-8F8B532B7A4F}"/>
              </a:ext>
            </a:extLst>
          </p:cNvPr>
          <p:cNvGrpSpPr/>
          <p:nvPr/>
        </p:nvGrpSpPr>
        <p:grpSpPr>
          <a:xfrm>
            <a:off x="9358551" y="1667802"/>
            <a:ext cx="770469" cy="457200"/>
            <a:chOff x="9986940" y="365905"/>
            <a:chExt cx="770469" cy="457200"/>
          </a:xfrm>
        </p:grpSpPr>
        <p:pic>
          <p:nvPicPr>
            <p:cNvPr id="10" name="Graphique 9" descr="Thermomètre avec un remplissage uni">
              <a:extLst>
                <a:ext uri="{FF2B5EF4-FFF2-40B4-BE49-F238E27FC236}">
                  <a16:creationId xmlns:a16="http://schemas.microsoft.com/office/drawing/2014/main" id="{D862A561-90D0-1BDA-F3AE-10E660E46C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00209" y="365905"/>
              <a:ext cx="457200" cy="457200"/>
            </a:xfrm>
            <a:prstGeom prst="rect">
              <a:avLst/>
            </a:prstGeom>
          </p:spPr>
        </p:pic>
        <p:pic>
          <p:nvPicPr>
            <p:cNvPr id="12" name="Graphique 11" descr="Soleil avec un remplissage uni">
              <a:extLst>
                <a:ext uri="{FF2B5EF4-FFF2-40B4-BE49-F238E27FC236}">
                  <a16:creationId xmlns:a16="http://schemas.microsoft.com/office/drawing/2014/main" id="{CCFE6322-8366-0C4B-9603-59B664EC44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940" y="405234"/>
              <a:ext cx="417871" cy="417871"/>
            </a:xfrm>
            <a:prstGeom prst="rect">
              <a:avLst/>
            </a:prstGeom>
          </p:spPr>
        </p:pic>
      </p:grpSp>
      <p:sp>
        <p:nvSpPr>
          <p:cNvPr id="14" name="ZoneTexte 13">
            <a:extLst>
              <a:ext uri="{FF2B5EF4-FFF2-40B4-BE49-F238E27FC236}">
                <a16:creationId xmlns:a16="http://schemas.microsoft.com/office/drawing/2014/main" id="{3D5E22FB-EDED-8800-CE55-B98C1D76E277}"/>
              </a:ext>
            </a:extLst>
          </p:cNvPr>
          <p:cNvSpPr txBox="1"/>
          <p:nvPr/>
        </p:nvSpPr>
        <p:spPr>
          <a:xfrm>
            <a:off x="91636" y="3295859"/>
            <a:ext cx="3304707" cy="2693045"/>
          </a:xfrm>
          <a:prstGeom prst="rect">
            <a:avLst/>
          </a:prstGeom>
          <a:noFill/>
          <a:ln>
            <a:solidFill>
              <a:schemeClr val="accent5"/>
            </a:solidFill>
          </a:ln>
        </p:spPr>
        <p:txBody>
          <a:bodyPr wrap="square" rtlCol="0">
            <a:spAutoFit/>
          </a:bodyPr>
          <a:lstStyle/>
          <a:p>
            <a:r>
              <a:rPr lang="fr-FR" sz="1300" b="1" dirty="0">
                <a:solidFill>
                  <a:schemeClr val="accent1"/>
                </a:solidFill>
              </a:rPr>
              <a:t>Productions animales/herbivores</a:t>
            </a:r>
            <a:r>
              <a:rPr lang="fr-FR" sz="1300" b="1" dirty="0">
                <a:solidFill>
                  <a:schemeClr val="accent3">
                    <a:lumMod val="75000"/>
                  </a:schemeClr>
                </a:solidFill>
              </a:rPr>
              <a:t> </a:t>
            </a:r>
          </a:p>
          <a:p>
            <a:r>
              <a:rPr lang="fr-FR" sz="1300" dirty="0"/>
              <a:t>• Bâtiments, IAE, … </a:t>
            </a:r>
          </a:p>
          <a:p>
            <a:r>
              <a:rPr lang="fr-FR" sz="1300" dirty="0"/>
              <a:t>• Baisse du chargement (autonomie territoriale renforcée), pâture et constitution de stocks </a:t>
            </a:r>
          </a:p>
          <a:p>
            <a:r>
              <a:rPr lang="fr-FR" sz="1300" dirty="0"/>
              <a:t>• Baisse de la production (lait viande) et races mixtes </a:t>
            </a:r>
          </a:p>
          <a:p>
            <a:r>
              <a:rPr lang="fr-FR" sz="1300" dirty="0"/>
              <a:t>• Répartition des cheptels en fonction des potentiels fourragers </a:t>
            </a:r>
          </a:p>
          <a:p>
            <a:r>
              <a:rPr lang="fr-FR" sz="1300" dirty="0"/>
              <a:t>• Diversification ressources fourragères </a:t>
            </a:r>
          </a:p>
          <a:p>
            <a:r>
              <a:rPr lang="fr-FR" sz="1300" dirty="0"/>
              <a:t>• Diversification des ressources économiques et commerciales</a:t>
            </a:r>
          </a:p>
        </p:txBody>
      </p:sp>
      <p:sp>
        <p:nvSpPr>
          <p:cNvPr id="15" name="ZoneTexte 14">
            <a:extLst>
              <a:ext uri="{FF2B5EF4-FFF2-40B4-BE49-F238E27FC236}">
                <a16:creationId xmlns:a16="http://schemas.microsoft.com/office/drawing/2014/main" id="{EC713BC2-6B19-CCAD-8F51-511F6D63EEA1}"/>
              </a:ext>
            </a:extLst>
          </p:cNvPr>
          <p:cNvSpPr txBox="1"/>
          <p:nvPr/>
        </p:nvSpPr>
        <p:spPr>
          <a:xfrm>
            <a:off x="3477454" y="3295859"/>
            <a:ext cx="2944167" cy="1892826"/>
          </a:xfrm>
          <a:prstGeom prst="rect">
            <a:avLst/>
          </a:prstGeom>
          <a:noFill/>
          <a:ln>
            <a:solidFill>
              <a:schemeClr val="accent5"/>
            </a:solidFill>
          </a:ln>
        </p:spPr>
        <p:txBody>
          <a:bodyPr wrap="square" rtlCol="0">
            <a:spAutoFit/>
          </a:bodyPr>
          <a:lstStyle/>
          <a:p>
            <a:r>
              <a:rPr lang="fr-FR" sz="1300" b="1" dirty="0">
                <a:solidFill>
                  <a:schemeClr val="accent1"/>
                </a:solidFill>
              </a:rPr>
              <a:t>Productions animales/granivores </a:t>
            </a:r>
          </a:p>
          <a:p>
            <a:r>
              <a:rPr lang="fr-FR" sz="1300" dirty="0"/>
              <a:t>• Réduction massive de la dépendance au soja </a:t>
            </a:r>
          </a:p>
          <a:p>
            <a:r>
              <a:rPr lang="fr-FR" sz="1300" dirty="0"/>
              <a:t>• Bâtiments </a:t>
            </a:r>
          </a:p>
          <a:p>
            <a:r>
              <a:rPr lang="fr-FR" sz="1300" dirty="0"/>
              <a:t>• Systèmes BEA (porc sur paille, plein air, …) </a:t>
            </a:r>
          </a:p>
          <a:p>
            <a:r>
              <a:rPr lang="fr-FR" sz="1300" dirty="0"/>
              <a:t>• Diversification des ressources économiques et commerciales</a:t>
            </a:r>
          </a:p>
        </p:txBody>
      </p:sp>
      <p:sp>
        <p:nvSpPr>
          <p:cNvPr id="16" name="ZoneTexte 15">
            <a:extLst>
              <a:ext uri="{FF2B5EF4-FFF2-40B4-BE49-F238E27FC236}">
                <a16:creationId xmlns:a16="http://schemas.microsoft.com/office/drawing/2014/main" id="{ABF4E9B8-68EE-52F0-C5B4-699710E3FA65}"/>
              </a:ext>
            </a:extLst>
          </p:cNvPr>
          <p:cNvSpPr txBox="1"/>
          <p:nvPr/>
        </p:nvSpPr>
        <p:spPr>
          <a:xfrm>
            <a:off x="6502732" y="3295859"/>
            <a:ext cx="2944167" cy="2693045"/>
          </a:xfrm>
          <a:prstGeom prst="rect">
            <a:avLst/>
          </a:prstGeom>
          <a:noFill/>
          <a:ln>
            <a:solidFill>
              <a:schemeClr val="accent5"/>
            </a:solidFill>
          </a:ln>
        </p:spPr>
        <p:txBody>
          <a:bodyPr wrap="square" rtlCol="0">
            <a:spAutoFit/>
          </a:bodyPr>
          <a:lstStyle/>
          <a:p>
            <a:r>
              <a:rPr lang="fr-FR" sz="1300" b="1" dirty="0">
                <a:solidFill>
                  <a:schemeClr val="accent1"/>
                </a:solidFill>
              </a:rPr>
              <a:t>Productions végétales / grandes cultures (70% AB) </a:t>
            </a:r>
          </a:p>
          <a:p>
            <a:r>
              <a:rPr lang="fr-FR" sz="1300" dirty="0"/>
              <a:t>• Diversification, allongement des rotations (pt), couverture des sols, IAE </a:t>
            </a:r>
          </a:p>
          <a:p>
            <a:r>
              <a:rPr lang="fr-FR" sz="1300" dirty="0"/>
              <a:t>• Migration des cultures (notamment maïs irrigué sud ouest) </a:t>
            </a:r>
          </a:p>
          <a:p>
            <a:r>
              <a:rPr lang="fr-FR" sz="1300" dirty="0"/>
              <a:t>• Maintien / Amélioration des sols </a:t>
            </a:r>
          </a:p>
          <a:p>
            <a:r>
              <a:rPr lang="fr-FR" sz="1300" dirty="0"/>
              <a:t>• Réduction des rendements </a:t>
            </a:r>
          </a:p>
          <a:p>
            <a:r>
              <a:rPr lang="fr-FR" sz="1300" dirty="0"/>
              <a:t>• Diversification ressources économiques et commerciales</a:t>
            </a:r>
          </a:p>
        </p:txBody>
      </p:sp>
      <p:sp>
        <p:nvSpPr>
          <p:cNvPr id="17" name="ZoneTexte 16">
            <a:extLst>
              <a:ext uri="{FF2B5EF4-FFF2-40B4-BE49-F238E27FC236}">
                <a16:creationId xmlns:a16="http://schemas.microsoft.com/office/drawing/2014/main" id="{436AC52F-96C8-EFAC-9403-3888041849C9}"/>
              </a:ext>
            </a:extLst>
          </p:cNvPr>
          <p:cNvSpPr txBox="1"/>
          <p:nvPr/>
        </p:nvSpPr>
        <p:spPr>
          <a:xfrm>
            <a:off x="9528010" y="3295859"/>
            <a:ext cx="2339093" cy="2893100"/>
          </a:xfrm>
          <a:prstGeom prst="rect">
            <a:avLst/>
          </a:prstGeom>
          <a:noFill/>
          <a:ln>
            <a:solidFill>
              <a:schemeClr val="accent5"/>
            </a:solidFill>
          </a:ln>
        </p:spPr>
        <p:txBody>
          <a:bodyPr wrap="square" rtlCol="0">
            <a:spAutoFit/>
          </a:bodyPr>
          <a:lstStyle/>
          <a:p>
            <a:r>
              <a:rPr lang="fr-FR" sz="1300" b="1" dirty="0">
                <a:solidFill>
                  <a:schemeClr val="accent1"/>
                </a:solidFill>
              </a:rPr>
              <a:t>Productions végétales / cultures pérennes </a:t>
            </a:r>
          </a:p>
          <a:p>
            <a:r>
              <a:rPr lang="fr-FR" sz="1300" dirty="0"/>
              <a:t>• Variétés, structures des vergers, lutte biologique, taille… </a:t>
            </a:r>
          </a:p>
          <a:p>
            <a:r>
              <a:rPr lang="fr-FR" sz="1300" dirty="0"/>
              <a:t>• Vinification &amp; transformation </a:t>
            </a:r>
          </a:p>
          <a:p>
            <a:r>
              <a:rPr lang="fr-FR" sz="1300" dirty="0"/>
              <a:t>• Réduction des rendements &amp; diversifications économiques </a:t>
            </a:r>
          </a:p>
          <a:p>
            <a:r>
              <a:rPr lang="fr-FR" sz="1300" dirty="0"/>
              <a:t>• Diversification des ressources économiques et commerciales </a:t>
            </a:r>
          </a:p>
        </p:txBody>
      </p:sp>
      <p:cxnSp>
        <p:nvCxnSpPr>
          <p:cNvPr id="26" name="Connecteur droit avec flèche 25">
            <a:extLst>
              <a:ext uri="{FF2B5EF4-FFF2-40B4-BE49-F238E27FC236}">
                <a16:creationId xmlns:a16="http://schemas.microsoft.com/office/drawing/2014/main" id="{1E910A95-9050-4D55-FF67-4FA18798D08A}"/>
              </a:ext>
            </a:extLst>
          </p:cNvPr>
          <p:cNvCxnSpPr/>
          <p:nvPr/>
        </p:nvCxnSpPr>
        <p:spPr>
          <a:xfrm>
            <a:off x="1446963" y="2879816"/>
            <a:ext cx="0" cy="416043"/>
          </a:xfrm>
          <a:prstGeom prst="straightConnector1">
            <a:avLst/>
          </a:prstGeom>
          <a:ln w="25400">
            <a:solidFill>
              <a:srgbClr val="00AFBC"/>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FD6771F9-A677-FCF3-C132-3482B3AA20FD}"/>
              </a:ext>
            </a:extLst>
          </p:cNvPr>
          <p:cNvCxnSpPr/>
          <p:nvPr/>
        </p:nvCxnSpPr>
        <p:spPr>
          <a:xfrm>
            <a:off x="4885174" y="2879816"/>
            <a:ext cx="0" cy="416043"/>
          </a:xfrm>
          <a:prstGeom prst="straightConnector1">
            <a:avLst/>
          </a:prstGeom>
          <a:ln w="25400">
            <a:solidFill>
              <a:srgbClr val="00AFBC"/>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CAE4BBE4-6D7B-F6FB-52E0-1A7E430B2BBC}"/>
              </a:ext>
            </a:extLst>
          </p:cNvPr>
          <p:cNvCxnSpPr/>
          <p:nvPr/>
        </p:nvCxnSpPr>
        <p:spPr>
          <a:xfrm>
            <a:off x="7990114" y="2879816"/>
            <a:ext cx="0" cy="416043"/>
          </a:xfrm>
          <a:prstGeom prst="straightConnector1">
            <a:avLst/>
          </a:prstGeom>
          <a:ln w="25400">
            <a:solidFill>
              <a:srgbClr val="00AFBC"/>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504F14B7-A045-6342-5958-E5C5FF166E2B}"/>
              </a:ext>
            </a:extLst>
          </p:cNvPr>
          <p:cNvCxnSpPr/>
          <p:nvPr/>
        </p:nvCxnSpPr>
        <p:spPr>
          <a:xfrm>
            <a:off x="10882365" y="2879816"/>
            <a:ext cx="0" cy="416043"/>
          </a:xfrm>
          <a:prstGeom prst="straightConnector1">
            <a:avLst/>
          </a:prstGeom>
          <a:ln w="25400">
            <a:solidFill>
              <a:srgbClr val="00AFB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0298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Engagements politiques internationaux</a:t>
            </a:r>
          </a:p>
        </p:txBody>
      </p:sp>
      <p:sp>
        <p:nvSpPr>
          <p:cNvPr id="4" name="Espace réservé du contenu 2">
            <a:extLst>
              <a:ext uri="{FF2B5EF4-FFF2-40B4-BE49-F238E27FC236}">
                <a16:creationId xmlns:a16="http://schemas.microsoft.com/office/drawing/2014/main" id="{F375E29F-CBCF-55BD-D637-262775DDF1B8}"/>
              </a:ext>
            </a:extLst>
          </p:cNvPr>
          <p:cNvSpPr txBox="1">
            <a:spLocks/>
          </p:cNvSpPr>
          <p:nvPr/>
        </p:nvSpPr>
        <p:spPr>
          <a:xfrm>
            <a:off x="440748" y="1321777"/>
            <a:ext cx="11620650" cy="4473279"/>
          </a:xfrm>
          <a:prstGeom prst="rect">
            <a:avLst/>
          </a:prstGeom>
        </p:spPr>
        <p:txBody>
          <a:bodyPr vert="horz" lIns="91440" tIns="45720" rIns="91440" bIns="45720" rtlCol="0">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Wingdings" panose="05000000000000000000" pitchFamily="2" charset="2"/>
              <a:buNone/>
            </a:pPr>
            <a:r>
              <a:rPr lang="fr-FR" sz="1600" b="1" u="sng" dirty="0">
                <a:solidFill>
                  <a:schemeClr val="accent1">
                    <a:lumMod val="75000"/>
                  </a:schemeClr>
                </a:solidFill>
                <a:ea typeface="MS PGothic"/>
              </a:rPr>
              <a:t>Mondial</a:t>
            </a:r>
            <a:r>
              <a:rPr lang="fr-FR" sz="1600" b="1" dirty="0">
                <a:solidFill>
                  <a:schemeClr val="accent1">
                    <a:lumMod val="75000"/>
                  </a:schemeClr>
                </a:solidFill>
                <a:ea typeface="MS PGothic"/>
              </a:rPr>
              <a:t> </a:t>
            </a:r>
          </a:p>
          <a:p>
            <a:pPr defTabSz="457840"/>
            <a:r>
              <a:rPr lang="fr-FR" sz="1600" b="1" dirty="0"/>
              <a:t>1972</a:t>
            </a:r>
            <a:r>
              <a:rPr lang="fr-FR" sz="1600" dirty="0"/>
              <a:t> : Programme des Nations unies pour l’environnement et l’organisation météorologique mondiale</a:t>
            </a:r>
          </a:p>
          <a:p>
            <a:pPr defTabSz="457840"/>
            <a:r>
              <a:rPr lang="fr-FR" sz="1600" b="1" dirty="0"/>
              <a:t>1988</a:t>
            </a:r>
            <a:r>
              <a:rPr lang="fr-FR" sz="1600" dirty="0"/>
              <a:t> : Constitution du GIEC (Groupe d’experts intergouvernemental sur l’évolution du Climat)</a:t>
            </a:r>
          </a:p>
          <a:p>
            <a:pPr defTabSz="457840"/>
            <a:r>
              <a:rPr lang="fr-FR" sz="1600" b="1" dirty="0"/>
              <a:t>1995</a:t>
            </a:r>
            <a:r>
              <a:rPr lang="fr-FR" sz="1600" dirty="0"/>
              <a:t> : Convention-cadre des Nations Unies sur les changements climatiques</a:t>
            </a:r>
          </a:p>
          <a:p>
            <a:pPr fontAlgn="base"/>
            <a:r>
              <a:rPr lang="fr-FR" sz="1600" b="1" dirty="0">
                <a:solidFill>
                  <a:srgbClr val="000000"/>
                </a:solidFill>
                <a:ea typeface="MS PGothic"/>
              </a:rPr>
              <a:t>1997</a:t>
            </a:r>
            <a:r>
              <a:rPr lang="fr-FR" sz="1600" dirty="0">
                <a:solidFill>
                  <a:srgbClr val="000000"/>
                </a:solidFill>
                <a:ea typeface="MS PGothic"/>
              </a:rPr>
              <a:t> : Protocole de Kyoto, </a:t>
            </a:r>
            <a:r>
              <a:rPr lang="fr-FR" sz="1600" dirty="0"/>
              <a:t>accord international visant à la réduction des émissions de GES, signé à la COP3.</a:t>
            </a:r>
          </a:p>
          <a:p>
            <a:r>
              <a:rPr lang="fr-FR" sz="1600" b="1" dirty="0">
                <a:solidFill>
                  <a:srgbClr val="000000"/>
                </a:solidFill>
                <a:ea typeface="MS PGothic"/>
              </a:rPr>
              <a:t>2015</a:t>
            </a:r>
            <a:r>
              <a:rPr lang="fr-FR" sz="1600" dirty="0">
                <a:solidFill>
                  <a:srgbClr val="000000"/>
                </a:solidFill>
                <a:ea typeface="MS PGothic"/>
              </a:rPr>
              <a:t> : COP21 et Accord de Paris, </a:t>
            </a:r>
            <a:r>
              <a:rPr lang="fr-FR" sz="1600" dirty="0">
                <a:solidFill>
                  <a:srgbClr val="000000"/>
                </a:solidFill>
                <a:ea typeface="MS PGothic"/>
                <a:sym typeface="Wingdings" panose="05000000000000000000" pitchFamily="2" charset="2"/>
              </a:rPr>
              <a:t>engagement de limitation des émissions de GES ratifié par </a:t>
            </a:r>
            <a:r>
              <a:rPr lang="fr-FR" sz="1600" dirty="0">
                <a:solidFill>
                  <a:srgbClr val="000000"/>
                </a:solidFill>
                <a:ea typeface="MS PGothic"/>
              </a:rPr>
              <a:t>196 états, qui se sont juridiquement engagés à tenir un objectif de  « maintenir l'augmentation de la température moyenne mondiale bien en dessous de 2°C au-dessus des niveaux préindustriels » et de poursuivre les efforts « pour limiter l'augmentation de la température à 1,5°C au-dessus des niveaux préindustriels. »</a:t>
            </a:r>
            <a:endParaRPr lang="fr-FR" sz="1600" dirty="0">
              <a:solidFill>
                <a:srgbClr val="000000"/>
              </a:solidFill>
              <a:ea typeface="MS PGothic"/>
              <a:sym typeface="Wingdings" panose="05000000000000000000" pitchFamily="2" charset="2"/>
            </a:endParaRPr>
          </a:p>
          <a:p>
            <a:pPr marL="0" indent="0" fontAlgn="base">
              <a:buFont typeface="Wingdings" panose="05000000000000000000" pitchFamily="2" charset="2"/>
              <a:buNone/>
            </a:pPr>
            <a:r>
              <a:rPr lang="fr-FR" sz="1600" b="1" u="sng" dirty="0">
                <a:solidFill>
                  <a:schemeClr val="accent1">
                    <a:lumMod val="75000"/>
                  </a:schemeClr>
                </a:solidFill>
                <a:ea typeface="MS PGothic"/>
              </a:rPr>
              <a:t>Europe</a:t>
            </a:r>
          </a:p>
          <a:p>
            <a:pPr fontAlgn="base"/>
            <a:r>
              <a:rPr lang="fr-FR" sz="1600" b="1" dirty="0"/>
              <a:t>2014</a:t>
            </a:r>
            <a:r>
              <a:rPr lang="fr-FR" sz="1600" dirty="0"/>
              <a:t> : le paquet énergie-climat 2020 et cadre d’action en matière de climat et d’énergie, qui fixe aussi des perspectives long terme à l'horizon 2030 et 2050</a:t>
            </a:r>
          </a:p>
          <a:p>
            <a:pPr fontAlgn="base"/>
            <a:r>
              <a:rPr lang="fr-FR" sz="1600" b="1" dirty="0"/>
              <a:t>2019</a:t>
            </a:r>
            <a:r>
              <a:rPr lang="fr-FR" sz="1600" dirty="0"/>
              <a:t>: présentation du Green Deal ou Pacte Vert européen, mis en œuvre depuis juillet 2021</a:t>
            </a:r>
          </a:p>
          <a:p>
            <a:pPr fontAlgn="base"/>
            <a:r>
              <a:rPr lang="fr-FR" sz="1600" b="1" dirty="0"/>
              <a:t>2021</a:t>
            </a:r>
            <a:r>
              <a:rPr lang="fr-FR" sz="1600" dirty="0"/>
              <a:t> : Fit for 55, paquet ambitieux de 12 propositions législatives qui touche l’ensemble des secteurs de l’économie : énergie, transports, bâtiment, agriculture forêt. </a:t>
            </a:r>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endParaRPr lang="fr-FR" sz="1600" dirty="0"/>
          </a:p>
          <a:p>
            <a:pPr marL="0" indent="0" fontAlgn="base">
              <a:buFont typeface="Wingdings" panose="05000000000000000000" pitchFamily="2" charset="2"/>
              <a:buNone/>
            </a:pPr>
            <a:r>
              <a:rPr lang="fr-FR" sz="1600" dirty="0"/>
              <a:t>Au niveau local, </a:t>
            </a:r>
            <a:r>
              <a:rPr lang="fr-FR" sz="1600" dirty="0">
                <a:solidFill>
                  <a:srgbClr val="000000"/>
                </a:solidFill>
                <a:ea typeface="MS PGothic"/>
              </a:rPr>
              <a:t>les collectivités territoriales s’impliquent en élaborant un Plan Climat-Energie Territorial (PCAET).</a:t>
            </a:r>
            <a:r>
              <a:rPr lang="fr-FR" sz="1600" dirty="0">
                <a:solidFill>
                  <a:srgbClr val="000000"/>
                </a:solidFill>
                <a:ea typeface="Times New Roman"/>
              </a:rPr>
              <a:t> Concernant les Ardennes c’est le plan stratégique 2022</a:t>
            </a:r>
            <a:endParaRPr lang="fr-FR" sz="1600" dirty="0">
              <a:ea typeface="Times New Roman"/>
            </a:endParaRPr>
          </a:p>
          <a:p>
            <a:endParaRPr lang="fr-FR" sz="1600" dirty="0"/>
          </a:p>
        </p:txBody>
      </p:sp>
    </p:spTree>
    <p:extLst>
      <p:ext uri="{BB962C8B-B14F-4D97-AF65-F5344CB8AC3E}">
        <p14:creationId xmlns:p14="http://schemas.microsoft.com/office/powerpoint/2010/main" val="33233876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BE21C437-2559-4312-212E-C8E7C5CAEA47}"/>
              </a:ext>
            </a:extLst>
          </p:cNvPr>
          <p:cNvSpPr>
            <a:spLocks noGrp="1"/>
          </p:cNvSpPr>
          <p:nvPr>
            <p:ph type="title"/>
          </p:nvPr>
        </p:nvSpPr>
        <p:spPr>
          <a:xfrm>
            <a:off x="133350" y="365125"/>
            <a:ext cx="10979150" cy="863600"/>
          </a:xfrm>
        </p:spPr>
        <p:txBody>
          <a:bodyPr vert="horz" lIns="91440" tIns="45720" rIns="91440" bIns="45720" rtlCol="0" anchor="ctr">
            <a:normAutofit/>
          </a:bodyPr>
          <a:lstStyle/>
          <a:p>
            <a:r>
              <a:rPr lang="fr-FR" cap="small" dirty="0">
                <a:solidFill>
                  <a:srgbClr val="000000"/>
                </a:solidFill>
                <a:latin typeface="Verdana"/>
              </a:rPr>
              <a:t>Engagements politiques en France</a:t>
            </a:r>
          </a:p>
        </p:txBody>
      </p:sp>
      <p:sp>
        <p:nvSpPr>
          <p:cNvPr id="5" name="Espace réservé du contenu 2">
            <a:extLst>
              <a:ext uri="{FF2B5EF4-FFF2-40B4-BE49-F238E27FC236}">
                <a16:creationId xmlns:a16="http://schemas.microsoft.com/office/drawing/2014/main" id="{636F2EDA-20B5-0578-6E8E-E35C9B6D8CCC}"/>
              </a:ext>
            </a:extLst>
          </p:cNvPr>
          <p:cNvSpPr txBox="1">
            <a:spLocks/>
          </p:cNvSpPr>
          <p:nvPr/>
        </p:nvSpPr>
        <p:spPr>
          <a:xfrm>
            <a:off x="653851" y="1432596"/>
            <a:ext cx="10557073" cy="4525963"/>
          </a:xfrm>
          <a:prstGeom prst="rect">
            <a:avLst/>
          </a:prstGeom>
        </p:spPr>
        <p:txBody>
          <a:bodyPr vert="horz" lIns="91440" tIns="45720" rIns="91440" bIns="45720" rtlCol="0">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r>
              <a:rPr lang="fr-FR" sz="2000" dirty="0"/>
              <a:t> Stratégie Nationale Bas Carbone (SNBC, 3</a:t>
            </a:r>
            <a:r>
              <a:rPr lang="fr-FR" sz="2000" baseline="30000" dirty="0"/>
              <a:t>ème</a:t>
            </a:r>
            <a:r>
              <a:rPr lang="fr-FR" sz="2000" dirty="0"/>
              <a:t> prévue pour 2026) :</a:t>
            </a:r>
          </a:p>
          <a:p>
            <a:pPr marL="400050" lvl="1" indent="0" fontAlgn="base"/>
            <a:r>
              <a:rPr lang="fr-FR" dirty="0"/>
              <a:t> atteindre la neutralité carbone à l’horizon 2050</a:t>
            </a:r>
          </a:p>
          <a:p>
            <a:pPr marL="400050" lvl="1" indent="0" fontAlgn="base">
              <a:spcAft>
                <a:spcPts val="1200"/>
              </a:spcAft>
            </a:pPr>
            <a:r>
              <a:rPr lang="fr-FR" dirty="0"/>
              <a:t> réduire l’empreinte carbone de la consommation des Français</a:t>
            </a:r>
          </a:p>
          <a:p>
            <a:pPr marL="0" indent="0" fontAlgn="base">
              <a:spcBef>
                <a:spcPts val="600"/>
              </a:spcBef>
            </a:pPr>
            <a:r>
              <a:rPr lang="fr-FR" sz="2000" dirty="0"/>
              <a:t> Plan National d’Adaptation au Changement Climatique (PNACC 3 en 2024)</a:t>
            </a:r>
          </a:p>
          <a:p>
            <a:pPr marL="400050" lvl="1" indent="0" fontAlgn="base">
              <a:spcBef>
                <a:spcPts val="600"/>
              </a:spcBef>
              <a:spcAft>
                <a:spcPts val="1200"/>
              </a:spcAft>
            </a:pPr>
            <a:r>
              <a:rPr lang="fr-FR" dirty="0"/>
              <a:t> mettre en œuvre les actions nécessaires pour adapter, d’ici 2050, les territoires français aux changements climatiques régionaux attendus</a:t>
            </a:r>
          </a:p>
          <a:p>
            <a:pPr marL="0" indent="0" fontAlgn="base">
              <a:spcBef>
                <a:spcPts val="600"/>
              </a:spcBef>
              <a:spcAft>
                <a:spcPts val="1200"/>
              </a:spcAft>
            </a:pPr>
            <a:r>
              <a:rPr lang="fr-FR" sz="2000" dirty="0"/>
              <a:t> Au niveau régional : Le Schéma Régional d’Aménagement, de Développement Durable et d’Egalité des Territoires (SRADDET)</a:t>
            </a:r>
          </a:p>
          <a:p>
            <a:pPr marL="0" indent="0" fontAlgn="base">
              <a:spcBef>
                <a:spcPts val="600"/>
              </a:spcBef>
            </a:pPr>
            <a:r>
              <a:rPr lang="fr-FR" sz="2000" dirty="0"/>
              <a:t> Au niveau local, </a:t>
            </a:r>
            <a:r>
              <a:rPr lang="fr-FR" sz="2000" dirty="0">
                <a:solidFill>
                  <a:srgbClr val="000000"/>
                </a:solidFill>
                <a:ea typeface="MS PGothic"/>
              </a:rPr>
              <a:t>les collectivités territoriales s’impliquent en élaborant un Plan Climat-Air-Energie Territorial (PCAET) obligatoire pour collectivités de + 20 000 habitants</a:t>
            </a:r>
          </a:p>
          <a:p>
            <a:pPr marL="0" indent="0" fontAlgn="base">
              <a:buFont typeface="Wingdings" panose="05000000000000000000" pitchFamily="2" charset="2"/>
              <a:buNone/>
            </a:pPr>
            <a:endParaRPr lang="fr-FR" sz="2000" dirty="0"/>
          </a:p>
        </p:txBody>
      </p:sp>
      <p:sp>
        <p:nvSpPr>
          <p:cNvPr id="9" name="ZoneTexte 8">
            <a:extLst>
              <a:ext uri="{FF2B5EF4-FFF2-40B4-BE49-F238E27FC236}">
                <a16:creationId xmlns:a16="http://schemas.microsoft.com/office/drawing/2014/main" id="{69BD51C8-C197-5675-645C-776618C74278}"/>
              </a:ext>
            </a:extLst>
          </p:cNvPr>
          <p:cNvSpPr txBox="1"/>
          <p:nvPr/>
        </p:nvSpPr>
        <p:spPr>
          <a:xfrm>
            <a:off x="688305" y="6262042"/>
            <a:ext cx="5244082" cy="461665"/>
          </a:xfrm>
          <a:prstGeom prst="rect">
            <a:avLst/>
          </a:prstGeom>
        </p:spPr>
        <p:txBody>
          <a:bodyPr vert="horz" lIns="91440" tIns="45720" rIns="91440" bIns="45720" rtlCol="0">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indent="0" fontAlgn="base">
              <a:spcBef>
                <a:spcPct val="20000"/>
              </a:spcBef>
              <a:buFont typeface="Arial" panose="020B0604020202020204" pitchFamily="34" charset="0"/>
              <a:buChar char="•"/>
              <a:defRPr sz="2400"/>
            </a:lvl1pPr>
            <a:lvl2pPr marL="400050" lvl="1" indent="0" fontAlgn="base">
              <a:spcBef>
                <a:spcPct val="20000"/>
              </a:spcBef>
              <a:buFont typeface="Arial" panose="020B0604020202020204" pitchFamily="34" charset="0"/>
              <a:buChar char="–"/>
              <a:defRPr sz="20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buNone/>
            </a:pPr>
            <a:r>
              <a:rPr lang="fr-FR" sz="2000" b="1" dirty="0">
                <a:ln/>
                <a:solidFill>
                  <a:schemeClr val="accent3"/>
                </a:solidFill>
              </a:rPr>
              <a:t>Août 2021 : loi Climat et résilience</a:t>
            </a:r>
          </a:p>
        </p:txBody>
      </p:sp>
      <p:sp>
        <p:nvSpPr>
          <p:cNvPr id="2" name="ZoneTexte 1">
            <a:extLst>
              <a:ext uri="{FF2B5EF4-FFF2-40B4-BE49-F238E27FC236}">
                <a16:creationId xmlns:a16="http://schemas.microsoft.com/office/drawing/2014/main" id="{CA9F4C4D-611B-6037-C62F-7C06A767BAEB}"/>
              </a:ext>
            </a:extLst>
          </p:cNvPr>
          <p:cNvSpPr txBox="1"/>
          <p:nvPr/>
        </p:nvSpPr>
        <p:spPr>
          <a:xfrm>
            <a:off x="7071965" y="6262042"/>
            <a:ext cx="3390473" cy="461665"/>
          </a:xfrm>
          <a:prstGeom prst="rect">
            <a:avLst/>
          </a:prstGeom>
        </p:spPr>
        <p:txBody>
          <a:bodyPr vert="horz" lIns="91440" tIns="45720" rIns="91440" bIns="45720" rtlCol="0">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indent="0" fontAlgn="base">
              <a:spcBef>
                <a:spcPct val="20000"/>
              </a:spcBef>
              <a:buFont typeface="Arial" panose="020B0604020202020204" pitchFamily="34" charset="0"/>
              <a:buChar char="•"/>
              <a:defRPr sz="2400"/>
            </a:lvl1pPr>
            <a:lvl2pPr marL="400050" lvl="1" indent="0" fontAlgn="base">
              <a:spcBef>
                <a:spcPct val="20000"/>
              </a:spcBef>
              <a:buFont typeface="Arial" panose="020B0604020202020204" pitchFamily="34" charset="0"/>
              <a:buChar char="–"/>
              <a:defRPr sz="20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buNone/>
            </a:pPr>
            <a:r>
              <a:rPr lang="fr-FR" sz="2000" b="1" dirty="0">
                <a:ln/>
                <a:solidFill>
                  <a:srgbClr val="0070C0"/>
                </a:solidFill>
              </a:rPr>
              <a:t>Mars 2023 : plan Eau</a:t>
            </a:r>
          </a:p>
        </p:txBody>
      </p:sp>
    </p:spTree>
    <p:extLst>
      <p:ext uri="{BB962C8B-B14F-4D97-AF65-F5344CB8AC3E}">
        <p14:creationId xmlns:p14="http://schemas.microsoft.com/office/powerpoint/2010/main" val="32644951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72344" y="555712"/>
            <a:ext cx="9438456" cy="535531"/>
          </a:xfrm>
        </p:spPr>
        <p:txBody>
          <a:bodyPr vert="horz" lIns="91440" tIns="45720" rIns="91440" bIns="45720" rtlCol="0" anchor="ctr">
            <a:normAutofit/>
          </a:bodyPr>
          <a:lstStyle/>
          <a:p>
            <a:r>
              <a:rPr lang="fr-FR" cap="small" dirty="0">
                <a:solidFill>
                  <a:srgbClr val="000000"/>
                </a:solidFill>
                <a:latin typeface="Verdana"/>
              </a:rPr>
              <a:t>La Stratégie Nationale Bas Carbone</a:t>
            </a:r>
          </a:p>
        </p:txBody>
      </p:sp>
      <p:sp>
        <p:nvSpPr>
          <p:cNvPr id="2" name="Espace réservé du contenu 1"/>
          <p:cNvSpPr>
            <a:spLocks noGrp="1"/>
          </p:cNvSpPr>
          <p:nvPr>
            <p:ph idx="1"/>
          </p:nvPr>
        </p:nvSpPr>
        <p:spPr>
          <a:xfrm>
            <a:off x="772343" y="1484783"/>
            <a:ext cx="10698297" cy="5089325"/>
          </a:xfrm>
        </p:spPr>
        <p:txBody>
          <a:bodyPr>
            <a:normAutofit fontScale="85000" lnSpcReduction="20000"/>
          </a:bodyPr>
          <a:lstStyle/>
          <a:p>
            <a:pPr marL="0" indent="0">
              <a:spcBef>
                <a:spcPts val="1200"/>
              </a:spcBef>
              <a:buNone/>
            </a:pPr>
            <a:r>
              <a:rPr lang="fr-FR" sz="1900" b="1" dirty="0"/>
              <a:t>La SNBC 3 vise à atteindre la neutralité carbone à l’horizon 2050 et à réduire l’empreinte carbone de la France, en tenant compte des émissions importées</a:t>
            </a:r>
            <a:r>
              <a:rPr lang="fr-FR" sz="1900" dirty="0"/>
              <a:t>.</a:t>
            </a:r>
          </a:p>
          <a:p>
            <a:pPr>
              <a:spcBef>
                <a:spcPts val="1200"/>
              </a:spcBef>
              <a:buFont typeface="Arial" panose="020B0604020202020204" pitchFamily="34" charset="0"/>
              <a:buChar char="•"/>
            </a:pPr>
            <a:r>
              <a:rPr lang="fr-FR" sz="1600" dirty="0"/>
              <a:t>Objectif 1 : décarboner la production d’énergie</a:t>
            </a:r>
          </a:p>
          <a:p>
            <a:pPr>
              <a:spcBef>
                <a:spcPts val="1200"/>
              </a:spcBef>
              <a:buFont typeface="Arial" panose="020B0604020202020204" pitchFamily="34" charset="0"/>
              <a:buChar char="•"/>
            </a:pPr>
            <a:r>
              <a:rPr lang="fr-FR" sz="1600" dirty="0"/>
              <a:t>Objectif 2 : diviser par 2 les consommations d’énergie</a:t>
            </a:r>
          </a:p>
          <a:p>
            <a:pPr>
              <a:spcBef>
                <a:spcPts val="1200"/>
              </a:spcBef>
              <a:buFont typeface="Arial" panose="020B0604020202020204" pitchFamily="34" charset="0"/>
              <a:buChar char="•"/>
            </a:pPr>
            <a:r>
              <a:rPr lang="fr-FR" sz="1600" dirty="0"/>
              <a:t>Objectif 3 : réduire les émissions non énergétiques</a:t>
            </a:r>
          </a:p>
          <a:p>
            <a:pPr>
              <a:spcBef>
                <a:spcPts val="1200"/>
              </a:spcBef>
              <a:buFont typeface="Arial" panose="020B0604020202020204" pitchFamily="34" charset="0"/>
              <a:buChar char="•"/>
            </a:pPr>
            <a:r>
              <a:rPr lang="fr-FR" sz="1600" dirty="0"/>
              <a:t>Objectif 4 : augmenter les puits de carbone</a:t>
            </a:r>
          </a:p>
          <a:p>
            <a:pPr>
              <a:spcBef>
                <a:spcPts val="1200"/>
              </a:spcBef>
              <a:buFont typeface="Arial" panose="020B0604020202020204" pitchFamily="34" charset="0"/>
              <a:buChar char="•"/>
            </a:pPr>
            <a:r>
              <a:rPr lang="fr-FR" sz="1600" dirty="0"/>
              <a:t>Chaque secteur est concerné </a:t>
            </a:r>
            <a:r>
              <a:rPr lang="fr-FR" sz="1050" i="1" dirty="0"/>
              <a:t>(par rapport à 2015) </a:t>
            </a:r>
            <a:r>
              <a:rPr lang="fr-FR" sz="1600" dirty="0"/>
              <a:t>:</a:t>
            </a:r>
          </a:p>
          <a:p>
            <a:pPr>
              <a:spcBef>
                <a:spcPts val="1200"/>
              </a:spcBef>
              <a:buFont typeface="Arial" panose="020B0604020202020204" pitchFamily="34" charset="0"/>
              <a:buChar char="•"/>
            </a:pPr>
            <a:endParaRPr lang="fr-FR" sz="1600" dirty="0"/>
          </a:p>
          <a:p>
            <a:pPr marL="0" indent="0">
              <a:spcBef>
                <a:spcPts val="1200"/>
              </a:spcBef>
              <a:buNone/>
            </a:pPr>
            <a:r>
              <a:rPr lang="fr-FR" sz="1800" b="1" dirty="0"/>
              <a:t>               Transport       Bâtiment         Agriculture        Industrie           Energie           Déchets</a:t>
            </a:r>
          </a:p>
          <a:p>
            <a:endParaRPr lang="fr-FR" dirty="0"/>
          </a:p>
          <a:p>
            <a:pPr marL="0" indent="0">
              <a:lnSpc>
                <a:spcPct val="150000"/>
              </a:lnSpc>
              <a:spcBef>
                <a:spcPts val="600"/>
              </a:spcBef>
              <a:buNone/>
            </a:pPr>
            <a:endParaRPr lang="fr-FR" sz="1200" dirty="0"/>
          </a:p>
          <a:p>
            <a:pPr marL="0" indent="0">
              <a:lnSpc>
                <a:spcPct val="150000"/>
              </a:lnSpc>
              <a:spcBef>
                <a:spcPts val="600"/>
              </a:spcBef>
              <a:buNone/>
            </a:pPr>
            <a:r>
              <a:rPr lang="fr-FR" sz="1200" dirty="0"/>
              <a:t>	</a:t>
            </a:r>
          </a:p>
          <a:p>
            <a:pPr marL="0" indent="0">
              <a:lnSpc>
                <a:spcPct val="150000"/>
              </a:lnSpc>
              <a:spcBef>
                <a:spcPts val="600"/>
              </a:spcBef>
              <a:buNone/>
            </a:pPr>
            <a:endParaRPr lang="fr-FR" sz="1200" dirty="0"/>
          </a:p>
          <a:p>
            <a:pPr marL="0" indent="0">
              <a:lnSpc>
                <a:spcPct val="150000"/>
              </a:lnSpc>
              <a:spcBef>
                <a:spcPts val="600"/>
              </a:spcBef>
              <a:buNone/>
            </a:pPr>
            <a:r>
              <a:rPr lang="fr-FR" sz="1400" b="1" dirty="0"/>
              <a:t>                      Zéro	                 Zéro	             - 46 %                  - 81 %	       Zéro	                  - 66 %</a:t>
            </a:r>
          </a:p>
          <a:p>
            <a:pPr marL="0" indent="0">
              <a:spcBef>
                <a:spcPts val="0"/>
              </a:spcBef>
              <a:buNone/>
            </a:pPr>
            <a:r>
              <a:rPr lang="fr-FR" sz="1400" b="1" dirty="0"/>
              <a:t>	émission               émission 			                                    émission</a:t>
            </a:r>
          </a:p>
          <a:p>
            <a:pPr marL="0" indent="0">
              <a:spcBef>
                <a:spcPts val="0"/>
              </a:spcBef>
              <a:buNone/>
            </a:pPr>
            <a:r>
              <a:rPr lang="fr-FR" sz="1400" b="1" dirty="0"/>
              <a:t>   (hors aérien domestique)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05517" y="283891"/>
            <a:ext cx="1259979" cy="107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3328" b="16054"/>
          <a:stretch/>
        </p:blipFill>
        <p:spPr bwMode="auto">
          <a:xfrm>
            <a:off x="1476737" y="4546600"/>
            <a:ext cx="9665245" cy="122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a:extLst>
              <a:ext uri="{FF2B5EF4-FFF2-40B4-BE49-F238E27FC236}">
                <a16:creationId xmlns:a16="http://schemas.microsoft.com/office/drawing/2014/main" id="{B37E5F00-03EB-D9CB-595F-A21251FC8FE1}"/>
              </a:ext>
            </a:extLst>
          </p:cNvPr>
          <p:cNvSpPr txBox="1"/>
          <p:nvPr/>
        </p:nvSpPr>
        <p:spPr>
          <a:xfrm>
            <a:off x="6096000" y="3239246"/>
            <a:ext cx="5944006" cy="830997"/>
          </a:xfrm>
          <a:prstGeom prst="rect">
            <a:avLst/>
          </a:prstGeom>
          <a:noFill/>
        </p:spPr>
        <p:txBody>
          <a:bodyPr wrap="square" rtlCol="0">
            <a:spAutoFit/>
          </a:bodyPr>
          <a:lstStyle/>
          <a:p>
            <a:r>
              <a:rPr lang="fr-FR" sz="1600" dirty="0">
                <a:solidFill>
                  <a:srgbClr val="FF0000"/>
                </a:solidFill>
              </a:rPr>
              <a:t>SNBC 3 en cours de validation  pour l’agriculture:</a:t>
            </a:r>
          </a:p>
          <a:p>
            <a:r>
              <a:rPr lang="fr-FR" sz="1600" dirty="0">
                <a:solidFill>
                  <a:srgbClr val="FF0000"/>
                </a:solidFill>
              </a:rPr>
              <a:t>-28 % d’émissions GES en 2030 par rapport à 1990 ;</a:t>
            </a:r>
          </a:p>
          <a:p>
            <a:r>
              <a:rPr lang="fr-FR" sz="1600" dirty="0">
                <a:solidFill>
                  <a:srgbClr val="FF0000"/>
                </a:solidFill>
              </a:rPr>
              <a:t>   -54 % d’émissions GES en 2050 par rapport à 1990.</a:t>
            </a:r>
          </a:p>
        </p:txBody>
      </p:sp>
    </p:spTree>
    <p:extLst>
      <p:ext uri="{BB962C8B-B14F-4D97-AF65-F5344CB8AC3E}">
        <p14:creationId xmlns:p14="http://schemas.microsoft.com/office/powerpoint/2010/main" val="35904783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344" y="0"/>
            <a:ext cx="11404196" cy="896863"/>
          </a:xfrm>
        </p:spPr>
        <p:txBody>
          <a:bodyPr vert="horz" lIns="91440" tIns="45720" rIns="91440" bIns="45720" rtlCol="0" anchor="ctr">
            <a:normAutofit fontScale="90000"/>
          </a:bodyPr>
          <a:lstStyle/>
          <a:p>
            <a:pPr marL="571500" indent="-571500" algn="l">
              <a:lnSpc>
                <a:spcPct val="90000"/>
              </a:lnSpc>
              <a:buBlip>
                <a:blip r:embed="rId3"/>
              </a:buBlip>
            </a:pPr>
            <a:r>
              <a:rPr lang="fr-FR" sz="3200" b="1" cap="small" dirty="0">
                <a:solidFill>
                  <a:srgbClr val="000000"/>
                </a:solidFill>
                <a:latin typeface="Verdana"/>
              </a:rPr>
              <a:t> La Stratégie Nationale Bas Carbone 2 (2019-2024)</a:t>
            </a:r>
          </a:p>
        </p:txBody>
      </p:sp>
      <p:pic>
        <p:nvPicPr>
          <p:cNvPr id="1026" name="Picture 2" descr="https://ree.developpement-durable.gouv.fr/local/cache-vignettes/L880xH474/agriculture_figure_4-0b648.png?16188170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528" y="2060849"/>
            <a:ext cx="8382000" cy="451485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1991544" y="1052737"/>
            <a:ext cx="67687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Projections des émissions de l’agriculture jusqu’en 2050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Stratégie nationale bas carbone 2</a:t>
            </a:r>
          </a:p>
        </p:txBody>
      </p:sp>
    </p:spTree>
    <p:extLst>
      <p:ext uri="{BB962C8B-B14F-4D97-AF65-F5344CB8AC3E}">
        <p14:creationId xmlns:p14="http://schemas.microsoft.com/office/powerpoint/2010/main" val="10128806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344" y="0"/>
            <a:ext cx="11404196" cy="896863"/>
          </a:xfrm>
        </p:spPr>
        <p:txBody>
          <a:bodyPr vert="horz" lIns="91440" tIns="45720" rIns="91440" bIns="45720" rtlCol="0" anchor="ctr">
            <a:normAutofit fontScale="90000"/>
          </a:bodyPr>
          <a:lstStyle/>
          <a:p>
            <a:pPr marL="571500" indent="-571500" algn="l">
              <a:lnSpc>
                <a:spcPct val="90000"/>
              </a:lnSpc>
              <a:buBlip>
                <a:blip r:embed="rId3"/>
              </a:buBlip>
            </a:pPr>
            <a:r>
              <a:rPr lang="fr-FR" sz="3200" b="1" cap="small" dirty="0">
                <a:solidFill>
                  <a:srgbClr val="000000"/>
                </a:solidFill>
                <a:latin typeface="Verdana"/>
              </a:rPr>
              <a:t> La Stratégie Nationale Bas Carbone 3 (2024-2028)</a:t>
            </a:r>
          </a:p>
        </p:txBody>
      </p:sp>
      <p:pic>
        <p:nvPicPr>
          <p:cNvPr id="5" name="Image 4">
            <a:extLst>
              <a:ext uri="{FF2B5EF4-FFF2-40B4-BE49-F238E27FC236}">
                <a16:creationId xmlns:a16="http://schemas.microsoft.com/office/drawing/2014/main" id="{0FA97A1C-6432-2104-3D5E-B6A6136CB3AF}"/>
              </a:ext>
            </a:extLst>
          </p:cNvPr>
          <p:cNvPicPr>
            <a:picLocks noChangeAspect="1"/>
          </p:cNvPicPr>
          <p:nvPr/>
        </p:nvPicPr>
        <p:blipFill>
          <a:blip r:embed="rId4"/>
          <a:stretch>
            <a:fillRect/>
          </a:stretch>
        </p:blipFill>
        <p:spPr>
          <a:xfrm>
            <a:off x="695400" y="896863"/>
            <a:ext cx="9525000" cy="5353050"/>
          </a:xfrm>
          <a:prstGeom prst="rect">
            <a:avLst/>
          </a:prstGeom>
        </p:spPr>
      </p:pic>
      <p:sp>
        <p:nvSpPr>
          <p:cNvPr id="6" name="ZoneTexte 5">
            <a:extLst>
              <a:ext uri="{FF2B5EF4-FFF2-40B4-BE49-F238E27FC236}">
                <a16:creationId xmlns:a16="http://schemas.microsoft.com/office/drawing/2014/main" id="{614D1C25-CBBF-EFB5-4D3A-225ED910118F}"/>
              </a:ext>
            </a:extLst>
          </p:cNvPr>
          <p:cNvSpPr txBox="1"/>
          <p:nvPr/>
        </p:nvSpPr>
        <p:spPr>
          <a:xfrm rot="1591914">
            <a:off x="9162607" y="1712199"/>
            <a:ext cx="1808142" cy="615553"/>
          </a:xfrm>
          <a:prstGeom prst="rect">
            <a:avLst/>
          </a:prstGeom>
          <a:noFill/>
          <a:ln>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4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Calibri"/>
                <a:ea typeface="+mn-ea"/>
                <a:cs typeface="+mn-cs"/>
              </a:rPr>
              <a:t>DELAYED</a:t>
            </a:r>
          </a:p>
        </p:txBody>
      </p:sp>
    </p:spTree>
    <p:extLst>
      <p:ext uri="{BB962C8B-B14F-4D97-AF65-F5344CB8AC3E}">
        <p14:creationId xmlns:p14="http://schemas.microsoft.com/office/powerpoint/2010/main" val="10177120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5DE0B5-550C-33E0-D5DC-DB2B0B4DE895}"/>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SNBC 3 : l’horizon 2030</a:t>
            </a:r>
          </a:p>
        </p:txBody>
      </p:sp>
      <p:pic>
        <p:nvPicPr>
          <p:cNvPr id="5" name="Image 4">
            <a:extLst>
              <a:ext uri="{FF2B5EF4-FFF2-40B4-BE49-F238E27FC236}">
                <a16:creationId xmlns:a16="http://schemas.microsoft.com/office/drawing/2014/main" id="{A09AB8C6-6AA6-7F3B-9F5B-8017BA78D79B}"/>
              </a:ext>
            </a:extLst>
          </p:cNvPr>
          <p:cNvPicPr>
            <a:picLocks noChangeAspect="1"/>
          </p:cNvPicPr>
          <p:nvPr/>
        </p:nvPicPr>
        <p:blipFill rotWithShape="1">
          <a:blip r:embed="rId3"/>
          <a:srcRect t="6281"/>
          <a:stretch/>
        </p:blipFill>
        <p:spPr>
          <a:xfrm>
            <a:off x="1273810" y="1983887"/>
            <a:ext cx="9525000" cy="5016827"/>
          </a:xfrm>
          <a:prstGeom prst="rect">
            <a:avLst/>
          </a:prstGeom>
        </p:spPr>
      </p:pic>
      <p:sp>
        <p:nvSpPr>
          <p:cNvPr id="6" name="ZoneTexte 5">
            <a:extLst>
              <a:ext uri="{FF2B5EF4-FFF2-40B4-BE49-F238E27FC236}">
                <a16:creationId xmlns:a16="http://schemas.microsoft.com/office/drawing/2014/main" id="{6DFD671E-BBB0-98A9-5B31-0E240894C76A}"/>
              </a:ext>
            </a:extLst>
          </p:cNvPr>
          <p:cNvSpPr txBox="1"/>
          <p:nvPr/>
        </p:nvSpPr>
        <p:spPr>
          <a:xfrm>
            <a:off x="802640" y="6627168"/>
            <a:ext cx="7264400" cy="230832"/>
          </a:xfrm>
          <a:prstGeom prst="rect">
            <a:avLst/>
          </a:prstGeom>
          <a:noFill/>
        </p:spPr>
        <p:txBody>
          <a:bodyPr wrap="square" rtlCol="0">
            <a:spAutoFit/>
          </a:bodyPr>
          <a:lstStyle/>
          <a:p>
            <a:r>
              <a:rPr lang="fr-FR" sz="900" dirty="0"/>
              <a:t>Sources : inventaire national des émissions de gaz à effet de serre - </a:t>
            </a:r>
            <a:r>
              <a:rPr lang="fr-FR" sz="900" dirty="0" err="1"/>
              <a:t>Citepa</a:t>
            </a:r>
            <a:r>
              <a:rPr lang="fr-FR" sz="900" dirty="0"/>
              <a:t> - </a:t>
            </a:r>
            <a:r>
              <a:rPr lang="fr-FR" sz="900" dirty="0" err="1"/>
              <a:t>Secten</a:t>
            </a:r>
            <a:r>
              <a:rPr lang="fr-FR" sz="900" dirty="0"/>
              <a:t> 2024 ; modélisations de la DGEC</a:t>
            </a:r>
          </a:p>
        </p:txBody>
      </p:sp>
      <p:sp>
        <p:nvSpPr>
          <p:cNvPr id="7" name="ZoneTexte 6">
            <a:extLst>
              <a:ext uri="{FF2B5EF4-FFF2-40B4-BE49-F238E27FC236}">
                <a16:creationId xmlns:a16="http://schemas.microsoft.com/office/drawing/2014/main" id="{0A95B621-4D24-F7F1-F4BD-5A87E9B34220}"/>
              </a:ext>
            </a:extLst>
          </p:cNvPr>
          <p:cNvSpPr txBox="1"/>
          <p:nvPr/>
        </p:nvSpPr>
        <p:spPr>
          <a:xfrm>
            <a:off x="337820" y="1119887"/>
            <a:ext cx="11396980" cy="738664"/>
          </a:xfrm>
          <a:prstGeom prst="rect">
            <a:avLst/>
          </a:prstGeom>
          <a:noFill/>
        </p:spPr>
        <p:txBody>
          <a:bodyPr wrap="square" rtlCol="0">
            <a:spAutoFit/>
          </a:bodyPr>
          <a:lstStyle/>
          <a:p>
            <a:r>
              <a:rPr lang="fr-FR" sz="1400" b="1" dirty="0"/>
              <a:t>Pour tenir ces objectifs, l’horizon 2030 est un jalon important. Ce jalon, cohérent avec la nouvelle ambition climatique européenne</a:t>
            </a:r>
            <a:r>
              <a:rPr lang="fr-FR" sz="1400" dirty="0"/>
              <a:t>, a fait l’objet de nombreux travaux depuis 2021 en articulation avec les travaux conduits dans le cadre de la planification écologique. </a:t>
            </a:r>
          </a:p>
        </p:txBody>
      </p:sp>
    </p:spTree>
    <p:extLst>
      <p:ext uri="{BB962C8B-B14F-4D97-AF65-F5344CB8AC3E}">
        <p14:creationId xmlns:p14="http://schemas.microsoft.com/office/powerpoint/2010/main" val="29740935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61C5B-F64A-6519-8431-90AF068B3356}"/>
              </a:ext>
            </a:extLst>
          </p:cNvPr>
          <p:cNvSpPr>
            <a:spLocks noGrp="1"/>
          </p:cNvSpPr>
          <p:nvPr>
            <p:ph type="title"/>
          </p:nvPr>
        </p:nvSpPr>
        <p:spPr/>
        <p:txBody>
          <a:bodyPr/>
          <a:lstStyle/>
          <a:p>
            <a:r>
              <a:rPr lang="fr-FR" dirty="0"/>
              <a:t>SNBC 3 pour le secteur agricole</a:t>
            </a:r>
          </a:p>
        </p:txBody>
      </p:sp>
      <p:sp>
        <p:nvSpPr>
          <p:cNvPr id="3" name="Espace réservé du contenu 2">
            <a:extLst>
              <a:ext uri="{FF2B5EF4-FFF2-40B4-BE49-F238E27FC236}">
                <a16:creationId xmlns:a16="http://schemas.microsoft.com/office/drawing/2014/main" id="{6945085B-70C6-B4AB-49A1-7EF7FE23CCC7}"/>
              </a:ext>
            </a:extLst>
          </p:cNvPr>
          <p:cNvSpPr>
            <a:spLocks noGrp="1"/>
          </p:cNvSpPr>
          <p:nvPr>
            <p:ph idx="1"/>
          </p:nvPr>
        </p:nvSpPr>
        <p:spPr>
          <a:xfrm>
            <a:off x="685483" y="1519031"/>
            <a:ext cx="10287318" cy="4428000"/>
          </a:xfrm>
        </p:spPr>
        <p:txBody>
          <a:bodyPr>
            <a:normAutofit fontScale="62500" lnSpcReduction="20000"/>
          </a:bodyPr>
          <a:lstStyle/>
          <a:p>
            <a:r>
              <a:rPr lang="fr-FR" b="1" dirty="0"/>
              <a:t>Parmi les leviers identifiés</a:t>
            </a:r>
            <a:r>
              <a:rPr lang="fr-FR" dirty="0"/>
              <a:t> </a:t>
            </a:r>
            <a:r>
              <a:rPr lang="fr-FR" b="1" dirty="0"/>
              <a:t>pour le secteur agricole</a:t>
            </a:r>
            <a:r>
              <a:rPr lang="fr-FR" dirty="0"/>
              <a:t> (non exhaustif et reste à valider en 2026) :</a:t>
            </a:r>
          </a:p>
          <a:p>
            <a:pPr lvl="0"/>
            <a:r>
              <a:rPr lang="fr-FR" dirty="0"/>
              <a:t>Multiplier par 2 la consommation de légumineuses à horizon 2030 et par 4 à horizon 2050, par rapport à 2020.</a:t>
            </a:r>
          </a:p>
          <a:p>
            <a:pPr lvl="0"/>
            <a:r>
              <a:rPr lang="fr-FR" dirty="0"/>
              <a:t>Développer les systèmes agroécologiques sur environ 36 % des surfaces en 2030 et 50 % en 2050, par rapport à 7,8 % en 2020. En particulier, développer l’agriculture biologique sur environ 21 % des surfaces en 2030 et 25 % en 2050, par rapport à 5,8 % en 2020.</a:t>
            </a:r>
          </a:p>
          <a:p>
            <a:pPr lvl="0"/>
            <a:r>
              <a:rPr lang="fr-FR" dirty="0"/>
              <a:t>Réduire la consommation d’engrais minéraux azotés de 30 % en 2030 et de 50 % en 2050, par rapport à 2020, notamment par un meilleur ciblage.</a:t>
            </a:r>
          </a:p>
          <a:p>
            <a:pPr lvl="0"/>
            <a:r>
              <a:rPr lang="fr-FR" dirty="0"/>
              <a:t>Faire évoluer les systèmes bovins laitiers en pâturage dominant de 18 % en 2020 à 45 % en 2030 et poursuivre cette évolution à horizon 2050, afin de préserver les prairies permanentes, en particulier productives.</a:t>
            </a:r>
          </a:p>
          <a:p>
            <a:pPr lvl="0"/>
            <a:r>
              <a:rPr lang="fr-FR" dirty="0"/>
              <a:t>Mettre en œuvre le pacte en faveur de la haie : +50 000 kilomètres linéaires (</a:t>
            </a:r>
            <a:r>
              <a:rPr lang="fr-FR" dirty="0" err="1"/>
              <a:t>kml</a:t>
            </a:r>
            <a:r>
              <a:rPr lang="fr-FR" dirty="0"/>
              <a:t>) nets de haies à horizon 2030 par rapport à 2020 ; poursuite de la dynamique à horizon 2050.</a:t>
            </a:r>
          </a:p>
          <a:p>
            <a:pPr lvl="0"/>
            <a:r>
              <a:rPr lang="fr-FR" dirty="0"/>
              <a:t>Atteindre 100 kha de surfaces de terres arables et prairies avec agroforesterie </a:t>
            </a:r>
            <a:r>
              <a:rPr lang="fr-FR" dirty="0" err="1"/>
              <a:t>intraparcellaire</a:t>
            </a:r>
            <a:r>
              <a:rPr lang="fr-FR" dirty="0"/>
              <a:t> en 2030, et 300 kha en 2050, réparties équitablement entre les terres arables et les prairies. </a:t>
            </a:r>
          </a:p>
          <a:p>
            <a:endParaRPr lang="fr-FR" dirty="0"/>
          </a:p>
        </p:txBody>
      </p:sp>
    </p:spTree>
    <p:extLst>
      <p:ext uri="{BB962C8B-B14F-4D97-AF65-F5344CB8AC3E}">
        <p14:creationId xmlns:p14="http://schemas.microsoft.com/office/powerpoint/2010/main" val="27999531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5BE3C-434F-F586-F3EC-1D3FB494DB73}"/>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Le Plan national d’adaptation au CC </a:t>
            </a:r>
          </a:p>
        </p:txBody>
      </p:sp>
      <p:sp>
        <p:nvSpPr>
          <p:cNvPr id="3" name="Espace réservé du contenu 2">
            <a:extLst>
              <a:ext uri="{FF2B5EF4-FFF2-40B4-BE49-F238E27FC236}">
                <a16:creationId xmlns:a16="http://schemas.microsoft.com/office/drawing/2014/main" id="{99DA5811-1FAE-A708-5017-7EE945CADB22}"/>
              </a:ext>
            </a:extLst>
          </p:cNvPr>
          <p:cNvSpPr>
            <a:spLocks noGrp="1"/>
          </p:cNvSpPr>
          <p:nvPr>
            <p:ph idx="1"/>
          </p:nvPr>
        </p:nvSpPr>
        <p:spPr>
          <a:xfrm>
            <a:off x="670480" y="1594484"/>
            <a:ext cx="4952720" cy="4501516"/>
          </a:xfrm>
        </p:spPr>
        <p:txBody>
          <a:bodyPr>
            <a:normAutofit lnSpcReduction="10000"/>
          </a:bodyPr>
          <a:lstStyle/>
          <a:p>
            <a:r>
              <a:rPr lang="fr-FR" sz="1800" dirty="0"/>
              <a:t>Basé sur la trajectoire de référence à +4°C (TRACC)</a:t>
            </a:r>
          </a:p>
          <a:p>
            <a:r>
              <a:rPr lang="fr-FR" sz="1800" dirty="0"/>
              <a:t>Objectifs : </a:t>
            </a:r>
          </a:p>
          <a:p>
            <a:pPr marL="0" indent="0">
              <a:spcBef>
                <a:spcPts val="0"/>
              </a:spcBef>
              <a:buNone/>
            </a:pPr>
            <a:r>
              <a:rPr lang="fr-FR" sz="1800" dirty="0"/>
              <a:t>– Planifier les actions à mener d’ici 2030 pour s’adapter progressivement au réchauffement climatique attendu d’ici 2100 ; </a:t>
            </a:r>
          </a:p>
          <a:p>
            <a:pPr marL="0" indent="0">
              <a:buNone/>
            </a:pPr>
            <a:r>
              <a:rPr lang="fr-FR" sz="1800" dirty="0"/>
              <a:t>– Mettre en œuvre les 51 mesures concrètes qui ciblent les populations et les territoires les plus à risques, en veillant à ne pas accroître ou créer d’inégalités.</a:t>
            </a:r>
          </a:p>
          <a:p>
            <a:r>
              <a:rPr lang="fr-FR" sz="1800" dirty="0"/>
              <a:t>5 axes, 51 mesures, 14 mesures principales</a:t>
            </a:r>
          </a:p>
        </p:txBody>
      </p:sp>
      <p:pic>
        <p:nvPicPr>
          <p:cNvPr id="5" name="Image 4">
            <a:extLst>
              <a:ext uri="{FF2B5EF4-FFF2-40B4-BE49-F238E27FC236}">
                <a16:creationId xmlns:a16="http://schemas.microsoft.com/office/drawing/2014/main" id="{F61631C1-F31A-D15B-7244-77F22E16397B}"/>
              </a:ext>
            </a:extLst>
          </p:cNvPr>
          <p:cNvPicPr>
            <a:picLocks noChangeAspect="1"/>
          </p:cNvPicPr>
          <p:nvPr/>
        </p:nvPicPr>
        <p:blipFill>
          <a:blip r:embed="rId3"/>
          <a:stretch>
            <a:fillRect/>
          </a:stretch>
        </p:blipFill>
        <p:spPr>
          <a:xfrm>
            <a:off x="5624139" y="1594484"/>
            <a:ext cx="6247461" cy="4217036"/>
          </a:xfrm>
          <a:prstGeom prst="rect">
            <a:avLst/>
          </a:prstGeom>
        </p:spPr>
      </p:pic>
    </p:spTree>
    <p:extLst>
      <p:ext uri="{BB962C8B-B14F-4D97-AF65-F5344CB8AC3E}">
        <p14:creationId xmlns:p14="http://schemas.microsoft.com/office/powerpoint/2010/main" val="6822816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7677A8D-9619-7FD2-65B8-7DBAF7B6C937}"/>
              </a:ext>
            </a:extLst>
          </p:cNvPr>
          <p:cNvPicPr>
            <a:picLocks noChangeAspect="1"/>
          </p:cNvPicPr>
          <p:nvPr/>
        </p:nvPicPr>
        <p:blipFill>
          <a:blip r:embed="rId3"/>
          <a:stretch>
            <a:fillRect/>
          </a:stretch>
        </p:blipFill>
        <p:spPr>
          <a:xfrm>
            <a:off x="6651137" y="1808480"/>
            <a:ext cx="4870383" cy="3576320"/>
          </a:xfrm>
          <a:prstGeom prst="rect">
            <a:avLst/>
          </a:prstGeom>
        </p:spPr>
      </p:pic>
      <p:pic>
        <p:nvPicPr>
          <p:cNvPr id="8" name="Image 7">
            <a:extLst>
              <a:ext uri="{FF2B5EF4-FFF2-40B4-BE49-F238E27FC236}">
                <a16:creationId xmlns:a16="http://schemas.microsoft.com/office/drawing/2014/main" id="{BA4E8835-8D50-6771-F245-3CD8EA2CAFE0}"/>
              </a:ext>
            </a:extLst>
          </p:cNvPr>
          <p:cNvPicPr>
            <a:picLocks noChangeAspect="1"/>
          </p:cNvPicPr>
          <p:nvPr/>
        </p:nvPicPr>
        <p:blipFill>
          <a:blip r:embed="rId4"/>
          <a:stretch>
            <a:fillRect/>
          </a:stretch>
        </p:blipFill>
        <p:spPr>
          <a:xfrm>
            <a:off x="1257562" y="1976120"/>
            <a:ext cx="4994588" cy="3241040"/>
          </a:xfrm>
          <a:prstGeom prst="rect">
            <a:avLst/>
          </a:prstGeom>
        </p:spPr>
      </p:pic>
      <p:sp>
        <p:nvSpPr>
          <p:cNvPr id="2" name="Titre 1">
            <a:extLst>
              <a:ext uri="{FF2B5EF4-FFF2-40B4-BE49-F238E27FC236}">
                <a16:creationId xmlns:a16="http://schemas.microsoft.com/office/drawing/2014/main" id="{1345BE3C-434F-F586-F3EC-1D3FB494DB73}"/>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PNACC 3 : mesures agricoles</a:t>
            </a:r>
          </a:p>
        </p:txBody>
      </p:sp>
      <p:sp>
        <p:nvSpPr>
          <p:cNvPr id="3" name="Espace réservé du contenu 2">
            <a:extLst>
              <a:ext uri="{FF2B5EF4-FFF2-40B4-BE49-F238E27FC236}">
                <a16:creationId xmlns:a16="http://schemas.microsoft.com/office/drawing/2014/main" id="{99DA5811-1FAE-A708-5017-7EE945CADB22}"/>
              </a:ext>
            </a:extLst>
          </p:cNvPr>
          <p:cNvSpPr>
            <a:spLocks noGrp="1"/>
          </p:cNvSpPr>
          <p:nvPr>
            <p:ph idx="1"/>
          </p:nvPr>
        </p:nvSpPr>
        <p:spPr>
          <a:xfrm>
            <a:off x="670480" y="1198410"/>
            <a:ext cx="10442720" cy="4501516"/>
          </a:xfrm>
        </p:spPr>
        <p:txBody>
          <a:bodyPr>
            <a:normAutofit/>
          </a:bodyPr>
          <a:lstStyle/>
          <a:p>
            <a:r>
              <a:rPr lang="fr-FR" sz="1800" dirty="0"/>
              <a:t>14 mesures principales dont : assurance, logement, travail, transport, besoins essentiels, santé publique, culture, entreprises, état, eau, agriculture.</a:t>
            </a:r>
          </a:p>
          <a:p>
            <a:endParaRPr lang="fr-FR" sz="1800" dirty="0"/>
          </a:p>
        </p:txBody>
      </p:sp>
      <p:sp>
        <p:nvSpPr>
          <p:cNvPr id="9" name="ZoneTexte 8">
            <a:extLst>
              <a:ext uri="{FF2B5EF4-FFF2-40B4-BE49-F238E27FC236}">
                <a16:creationId xmlns:a16="http://schemas.microsoft.com/office/drawing/2014/main" id="{0BA4EFD2-21C3-6773-730F-4C60728CA895}"/>
              </a:ext>
            </a:extLst>
          </p:cNvPr>
          <p:cNvSpPr txBox="1"/>
          <p:nvPr/>
        </p:nvSpPr>
        <p:spPr>
          <a:xfrm>
            <a:off x="858575" y="5384800"/>
            <a:ext cx="10254625" cy="1384995"/>
          </a:xfrm>
          <a:prstGeom prst="rect">
            <a:avLst/>
          </a:prstGeom>
          <a:noFill/>
        </p:spPr>
        <p:txBody>
          <a:bodyPr wrap="square" rtlCol="0">
            <a:spAutoFit/>
          </a:bodyPr>
          <a:lstStyle/>
          <a:p>
            <a:r>
              <a:rPr lang="fr-FR" sz="1200" dirty="0"/>
              <a:t>Mesure 20. Déployer les solutions d’adaptation fondées sur la nature. </a:t>
            </a:r>
          </a:p>
          <a:p>
            <a:r>
              <a:rPr lang="fr-FR" sz="1200" dirty="0"/>
              <a:t>Mesure 21. Préserver la ressource en eau face au changement climatique : renforcer le Plan Eau.</a:t>
            </a:r>
          </a:p>
          <a:p>
            <a:r>
              <a:rPr lang="fr-FR" sz="1200" dirty="0"/>
              <a:t>Mesure 36. Développer les connaissances, former et anticiper les conséquences du changement climatique dans le secteur agricole et l’industrie agro-alimentaire. </a:t>
            </a:r>
          </a:p>
          <a:p>
            <a:r>
              <a:rPr lang="fr-FR" sz="1200" dirty="0"/>
              <a:t>Mesure 37. Accompagner les exploitations agricoles, les filières et l’industrie agro-alimentaire face aux aléas climatiques et engager la transition vers des modèles résilients et bas carbone. </a:t>
            </a:r>
          </a:p>
          <a:p>
            <a:r>
              <a:rPr lang="fr-FR" sz="1200" dirty="0"/>
              <a:t>Mesure 38. Assurer la résilience de l’économie de la filière bois</a:t>
            </a:r>
          </a:p>
        </p:txBody>
      </p:sp>
    </p:spTree>
    <p:extLst>
      <p:ext uri="{BB962C8B-B14F-4D97-AF65-F5344CB8AC3E}">
        <p14:creationId xmlns:p14="http://schemas.microsoft.com/office/powerpoint/2010/main" val="35709692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747723" y="596807"/>
            <a:ext cx="7577127" cy="535531"/>
          </a:xfrm>
        </p:spPr>
        <p:txBody>
          <a:bodyPr vert="horz" lIns="91440" tIns="45720" rIns="91440" bIns="45720" rtlCol="0" anchor="ctr">
            <a:normAutofit/>
          </a:bodyPr>
          <a:lstStyle/>
          <a:p>
            <a:r>
              <a:rPr lang="fr-FR" cap="small" dirty="0">
                <a:solidFill>
                  <a:srgbClr val="000000"/>
                </a:solidFill>
                <a:latin typeface="Verdana"/>
              </a:rPr>
              <a:t>La Loi Climat et Résilience</a:t>
            </a:r>
          </a:p>
        </p:txBody>
      </p:sp>
      <p:graphicFrame>
        <p:nvGraphicFramePr>
          <p:cNvPr id="11" name="Diagramme 10"/>
          <p:cNvGraphicFramePr/>
          <p:nvPr/>
        </p:nvGraphicFramePr>
        <p:xfrm>
          <a:off x="1703512" y="1196753"/>
          <a:ext cx="8136904" cy="5432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73"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1584" y="1299353"/>
            <a:ext cx="1325290" cy="128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rot="5400000">
            <a:off x="7200802" y="3260303"/>
            <a:ext cx="5760639" cy="769441"/>
          </a:xfrm>
          <a:prstGeom prst="rect">
            <a:avLst/>
          </a:prstGeom>
          <a:noFill/>
        </p:spPr>
        <p:txBody>
          <a:bodyPr wrap="square" rtlCol="0">
            <a:spAutoFit/>
          </a:bodyPr>
          <a:lstStyle/>
          <a:p>
            <a:pPr algn="ctr"/>
            <a:r>
              <a:rPr lang="fr-FR"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Renforcement judiciaire de la </a:t>
            </a:r>
          </a:p>
          <a:p>
            <a:pPr algn="ctr"/>
            <a:r>
              <a:rPr lang="fr-FR"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protection de l’environnement</a:t>
            </a:r>
          </a:p>
        </p:txBody>
      </p:sp>
    </p:spTree>
    <p:extLst>
      <p:ext uri="{BB962C8B-B14F-4D97-AF65-F5344CB8AC3E}">
        <p14:creationId xmlns:p14="http://schemas.microsoft.com/office/powerpoint/2010/main" val="417932450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solidFill>
                  <a:srgbClr val="000000"/>
                </a:solidFill>
                <a:latin typeface="Verdana"/>
              </a:rPr>
              <a:t>FOCUS GES pour Gaz à Effet de  Serre</a:t>
            </a:r>
          </a:p>
        </p:txBody>
      </p:sp>
      <p:pic>
        <p:nvPicPr>
          <p:cNvPr id="4" name="Picture 2" descr="Résultat de recherche d'images pour &quot;effet de serre cartoon&quot;">
            <a:extLst>
              <a:ext uri="{FF2B5EF4-FFF2-40B4-BE49-F238E27FC236}">
                <a16:creationId xmlns:a16="http://schemas.microsoft.com/office/drawing/2014/main" id="{AEA920F6-8059-4415-8ADC-30B654E9C6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711" y="2701652"/>
            <a:ext cx="5832648" cy="379122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hlinkClick r:id="rId4"/>
            <a:extLst>
              <a:ext uri="{FF2B5EF4-FFF2-40B4-BE49-F238E27FC236}">
                <a16:creationId xmlns:a16="http://schemas.microsoft.com/office/drawing/2014/main" id="{2B602F3E-927A-782D-9545-E24580857D77}"/>
              </a:ext>
            </a:extLst>
          </p:cNvPr>
          <p:cNvSpPr/>
          <p:nvPr/>
        </p:nvSpPr>
        <p:spPr>
          <a:xfrm>
            <a:off x="1148017" y="2593077"/>
            <a:ext cx="2223859" cy="1368152"/>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a:t>Quizz GES</a:t>
            </a:r>
          </a:p>
        </p:txBody>
      </p:sp>
      <p:sp>
        <p:nvSpPr>
          <p:cNvPr id="6" name="ZoneTexte 5">
            <a:hlinkClick r:id="rId5"/>
            <a:extLst>
              <a:ext uri="{FF2B5EF4-FFF2-40B4-BE49-F238E27FC236}">
                <a16:creationId xmlns:a16="http://schemas.microsoft.com/office/drawing/2014/main" id="{D002E84E-1F5F-8E34-AD4A-F5C49E8C887B}"/>
              </a:ext>
            </a:extLst>
          </p:cNvPr>
          <p:cNvSpPr txBox="1"/>
          <p:nvPr/>
        </p:nvSpPr>
        <p:spPr>
          <a:xfrm>
            <a:off x="2071942" y="1556793"/>
            <a:ext cx="7929308" cy="461665"/>
          </a:xfrm>
          <a:prstGeom prst="rect">
            <a:avLst/>
          </a:prstGeom>
          <a:noFill/>
        </p:spPr>
        <p:txBody>
          <a:bodyPr wrap="square" rtlCol="0">
            <a:spAutoFit/>
          </a:bodyPr>
          <a:lstStyle/>
          <a:p>
            <a:r>
              <a:rPr lang="fr-FR" sz="2400" b="1" dirty="0"/>
              <a:t>Les gaz à effet de serre, à quoi ça sert ?</a:t>
            </a:r>
          </a:p>
        </p:txBody>
      </p:sp>
      <p:graphicFrame>
        <p:nvGraphicFramePr>
          <p:cNvPr id="7" name="Diagramme 6">
            <a:extLst>
              <a:ext uri="{FF2B5EF4-FFF2-40B4-BE49-F238E27FC236}">
                <a16:creationId xmlns:a16="http://schemas.microsoft.com/office/drawing/2014/main" id="{7DF9C75C-797B-8C04-0F53-921607909014}"/>
              </a:ext>
            </a:extLst>
          </p:cNvPr>
          <p:cNvGraphicFramePr/>
          <p:nvPr>
            <p:extLst>
              <p:ext uri="{D42A27DB-BD31-4B8C-83A1-F6EECF244321}">
                <p14:modId xmlns:p14="http://schemas.microsoft.com/office/powerpoint/2010/main" val="789559425"/>
              </p:ext>
            </p:extLst>
          </p:nvPr>
        </p:nvGraphicFramePr>
        <p:xfrm>
          <a:off x="0" y="0"/>
          <a:ext cx="12192000" cy="3970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890869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C5653F-14A6-169F-5E38-3C60AE22F94E}"/>
              </a:ext>
            </a:extLst>
          </p:cNvPr>
          <p:cNvSpPr>
            <a:spLocks noGrp="1"/>
          </p:cNvSpPr>
          <p:nvPr>
            <p:ph type="title"/>
          </p:nvPr>
        </p:nvSpPr>
        <p:spPr/>
        <p:txBody>
          <a:bodyPr vert="horz" lIns="91440" tIns="45720" rIns="91440" bIns="45720" rtlCol="0" anchor="ctr">
            <a:normAutofit/>
          </a:bodyPr>
          <a:lstStyle/>
          <a:p>
            <a:r>
              <a:rPr lang="fr-FR" cap="small" dirty="0"/>
              <a:t>La vidéo du Monde qui résume TOUT !!!</a:t>
            </a:r>
          </a:p>
        </p:txBody>
      </p:sp>
      <p:pic>
        <p:nvPicPr>
          <p:cNvPr id="5" name="Image 4">
            <a:hlinkClick r:id="rId3"/>
            <a:extLst>
              <a:ext uri="{FF2B5EF4-FFF2-40B4-BE49-F238E27FC236}">
                <a16:creationId xmlns:a16="http://schemas.microsoft.com/office/drawing/2014/main" id="{48760507-0AFF-F3AA-F6A4-0DACBABD5CCF}"/>
              </a:ext>
            </a:extLst>
          </p:cNvPr>
          <p:cNvPicPr>
            <a:picLocks noChangeAspect="1"/>
          </p:cNvPicPr>
          <p:nvPr/>
        </p:nvPicPr>
        <p:blipFill rotWithShape="1">
          <a:blip r:embed="rId4"/>
          <a:srcRect l="5127" t="16499" r="64114" b="18354"/>
          <a:stretch/>
        </p:blipFill>
        <p:spPr>
          <a:xfrm>
            <a:off x="1458408" y="1349353"/>
            <a:ext cx="8634715" cy="5143522"/>
          </a:xfrm>
          <a:prstGeom prst="rect">
            <a:avLst/>
          </a:prstGeom>
        </p:spPr>
      </p:pic>
    </p:spTree>
    <p:extLst>
      <p:ext uri="{BB962C8B-B14F-4D97-AF65-F5344CB8AC3E}">
        <p14:creationId xmlns:p14="http://schemas.microsoft.com/office/powerpoint/2010/main" val="36718625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p:txBody>
          <a:bodyPr/>
          <a:lstStyle/>
          <a:p>
            <a:r>
              <a:rPr lang="fr-FR" cap="small" dirty="0"/>
              <a:t>Effet de serre &amp; Forçage radiatif</a:t>
            </a:r>
          </a:p>
        </p:txBody>
      </p:sp>
      <p:sp>
        <p:nvSpPr>
          <p:cNvPr id="4" name="ZoneTexte 3">
            <a:extLst>
              <a:ext uri="{FF2B5EF4-FFF2-40B4-BE49-F238E27FC236}">
                <a16:creationId xmlns:a16="http://schemas.microsoft.com/office/drawing/2014/main" id="{5A31FBAA-BC47-5B22-8A67-DFDACA431C8D}"/>
              </a:ext>
            </a:extLst>
          </p:cNvPr>
          <p:cNvSpPr txBox="1"/>
          <p:nvPr/>
        </p:nvSpPr>
        <p:spPr>
          <a:xfrm>
            <a:off x="269516" y="6492875"/>
            <a:ext cx="44290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Verdana"/>
                <a:ea typeface="+mn-ea"/>
                <a:cs typeface="+mn-cs"/>
              </a:rPr>
              <a:t>Source : Bon Pote</a:t>
            </a:r>
          </a:p>
        </p:txBody>
      </p:sp>
      <p:pic>
        <p:nvPicPr>
          <p:cNvPr id="7" name="Image 6" descr="Une image contenant texte, joueur&#10;&#10;Description générée automatiquement">
            <a:extLst>
              <a:ext uri="{FF2B5EF4-FFF2-40B4-BE49-F238E27FC236}">
                <a16:creationId xmlns:a16="http://schemas.microsoft.com/office/drawing/2014/main" id="{96C1FCC0-EE51-2603-F003-397E164B2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39" y="1273664"/>
            <a:ext cx="4386525" cy="5174672"/>
          </a:xfrm>
          <a:prstGeom prst="rect">
            <a:avLst/>
          </a:prstGeom>
        </p:spPr>
      </p:pic>
      <p:sp>
        <p:nvSpPr>
          <p:cNvPr id="8" name="ZoneTexte 7">
            <a:extLst>
              <a:ext uri="{FF2B5EF4-FFF2-40B4-BE49-F238E27FC236}">
                <a16:creationId xmlns:a16="http://schemas.microsoft.com/office/drawing/2014/main" id="{9C22E668-9513-0A54-3488-74A4CBF32338}"/>
              </a:ext>
            </a:extLst>
          </p:cNvPr>
          <p:cNvSpPr txBox="1"/>
          <p:nvPr/>
        </p:nvSpPr>
        <p:spPr>
          <a:xfrm>
            <a:off x="5081155" y="1346733"/>
            <a:ext cx="6504709"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Le terme scientifique pour désigner l’effet de serre et plus généralement tous les rayonnements qui partent et qui arrivent sur la Terre avec les énergies associées est le </a:t>
            </a:r>
            <a:r>
              <a:rPr kumimoji="0" lang="fr-FR" sz="1800" b="1" i="0" u="none" strike="noStrike" kern="1200" cap="none" spc="0" normalizeH="0" baseline="0" noProof="0" dirty="0">
                <a:ln>
                  <a:noFill/>
                </a:ln>
                <a:solidFill>
                  <a:srgbClr val="000000"/>
                </a:solidFill>
                <a:effectLst/>
                <a:uLnTx/>
                <a:uFillTx/>
                <a:latin typeface="Verdana"/>
                <a:ea typeface="+mn-ea"/>
                <a:cs typeface="+mn-cs"/>
              </a:rPr>
              <a:t>bilan radiatif</a:t>
            </a:r>
            <a:r>
              <a:rPr kumimoji="0" lang="fr-FR" sz="1800" b="0" i="0" u="none" strike="noStrike" kern="1200" cap="none" spc="0" normalizeH="0" baseline="0" noProof="0" dirty="0">
                <a:ln>
                  <a:noFill/>
                </a:ln>
                <a:solidFill>
                  <a:srgbClr val="000000"/>
                </a:solidFill>
                <a:effectLst/>
                <a:uLnTx/>
                <a:uFillTx/>
                <a:latin typeface="Verdan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Les activités humaines rejettent dans l’atmosphère des quantités considérables de GES, ce qui modifie les valeurs du rayonnement : telle une couverture, les gaz à effet de serre empêchent une partie du rayonnement infrarouge de partir dans l’espace. Un déséquilibre se crée alors dans le bilan. C’est le </a:t>
            </a:r>
            <a:r>
              <a:rPr kumimoji="0" lang="fr-FR" sz="1800" b="1" i="0" u="none" strike="noStrike" kern="1200" cap="none" spc="0" normalizeH="0" baseline="0" noProof="0" dirty="0">
                <a:ln>
                  <a:noFill/>
                </a:ln>
                <a:solidFill>
                  <a:srgbClr val="000000"/>
                </a:solidFill>
                <a:effectLst/>
                <a:uLnTx/>
                <a:uFillTx/>
                <a:latin typeface="Verdana"/>
                <a:ea typeface="+mn-ea"/>
                <a:cs typeface="+mn-cs"/>
              </a:rPr>
              <a:t>forçage radiatif.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Ce déséquilibre se fait par rapport à un état stable : il est ainsi calculé en relatif, par rapport à l’année 1750 qui est l’aube de l’ère industrielle.</a:t>
            </a:r>
            <a:r>
              <a:rPr kumimoji="0" lang="fr-FR" sz="1800" b="1" i="0" u="none" strike="noStrike" kern="1200" cap="none" spc="0" normalizeH="0" baseline="0" noProof="0" dirty="0">
                <a:ln>
                  <a:noFill/>
                </a:ln>
                <a:solidFill>
                  <a:srgbClr val="000000"/>
                </a:solidFill>
                <a:effectLst/>
                <a:uLnTx/>
                <a:uFillTx/>
                <a:latin typeface="Verdana"/>
                <a:ea typeface="+mn-ea"/>
                <a:cs typeface="+mn-cs"/>
              </a:rPr>
              <a:t> Son unité est le Watt par mètre carré (W/m²).</a:t>
            </a: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089470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1"/>
          <p:cNvSpPr txBox="1">
            <a:spLocks/>
          </p:cNvSpPr>
          <p:nvPr/>
        </p:nvSpPr>
        <p:spPr bwMode="auto">
          <a:xfrm>
            <a:off x="697408" y="356659"/>
            <a:ext cx="10871200" cy="11521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defTabSz="1219170">
              <a:buClr>
                <a:srgbClr val="996633"/>
              </a:buClr>
              <a:buNone/>
            </a:pPr>
            <a:r>
              <a:rPr lang="fr-FR" altLang="fr-FR" sz="2933" b="1" cap="all" dirty="0">
                <a:solidFill>
                  <a:prstClr val="black"/>
                </a:solidFill>
                <a:latin typeface="Verdana" panose="020B0604030504040204" pitchFamily="34" charset="0"/>
                <a:ea typeface="Verdana" panose="020B0604030504040204" pitchFamily="34" charset="0"/>
              </a:rPr>
              <a:t>QUELS SONT LES DIFFÉRENTS Gaz à effet de serre ?</a:t>
            </a:r>
          </a:p>
          <a:p>
            <a:pPr marL="0" lvl="1" indent="0" defTabSz="1219170">
              <a:buClr>
                <a:srgbClr val="996633"/>
              </a:buClr>
              <a:buNone/>
            </a:pPr>
            <a:endParaRPr lang="fr-FR" altLang="fr-FR" sz="2933" b="1" cap="all" dirty="0">
              <a:solidFill>
                <a:prstClr val="black"/>
              </a:solidFill>
              <a:latin typeface="Verdana" panose="020B0604030504040204" pitchFamily="34" charset="0"/>
              <a:ea typeface="Verdana" panose="020B0604030504040204" pitchFamily="34" charset="0"/>
            </a:endParaRPr>
          </a:p>
        </p:txBody>
      </p:sp>
      <p:grpSp>
        <p:nvGrpSpPr>
          <p:cNvPr id="3" name="Groupe 2"/>
          <p:cNvGrpSpPr/>
          <p:nvPr/>
        </p:nvGrpSpPr>
        <p:grpSpPr>
          <a:xfrm>
            <a:off x="1732956" y="2082008"/>
            <a:ext cx="9825873" cy="3871913"/>
            <a:chOff x="1299716" y="1561505"/>
            <a:chExt cx="7369405" cy="2903935"/>
          </a:xfrm>
        </p:grpSpPr>
        <p:sp>
          <p:nvSpPr>
            <p:cNvPr id="11" name="Espace réservé du contenu 2"/>
            <p:cNvSpPr txBox="1">
              <a:spLocks/>
            </p:cNvSpPr>
            <p:nvPr/>
          </p:nvSpPr>
          <p:spPr>
            <a:xfrm>
              <a:off x="4641405" y="3061693"/>
              <a:ext cx="1944687" cy="445294"/>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dirty="0">
                  <a:solidFill>
                    <a:prstClr val="white">
                      <a:lumMod val="75000"/>
                    </a:prstClr>
                  </a:solidFill>
                  <a:latin typeface="Verdana" panose="020B0604030504040204" pitchFamily="34" charset="0"/>
                  <a:ea typeface="Verdana" panose="020B0604030504040204" pitchFamily="34" charset="0"/>
                </a:rPr>
                <a:t>Monoxyde d’azote</a:t>
              </a:r>
            </a:p>
            <a:p>
              <a:pPr marL="0" indent="0" algn="ctr" defTabSz="1219170">
                <a:buNone/>
                <a:defRPr/>
              </a:pPr>
              <a:r>
                <a:rPr lang="fr-FR" sz="2133" b="1" dirty="0">
                  <a:solidFill>
                    <a:prstClr val="white">
                      <a:lumMod val="75000"/>
                    </a:prstClr>
                  </a:solidFill>
                  <a:latin typeface="Verdana" panose="020B0604030504040204" pitchFamily="34" charset="0"/>
                  <a:ea typeface="Verdana" panose="020B0604030504040204" pitchFamily="34" charset="0"/>
                </a:rPr>
                <a:t>NO</a:t>
              </a:r>
            </a:p>
            <a:p>
              <a:pPr marL="0" indent="0" algn="ctr" defTabSz="1219170">
                <a:buNone/>
                <a:defRPr/>
              </a:pPr>
              <a:endParaRPr lang="fr-FR" sz="2133" dirty="0">
                <a:solidFill>
                  <a:prstClr val="white">
                    <a:lumMod val="75000"/>
                  </a:prstClr>
                </a:solidFill>
                <a:latin typeface="Verdana" panose="020B0604030504040204" pitchFamily="34" charset="0"/>
                <a:ea typeface="Verdana" panose="020B0604030504040204" pitchFamily="34" charset="0"/>
              </a:endParaRPr>
            </a:p>
          </p:txBody>
        </p:sp>
        <p:sp>
          <p:nvSpPr>
            <p:cNvPr id="12" name="Espace réservé du contenu 2"/>
            <p:cNvSpPr txBox="1">
              <a:spLocks/>
            </p:cNvSpPr>
            <p:nvPr/>
          </p:nvSpPr>
          <p:spPr>
            <a:xfrm>
              <a:off x="2452241" y="2629496"/>
              <a:ext cx="1944688" cy="445294"/>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dirty="0">
                  <a:solidFill>
                    <a:prstClr val="white">
                      <a:lumMod val="75000"/>
                    </a:prstClr>
                  </a:solidFill>
                  <a:latin typeface="Verdana" panose="020B0604030504040204" pitchFamily="34" charset="0"/>
                  <a:ea typeface="Verdana" panose="020B0604030504040204" pitchFamily="34" charset="0"/>
                </a:rPr>
                <a:t>Benzène</a:t>
              </a:r>
            </a:p>
            <a:p>
              <a:pPr marL="0" indent="0" algn="ctr" defTabSz="1219170">
                <a:buNone/>
                <a:defRPr/>
              </a:pPr>
              <a:r>
                <a:rPr lang="fr-FR" sz="2133" b="1" dirty="0">
                  <a:solidFill>
                    <a:prstClr val="white">
                      <a:lumMod val="75000"/>
                    </a:prstClr>
                  </a:solidFill>
                  <a:latin typeface="Verdana" panose="020B0604030504040204" pitchFamily="34" charset="0"/>
                  <a:ea typeface="Verdana" panose="020B0604030504040204" pitchFamily="34" charset="0"/>
                </a:rPr>
                <a:t>C</a:t>
              </a:r>
              <a:r>
                <a:rPr lang="fr-FR" sz="2133" b="1" baseline="-25000" dirty="0">
                  <a:solidFill>
                    <a:prstClr val="white">
                      <a:lumMod val="75000"/>
                    </a:prstClr>
                  </a:solidFill>
                  <a:latin typeface="Verdana" panose="020B0604030504040204" pitchFamily="34" charset="0"/>
                  <a:ea typeface="Verdana" panose="020B0604030504040204" pitchFamily="34" charset="0"/>
                </a:rPr>
                <a:t>6</a:t>
              </a:r>
              <a:r>
                <a:rPr lang="fr-FR" sz="2133" b="1" dirty="0">
                  <a:solidFill>
                    <a:prstClr val="white">
                      <a:lumMod val="75000"/>
                    </a:prstClr>
                  </a:solidFill>
                  <a:latin typeface="Verdana" panose="020B0604030504040204" pitchFamily="34" charset="0"/>
                  <a:ea typeface="Verdana" panose="020B0604030504040204" pitchFamily="34" charset="0"/>
                </a:rPr>
                <a:t>H</a:t>
              </a:r>
              <a:r>
                <a:rPr lang="fr-FR" sz="2133" b="1" baseline="-25000" dirty="0">
                  <a:solidFill>
                    <a:prstClr val="white">
                      <a:lumMod val="75000"/>
                    </a:prstClr>
                  </a:solidFill>
                  <a:latin typeface="Verdana" panose="020B0604030504040204" pitchFamily="34" charset="0"/>
                  <a:ea typeface="Verdana" panose="020B0604030504040204" pitchFamily="34" charset="0"/>
                </a:rPr>
                <a:t>6</a:t>
              </a:r>
            </a:p>
            <a:p>
              <a:pPr marL="0" indent="0" algn="ctr" defTabSz="1219170">
                <a:buNone/>
                <a:defRPr/>
              </a:pPr>
              <a:endParaRPr lang="fr-FR" sz="2133" dirty="0">
                <a:solidFill>
                  <a:prstClr val="white">
                    <a:lumMod val="75000"/>
                  </a:prstClr>
                </a:solidFill>
                <a:latin typeface="Verdana" panose="020B0604030504040204" pitchFamily="34" charset="0"/>
                <a:ea typeface="Verdana" panose="020B0604030504040204" pitchFamily="34" charset="0"/>
              </a:endParaRPr>
            </a:p>
          </p:txBody>
        </p:sp>
        <p:sp>
          <p:nvSpPr>
            <p:cNvPr id="13" name="Espace réservé du contenu 2"/>
            <p:cNvSpPr txBox="1">
              <a:spLocks/>
            </p:cNvSpPr>
            <p:nvPr/>
          </p:nvSpPr>
          <p:spPr>
            <a:xfrm>
              <a:off x="6726021" y="3735259"/>
              <a:ext cx="1943100" cy="446485"/>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dirty="0">
                  <a:solidFill>
                    <a:prstClr val="white">
                      <a:lumMod val="75000"/>
                    </a:prstClr>
                  </a:solidFill>
                  <a:latin typeface="Verdana" panose="020B0604030504040204" pitchFamily="34" charset="0"/>
                  <a:ea typeface="Verdana" panose="020B0604030504040204" pitchFamily="34" charset="0"/>
                </a:rPr>
                <a:t>Dioxyde de soufre</a:t>
              </a:r>
            </a:p>
            <a:p>
              <a:pPr marL="0" indent="0" algn="ctr" defTabSz="1219170">
                <a:buNone/>
                <a:defRPr/>
              </a:pPr>
              <a:r>
                <a:rPr lang="fr-FR" sz="2133" b="1" dirty="0">
                  <a:solidFill>
                    <a:prstClr val="white">
                      <a:lumMod val="75000"/>
                    </a:prstClr>
                  </a:solidFill>
                  <a:latin typeface="Verdana" panose="020B0604030504040204" pitchFamily="34" charset="0"/>
                  <a:ea typeface="Verdana" panose="020B0604030504040204" pitchFamily="34" charset="0"/>
                </a:rPr>
                <a:t>SO</a:t>
              </a:r>
              <a:r>
                <a:rPr lang="fr-FR" sz="2133" b="1" baseline="-25000" dirty="0">
                  <a:solidFill>
                    <a:prstClr val="white">
                      <a:lumMod val="75000"/>
                    </a:prstClr>
                  </a:solidFill>
                  <a:latin typeface="Verdana" panose="020B0604030504040204" pitchFamily="34" charset="0"/>
                  <a:ea typeface="Verdana" panose="020B0604030504040204" pitchFamily="34" charset="0"/>
                </a:rPr>
                <a:t>2</a:t>
              </a:r>
            </a:p>
            <a:p>
              <a:pPr marL="0" indent="0" algn="ctr" defTabSz="1219170">
                <a:buNone/>
                <a:defRPr/>
              </a:pPr>
              <a:endParaRPr lang="fr-FR" sz="2133" dirty="0">
                <a:solidFill>
                  <a:prstClr val="white">
                    <a:lumMod val="75000"/>
                  </a:prstClr>
                </a:solidFill>
                <a:latin typeface="Verdana" panose="020B0604030504040204" pitchFamily="34" charset="0"/>
                <a:ea typeface="Verdana" panose="020B0604030504040204" pitchFamily="34" charset="0"/>
              </a:endParaRPr>
            </a:p>
            <a:p>
              <a:pPr marL="0" indent="0" algn="ctr" defTabSz="1219170">
                <a:buNone/>
                <a:defRPr/>
              </a:pPr>
              <a:endParaRPr lang="fr-FR" sz="2133" dirty="0">
                <a:solidFill>
                  <a:prstClr val="white">
                    <a:lumMod val="75000"/>
                  </a:prstClr>
                </a:solidFill>
                <a:latin typeface="Verdana" panose="020B0604030504040204" pitchFamily="34" charset="0"/>
                <a:ea typeface="Verdana" panose="020B0604030504040204" pitchFamily="34" charset="0"/>
              </a:endParaRPr>
            </a:p>
          </p:txBody>
        </p:sp>
        <p:sp>
          <p:nvSpPr>
            <p:cNvPr id="14" name="Espace réservé du contenu 2"/>
            <p:cNvSpPr txBox="1">
              <a:spLocks/>
            </p:cNvSpPr>
            <p:nvPr/>
          </p:nvSpPr>
          <p:spPr>
            <a:xfrm>
              <a:off x="4108005" y="3730824"/>
              <a:ext cx="1944687" cy="596504"/>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dirty="0">
                  <a:solidFill>
                    <a:prstClr val="white">
                      <a:lumMod val="75000"/>
                    </a:prstClr>
                  </a:solidFill>
                  <a:latin typeface="Verdana" panose="020B0604030504040204" pitchFamily="34" charset="0"/>
                  <a:ea typeface="Verdana" panose="020B0604030504040204" pitchFamily="34" charset="0"/>
                </a:rPr>
                <a:t>Monoxyde de carbone</a:t>
              </a:r>
            </a:p>
            <a:p>
              <a:pPr marL="0" indent="0" algn="ctr" defTabSz="1219170">
                <a:buNone/>
                <a:defRPr/>
              </a:pPr>
              <a:r>
                <a:rPr lang="fr-FR" sz="2133" b="1" dirty="0">
                  <a:solidFill>
                    <a:prstClr val="white">
                      <a:lumMod val="75000"/>
                    </a:prstClr>
                  </a:solidFill>
                  <a:latin typeface="Verdana" panose="020B0604030504040204" pitchFamily="34" charset="0"/>
                  <a:ea typeface="Verdana" panose="020B0604030504040204" pitchFamily="34" charset="0"/>
                </a:rPr>
                <a:t>CO</a:t>
              </a:r>
            </a:p>
            <a:p>
              <a:pPr marL="0" indent="0" algn="ctr" defTabSz="1219170">
                <a:buNone/>
                <a:defRPr/>
              </a:pPr>
              <a:endParaRPr lang="fr-FR" sz="2133" dirty="0">
                <a:solidFill>
                  <a:prstClr val="white">
                    <a:lumMod val="75000"/>
                  </a:prstClr>
                </a:solidFill>
                <a:latin typeface="Verdana" panose="020B0604030504040204" pitchFamily="34" charset="0"/>
                <a:ea typeface="Verdana" panose="020B0604030504040204" pitchFamily="34" charset="0"/>
              </a:endParaRPr>
            </a:p>
            <a:p>
              <a:pPr marL="0" indent="0" algn="ctr" defTabSz="1219170">
                <a:buNone/>
                <a:defRPr/>
              </a:pPr>
              <a:endParaRPr lang="fr-FR" sz="2133" dirty="0">
                <a:solidFill>
                  <a:prstClr val="white">
                    <a:lumMod val="75000"/>
                  </a:prstClr>
                </a:solidFill>
                <a:latin typeface="Verdana" panose="020B0604030504040204" pitchFamily="34" charset="0"/>
                <a:ea typeface="Verdana" panose="020B0604030504040204" pitchFamily="34" charset="0"/>
              </a:endParaRPr>
            </a:p>
          </p:txBody>
        </p:sp>
        <p:sp>
          <p:nvSpPr>
            <p:cNvPr id="15" name="Espace réservé du contenu 2"/>
            <p:cNvSpPr txBox="1">
              <a:spLocks/>
            </p:cNvSpPr>
            <p:nvPr/>
          </p:nvSpPr>
          <p:spPr>
            <a:xfrm>
              <a:off x="1299716" y="4018955"/>
              <a:ext cx="1944688" cy="446485"/>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dirty="0">
                  <a:solidFill>
                    <a:prstClr val="white">
                      <a:lumMod val="75000"/>
                    </a:prstClr>
                  </a:solidFill>
                  <a:latin typeface="Verdana" panose="020B0604030504040204" pitchFamily="34" charset="0"/>
                  <a:ea typeface="Verdana" panose="020B0604030504040204" pitchFamily="34" charset="0"/>
                </a:rPr>
                <a:t>Dioxyde d’azote</a:t>
              </a:r>
            </a:p>
            <a:p>
              <a:pPr marL="0" indent="0" algn="ctr" defTabSz="1219170">
                <a:buNone/>
                <a:defRPr/>
              </a:pPr>
              <a:r>
                <a:rPr lang="fr-FR" sz="2133" b="1" dirty="0">
                  <a:solidFill>
                    <a:prstClr val="white">
                      <a:lumMod val="75000"/>
                    </a:prstClr>
                  </a:solidFill>
                  <a:latin typeface="Verdana" panose="020B0604030504040204" pitchFamily="34" charset="0"/>
                  <a:ea typeface="Verdana" panose="020B0604030504040204" pitchFamily="34" charset="0"/>
                </a:rPr>
                <a:t>NO</a:t>
              </a:r>
              <a:r>
                <a:rPr lang="fr-FR" sz="2133" b="1" baseline="-25000" dirty="0">
                  <a:solidFill>
                    <a:prstClr val="white">
                      <a:lumMod val="75000"/>
                    </a:prstClr>
                  </a:solidFill>
                  <a:latin typeface="Verdana" panose="020B0604030504040204" pitchFamily="34" charset="0"/>
                  <a:ea typeface="Verdana" panose="020B0604030504040204" pitchFamily="34" charset="0"/>
                </a:rPr>
                <a:t>2</a:t>
              </a:r>
            </a:p>
          </p:txBody>
        </p:sp>
        <p:sp>
          <p:nvSpPr>
            <p:cNvPr id="16" name="Espace réservé du contenu 2"/>
            <p:cNvSpPr txBox="1">
              <a:spLocks/>
            </p:cNvSpPr>
            <p:nvPr/>
          </p:nvSpPr>
          <p:spPr bwMode="auto">
            <a:xfrm>
              <a:off x="4716016" y="1561505"/>
              <a:ext cx="1943100" cy="44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0" charset="-128"/>
                </a:defRPr>
              </a:lvl1pPr>
              <a:lvl2pPr marL="742950" indent="-285750" eaLnBrk="0" hangingPunct="0">
                <a:defRPr>
                  <a:solidFill>
                    <a:schemeClr val="tx1"/>
                  </a:solidFill>
                  <a:latin typeface="Arial" charset="0"/>
                  <a:ea typeface="ＭＳ Ｐゴシック" pitchFamily="-110" charset="-128"/>
                </a:defRPr>
              </a:lvl2pPr>
              <a:lvl3pPr marL="1143000" indent="-228600" eaLnBrk="0" hangingPunct="0">
                <a:defRPr>
                  <a:solidFill>
                    <a:schemeClr val="tx1"/>
                  </a:solidFill>
                  <a:latin typeface="Arial" charset="0"/>
                  <a:ea typeface="ＭＳ Ｐゴシック" pitchFamily="-110" charset="-128"/>
                </a:defRPr>
              </a:lvl3pPr>
              <a:lvl4pPr marL="1600200" indent="-228600" eaLnBrk="0" hangingPunct="0">
                <a:defRPr>
                  <a:solidFill>
                    <a:schemeClr val="tx1"/>
                  </a:solidFill>
                  <a:latin typeface="Arial" charset="0"/>
                  <a:ea typeface="ＭＳ Ｐゴシック" pitchFamily="-110" charset="-128"/>
                </a:defRPr>
              </a:lvl4pPr>
              <a:lvl5pPr marL="2057400" indent="-228600" eaLnBrk="0" hangingPunct="0">
                <a:defRPr>
                  <a:solidFill>
                    <a:schemeClr val="tx1"/>
                  </a:solidFill>
                  <a:latin typeface="Arial" charset="0"/>
                  <a:ea typeface="ＭＳ Ｐゴシック" pitchFamily="-11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1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1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1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10" charset="-128"/>
                </a:defRPr>
              </a:lvl9pPr>
            </a:lstStyle>
            <a:p>
              <a:pPr algn="ctr" defTabSz="1219170" eaLnBrk="1" hangingPunct="1">
                <a:spcBef>
                  <a:spcPct val="20000"/>
                </a:spcBef>
              </a:pPr>
              <a:r>
                <a:rPr lang="fr-FR" altLang="fr-FR" sz="2133" dirty="0">
                  <a:solidFill>
                    <a:prstClr val="white">
                      <a:lumMod val="75000"/>
                    </a:prstClr>
                  </a:solidFill>
                  <a:latin typeface="Verdana" panose="020B0604030504040204" pitchFamily="34" charset="0"/>
                  <a:ea typeface="Verdana" panose="020B0604030504040204" pitchFamily="34" charset="0"/>
                </a:rPr>
                <a:t>Particules </a:t>
              </a:r>
              <a:r>
                <a:rPr lang="fr-FR" altLang="fr-FR" sz="2133" b="1" dirty="0">
                  <a:solidFill>
                    <a:prstClr val="white">
                      <a:lumMod val="75000"/>
                    </a:prstClr>
                  </a:solidFill>
                  <a:latin typeface="Verdana" panose="020B0604030504040204" pitchFamily="34" charset="0"/>
                  <a:ea typeface="Verdana" panose="020B0604030504040204" pitchFamily="34" charset="0"/>
                </a:rPr>
                <a:t>PM10</a:t>
              </a:r>
            </a:p>
            <a:p>
              <a:pPr algn="ctr" defTabSz="1219170" eaLnBrk="1" hangingPunct="1">
                <a:spcBef>
                  <a:spcPct val="20000"/>
                </a:spcBef>
              </a:pPr>
              <a:endParaRPr lang="fr-FR" altLang="fr-FR" sz="2133" dirty="0">
                <a:solidFill>
                  <a:prstClr val="white">
                    <a:lumMod val="75000"/>
                  </a:prstClr>
                </a:solidFill>
                <a:latin typeface="Verdana" panose="020B0604030504040204" pitchFamily="34" charset="0"/>
                <a:ea typeface="Verdana" panose="020B0604030504040204" pitchFamily="34" charset="0"/>
              </a:endParaRPr>
            </a:p>
            <a:p>
              <a:pPr algn="ctr" defTabSz="1219170" eaLnBrk="1" hangingPunct="1">
                <a:spcBef>
                  <a:spcPct val="20000"/>
                </a:spcBef>
              </a:pPr>
              <a:endParaRPr lang="fr-FR" altLang="fr-FR" sz="2133" dirty="0">
                <a:solidFill>
                  <a:prstClr val="white">
                    <a:lumMod val="75000"/>
                  </a:prstClr>
                </a:solidFill>
                <a:latin typeface="Verdana" panose="020B0604030504040204" pitchFamily="34" charset="0"/>
                <a:ea typeface="Verdana" panose="020B0604030504040204" pitchFamily="34" charset="0"/>
              </a:endParaRPr>
            </a:p>
          </p:txBody>
        </p:sp>
        <p:sp>
          <p:nvSpPr>
            <p:cNvPr id="17" name="Espace réservé du contenu 2"/>
            <p:cNvSpPr txBox="1">
              <a:spLocks/>
            </p:cNvSpPr>
            <p:nvPr/>
          </p:nvSpPr>
          <p:spPr bwMode="auto">
            <a:xfrm>
              <a:off x="4850955" y="2348509"/>
              <a:ext cx="1944687" cy="44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0" charset="-128"/>
                </a:defRPr>
              </a:lvl1pPr>
              <a:lvl2pPr marL="742950" indent="-285750" eaLnBrk="0" hangingPunct="0">
                <a:defRPr>
                  <a:solidFill>
                    <a:schemeClr val="tx1"/>
                  </a:solidFill>
                  <a:latin typeface="Arial" charset="0"/>
                  <a:ea typeface="ＭＳ Ｐゴシック" pitchFamily="-110" charset="-128"/>
                </a:defRPr>
              </a:lvl2pPr>
              <a:lvl3pPr marL="1143000" indent="-228600" eaLnBrk="0" hangingPunct="0">
                <a:defRPr>
                  <a:solidFill>
                    <a:schemeClr val="tx1"/>
                  </a:solidFill>
                  <a:latin typeface="Arial" charset="0"/>
                  <a:ea typeface="ＭＳ Ｐゴシック" pitchFamily="-110" charset="-128"/>
                </a:defRPr>
              </a:lvl3pPr>
              <a:lvl4pPr marL="1600200" indent="-228600" eaLnBrk="0" hangingPunct="0">
                <a:defRPr>
                  <a:solidFill>
                    <a:schemeClr val="tx1"/>
                  </a:solidFill>
                  <a:latin typeface="Arial" charset="0"/>
                  <a:ea typeface="ＭＳ Ｐゴシック" pitchFamily="-110" charset="-128"/>
                </a:defRPr>
              </a:lvl4pPr>
              <a:lvl5pPr marL="2057400" indent="-228600" eaLnBrk="0" hangingPunct="0">
                <a:defRPr>
                  <a:solidFill>
                    <a:schemeClr val="tx1"/>
                  </a:solidFill>
                  <a:latin typeface="Arial" charset="0"/>
                  <a:ea typeface="ＭＳ Ｐゴシック" pitchFamily="-11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1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1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1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10" charset="-128"/>
                </a:defRPr>
              </a:lvl9pPr>
            </a:lstStyle>
            <a:p>
              <a:pPr algn="ctr" defTabSz="1219170" eaLnBrk="1" hangingPunct="1">
                <a:spcBef>
                  <a:spcPct val="20000"/>
                </a:spcBef>
              </a:pPr>
              <a:r>
                <a:rPr lang="fr-FR" altLang="fr-FR" sz="2133" dirty="0">
                  <a:solidFill>
                    <a:prstClr val="white">
                      <a:lumMod val="75000"/>
                    </a:prstClr>
                  </a:solidFill>
                  <a:latin typeface="Verdana" panose="020B0604030504040204" pitchFamily="34" charset="0"/>
                  <a:ea typeface="Verdana" panose="020B0604030504040204" pitchFamily="34" charset="0"/>
                </a:rPr>
                <a:t>Particules </a:t>
              </a:r>
              <a:r>
                <a:rPr lang="fr-FR" altLang="fr-FR" sz="2133" b="1" dirty="0">
                  <a:solidFill>
                    <a:prstClr val="white">
                      <a:lumMod val="75000"/>
                    </a:prstClr>
                  </a:solidFill>
                  <a:latin typeface="Verdana" panose="020B0604030504040204" pitchFamily="34" charset="0"/>
                  <a:ea typeface="Verdana" panose="020B0604030504040204" pitchFamily="34" charset="0"/>
                </a:rPr>
                <a:t>PM2,5</a:t>
              </a:r>
            </a:p>
            <a:p>
              <a:pPr algn="ctr" defTabSz="1219170" eaLnBrk="1" hangingPunct="1">
                <a:spcBef>
                  <a:spcPct val="20000"/>
                </a:spcBef>
              </a:pPr>
              <a:endParaRPr lang="fr-FR" altLang="fr-FR" sz="2133" dirty="0">
                <a:solidFill>
                  <a:prstClr val="white">
                    <a:lumMod val="75000"/>
                  </a:prstClr>
                </a:solidFill>
                <a:latin typeface="Verdana" panose="020B0604030504040204" pitchFamily="34" charset="0"/>
                <a:ea typeface="Verdana" panose="020B0604030504040204" pitchFamily="34" charset="0"/>
              </a:endParaRPr>
            </a:p>
          </p:txBody>
        </p:sp>
      </p:grpSp>
      <p:grpSp>
        <p:nvGrpSpPr>
          <p:cNvPr id="2" name="Groupe 1"/>
          <p:cNvGrpSpPr/>
          <p:nvPr/>
        </p:nvGrpSpPr>
        <p:grpSpPr>
          <a:xfrm>
            <a:off x="437555" y="2086771"/>
            <a:ext cx="11616268" cy="3184525"/>
            <a:chOff x="328166" y="1565078"/>
            <a:chExt cx="8712201" cy="2388394"/>
          </a:xfrm>
        </p:grpSpPr>
        <p:sp>
          <p:nvSpPr>
            <p:cNvPr id="5" name="Espace réservé du contenu 2"/>
            <p:cNvSpPr txBox="1">
              <a:spLocks/>
            </p:cNvSpPr>
            <p:nvPr/>
          </p:nvSpPr>
          <p:spPr>
            <a:xfrm>
              <a:off x="652016" y="1565078"/>
              <a:ext cx="1944688" cy="445294"/>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b="1" dirty="0">
                  <a:solidFill>
                    <a:srgbClr val="78B22B"/>
                  </a:solidFill>
                  <a:latin typeface="Verdana" panose="020B0604030504040204" pitchFamily="34" charset="0"/>
                  <a:ea typeface="Verdana" panose="020B0604030504040204" pitchFamily="34" charset="0"/>
                </a:rPr>
                <a:t>Vapeur d’eau</a:t>
              </a:r>
            </a:p>
            <a:p>
              <a:pPr marL="0" indent="0" algn="ctr" defTabSz="1219170">
                <a:buNone/>
                <a:defRPr/>
              </a:pPr>
              <a:r>
                <a:rPr lang="fr-FR" sz="2133" b="1" dirty="0">
                  <a:solidFill>
                    <a:srgbClr val="64C2C8"/>
                  </a:solidFill>
                  <a:latin typeface="Verdana" panose="020B0604030504040204" pitchFamily="34" charset="0"/>
                  <a:ea typeface="Verdana" panose="020B0604030504040204" pitchFamily="34" charset="0"/>
                </a:rPr>
                <a:t>H</a:t>
              </a:r>
              <a:r>
                <a:rPr lang="fr-FR" sz="2133" b="1" baseline="-25000" dirty="0">
                  <a:solidFill>
                    <a:srgbClr val="64C2C8"/>
                  </a:solidFill>
                  <a:latin typeface="Verdana" panose="020B0604030504040204" pitchFamily="34" charset="0"/>
                  <a:ea typeface="Verdana" panose="020B0604030504040204" pitchFamily="34" charset="0"/>
                </a:rPr>
                <a:t>2</a:t>
              </a:r>
              <a:r>
                <a:rPr lang="fr-FR" sz="2133" b="1" dirty="0">
                  <a:solidFill>
                    <a:srgbClr val="64C2C8"/>
                  </a:solidFill>
                  <a:latin typeface="Verdana" panose="020B0604030504040204" pitchFamily="34" charset="0"/>
                  <a:ea typeface="Verdana" panose="020B0604030504040204" pitchFamily="34" charset="0"/>
                </a:rPr>
                <a:t>O</a:t>
              </a:r>
            </a:p>
          </p:txBody>
        </p:sp>
        <p:sp>
          <p:nvSpPr>
            <p:cNvPr id="6" name="Espace réservé du contenu 2"/>
            <p:cNvSpPr txBox="1">
              <a:spLocks/>
            </p:cNvSpPr>
            <p:nvPr/>
          </p:nvSpPr>
          <p:spPr bwMode="auto">
            <a:xfrm>
              <a:off x="417066" y="2288978"/>
              <a:ext cx="1944688" cy="54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0" charset="-128"/>
                </a:defRPr>
              </a:lvl1pPr>
              <a:lvl2pPr marL="742950" indent="-285750" eaLnBrk="0" hangingPunct="0">
                <a:defRPr>
                  <a:solidFill>
                    <a:schemeClr val="tx1"/>
                  </a:solidFill>
                  <a:latin typeface="Arial" charset="0"/>
                  <a:ea typeface="ＭＳ Ｐゴシック" pitchFamily="-110" charset="-128"/>
                </a:defRPr>
              </a:lvl2pPr>
              <a:lvl3pPr marL="1143000" indent="-228600" eaLnBrk="0" hangingPunct="0">
                <a:defRPr>
                  <a:solidFill>
                    <a:schemeClr val="tx1"/>
                  </a:solidFill>
                  <a:latin typeface="Arial" charset="0"/>
                  <a:ea typeface="ＭＳ Ｐゴシック" pitchFamily="-110" charset="-128"/>
                </a:defRPr>
              </a:lvl3pPr>
              <a:lvl4pPr marL="1600200" indent="-228600" eaLnBrk="0" hangingPunct="0">
                <a:defRPr>
                  <a:solidFill>
                    <a:schemeClr val="tx1"/>
                  </a:solidFill>
                  <a:latin typeface="Arial" charset="0"/>
                  <a:ea typeface="ＭＳ Ｐゴシック" pitchFamily="-110" charset="-128"/>
                </a:defRPr>
              </a:lvl4pPr>
              <a:lvl5pPr marL="2057400" indent="-228600" eaLnBrk="0" hangingPunct="0">
                <a:defRPr>
                  <a:solidFill>
                    <a:schemeClr val="tx1"/>
                  </a:solidFill>
                  <a:latin typeface="Arial" charset="0"/>
                  <a:ea typeface="ＭＳ Ｐゴシック" pitchFamily="-11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1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1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1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10" charset="-128"/>
                </a:defRPr>
              </a:lvl9pPr>
            </a:lstStyle>
            <a:p>
              <a:pPr algn="ctr" defTabSz="1219170" eaLnBrk="1" hangingPunct="1">
                <a:spcBef>
                  <a:spcPct val="20000"/>
                </a:spcBef>
              </a:pPr>
              <a:r>
                <a:rPr lang="fr-FR" altLang="fr-FR" sz="1867" b="1" dirty="0">
                  <a:solidFill>
                    <a:srgbClr val="78B22B"/>
                  </a:solidFill>
                  <a:latin typeface="Verdana" panose="020B0604030504040204" pitchFamily="34" charset="0"/>
                  <a:ea typeface="Verdana" panose="020B0604030504040204" pitchFamily="34" charset="0"/>
                </a:rPr>
                <a:t>Dioxyde de carbone</a:t>
              </a:r>
            </a:p>
            <a:p>
              <a:pPr algn="ctr" defTabSz="1219170" eaLnBrk="1" hangingPunct="1">
                <a:spcBef>
                  <a:spcPct val="20000"/>
                </a:spcBef>
              </a:pPr>
              <a:r>
                <a:rPr lang="fr-FR" altLang="fr-FR" sz="1867" b="1" dirty="0">
                  <a:solidFill>
                    <a:srgbClr val="64C2C8"/>
                  </a:solidFill>
                  <a:latin typeface="Verdana" panose="020B0604030504040204" pitchFamily="34" charset="0"/>
                  <a:ea typeface="Verdana" panose="020B0604030504040204" pitchFamily="34" charset="0"/>
                </a:rPr>
                <a:t>CO</a:t>
              </a:r>
              <a:r>
                <a:rPr lang="fr-FR" altLang="fr-FR" sz="1867" b="1" baseline="-25000" dirty="0">
                  <a:solidFill>
                    <a:srgbClr val="64C2C8"/>
                  </a:solidFill>
                  <a:latin typeface="Verdana" panose="020B0604030504040204" pitchFamily="34" charset="0"/>
                  <a:ea typeface="Verdana" panose="020B0604030504040204" pitchFamily="34" charset="0"/>
                </a:rPr>
                <a:t>2</a:t>
              </a:r>
            </a:p>
          </p:txBody>
        </p:sp>
        <p:sp>
          <p:nvSpPr>
            <p:cNvPr id="7" name="Espace réservé du contenu 2"/>
            <p:cNvSpPr txBox="1">
              <a:spLocks/>
            </p:cNvSpPr>
            <p:nvPr/>
          </p:nvSpPr>
          <p:spPr>
            <a:xfrm>
              <a:off x="328166" y="3380780"/>
              <a:ext cx="1944688" cy="446485"/>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b="1" dirty="0">
                  <a:solidFill>
                    <a:srgbClr val="78B22B"/>
                  </a:solidFill>
                  <a:latin typeface="Verdana" panose="020B0604030504040204" pitchFamily="34" charset="0"/>
                  <a:ea typeface="Verdana" panose="020B0604030504040204" pitchFamily="34" charset="0"/>
                </a:rPr>
                <a:t>Protoxyde d’azote</a:t>
              </a:r>
            </a:p>
            <a:p>
              <a:pPr marL="0" indent="0" algn="ctr" defTabSz="1219170">
                <a:buNone/>
                <a:defRPr/>
              </a:pPr>
              <a:r>
                <a:rPr lang="fr-FR" sz="2133" b="1" dirty="0">
                  <a:solidFill>
                    <a:srgbClr val="64C2C8"/>
                  </a:solidFill>
                  <a:latin typeface="Verdana" panose="020B0604030504040204" pitchFamily="34" charset="0"/>
                  <a:ea typeface="Verdana" panose="020B0604030504040204" pitchFamily="34" charset="0"/>
                </a:rPr>
                <a:t>N</a:t>
              </a:r>
              <a:r>
                <a:rPr lang="fr-FR" sz="2133" b="1" baseline="-25000" dirty="0">
                  <a:solidFill>
                    <a:srgbClr val="64C2C8"/>
                  </a:solidFill>
                  <a:latin typeface="Verdana" panose="020B0604030504040204" pitchFamily="34" charset="0"/>
                  <a:ea typeface="Verdana" panose="020B0604030504040204" pitchFamily="34" charset="0"/>
                </a:rPr>
                <a:t>2</a:t>
              </a:r>
              <a:r>
                <a:rPr lang="fr-FR" sz="2133" b="1" dirty="0">
                  <a:solidFill>
                    <a:srgbClr val="64C2C8"/>
                  </a:solidFill>
                  <a:latin typeface="Verdana" panose="020B0604030504040204" pitchFamily="34" charset="0"/>
                  <a:ea typeface="Verdana" panose="020B0604030504040204" pitchFamily="34" charset="0"/>
                </a:rPr>
                <a:t>O</a:t>
              </a:r>
            </a:p>
          </p:txBody>
        </p:sp>
        <p:sp>
          <p:nvSpPr>
            <p:cNvPr id="8" name="Espace réservé du contenu 2"/>
            <p:cNvSpPr txBox="1">
              <a:spLocks/>
            </p:cNvSpPr>
            <p:nvPr/>
          </p:nvSpPr>
          <p:spPr>
            <a:xfrm>
              <a:off x="2776091" y="1923455"/>
              <a:ext cx="1944688" cy="445294"/>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b="1" dirty="0">
                  <a:solidFill>
                    <a:srgbClr val="78B22B"/>
                  </a:solidFill>
                  <a:latin typeface="Verdana" panose="020B0604030504040204" pitchFamily="34" charset="0"/>
                  <a:ea typeface="Verdana" panose="020B0604030504040204" pitchFamily="34" charset="0"/>
                </a:rPr>
                <a:t>Méthane</a:t>
              </a:r>
            </a:p>
            <a:p>
              <a:pPr marL="0" indent="0" algn="ctr" defTabSz="1219170">
                <a:buNone/>
                <a:defRPr/>
              </a:pPr>
              <a:r>
                <a:rPr lang="fr-FR" sz="2133" b="1" dirty="0">
                  <a:solidFill>
                    <a:srgbClr val="64C2C8"/>
                  </a:solidFill>
                  <a:latin typeface="Verdana" panose="020B0604030504040204" pitchFamily="34" charset="0"/>
                  <a:ea typeface="Verdana" panose="020B0604030504040204" pitchFamily="34" charset="0"/>
                </a:rPr>
                <a:t>CH</a:t>
              </a:r>
              <a:r>
                <a:rPr lang="fr-FR" sz="2133" b="1" baseline="-25000" dirty="0">
                  <a:solidFill>
                    <a:srgbClr val="64C2C8"/>
                  </a:solidFill>
                  <a:latin typeface="Verdana" panose="020B0604030504040204" pitchFamily="34" charset="0"/>
                  <a:ea typeface="Verdana" panose="020B0604030504040204" pitchFamily="34" charset="0"/>
                </a:rPr>
                <a:t>4</a:t>
              </a:r>
            </a:p>
          </p:txBody>
        </p:sp>
        <p:sp>
          <p:nvSpPr>
            <p:cNvPr id="9" name="Espace réservé du contenu 2"/>
            <p:cNvSpPr txBox="1">
              <a:spLocks/>
            </p:cNvSpPr>
            <p:nvPr/>
          </p:nvSpPr>
          <p:spPr>
            <a:xfrm>
              <a:off x="2272854" y="3506987"/>
              <a:ext cx="1943100" cy="446485"/>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b="1" dirty="0">
                  <a:solidFill>
                    <a:srgbClr val="78B22B"/>
                  </a:solidFill>
                  <a:latin typeface="Verdana" panose="020B0604030504040204" pitchFamily="34" charset="0"/>
                  <a:ea typeface="Verdana" panose="020B0604030504040204" pitchFamily="34" charset="0"/>
                </a:rPr>
                <a:t>Ozone</a:t>
              </a:r>
            </a:p>
            <a:p>
              <a:pPr marL="0" indent="0" algn="ctr" defTabSz="1219170">
                <a:buNone/>
                <a:defRPr/>
              </a:pPr>
              <a:r>
                <a:rPr lang="fr-FR" sz="2133" b="1" dirty="0">
                  <a:solidFill>
                    <a:srgbClr val="64C2C8"/>
                  </a:solidFill>
                  <a:latin typeface="Verdana" panose="020B0604030504040204" pitchFamily="34" charset="0"/>
                  <a:ea typeface="Verdana" panose="020B0604030504040204" pitchFamily="34" charset="0"/>
                </a:rPr>
                <a:t>O</a:t>
              </a:r>
              <a:r>
                <a:rPr lang="fr-FR" sz="2133" b="1" baseline="-25000" dirty="0">
                  <a:solidFill>
                    <a:srgbClr val="64C2C8"/>
                  </a:solidFill>
                  <a:latin typeface="Verdana" panose="020B0604030504040204" pitchFamily="34" charset="0"/>
                  <a:ea typeface="Verdana" panose="020B0604030504040204" pitchFamily="34" charset="0"/>
                </a:rPr>
                <a:t>3</a:t>
              </a:r>
            </a:p>
          </p:txBody>
        </p:sp>
        <p:sp>
          <p:nvSpPr>
            <p:cNvPr id="10" name="Espace réservé du contenu 2"/>
            <p:cNvSpPr txBox="1">
              <a:spLocks/>
            </p:cNvSpPr>
            <p:nvPr/>
          </p:nvSpPr>
          <p:spPr>
            <a:xfrm>
              <a:off x="7095680" y="1741290"/>
              <a:ext cx="1944687" cy="534590"/>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70">
                <a:buNone/>
                <a:defRPr/>
              </a:pPr>
              <a:r>
                <a:rPr lang="fr-FR" sz="2133" b="1" dirty="0">
                  <a:solidFill>
                    <a:srgbClr val="78B22B"/>
                  </a:solidFill>
                  <a:latin typeface="Verdana" panose="020B0604030504040204" pitchFamily="34" charset="0"/>
                  <a:ea typeface="Verdana" panose="020B0604030504040204" pitchFamily="34" charset="0"/>
                </a:rPr>
                <a:t>Hexafluorure de soufre</a:t>
              </a:r>
            </a:p>
            <a:p>
              <a:pPr marL="0" indent="0" algn="ctr" defTabSz="1219170">
                <a:buNone/>
                <a:defRPr/>
              </a:pPr>
              <a:r>
                <a:rPr lang="fr-FR" sz="2133" b="1" dirty="0">
                  <a:solidFill>
                    <a:srgbClr val="64C2C8"/>
                  </a:solidFill>
                  <a:latin typeface="Verdana" panose="020B0604030504040204" pitchFamily="34" charset="0"/>
                  <a:ea typeface="Verdana" panose="020B0604030504040204" pitchFamily="34" charset="0"/>
                </a:rPr>
                <a:t>SF</a:t>
              </a:r>
              <a:r>
                <a:rPr lang="fr-FR" sz="2133" b="1" baseline="-25000" dirty="0">
                  <a:solidFill>
                    <a:srgbClr val="64C2C8"/>
                  </a:solidFill>
                  <a:latin typeface="Verdana" panose="020B0604030504040204" pitchFamily="34" charset="0"/>
                  <a:ea typeface="Verdana" panose="020B0604030504040204" pitchFamily="34" charset="0"/>
                </a:rPr>
                <a:t>6</a:t>
              </a:r>
            </a:p>
            <a:p>
              <a:pPr marL="0" indent="0" algn="ctr" defTabSz="1219170">
                <a:buNone/>
                <a:defRPr/>
              </a:pPr>
              <a:endParaRPr lang="fr-FR" sz="2133" b="1" dirty="0">
                <a:solidFill>
                  <a:prstClr val="black"/>
                </a:solidFill>
                <a:latin typeface="Verdana" panose="020B0604030504040204" pitchFamily="34" charset="0"/>
                <a:ea typeface="Verdana" panose="020B0604030504040204" pitchFamily="34" charset="0"/>
              </a:endParaRPr>
            </a:p>
          </p:txBody>
        </p:sp>
        <p:sp>
          <p:nvSpPr>
            <p:cNvPr id="18" name="Espace réservé du contenu 2"/>
            <p:cNvSpPr txBox="1">
              <a:spLocks/>
            </p:cNvSpPr>
            <p:nvPr/>
          </p:nvSpPr>
          <p:spPr bwMode="auto">
            <a:xfrm>
              <a:off x="6954029" y="2447330"/>
              <a:ext cx="194468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0" charset="-128"/>
                </a:defRPr>
              </a:lvl1pPr>
              <a:lvl2pPr marL="742950" indent="-285750" eaLnBrk="0" hangingPunct="0">
                <a:defRPr>
                  <a:solidFill>
                    <a:schemeClr val="tx1"/>
                  </a:solidFill>
                  <a:latin typeface="Arial" charset="0"/>
                  <a:ea typeface="ＭＳ Ｐゴシック" pitchFamily="-110" charset="-128"/>
                </a:defRPr>
              </a:lvl2pPr>
              <a:lvl3pPr marL="1143000" indent="-228600" eaLnBrk="0" hangingPunct="0">
                <a:defRPr>
                  <a:solidFill>
                    <a:schemeClr val="tx1"/>
                  </a:solidFill>
                  <a:latin typeface="Arial" charset="0"/>
                  <a:ea typeface="ＭＳ Ｐゴシック" pitchFamily="-110" charset="-128"/>
                </a:defRPr>
              </a:lvl3pPr>
              <a:lvl4pPr marL="1600200" indent="-228600" eaLnBrk="0" hangingPunct="0">
                <a:defRPr>
                  <a:solidFill>
                    <a:schemeClr val="tx1"/>
                  </a:solidFill>
                  <a:latin typeface="Arial" charset="0"/>
                  <a:ea typeface="ＭＳ Ｐゴシック" pitchFamily="-110" charset="-128"/>
                </a:defRPr>
              </a:lvl4pPr>
              <a:lvl5pPr marL="2057400" indent="-228600" eaLnBrk="0" hangingPunct="0">
                <a:defRPr>
                  <a:solidFill>
                    <a:schemeClr val="tx1"/>
                  </a:solidFill>
                  <a:latin typeface="Arial" charset="0"/>
                  <a:ea typeface="ＭＳ Ｐゴシック" pitchFamily="-11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1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1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1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10" charset="-128"/>
                </a:defRPr>
              </a:lvl9pPr>
            </a:lstStyle>
            <a:p>
              <a:pPr algn="ctr" defTabSz="1219170" eaLnBrk="1" hangingPunct="1">
                <a:spcBef>
                  <a:spcPct val="20000"/>
                </a:spcBef>
              </a:pPr>
              <a:r>
                <a:rPr lang="fr-FR" altLang="fr-FR" sz="2133" b="1" dirty="0">
                  <a:solidFill>
                    <a:srgbClr val="78B22B"/>
                  </a:solidFill>
                  <a:latin typeface="Verdana" panose="020B0604030504040204" pitchFamily="34" charset="0"/>
                  <a:ea typeface="Verdana" panose="020B0604030504040204" pitchFamily="34" charset="0"/>
                </a:rPr>
                <a:t>Hydrocarbures halogénés </a:t>
              </a:r>
              <a:br>
                <a:rPr lang="fr-FR" altLang="fr-FR" sz="2133" b="1" dirty="0">
                  <a:solidFill>
                    <a:srgbClr val="78B22B"/>
                  </a:solidFill>
                  <a:latin typeface="Verdana" panose="020B0604030504040204" pitchFamily="34" charset="0"/>
                  <a:ea typeface="Verdana" panose="020B0604030504040204" pitchFamily="34" charset="0"/>
                </a:rPr>
              </a:br>
              <a:r>
                <a:rPr lang="fr-FR" altLang="fr-FR" sz="2133" b="1" dirty="0">
                  <a:solidFill>
                    <a:srgbClr val="64C2C8"/>
                  </a:solidFill>
                  <a:latin typeface="Verdana" panose="020B0604030504040204" pitchFamily="34" charset="0"/>
                  <a:ea typeface="Verdana" panose="020B0604030504040204" pitchFamily="34" charset="0"/>
                </a:rPr>
                <a:t>(PFC) (HFC)</a:t>
              </a:r>
            </a:p>
          </p:txBody>
        </p:sp>
      </p:grpSp>
    </p:spTree>
    <p:extLst>
      <p:ext uri="{BB962C8B-B14F-4D97-AF65-F5344CB8AC3E}">
        <p14:creationId xmlns:p14="http://schemas.microsoft.com/office/powerpoint/2010/main" val="155793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2000" tmFilter="0, 0; .2, .5; .8, .5; 1, 0"/>
                                        <p:tgtEl>
                                          <p:spTgt spid="2"/>
                                        </p:tgtEl>
                                      </p:cBhvr>
                                    </p:animEffect>
                                    <p:animScale>
                                      <p:cBhvr>
                                        <p:cTn id="7" dur="10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sp>
        <p:nvSpPr>
          <p:cNvPr id="4" name="Titre 1">
            <a:extLst>
              <a:ext uri="{FF2B5EF4-FFF2-40B4-BE49-F238E27FC236}">
                <a16:creationId xmlns:a16="http://schemas.microsoft.com/office/drawing/2014/main" id="{BC1C474D-A99E-020E-2D2D-BFD4AB0C641D}"/>
              </a:ext>
            </a:extLst>
          </p:cNvPr>
          <p:cNvSpPr>
            <a:spLocks noGrp="1"/>
          </p:cNvSpPr>
          <p:nvPr>
            <p:ph type="title"/>
          </p:nvPr>
        </p:nvSpPr>
        <p:spPr>
          <a:xfrm>
            <a:off x="133350" y="365125"/>
            <a:ext cx="10979150" cy="863600"/>
          </a:xfrm>
        </p:spPr>
        <p:txBody>
          <a:bodyPr vert="horz" lIns="91440" tIns="45720" rIns="91440" bIns="45720" rtlCol="0" anchor="ctr">
            <a:normAutofit/>
          </a:bodyPr>
          <a:lstStyle/>
          <a:p>
            <a:r>
              <a:rPr lang="fr-FR" cap="small" dirty="0"/>
              <a:t>Gaz à effet de serre : répartition mondiale</a:t>
            </a:r>
          </a:p>
        </p:txBody>
      </p:sp>
      <p:pic>
        <p:nvPicPr>
          <p:cNvPr id="5" name="Picture 2" descr="http://les.cahiers-developpement-durable.be/files/2012/10/638_Principaux-gaz-effet-de-serre.jpg">
            <a:extLst>
              <a:ext uri="{FF2B5EF4-FFF2-40B4-BE49-F238E27FC236}">
                <a16:creationId xmlns:a16="http://schemas.microsoft.com/office/drawing/2014/main" id="{FE7F1D7C-9169-8FCC-948D-9CECCC986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354" y="1442590"/>
            <a:ext cx="5572126" cy="541541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79A061FE-81C9-65BE-4C4E-2A4EFEF59DC8}"/>
              </a:ext>
            </a:extLst>
          </p:cNvPr>
          <p:cNvPicPr/>
          <p:nvPr/>
        </p:nvPicPr>
        <p:blipFill rotWithShape="1">
          <a:blip r:embed="rId4"/>
          <a:srcRect l="67572" t="16475" r="17538" b="16158"/>
          <a:stretch/>
        </p:blipFill>
        <p:spPr bwMode="auto">
          <a:xfrm>
            <a:off x="7386221" y="1476000"/>
            <a:ext cx="3515401" cy="4342982"/>
          </a:xfrm>
          <a:prstGeom prst="rect">
            <a:avLst/>
          </a:prstGeom>
          <a:ln>
            <a:noFill/>
          </a:ln>
          <a:extLst>
            <a:ext uri="{53640926-AAD7-44D8-BBD7-CCE9431645EC}">
              <a14:shadowObscured xmlns:a14="http://schemas.microsoft.com/office/drawing/2010/main"/>
            </a:ext>
          </a:extLst>
        </p:spPr>
      </p:pic>
      <p:sp>
        <p:nvSpPr>
          <p:cNvPr id="7" name="ZoneTexte 6">
            <a:extLst>
              <a:ext uri="{FF2B5EF4-FFF2-40B4-BE49-F238E27FC236}">
                <a16:creationId xmlns:a16="http://schemas.microsoft.com/office/drawing/2014/main" id="{3AAE38AD-E319-C973-3660-63E8EA7F5AB7}"/>
              </a:ext>
            </a:extLst>
          </p:cNvPr>
          <p:cNvSpPr txBox="1"/>
          <p:nvPr/>
        </p:nvSpPr>
        <p:spPr>
          <a:xfrm>
            <a:off x="6225058" y="6066257"/>
            <a:ext cx="4185767" cy="600164"/>
          </a:xfrm>
          <a:prstGeom prst="rect">
            <a:avLst/>
          </a:prstGeom>
          <a:noFill/>
        </p:spPr>
        <p:txBody>
          <a:bodyPr wrap="square" rtlCol="0">
            <a:spAutoFit/>
          </a:bodyPr>
          <a:lstStyle/>
          <a:p>
            <a:r>
              <a:rPr lang="fr-FR" sz="1100" dirty="0">
                <a:hlinkClick r:id="rId5"/>
              </a:rPr>
              <a:t>http://les.cahiers-developpement-durable.be/outils/les-gaz-a-effet-de-serre/</a:t>
            </a:r>
            <a:endParaRPr lang="fr-FR" sz="1100" dirty="0"/>
          </a:p>
          <a:p>
            <a:endParaRPr lang="fr-FR" sz="1100" dirty="0"/>
          </a:p>
        </p:txBody>
      </p:sp>
    </p:spTree>
    <p:extLst>
      <p:ext uri="{BB962C8B-B14F-4D97-AF65-F5344CB8AC3E}">
        <p14:creationId xmlns:p14="http://schemas.microsoft.com/office/powerpoint/2010/main" val="6450265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a:xfrm>
            <a:off x="133200" y="365125"/>
            <a:ext cx="10980000" cy="864000"/>
          </a:xfrm>
        </p:spPr>
        <p:txBody>
          <a:bodyPr/>
          <a:lstStyle/>
          <a:p>
            <a:r>
              <a:rPr lang="fr-FR" cap="small" dirty="0"/>
              <a:t>Le pouvoir de réchauffement global</a:t>
            </a:r>
          </a:p>
        </p:txBody>
      </p:sp>
      <p:sp>
        <p:nvSpPr>
          <p:cNvPr id="2" name="ZoneTexte 1">
            <a:extLst>
              <a:ext uri="{FF2B5EF4-FFF2-40B4-BE49-F238E27FC236}">
                <a16:creationId xmlns:a16="http://schemas.microsoft.com/office/drawing/2014/main" id="{A218BECD-6159-1EE8-7040-8EC6F570DBCF}"/>
              </a:ext>
            </a:extLst>
          </p:cNvPr>
          <p:cNvSpPr txBox="1"/>
          <p:nvPr/>
        </p:nvSpPr>
        <p:spPr>
          <a:xfrm>
            <a:off x="5295562" y="1477683"/>
            <a:ext cx="6683536" cy="12464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srgbClr val="000000"/>
                </a:solidFill>
                <a:effectLst/>
                <a:uLnTx/>
                <a:uFillTx/>
                <a:latin typeface="Verdana"/>
                <a:ea typeface="+mn-ea"/>
                <a:cs typeface="+mn-cs"/>
              </a:rPr>
              <a:t>Les différents gaz ne contribuent pas tous à la même hauteur à l'effet de serre. Certains ont un pouvoir de réchauffement plus important que d'autres et/ou une durée de vie plus longue. La contribution à l'effet de serre de chaque gaz se mesure grâce au </a:t>
            </a:r>
            <a:r>
              <a:rPr kumimoji="0" lang="fr-FR" sz="1500" b="1" i="0" u="none" strike="noStrike" kern="1200" cap="none" spc="0" normalizeH="0" baseline="0" noProof="0" dirty="0">
                <a:ln>
                  <a:noFill/>
                </a:ln>
                <a:solidFill>
                  <a:srgbClr val="00CC99"/>
                </a:solidFill>
                <a:effectLst/>
                <a:uLnTx/>
                <a:uFillTx/>
                <a:latin typeface="Calibri" panose="020F0502020204030204"/>
                <a:ea typeface="+mn-ea"/>
                <a:cs typeface="+mn-cs"/>
              </a:rPr>
              <a:t>pouvoir de réchauffement global </a:t>
            </a:r>
            <a:r>
              <a:rPr kumimoji="0" lang="fr-FR" sz="1500" b="0" i="0" u="none" strike="noStrike" kern="1200" cap="none" spc="0" normalizeH="0" baseline="0" noProof="0" dirty="0">
                <a:ln>
                  <a:noFill/>
                </a:ln>
                <a:solidFill>
                  <a:srgbClr val="000000"/>
                </a:solidFill>
                <a:effectLst/>
                <a:uLnTx/>
                <a:uFillTx/>
                <a:latin typeface="Verdana"/>
                <a:ea typeface="+mn-ea"/>
                <a:cs typeface="+mn-cs"/>
              </a:rPr>
              <a:t>(PRG).</a:t>
            </a:r>
          </a:p>
        </p:txBody>
      </p:sp>
      <p:pic>
        <p:nvPicPr>
          <p:cNvPr id="4" name="Picture 2">
            <a:extLst>
              <a:ext uri="{FF2B5EF4-FFF2-40B4-BE49-F238E27FC236}">
                <a16:creationId xmlns:a16="http://schemas.microsoft.com/office/drawing/2014/main" id="{7C77D97A-5582-2A1F-475A-293EF8DD7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902" y="1130571"/>
            <a:ext cx="4920207" cy="5727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ce réservé du contenu 2">
            <a:extLst>
              <a:ext uri="{FF2B5EF4-FFF2-40B4-BE49-F238E27FC236}">
                <a16:creationId xmlns:a16="http://schemas.microsoft.com/office/drawing/2014/main" id="{1C5FE019-257A-649D-0CBB-DF0626A48319}"/>
              </a:ext>
            </a:extLst>
          </p:cNvPr>
          <p:cNvSpPr>
            <a:spLocks noGrp="1"/>
          </p:cNvSpPr>
          <p:nvPr>
            <p:ph idx="1"/>
          </p:nvPr>
        </p:nvSpPr>
        <p:spPr>
          <a:xfrm>
            <a:off x="5420774" y="4332541"/>
            <a:ext cx="6771226" cy="3195935"/>
          </a:xfrm>
        </p:spPr>
        <p:txBody>
          <a:bodyPr>
            <a:noAutofit/>
          </a:bodyPr>
          <a:lstStyle/>
          <a:p>
            <a:pPr lvl="1"/>
            <a:r>
              <a:rPr lang="fr-FR" sz="1500" dirty="0"/>
              <a:t>CO2 Dioxyde de carbone  </a:t>
            </a:r>
            <a:r>
              <a:rPr lang="fr-FR" sz="1500" b="1" dirty="0">
                <a:solidFill>
                  <a:srgbClr val="00CC99"/>
                </a:solidFill>
              </a:rPr>
              <a:t>PRG : 1</a:t>
            </a:r>
          </a:p>
          <a:p>
            <a:pPr lvl="2"/>
            <a:r>
              <a:rPr lang="fr-FR" sz="1500" dirty="0"/>
              <a:t>durée de séjour dans l’atmosphère: 120 ans</a:t>
            </a:r>
          </a:p>
          <a:p>
            <a:pPr lvl="1"/>
            <a:r>
              <a:rPr lang="fr-FR" sz="1500" dirty="0"/>
              <a:t>CH4 Méthane </a:t>
            </a:r>
            <a:r>
              <a:rPr lang="fr-FR" sz="1500" b="1" dirty="0">
                <a:solidFill>
                  <a:srgbClr val="00CC99"/>
                </a:solidFill>
              </a:rPr>
              <a:t>PRG : 27.9 </a:t>
            </a:r>
            <a:r>
              <a:rPr lang="fr-FR" sz="1500" dirty="0"/>
              <a:t>(AR5 30)</a:t>
            </a:r>
          </a:p>
          <a:p>
            <a:pPr lvl="2"/>
            <a:r>
              <a:rPr lang="fr-FR" sz="1500" dirty="0"/>
              <a:t>durée de séjour dans l’atmosphère: 4 ans</a:t>
            </a:r>
          </a:p>
          <a:p>
            <a:pPr lvl="1"/>
            <a:r>
              <a:rPr lang="fr-FR" sz="1500" dirty="0"/>
              <a:t>N2O Protoxyde d’azote </a:t>
            </a:r>
            <a:r>
              <a:rPr lang="fr-FR" sz="1500" b="1" dirty="0">
                <a:solidFill>
                  <a:srgbClr val="00CC99"/>
                </a:solidFill>
              </a:rPr>
              <a:t>PRG: 273 </a:t>
            </a:r>
            <a:r>
              <a:rPr lang="fr-FR" sz="1500" dirty="0"/>
              <a:t>(AR5 298)</a:t>
            </a:r>
          </a:p>
          <a:p>
            <a:pPr lvl="2"/>
            <a:r>
              <a:rPr lang="fr-FR" sz="1500" dirty="0"/>
              <a:t>Durée de séjour dans l’atmosphère: 120 ans</a:t>
            </a:r>
            <a:endParaRPr lang="fr-FR" sz="1500" i="1" dirty="0"/>
          </a:p>
        </p:txBody>
      </p:sp>
      <p:sp>
        <p:nvSpPr>
          <p:cNvPr id="8" name="ZoneTexte 7">
            <a:extLst>
              <a:ext uri="{FF2B5EF4-FFF2-40B4-BE49-F238E27FC236}">
                <a16:creationId xmlns:a16="http://schemas.microsoft.com/office/drawing/2014/main" id="{7401184F-5892-3BD0-690B-DD8FF39710C2}"/>
              </a:ext>
            </a:extLst>
          </p:cNvPr>
          <p:cNvSpPr txBox="1"/>
          <p:nvPr/>
        </p:nvSpPr>
        <p:spPr>
          <a:xfrm>
            <a:off x="5924178" y="2972737"/>
            <a:ext cx="4932961" cy="954107"/>
          </a:xfrm>
          <a:prstGeom prst="rect">
            <a:avLst/>
          </a:prstGeom>
          <a:noFill/>
          <a:ln>
            <a:solidFill>
              <a:schemeClr val="accent1">
                <a:lumMod val="60000"/>
                <a:lumOff val="40000"/>
              </a:schemeClr>
            </a:solidFill>
          </a:ln>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00CC99"/>
                </a:solidFill>
                <a:effectLst/>
                <a:uLnTx/>
                <a:uFillTx/>
                <a:latin typeface="Calibri" panose="020F0502020204030204"/>
                <a:ea typeface="+mn-ea"/>
                <a:cs typeface="+mn-cs"/>
              </a:rPr>
              <a:t>PRG :</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00CC99"/>
                </a:solidFill>
                <a:effectLst/>
                <a:uLnTx/>
                <a:uFillTx/>
                <a:latin typeface="Calibri" panose="020F0502020204030204"/>
                <a:ea typeface="+mn-ea"/>
                <a:cs typeface="+mn-cs"/>
              </a:rPr>
              <a:t>- forçage radiatif, </a:t>
            </a:r>
            <a:r>
              <a:rPr kumimoji="0" lang="fr-FR" sz="1800" b="0" i="0" u="none" strike="noStrike" kern="1200" cap="none" spc="0" normalizeH="0" baseline="0" noProof="0" dirty="0">
                <a:ln>
                  <a:noFill/>
                </a:ln>
                <a:solidFill>
                  <a:srgbClr val="000000"/>
                </a:solidFill>
                <a:effectLst/>
                <a:uLnTx/>
                <a:uFillTx/>
                <a:latin typeface="Calibri" panose="020F0502020204030204"/>
                <a:ea typeface="+mn-ea"/>
                <a:cs typeface="+mn-cs"/>
              </a:rPr>
              <a:t>capacité à absorber la chaleur.</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00CC99"/>
                </a:solidFill>
                <a:effectLst/>
                <a:uLnTx/>
                <a:uFillTx/>
                <a:latin typeface="Calibri" panose="020F0502020204030204"/>
                <a:ea typeface="+mn-ea"/>
                <a:cs typeface="+mn-cs"/>
              </a:rPr>
              <a:t>- durée de vie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du gaz dans l’atmosphère </a:t>
            </a:r>
          </a:p>
        </p:txBody>
      </p:sp>
    </p:spTree>
    <p:extLst>
      <p:ext uri="{BB962C8B-B14F-4D97-AF65-F5344CB8AC3E}">
        <p14:creationId xmlns:p14="http://schemas.microsoft.com/office/powerpoint/2010/main" val="237596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a:xfrm>
            <a:off x="133200" y="333952"/>
            <a:ext cx="10980000" cy="864000"/>
          </a:xfrm>
        </p:spPr>
        <p:txBody>
          <a:bodyPr vert="horz" lIns="91440" tIns="45720" rIns="91440" bIns="45720" rtlCol="0" anchor="ctr">
            <a:normAutofit fontScale="90000"/>
          </a:bodyPr>
          <a:lstStyle/>
          <a:p>
            <a:r>
              <a:rPr lang="fr-FR" cap="small" dirty="0"/>
              <a:t>100% du réchauffement climatique est dû aux activités humaines</a:t>
            </a:r>
            <a:br>
              <a:rPr lang="fr-FR" cap="small" dirty="0"/>
            </a:br>
            <a:endParaRPr lang="fr-FR" cap="small" dirty="0"/>
          </a:p>
        </p:txBody>
      </p:sp>
      <p:pic>
        <p:nvPicPr>
          <p:cNvPr id="3" name="Image 2" descr="Une image contenant graphique&#10;&#10;Description générée automatiquement">
            <a:extLst>
              <a:ext uri="{FF2B5EF4-FFF2-40B4-BE49-F238E27FC236}">
                <a16:creationId xmlns:a16="http://schemas.microsoft.com/office/drawing/2014/main" id="{B2FC651E-0A13-B75D-3420-2801CE046EA3}"/>
              </a:ext>
            </a:extLst>
          </p:cNvPr>
          <p:cNvPicPr>
            <a:picLocks noChangeAspect="1"/>
          </p:cNvPicPr>
          <p:nvPr/>
        </p:nvPicPr>
        <p:blipFill rotWithShape="1">
          <a:blip r:embed="rId3">
            <a:extLst>
              <a:ext uri="{28A0092B-C50C-407E-A947-70E740481C1C}">
                <a14:useLocalDpi xmlns:a14="http://schemas.microsoft.com/office/drawing/2010/main" val="0"/>
              </a:ext>
            </a:extLst>
          </a:blip>
          <a:srcRect t="14083" r="582" b="9662"/>
          <a:stretch/>
        </p:blipFill>
        <p:spPr>
          <a:xfrm>
            <a:off x="365665" y="1229125"/>
            <a:ext cx="10559673" cy="5402249"/>
          </a:xfrm>
          <a:prstGeom prst="rect">
            <a:avLst/>
          </a:prstGeom>
        </p:spPr>
      </p:pic>
      <p:sp>
        <p:nvSpPr>
          <p:cNvPr id="4" name="ZoneTexte 3">
            <a:extLst>
              <a:ext uri="{FF2B5EF4-FFF2-40B4-BE49-F238E27FC236}">
                <a16:creationId xmlns:a16="http://schemas.microsoft.com/office/drawing/2014/main" id="{5A31FBAA-BC47-5B22-8A67-DFDACA431C8D}"/>
              </a:ext>
            </a:extLst>
          </p:cNvPr>
          <p:cNvSpPr txBox="1"/>
          <p:nvPr/>
        </p:nvSpPr>
        <p:spPr>
          <a:xfrm>
            <a:off x="269516" y="6492875"/>
            <a:ext cx="44290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Verdana"/>
                <a:ea typeface="+mn-ea"/>
                <a:cs typeface="+mn-cs"/>
              </a:rPr>
              <a:t>Source : rapport du GIEC (groupe 1), août 2021</a:t>
            </a:r>
          </a:p>
        </p:txBody>
      </p:sp>
    </p:spTree>
    <p:extLst>
      <p:ext uri="{BB962C8B-B14F-4D97-AF65-F5344CB8AC3E}">
        <p14:creationId xmlns:p14="http://schemas.microsoft.com/office/powerpoint/2010/main" val="22961553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1233922"/>
            <a:ext cx="7264102" cy="5624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2927648" y="1552601"/>
            <a:ext cx="2808312" cy="1015663"/>
          </a:xfrm>
          <a:prstGeom prst="rect">
            <a:avLst/>
          </a:prstGeom>
          <a:solidFill>
            <a:schemeClr val="bg1"/>
          </a:solidFill>
          <a:ln>
            <a:solidFill>
              <a:schemeClr val="tx1"/>
            </a:solidFill>
          </a:ln>
        </p:spPr>
        <p:txBody>
          <a:bodyPr wrap="square" rtlCol="0">
            <a:spAutoFit/>
          </a:bodyPr>
          <a:lstStyle/>
          <a:p>
            <a:r>
              <a:rPr lang="fr-FR" sz="1200" b="1" dirty="0"/>
              <a:t>La relation quasi-linéaire entre les émissions cumulées de CO</a:t>
            </a:r>
            <a:r>
              <a:rPr lang="fr-FR" sz="1200" b="1" baseline="-25000" dirty="0"/>
              <a:t>2</a:t>
            </a:r>
            <a:r>
              <a:rPr lang="fr-FR" sz="1200" b="1" dirty="0"/>
              <a:t> et le réchauffement climatique pour cinq scénarios représentatifs jusqu’en 2050</a:t>
            </a:r>
          </a:p>
        </p:txBody>
      </p:sp>
      <p:sp>
        <p:nvSpPr>
          <p:cNvPr id="4" name="ZoneTexte 3"/>
          <p:cNvSpPr txBox="1"/>
          <p:nvPr/>
        </p:nvSpPr>
        <p:spPr>
          <a:xfrm>
            <a:off x="9009707" y="6184673"/>
            <a:ext cx="2029767" cy="600164"/>
          </a:xfrm>
          <a:prstGeom prst="rect">
            <a:avLst/>
          </a:prstGeom>
          <a:noFill/>
        </p:spPr>
        <p:txBody>
          <a:bodyPr wrap="square" rtlCol="0">
            <a:spAutoFit/>
          </a:bodyPr>
          <a:lstStyle/>
          <a:p>
            <a:r>
              <a:rPr lang="fr-FR" sz="1100" i="1" dirty="0"/>
              <a:t>Source : GIEC 6</a:t>
            </a:r>
            <a:r>
              <a:rPr lang="fr-FR" sz="1100" i="1" baseline="30000" dirty="0"/>
              <a:t>ème</a:t>
            </a:r>
            <a:r>
              <a:rPr lang="fr-FR" sz="1100" i="1" dirty="0"/>
              <a:t> rapport d’évaluation (2021)</a:t>
            </a:r>
          </a:p>
        </p:txBody>
      </p:sp>
      <p:sp>
        <p:nvSpPr>
          <p:cNvPr id="2" name="Titre 1">
            <a:extLst>
              <a:ext uri="{FF2B5EF4-FFF2-40B4-BE49-F238E27FC236}">
                <a16:creationId xmlns:a16="http://schemas.microsoft.com/office/drawing/2014/main" id="{05BD3F23-6337-1791-A82D-DA4FF0C6E84B}"/>
              </a:ext>
            </a:extLst>
          </p:cNvPr>
          <p:cNvSpPr>
            <a:spLocks noGrp="1"/>
          </p:cNvSpPr>
          <p:nvPr>
            <p:ph type="title"/>
          </p:nvPr>
        </p:nvSpPr>
        <p:spPr>
          <a:xfrm>
            <a:off x="237974" y="221615"/>
            <a:ext cx="11211075" cy="864000"/>
          </a:xfrm>
        </p:spPr>
        <p:txBody>
          <a:bodyPr vert="horz" lIns="91440" tIns="45720" rIns="91440" bIns="45720" rtlCol="0" anchor="ctr">
            <a:normAutofit fontScale="90000"/>
          </a:bodyPr>
          <a:lstStyle/>
          <a:p>
            <a:r>
              <a:rPr lang="fr-FR" cap="small" dirty="0"/>
              <a:t>Gaz à effet de serre : </a:t>
            </a:r>
            <a:br>
              <a:rPr lang="fr-FR" cap="small" dirty="0"/>
            </a:br>
            <a:r>
              <a:rPr lang="fr-FR" cap="small" dirty="0"/>
              <a:t>relation au changement climatique</a:t>
            </a:r>
          </a:p>
        </p:txBody>
      </p:sp>
    </p:spTree>
    <p:extLst>
      <p:ext uri="{BB962C8B-B14F-4D97-AF65-F5344CB8AC3E}">
        <p14:creationId xmlns:p14="http://schemas.microsoft.com/office/powerpoint/2010/main" val="9604546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81D5122F-0500-21D3-58D0-2466279C36B2}"/>
              </a:ext>
            </a:extLst>
          </p:cNvPr>
          <p:cNvSpPr txBox="1">
            <a:spLocks/>
          </p:cNvSpPr>
          <p:nvPr/>
        </p:nvSpPr>
        <p:spPr>
          <a:xfrm>
            <a:off x="237975" y="231775"/>
            <a:ext cx="8105925" cy="864000"/>
          </a:xfrm>
          <a:prstGeom prst="rect">
            <a:avLst/>
          </a:prstGeom>
        </p:spPr>
        <p:txBody>
          <a:bodyPr vert="horz" lIns="91440" tIns="45720" rIns="91440" bIns="45720" rtlCol="0" anchor="ctr">
            <a:normAutofit fontScale="97500"/>
          </a:bodyPr>
          <a:lstStyle>
            <a:lvl1pPr marL="571500" indent="-571500">
              <a:lnSpc>
                <a:spcPct val="90000"/>
              </a:lnSpc>
              <a:spcBef>
                <a:spcPct val="0"/>
              </a:spcBef>
              <a:buFontTx/>
              <a:buBlip>
                <a:blip r:embed="rId3"/>
              </a:buBlip>
              <a:defRPr sz="3200" b="1" cap="small">
                <a:latin typeface="+mj-lt"/>
                <a:ea typeface="+mj-ea"/>
                <a:cs typeface="+mj-cs"/>
              </a:defRPr>
            </a:lvl1pPr>
          </a:lstStyle>
          <a:p>
            <a:r>
              <a:rPr lang="fr-FR" dirty="0"/>
              <a:t>Emissions de GES en France</a:t>
            </a:r>
          </a:p>
        </p:txBody>
      </p:sp>
      <p:pic>
        <p:nvPicPr>
          <p:cNvPr id="4" name="Image 3">
            <a:extLst>
              <a:ext uri="{FF2B5EF4-FFF2-40B4-BE49-F238E27FC236}">
                <a16:creationId xmlns:a16="http://schemas.microsoft.com/office/drawing/2014/main" id="{F59F9ACE-03B9-0CFE-8B74-5B565F27883F}"/>
              </a:ext>
            </a:extLst>
          </p:cNvPr>
          <p:cNvPicPr>
            <a:picLocks noChangeAspect="1"/>
          </p:cNvPicPr>
          <p:nvPr/>
        </p:nvPicPr>
        <p:blipFill>
          <a:blip r:embed="rId4"/>
          <a:stretch>
            <a:fillRect/>
          </a:stretch>
        </p:blipFill>
        <p:spPr>
          <a:xfrm>
            <a:off x="685428" y="1299254"/>
            <a:ext cx="9525000" cy="4829175"/>
          </a:xfrm>
          <a:prstGeom prst="rect">
            <a:avLst/>
          </a:prstGeom>
        </p:spPr>
      </p:pic>
      <p:sp>
        <p:nvSpPr>
          <p:cNvPr id="6" name="ZoneTexte 5"/>
          <p:cNvSpPr txBox="1"/>
          <p:nvPr/>
        </p:nvSpPr>
        <p:spPr>
          <a:xfrm>
            <a:off x="5851451" y="5225842"/>
            <a:ext cx="5536019" cy="1400383"/>
          </a:xfrm>
          <a:prstGeom prst="rect">
            <a:avLst/>
          </a:prstGeom>
          <a:noFill/>
        </p:spPr>
        <p:txBody>
          <a:bodyPr wrap="square" rtlCol="0">
            <a:spAutoFit/>
          </a:bodyPr>
          <a:lstStyle/>
          <a:p>
            <a:r>
              <a:rPr lang="fr-FR" sz="1700" dirty="0">
                <a:solidFill>
                  <a:prstClr val="black"/>
                </a:solidFill>
              </a:rPr>
              <a:t>L’agriculture en France représentait 20 % des émissions de GES en 2023, </a:t>
            </a:r>
          </a:p>
          <a:p>
            <a:r>
              <a:rPr lang="fr-FR" sz="1700" dirty="0">
                <a:solidFill>
                  <a:prstClr val="black"/>
                </a:solidFill>
              </a:rPr>
              <a:t>soit </a:t>
            </a:r>
            <a:r>
              <a:rPr lang="fr-FR" sz="1700" b="1" dirty="0">
                <a:solidFill>
                  <a:srgbClr val="FF0000"/>
                </a:solidFill>
              </a:rPr>
              <a:t>73 MteqCO</a:t>
            </a:r>
            <a:r>
              <a:rPr lang="fr-FR" sz="1700" b="1" baseline="-25000" dirty="0">
                <a:solidFill>
                  <a:srgbClr val="FF0000"/>
                </a:solidFill>
              </a:rPr>
              <a:t>2</a:t>
            </a:r>
            <a:r>
              <a:rPr lang="fr-FR" sz="1700" dirty="0">
                <a:solidFill>
                  <a:prstClr val="black"/>
                </a:solidFill>
              </a:rPr>
              <a:t>. L</a:t>
            </a:r>
            <a:r>
              <a:rPr lang="fr-FR" sz="1700" dirty="0"/>
              <a:t>’agriculture représente 71 % des émissions totales de méthane et 86 % des émissions totales de protoxyde d’azote.</a:t>
            </a:r>
            <a:endParaRPr lang="fr-FR" sz="1700" b="1" dirty="0">
              <a:solidFill>
                <a:prstClr val="black"/>
              </a:solidFill>
            </a:endParaRPr>
          </a:p>
        </p:txBody>
      </p:sp>
    </p:spTree>
    <p:extLst>
      <p:ext uri="{BB962C8B-B14F-4D97-AF65-F5344CB8AC3E}">
        <p14:creationId xmlns:p14="http://schemas.microsoft.com/office/powerpoint/2010/main" val="24137507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5E005D4-4DB0-6D08-B565-BC529AE14C2D}"/>
              </a:ext>
            </a:extLst>
          </p:cNvPr>
          <p:cNvPicPr>
            <a:picLocks noChangeAspect="1"/>
          </p:cNvPicPr>
          <p:nvPr/>
        </p:nvPicPr>
        <p:blipFill>
          <a:blip r:embed="rId3"/>
          <a:stretch>
            <a:fillRect/>
          </a:stretch>
        </p:blipFill>
        <p:spPr>
          <a:xfrm>
            <a:off x="1067612" y="1165446"/>
            <a:ext cx="6907988" cy="5028063"/>
          </a:xfrm>
          <a:prstGeom prst="rect">
            <a:avLst/>
          </a:prstGeom>
        </p:spPr>
      </p:pic>
      <p:pic>
        <p:nvPicPr>
          <p:cNvPr id="6" name="Image 5">
            <a:extLst>
              <a:ext uri="{FF2B5EF4-FFF2-40B4-BE49-F238E27FC236}">
                <a16:creationId xmlns:a16="http://schemas.microsoft.com/office/drawing/2014/main" id="{DD7F5E44-3369-2CDD-5A8B-016BD5BE998B}"/>
              </a:ext>
            </a:extLst>
          </p:cNvPr>
          <p:cNvPicPr/>
          <p:nvPr/>
        </p:nvPicPr>
        <p:blipFill rotWithShape="1">
          <a:blip r:embed="rId4"/>
          <a:srcRect l="88129" t="11765" r="7699" b="79699"/>
          <a:stretch/>
        </p:blipFill>
        <p:spPr bwMode="auto">
          <a:xfrm>
            <a:off x="10927256" y="6193509"/>
            <a:ext cx="1264744" cy="652703"/>
          </a:xfrm>
          <a:prstGeom prst="rect">
            <a:avLst/>
          </a:prstGeom>
          <a:ln>
            <a:noFill/>
          </a:ln>
          <a:extLst>
            <a:ext uri="{53640926-AAD7-44D8-BBD7-CCE9431645EC}">
              <a14:shadowObscured xmlns:a14="http://schemas.microsoft.com/office/drawing/2010/main"/>
            </a:ext>
          </a:extLst>
        </p:spPr>
      </p:pic>
      <p:sp>
        <p:nvSpPr>
          <p:cNvPr id="10" name="ZoneTexte 9">
            <a:extLst>
              <a:ext uri="{FF2B5EF4-FFF2-40B4-BE49-F238E27FC236}">
                <a16:creationId xmlns:a16="http://schemas.microsoft.com/office/drawing/2014/main" id="{192C6B2D-1B9C-8C67-5593-2A64E7D53BE3}"/>
              </a:ext>
            </a:extLst>
          </p:cNvPr>
          <p:cNvSpPr txBox="1"/>
          <p:nvPr/>
        </p:nvSpPr>
        <p:spPr>
          <a:xfrm>
            <a:off x="9096852" y="1826119"/>
            <a:ext cx="2027536" cy="400110"/>
          </a:xfrm>
          <a:prstGeom prst="rect">
            <a:avLst/>
          </a:prstGeom>
          <a:no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defTabSz="457166" fontAlgn="base">
              <a:spcBef>
                <a:spcPct val="0"/>
              </a:spcBef>
              <a:spcAft>
                <a:spcPct val="0"/>
              </a:spcAft>
            </a:pPr>
            <a:r>
              <a:rPr lang="fr-FR" sz="2000" dirty="0">
                <a:solidFill>
                  <a:srgbClr val="7F6000"/>
                </a:solidFill>
                <a:latin typeface="Arial" charset="0"/>
                <a:ea typeface="ＭＳ Ｐゴシック" pitchFamily="-110" charset="-128"/>
              </a:rPr>
              <a:t>Agriculture 30%</a:t>
            </a:r>
          </a:p>
        </p:txBody>
      </p:sp>
      <p:sp>
        <p:nvSpPr>
          <p:cNvPr id="3" name="Titre 1">
            <a:extLst>
              <a:ext uri="{FF2B5EF4-FFF2-40B4-BE49-F238E27FC236}">
                <a16:creationId xmlns:a16="http://schemas.microsoft.com/office/drawing/2014/main" id="{EEF25C8D-BF2E-453C-D6BD-C7051FA9163A}"/>
              </a:ext>
            </a:extLst>
          </p:cNvPr>
          <p:cNvSpPr txBox="1">
            <a:spLocks/>
          </p:cNvSpPr>
          <p:nvPr/>
        </p:nvSpPr>
        <p:spPr>
          <a:xfrm>
            <a:off x="237975" y="231775"/>
            <a:ext cx="11706375" cy="864000"/>
          </a:xfrm>
          <a:prstGeom prst="rect">
            <a:avLst/>
          </a:prstGeom>
        </p:spPr>
        <p:txBody>
          <a:bodyPr vert="horz" lIns="91440" tIns="45720" rIns="91440" bIns="45720" rtlCol="0" anchor="ctr">
            <a:normAutofit fontScale="97500"/>
          </a:bodyPr>
          <a:lstStyle>
            <a:defPPr>
              <a:defRPr lang="fr-FR"/>
            </a:defPPr>
            <a:lvl1pPr marL="571500" indent="-571500">
              <a:lnSpc>
                <a:spcPct val="90000"/>
              </a:lnSpc>
              <a:spcBef>
                <a:spcPct val="0"/>
              </a:spcBef>
              <a:buFontTx/>
              <a:buBlip>
                <a:blip r:embed="rId5"/>
              </a:buBlip>
              <a:defRPr sz="3200" b="1" cap="small">
                <a:latin typeface="+mj-lt"/>
                <a:ea typeface="+mj-ea"/>
                <a:cs typeface="+mj-cs"/>
              </a:defRPr>
            </a:lvl1pPr>
          </a:lstStyle>
          <a:p>
            <a:r>
              <a:rPr lang="fr-FR" dirty="0"/>
              <a:t>Emissions de GES en Pays de Loire</a:t>
            </a:r>
          </a:p>
        </p:txBody>
      </p:sp>
      <p:sp>
        <p:nvSpPr>
          <p:cNvPr id="2" name="ZoneTexte 1">
            <a:extLst>
              <a:ext uri="{FF2B5EF4-FFF2-40B4-BE49-F238E27FC236}">
                <a16:creationId xmlns:a16="http://schemas.microsoft.com/office/drawing/2014/main" id="{31B092DA-68EF-0E74-A0E7-E9799ECC0CFF}"/>
              </a:ext>
            </a:extLst>
          </p:cNvPr>
          <p:cNvSpPr txBox="1"/>
          <p:nvPr/>
        </p:nvSpPr>
        <p:spPr>
          <a:xfrm>
            <a:off x="4907280" y="5699760"/>
            <a:ext cx="6502400" cy="369332"/>
          </a:xfrm>
          <a:prstGeom prst="rect">
            <a:avLst/>
          </a:prstGeom>
          <a:noFill/>
        </p:spPr>
        <p:txBody>
          <a:bodyPr wrap="square" rtlCol="0">
            <a:spAutoFit/>
          </a:bodyPr>
          <a:lstStyle/>
          <a:p>
            <a:r>
              <a:rPr lang="fr-FR" dirty="0">
                <a:solidFill>
                  <a:srgbClr val="FF0000"/>
                </a:solidFill>
              </a:rPr>
              <a:t>On peut aussi aller chercher les chiffres régionaux !</a:t>
            </a:r>
          </a:p>
        </p:txBody>
      </p:sp>
    </p:spTree>
    <p:extLst>
      <p:ext uri="{BB962C8B-B14F-4D97-AF65-F5344CB8AC3E}">
        <p14:creationId xmlns:p14="http://schemas.microsoft.com/office/powerpoint/2010/main" val="14473857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a:xfrm>
            <a:off x="133200" y="365125"/>
            <a:ext cx="10980000" cy="864000"/>
          </a:xfrm>
        </p:spPr>
        <p:txBody>
          <a:bodyPr/>
          <a:lstStyle/>
          <a:p>
            <a:r>
              <a:rPr lang="fr-FR" cap="small" dirty="0"/>
              <a:t>Les émissions de </a:t>
            </a:r>
            <a:r>
              <a:rPr lang="fr-FR" cap="small" dirty="0" err="1"/>
              <a:t>ges</a:t>
            </a:r>
            <a:r>
              <a:rPr lang="fr-FR" cap="small" dirty="0"/>
              <a:t> en Bretagne</a:t>
            </a:r>
          </a:p>
        </p:txBody>
      </p:sp>
      <p:pic>
        <p:nvPicPr>
          <p:cNvPr id="2" name="Image 1">
            <a:extLst>
              <a:ext uri="{FF2B5EF4-FFF2-40B4-BE49-F238E27FC236}">
                <a16:creationId xmlns:a16="http://schemas.microsoft.com/office/drawing/2014/main" id="{43387F50-EB83-FCC6-F1F7-D29D23F0067A}"/>
              </a:ext>
            </a:extLst>
          </p:cNvPr>
          <p:cNvPicPr>
            <a:picLocks noChangeAspect="1"/>
          </p:cNvPicPr>
          <p:nvPr/>
        </p:nvPicPr>
        <p:blipFill>
          <a:blip r:embed="rId3"/>
          <a:stretch>
            <a:fillRect/>
          </a:stretch>
        </p:blipFill>
        <p:spPr>
          <a:xfrm>
            <a:off x="0" y="1445864"/>
            <a:ext cx="7491845" cy="3966272"/>
          </a:xfrm>
          <a:prstGeom prst="rect">
            <a:avLst/>
          </a:prstGeom>
        </p:spPr>
      </p:pic>
      <p:sp>
        <p:nvSpPr>
          <p:cNvPr id="3" name="ZoneTexte 2">
            <a:extLst>
              <a:ext uri="{FF2B5EF4-FFF2-40B4-BE49-F238E27FC236}">
                <a16:creationId xmlns:a16="http://schemas.microsoft.com/office/drawing/2014/main" id="{455BFF2B-61C7-0E4E-8D26-5A9371FA45B4}"/>
              </a:ext>
            </a:extLst>
          </p:cNvPr>
          <p:cNvSpPr txBox="1"/>
          <p:nvPr/>
        </p:nvSpPr>
        <p:spPr>
          <a:xfrm>
            <a:off x="7159336" y="1821403"/>
            <a:ext cx="4873337" cy="1754326"/>
          </a:xfrm>
          <a:prstGeom prst="rect">
            <a:avLst/>
          </a:prstGeom>
          <a:noFill/>
          <a:ln w="635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Une majorité d’émissions issues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Des activités agricoles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De la consommation d’énergie des secteurs de l’habitat et des transports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Les émissions ont baissé de 8% depuis 2010.</a:t>
            </a:r>
          </a:p>
        </p:txBody>
      </p:sp>
      <p:sp>
        <p:nvSpPr>
          <p:cNvPr id="5" name="ZoneTexte 4">
            <a:extLst>
              <a:ext uri="{FF2B5EF4-FFF2-40B4-BE49-F238E27FC236}">
                <a16:creationId xmlns:a16="http://schemas.microsoft.com/office/drawing/2014/main" id="{BE1E227E-5F0F-873A-7071-52BFE8BBD0AA}"/>
              </a:ext>
            </a:extLst>
          </p:cNvPr>
          <p:cNvSpPr txBox="1"/>
          <p:nvPr/>
        </p:nvSpPr>
        <p:spPr>
          <a:xfrm>
            <a:off x="2607013" y="5787957"/>
            <a:ext cx="76848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Source : Observatoire de l’Environnement en Bretagne (2022)</a:t>
            </a:r>
          </a:p>
        </p:txBody>
      </p:sp>
    </p:spTree>
    <p:extLst>
      <p:ext uri="{BB962C8B-B14F-4D97-AF65-F5344CB8AC3E}">
        <p14:creationId xmlns:p14="http://schemas.microsoft.com/office/powerpoint/2010/main" val="18718749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7500"/>
          </a:bodyPr>
          <a:lstStyle/>
          <a:p>
            <a:r>
              <a:rPr lang="fr-FR" cap="small" dirty="0"/>
              <a:t>D’où vient le CO2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2">
            <a:extLst>
              <a:ext uri="{FF2B5EF4-FFF2-40B4-BE49-F238E27FC236}">
                <a16:creationId xmlns:a16="http://schemas.microsoft.com/office/drawing/2014/main" id="{561F47F1-B19C-087B-38D9-EF810CEBD34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912987" y="985048"/>
            <a:ext cx="9126363" cy="4618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a16="http://schemas.microsoft.com/office/drawing/2014/main" id="{5E31042D-016A-E5AE-3043-84227250705D}"/>
              </a:ext>
            </a:extLst>
          </p:cNvPr>
          <p:cNvSpPr txBox="1"/>
          <p:nvPr/>
        </p:nvSpPr>
        <p:spPr>
          <a:xfrm>
            <a:off x="239489" y="5715667"/>
            <a:ext cx="11713022" cy="1015663"/>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prstClr val="black"/>
                </a:solidFill>
                <a:ea typeface="Verdana" panose="020B0604030504040204" pitchFamily="34" charset="0"/>
                <a:cs typeface="Verdana" panose="020B0604030504040204" pitchFamily="34" charset="0"/>
              </a:rPr>
              <a:t>Des sources de CO</a:t>
            </a:r>
            <a:r>
              <a:rPr lang="fr-FR" sz="2000" baseline="-25000" dirty="0">
                <a:solidFill>
                  <a:prstClr val="black"/>
                </a:solidFill>
                <a:ea typeface="Verdana" panose="020B0604030504040204" pitchFamily="34" charset="0"/>
                <a:cs typeface="Verdana" panose="020B0604030504040204" pitchFamily="34" charset="0"/>
              </a:rPr>
              <a:t>2</a:t>
            </a:r>
            <a:r>
              <a:rPr lang="fr-FR" sz="2000" dirty="0">
                <a:solidFill>
                  <a:prstClr val="black"/>
                </a:solidFill>
                <a:ea typeface="Verdana" panose="020B0604030504040204" pitchFamily="34" charset="0"/>
                <a:cs typeface="Verdana" panose="020B0604030504040204" pitchFamily="34" charset="0"/>
              </a:rPr>
              <a:t>  =&gt; naturelles (volcans, respiration, décomposition MO</a:t>
            </a:r>
          </a:p>
          <a:p>
            <a:r>
              <a:rPr lang="fr-FR" sz="2000" dirty="0">
                <a:solidFill>
                  <a:prstClr val="black"/>
                </a:solidFill>
                <a:ea typeface="Verdana" panose="020B0604030504040204" pitchFamily="34" charset="0"/>
                <a:cs typeface="Verdana" panose="020B0604030504040204" pitchFamily="34" charset="0"/>
              </a:rPr>
              <a:t>		          =&gt; anthropiques : carbone fossile, transport, chauffage…</a:t>
            </a:r>
          </a:p>
          <a:p>
            <a:pPr marL="285750" indent="-285750">
              <a:buFont typeface="Arial" panose="020B0604020202020204" pitchFamily="34" charset="0"/>
              <a:buChar char="•"/>
            </a:pPr>
            <a:r>
              <a:rPr lang="fr-FR" sz="2000" dirty="0">
                <a:solidFill>
                  <a:prstClr val="black"/>
                </a:solidFill>
                <a:ea typeface="Verdana" panose="020B0604030504040204" pitchFamily="34" charset="0"/>
                <a:cs typeface="Verdana" panose="020B0604030504040204" pitchFamily="34" charset="0"/>
              </a:rPr>
              <a:t>Des puits de CO</a:t>
            </a:r>
            <a:r>
              <a:rPr lang="fr-FR" sz="2000" baseline="-25000" dirty="0">
                <a:solidFill>
                  <a:prstClr val="black"/>
                </a:solidFill>
                <a:ea typeface="Verdana" panose="020B0604030504040204" pitchFamily="34" charset="0"/>
                <a:cs typeface="Verdana" panose="020B0604030504040204" pitchFamily="34" charset="0"/>
              </a:rPr>
              <a:t>2</a:t>
            </a:r>
            <a:r>
              <a:rPr lang="fr-FR" sz="2000" dirty="0">
                <a:solidFill>
                  <a:prstClr val="black"/>
                </a:solidFill>
                <a:ea typeface="Verdana" panose="020B0604030504040204" pitchFamily="34" charset="0"/>
                <a:cs typeface="Verdana" panose="020B0604030504040204" pitchFamily="34" charset="0"/>
              </a:rPr>
              <a:t> : les océans, la biomasse, les sols </a:t>
            </a:r>
          </a:p>
        </p:txBody>
      </p:sp>
    </p:spTree>
    <p:extLst>
      <p:ext uri="{BB962C8B-B14F-4D97-AF65-F5344CB8AC3E}">
        <p14:creationId xmlns:p14="http://schemas.microsoft.com/office/powerpoint/2010/main" val="19181398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7500"/>
          </a:bodyPr>
          <a:lstStyle/>
          <a:p>
            <a:r>
              <a:rPr lang="fr-FR" cap="small" dirty="0"/>
              <a:t>D’où vient le NO2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2">
            <a:extLst>
              <a:ext uri="{FF2B5EF4-FFF2-40B4-BE49-F238E27FC236}">
                <a16:creationId xmlns:a16="http://schemas.microsoft.com/office/drawing/2014/main" id="{FC7FE362-08CD-EFC2-FA4D-2F046712C881}"/>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28650" y="1181750"/>
            <a:ext cx="9144000" cy="4760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6FAF0B56-8F7A-3636-BBDB-14BB46B409E7}"/>
              </a:ext>
            </a:extLst>
          </p:cNvPr>
          <p:cNvSpPr/>
          <p:nvPr/>
        </p:nvSpPr>
        <p:spPr>
          <a:xfrm>
            <a:off x="552450" y="5942724"/>
            <a:ext cx="9525000" cy="784830"/>
          </a:xfrm>
          <a:prstGeom prst="rect">
            <a:avLst/>
          </a:prstGeom>
        </p:spPr>
        <p:txBody>
          <a:bodyPr wrap="square">
            <a:spAutoFit/>
          </a:bodyPr>
          <a:lstStyle/>
          <a:p>
            <a:pPr marL="285750" indent="-285750">
              <a:spcAft>
                <a:spcPts val="600"/>
              </a:spcAft>
              <a:buFont typeface="Arial" panose="020B0604020202020204" pitchFamily="34" charset="0"/>
              <a:buChar char="•"/>
            </a:pPr>
            <a:r>
              <a:rPr lang="fr-FR" sz="2000" dirty="0">
                <a:solidFill>
                  <a:prstClr val="black"/>
                </a:solidFill>
                <a:ea typeface="Verdana" panose="020B0604030504040204" pitchFamily="34" charset="0"/>
                <a:cs typeface="Verdana" panose="020B0604030504040204" pitchFamily="34" charset="0"/>
              </a:rPr>
              <a:t>Sources naturelles de N</a:t>
            </a:r>
            <a:r>
              <a:rPr lang="fr-FR" sz="2000" baseline="-25000" dirty="0">
                <a:solidFill>
                  <a:prstClr val="black"/>
                </a:solidFill>
                <a:ea typeface="Verdana" panose="020B0604030504040204" pitchFamily="34" charset="0"/>
                <a:cs typeface="Verdana" panose="020B0604030504040204" pitchFamily="34" charset="0"/>
              </a:rPr>
              <a:t>2</a:t>
            </a:r>
            <a:r>
              <a:rPr lang="fr-FR" sz="2000" dirty="0">
                <a:solidFill>
                  <a:prstClr val="black"/>
                </a:solidFill>
                <a:ea typeface="Verdana" panose="020B0604030504040204" pitchFamily="34" charset="0"/>
                <a:cs typeface="Verdana" panose="020B0604030504040204" pitchFamily="34" charset="0"/>
              </a:rPr>
              <a:t>O : sols et océans</a:t>
            </a:r>
          </a:p>
          <a:p>
            <a:pPr marL="285750" indent="-285750" algn="just">
              <a:buFont typeface="Arial" panose="020B0604020202020204" pitchFamily="34" charset="0"/>
              <a:buChar char="•"/>
            </a:pPr>
            <a:r>
              <a:rPr lang="fr-FR" sz="2000" dirty="0">
                <a:solidFill>
                  <a:prstClr val="black"/>
                </a:solidFill>
                <a:ea typeface="Verdana" panose="020B0604030504040204" pitchFamily="34" charset="0"/>
                <a:cs typeface="Verdana" panose="020B0604030504040204" pitchFamily="34" charset="0"/>
              </a:rPr>
              <a:t>Source anthropiques de N</a:t>
            </a:r>
            <a:r>
              <a:rPr lang="fr-FR" sz="2000" baseline="-25000" dirty="0">
                <a:solidFill>
                  <a:prstClr val="black"/>
                </a:solidFill>
                <a:ea typeface="Verdana" panose="020B0604030504040204" pitchFamily="34" charset="0"/>
                <a:cs typeface="Verdana" panose="020B0604030504040204" pitchFamily="34" charset="0"/>
              </a:rPr>
              <a:t>2</a:t>
            </a:r>
            <a:r>
              <a:rPr lang="fr-FR" sz="2000" dirty="0">
                <a:solidFill>
                  <a:prstClr val="black"/>
                </a:solidFill>
                <a:ea typeface="Verdana" panose="020B0604030504040204" pitchFamily="34" charset="0"/>
                <a:cs typeface="Verdana" panose="020B0604030504040204" pitchFamily="34" charset="0"/>
              </a:rPr>
              <a:t>O : engrais, combustions industrielles</a:t>
            </a:r>
          </a:p>
        </p:txBody>
      </p:sp>
    </p:spTree>
    <p:extLst>
      <p:ext uri="{BB962C8B-B14F-4D97-AF65-F5344CB8AC3E}">
        <p14:creationId xmlns:p14="http://schemas.microsoft.com/office/powerpoint/2010/main" val="20725113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7500"/>
          </a:bodyPr>
          <a:lstStyle/>
          <a:p>
            <a:r>
              <a:rPr lang="fr-FR" cap="small" dirty="0"/>
              <a:t>D’où vient le CH4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4">
            <a:extLst>
              <a:ext uri="{FF2B5EF4-FFF2-40B4-BE49-F238E27FC236}">
                <a16:creationId xmlns:a16="http://schemas.microsoft.com/office/drawing/2014/main" id="{B2BC0039-91ED-A114-979B-E0AED5BDEE4D}"/>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47005" y="1229125"/>
            <a:ext cx="9458996" cy="4265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BA1F3B9D-5440-34C0-9B05-69EA11791B9B}"/>
              </a:ext>
            </a:extLst>
          </p:cNvPr>
          <p:cNvSpPr/>
          <p:nvPr/>
        </p:nvSpPr>
        <p:spPr>
          <a:xfrm>
            <a:off x="133200" y="5534561"/>
            <a:ext cx="10383729" cy="1323439"/>
          </a:xfrm>
          <a:prstGeom prst="rect">
            <a:avLst/>
          </a:prstGeom>
        </p:spPr>
        <p:txBody>
          <a:bodyPr wrap="square">
            <a:spAutoFit/>
          </a:bodyPr>
          <a:lstStyle/>
          <a:p>
            <a:r>
              <a:rPr lang="fr-FR" sz="2000" dirty="0">
                <a:solidFill>
                  <a:prstClr val="black"/>
                </a:solidFill>
                <a:ea typeface="Verdana" panose="020B0604030504040204" pitchFamily="34" charset="0"/>
                <a:cs typeface="Verdana" panose="020B0604030504040204" pitchFamily="34" charset="0"/>
              </a:rPr>
              <a:t>Des sources naturelles…</a:t>
            </a:r>
          </a:p>
          <a:p>
            <a:r>
              <a:rPr lang="fr-FR" sz="2000" dirty="0">
                <a:solidFill>
                  <a:prstClr val="black"/>
                </a:solidFill>
                <a:ea typeface="Verdana" panose="020B0604030504040204" pitchFamily="34" charset="0"/>
                <a:cs typeface="Verdana" panose="020B0604030504040204" pitchFamily="34" charset="0"/>
              </a:rPr>
              <a:t>Des sources anthropiques : </a:t>
            </a:r>
          </a:p>
          <a:p>
            <a:pPr marL="800100" lvl="1" indent="-342900">
              <a:buFont typeface="Symbol"/>
              <a:buChar char="Þ"/>
            </a:pPr>
            <a:r>
              <a:rPr lang="fr-FR" sz="2000" dirty="0">
                <a:solidFill>
                  <a:prstClr val="black"/>
                </a:solidFill>
                <a:ea typeface="Verdana" panose="020B0604030504040204" pitchFamily="34" charset="0"/>
                <a:cs typeface="Verdana" panose="020B0604030504040204" pitchFamily="34" charset="0"/>
              </a:rPr>
              <a:t>domestiques  : décharge, charbon et gaz naturel... </a:t>
            </a:r>
          </a:p>
          <a:p>
            <a:pPr marL="800100" lvl="1" indent="-342900">
              <a:buFont typeface="Symbol"/>
              <a:buChar char="Þ"/>
            </a:pPr>
            <a:r>
              <a:rPr lang="fr-FR" sz="2000" dirty="0">
                <a:solidFill>
                  <a:prstClr val="black"/>
                </a:solidFill>
                <a:ea typeface="Verdana" panose="020B0604030504040204" pitchFamily="34" charset="0"/>
                <a:cs typeface="Verdana" panose="020B0604030504040204" pitchFamily="34" charset="0"/>
              </a:rPr>
              <a:t>agricoles  : élevage (fermentation entérique et déjections animales)</a:t>
            </a:r>
          </a:p>
        </p:txBody>
      </p:sp>
    </p:spTree>
    <p:extLst>
      <p:ext uri="{BB962C8B-B14F-4D97-AF65-F5344CB8AC3E}">
        <p14:creationId xmlns:p14="http://schemas.microsoft.com/office/powerpoint/2010/main" val="30311504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B21456-2FBA-AAB3-D3B6-544F4ACC678F}"/>
              </a:ext>
            </a:extLst>
          </p:cNvPr>
          <p:cNvSpPr>
            <a:spLocks noGrp="1"/>
          </p:cNvSpPr>
          <p:nvPr>
            <p:ph type="title"/>
          </p:nvPr>
        </p:nvSpPr>
        <p:spPr/>
        <p:txBody>
          <a:bodyPr/>
          <a:lstStyle/>
          <a:p>
            <a:r>
              <a:rPr lang="fr-FR" dirty="0"/>
              <a:t>Émissions de GES en France</a:t>
            </a:r>
          </a:p>
        </p:txBody>
      </p:sp>
      <p:graphicFrame>
        <p:nvGraphicFramePr>
          <p:cNvPr id="7" name="Espace réservé du contenu 6">
            <a:extLst>
              <a:ext uri="{FF2B5EF4-FFF2-40B4-BE49-F238E27FC236}">
                <a16:creationId xmlns:a16="http://schemas.microsoft.com/office/drawing/2014/main" id="{FE6C4872-D413-4F08-204F-4FB62C091826}"/>
              </a:ext>
            </a:extLst>
          </p:cNvPr>
          <p:cNvGraphicFramePr>
            <a:graphicFrameLocks noGrp="1"/>
          </p:cNvGraphicFramePr>
          <p:nvPr>
            <p:ph idx="1"/>
          </p:nvPr>
        </p:nvGraphicFramePr>
        <p:xfrm>
          <a:off x="7292544" y="1476375"/>
          <a:ext cx="4254500" cy="4427538"/>
        </p:xfrm>
        <a:graphic>
          <a:graphicData uri="http://schemas.openxmlformats.org/drawingml/2006/chart">
            <c:chart xmlns:c="http://schemas.openxmlformats.org/drawingml/2006/chart" xmlns:r="http://schemas.openxmlformats.org/officeDocument/2006/relationships" r:id="rId3"/>
          </a:graphicData>
        </a:graphic>
      </p:graphicFrame>
      <p:sp>
        <p:nvSpPr>
          <p:cNvPr id="4" name="Espace réservé du numéro de diapositive 3">
            <a:extLst>
              <a:ext uri="{FF2B5EF4-FFF2-40B4-BE49-F238E27FC236}">
                <a16:creationId xmlns:a16="http://schemas.microsoft.com/office/drawing/2014/main" id="{BC0351E4-2BED-83DE-AA46-52C49780FA8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B4600C-7654-4216-88CC-C8585DF21D95}"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a:t>
            </a:fld>
            <a:endParaRPr kumimoji="0" lang="fr-FR" sz="1200" b="0" i="0" u="none" strike="noStrike" kern="1200" cap="none" spc="0" normalizeH="0" baseline="0" noProof="0" dirty="0">
              <a:ln>
                <a:noFill/>
              </a:ln>
              <a:solidFill>
                <a:srgbClr val="FFFFFF"/>
              </a:solidFill>
              <a:effectLst/>
              <a:uLnTx/>
              <a:uFillTx/>
              <a:latin typeface="Verdana"/>
              <a:ea typeface="+mn-ea"/>
              <a:cs typeface="+mn-cs"/>
            </a:endParaRPr>
          </a:p>
        </p:txBody>
      </p:sp>
      <p:pic>
        <p:nvPicPr>
          <p:cNvPr id="8" name="Picture 2">
            <a:extLst>
              <a:ext uri="{FF2B5EF4-FFF2-40B4-BE49-F238E27FC236}">
                <a16:creationId xmlns:a16="http://schemas.microsoft.com/office/drawing/2014/main" id="{EDE6602C-8E8E-A254-581B-D84770FE6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899" y="1567495"/>
            <a:ext cx="5832648" cy="4308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a:extLst>
              <a:ext uri="{FF2B5EF4-FFF2-40B4-BE49-F238E27FC236}">
                <a16:creationId xmlns:a16="http://schemas.microsoft.com/office/drawing/2014/main" id="{43B3DC0A-CF66-7886-0C79-24F439C2C753}"/>
              </a:ext>
            </a:extLst>
          </p:cNvPr>
          <p:cNvSpPr txBox="1"/>
          <p:nvPr/>
        </p:nvSpPr>
        <p:spPr>
          <a:xfrm>
            <a:off x="644956" y="6065176"/>
            <a:ext cx="1090208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8E96">
                    <a:lumMod val="75000"/>
                  </a:srgbClr>
                </a:solidFill>
                <a:effectLst/>
                <a:uLnTx/>
                <a:uFillTx/>
                <a:latin typeface="Arial" charset="0"/>
                <a:ea typeface="+mn-ea"/>
                <a:cs typeface="+mn-cs"/>
              </a:rPr>
              <a:t>L’agriculture se distingue des autres secteurs par la prépondérance d’émissions de GES non liées à la combustion d’énergie : elles sont structurelles ! </a:t>
            </a:r>
            <a:endParaRPr kumimoji="0" lang="fr-FR" sz="1800" b="0" i="0" u="none" strike="noStrike" kern="1200" cap="none" spc="0" normalizeH="0" baseline="0" noProof="0" dirty="0">
              <a:ln>
                <a:noFill/>
              </a:ln>
              <a:solidFill>
                <a:srgbClr val="008E96">
                  <a:lumMod val="75000"/>
                </a:srgbClr>
              </a:solidFill>
              <a:effectLst/>
              <a:uLnTx/>
              <a:uFillTx/>
              <a:latin typeface="Verdana"/>
              <a:ea typeface="+mn-ea"/>
              <a:cs typeface="+mn-cs"/>
            </a:endParaRPr>
          </a:p>
        </p:txBody>
      </p:sp>
      <p:sp>
        <p:nvSpPr>
          <p:cNvPr id="10" name="ZoneTexte 9">
            <a:extLst>
              <a:ext uri="{FF2B5EF4-FFF2-40B4-BE49-F238E27FC236}">
                <a16:creationId xmlns:a16="http://schemas.microsoft.com/office/drawing/2014/main" id="{0369EA31-E459-A3E7-6EDE-86BA3ACEA34A}"/>
              </a:ext>
            </a:extLst>
          </p:cNvPr>
          <p:cNvSpPr txBox="1"/>
          <p:nvPr/>
        </p:nvSpPr>
        <p:spPr>
          <a:xfrm>
            <a:off x="8209279" y="6583680"/>
            <a:ext cx="372987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Verdana"/>
                <a:ea typeface="+mn-ea"/>
                <a:cs typeface="+mn-cs"/>
              </a:rPr>
              <a:t>Source : https://www.notre-environnement.gouv.fr/</a:t>
            </a:r>
          </a:p>
        </p:txBody>
      </p:sp>
      <p:sp>
        <p:nvSpPr>
          <p:cNvPr id="11" name="ZoneTexte 10">
            <a:extLst>
              <a:ext uri="{FF2B5EF4-FFF2-40B4-BE49-F238E27FC236}">
                <a16:creationId xmlns:a16="http://schemas.microsoft.com/office/drawing/2014/main" id="{24E98498-6781-1683-38B5-D9FEA7A5AEAA}"/>
              </a:ext>
            </a:extLst>
          </p:cNvPr>
          <p:cNvSpPr txBox="1"/>
          <p:nvPr/>
        </p:nvSpPr>
        <p:spPr>
          <a:xfrm>
            <a:off x="6340235" y="2359602"/>
            <a:ext cx="153607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Verdana"/>
                <a:ea typeface="+mn-ea"/>
                <a:cs typeface="+mn-cs"/>
              </a:rPr>
              <a:t>11,4 teqCO2 (4,4 %)</a:t>
            </a:r>
          </a:p>
        </p:txBody>
      </p:sp>
      <p:sp>
        <p:nvSpPr>
          <p:cNvPr id="12" name="ZoneTexte 11">
            <a:extLst>
              <a:ext uri="{FF2B5EF4-FFF2-40B4-BE49-F238E27FC236}">
                <a16:creationId xmlns:a16="http://schemas.microsoft.com/office/drawing/2014/main" id="{9891A69F-2550-9BB8-14A0-CD24B5F21E97}"/>
              </a:ext>
            </a:extLst>
          </p:cNvPr>
          <p:cNvSpPr txBox="1"/>
          <p:nvPr/>
        </p:nvSpPr>
        <p:spPr>
          <a:xfrm>
            <a:off x="6300546" y="3611562"/>
            <a:ext cx="153607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Verdana"/>
                <a:ea typeface="+mn-ea"/>
                <a:cs typeface="+mn-cs"/>
              </a:rPr>
              <a:t>40,6 teqCO2 (70%)</a:t>
            </a:r>
          </a:p>
        </p:txBody>
      </p:sp>
      <p:sp>
        <p:nvSpPr>
          <p:cNvPr id="13" name="ZoneTexte 12">
            <a:extLst>
              <a:ext uri="{FF2B5EF4-FFF2-40B4-BE49-F238E27FC236}">
                <a16:creationId xmlns:a16="http://schemas.microsoft.com/office/drawing/2014/main" id="{5E476640-7647-90B1-37B6-1039596B283A}"/>
              </a:ext>
            </a:extLst>
          </p:cNvPr>
          <p:cNvSpPr txBox="1"/>
          <p:nvPr/>
        </p:nvSpPr>
        <p:spPr>
          <a:xfrm>
            <a:off x="6340235" y="4898447"/>
            <a:ext cx="153607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Verdana"/>
                <a:ea typeface="+mn-ea"/>
                <a:cs typeface="+mn-cs"/>
              </a:rPr>
              <a:t>21 teqCO2 (83%)</a:t>
            </a:r>
          </a:p>
        </p:txBody>
      </p:sp>
      <p:sp>
        <p:nvSpPr>
          <p:cNvPr id="3" name="Espace réservé du contenu 2">
            <a:extLst>
              <a:ext uri="{FF2B5EF4-FFF2-40B4-BE49-F238E27FC236}">
                <a16:creationId xmlns:a16="http://schemas.microsoft.com/office/drawing/2014/main" id="{3526093B-9530-174D-6C89-A813A0FC7131}"/>
              </a:ext>
            </a:extLst>
          </p:cNvPr>
          <p:cNvSpPr txBox="1">
            <a:spLocks/>
          </p:cNvSpPr>
          <p:nvPr/>
        </p:nvSpPr>
        <p:spPr>
          <a:xfrm>
            <a:off x="467899" y="1235263"/>
            <a:ext cx="10544434" cy="1152127"/>
          </a:xfrm>
          <a:prstGeom prst="rect">
            <a:avLst/>
          </a:prstGeom>
        </p:spPr>
        <p:txBody>
          <a:bodyPr vert="horz" lIns="91440" tIns="45720" rIns="91440" bIns="45720" rtlCol="0">
            <a:norm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400" dirty="0"/>
              <a:t>Unité de quantification des émissions de GES : tonne équivalent CO</a:t>
            </a:r>
            <a:r>
              <a:rPr lang="fr-FR" sz="1400" baseline="-25000" dirty="0"/>
              <a:t>2</a:t>
            </a:r>
            <a:r>
              <a:rPr lang="fr-FR" sz="1400" dirty="0"/>
              <a:t> (</a:t>
            </a:r>
            <a:r>
              <a:rPr lang="fr-FR" sz="1400" dirty="0" err="1"/>
              <a:t>teq</a:t>
            </a:r>
            <a:r>
              <a:rPr lang="fr-FR" sz="1400" dirty="0"/>
              <a:t> CO2), tient compte du PRG</a:t>
            </a:r>
          </a:p>
        </p:txBody>
      </p:sp>
    </p:spTree>
    <p:extLst>
      <p:ext uri="{BB962C8B-B14F-4D97-AF65-F5344CB8AC3E}">
        <p14:creationId xmlns:p14="http://schemas.microsoft.com/office/powerpoint/2010/main" val="21226585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829D36D7-56B2-6E0A-3774-3B527CEC43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870" t="20552" r="39458" b="10640"/>
          <a:stretch/>
        </p:blipFill>
        <p:spPr bwMode="auto">
          <a:xfrm>
            <a:off x="9443361" y="1129454"/>
            <a:ext cx="2952327" cy="4994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327780"/>
            <a:ext cx="10980000" cy="864000"/>
          </a:xfrm>
        </p:spPr>
        <p:txBody>
          <a:bodyPr vert="horz" lIns="91440" tIns="45720" rIns="91440" bIns="45720" rtlCol="0" anchor="ctr">
            <a:normAutofit fontScale="97500"/>
          </a:bodyPr>
          <a:lstStyle/>
          <a:p>
            <a:r>
              <a:rPr lang="fr-FR" cap="small" dirty="0"/>
              <a:t>Émissions agricoles de GES en France </a:t>
            </a:r>
          </a:p>
        </p:txBody>
      </p:sp>
      <p:pic>
        <p:nvPicPr>
          <p:cNvPr id="4" name="Picture 2" descr="https://ree.developpement-durable.gouv.fr/local/cache-vignettes/L546xH316/graphique_2-5-a95c5.png?1613141375">
            <a:extLst>
              <a:ext uri="{FF2B5EF4-FFF2-40B4-BE49-F238E27FC236}">
                <a16:creationId xmlns:a16="http://schemas.microsoft.com/office/drawing/2014/main" id="{74D5EF34-4860-231A-A7DB-87615D1830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0" y="1428575"/>
            <a:ext cx="7322004" cy="423764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132FC6A9-EFF2-1F9E-43AA-97B2C75BEF88}"/>
              </a:ext>
            </a:extLst>
          </p:cNvPr>
          <p:cNvSpPr txBox="1"/>
          <p:nvPr/>
        </p:nvSpPr>
        <p:spPr>
          <a:xfrm>
            <a:off x="0" y="5533504"/>
            <a:ext cx="4484077" cy="1323439"/>
          </a:xfrm>
          <a:prstGeom prst="rect">
            <a:avLst/>
          </a:prstGeom>
          <a:solidFill>
            <a:srgbClr val="FF9900"/>
          </a:solidFill>
        </p:spPr>
        <p:txBody>
          <a:bodyPr wrap="square" rtlCol="0">
            <a:spAutoFit/>
          </a:bodyPr>
          <a:lstStyle/>
          <a:p>
            <a:r>
              <a:rPr lang="fr-FR" sz="1400" b="1" u="sng" dirty="0"/>
              <a:t>Émissions directes :</a:t>
            </a:r>
            <a:r>
              <a:rPr lang="fr-FR" sz="1400" b="1" dirty="0"/>
              <a:t> </a:t>
            </a:r>
            <a:r>
              <a:rPr lang="fr-FR" sz="1400" dirty="0"/>
              <a:t>épandages intrants azotés </a:t>
            </a:r>
            <a:r>
              <a:rPr lang="fr-FR" sz="1200" dirty="0"/>
              <a:t>(engrais minéraux/organiques / boues et composts, excrétions au pâturage, décomposition résidus de culture) </a:t>
            </a:r>
            <a:r>
              <a:rPr lang="fr-FR" sz="1400" dirty="0"/>
              <a:t>+ déjections</a:t>
            </a:r>
          </a:p>
          <a:p>
            <a:r>
              <a:rPr lang="fr-FR" sz="1400" b="1" u="sng" dirty="0"/>
              <a:t>Émissions indirectes:</a:t>
            </a:r>
            <a:r>
              <a:rPr lang="fr-FR" sz="1400" b="1" dirty="0"/>
              <a:t> </a:t>
            </a:r>
            <a:r>
              <a:rPr lang="fr-FR" sz="1400" dirty="0"/>
              <a:t>processus biologiques </a:t>
            </a:r>
            <a:r>
              <a:rPr lang="fr-FR" sz="1200" dirty="0"/>
              <a:t>(nitrification/dénitrification dans les sols cultivés)</a:t>
            </a:r>
          </a:p>
        </p:txBody>
      </p:sp>
      <p:sp>
        <p:nvSpPr>
          <p:cNvPr id="6" name="ZoneTexte 5">
            <a:extLst>
              <a:ext uri="{FF2B5EF4-FFF2-40B4-BE49-F238E27FC236}">
                <a16:creationId xmlns:a16="http://schemas.microsoft.com/office/drawing/2014/main" id="{E8A7F8E1-A2F1-BB5E-FE32-46BA58F0C110}"/>
              </a:ext>
            </a:extLst>
          </p:cNvPr>
          <p:cNvSpPr txBox="1"/>
          <p:nvPr/>
        </p:nvSpPr>
        <p:spPr>
          <a:xfrm>
            <a:off x="447675" y="1700807"/>
            <a:ext cx="2484276" cy="1169551"/>
          </a:xfrm>
          <a:prstGeom prst="rect">
            <a:avLst/>
          </a:prstGeom>
          <a:solidFill>
            <a:srgbClr val="006699">
              <a:alpha val="61000"/>
            </a:srgbClr>
          </a:solidFill>
        </p:spPr>
        <p:txBody>
          <a:bodyPr wrap="square" rtlCol="0">
            <a:spAutoFit/>
          </a:bodyPr>
          <a:lstStyle/>
          <a:p>
            <a:r>
              <a:rPr lang="fr-FR" sz="1400" b="1" u="sng" dirty="0"/>
              <a:t>Émissions directes :</a:t>
            </a:r>
            <a:r>
              <a:rPr lang="fr-FR" sz="1400" dirty="0"/>
              <a:t> combustibles, énergies</a:t>
            </a:r>
          </a:p>
          <a:p>
            <a:r>
              <a:rPr lang="fr-FR" sz="1400" b="1" u="sng" dirty="0"/>
              <a:t>Émissions indirectes:</a:t>
            </a:r>
            <a:r>
              <a:rPr lang="fr-FR" sz="1400" dirty="0"/>
              <a:t> </a:t>
            </a:r>
          </a:p>
          <a:p>
            <a:r>
              <a:rPr lang="fr-FR" sz="1400" dirty="0"/>
              <a:t>achats d’intrants, d’aliments…</a:t>
            </a:r>
          </a:p>
        </p:txBody>
      </p:sp>
      <p:sp>
        <p:nvSpPr>
          <p:cNvPr id="7" name="ZoneTexte 6">
            <a:extLst>
              <a:ext uri="{FF2B5EF4-FFF2-40B4-BE49-F238E27FC236}">
                <a16:creationId xmlns:a16="http://schemas.microsoft.com/office/drawing/2014/main" id="{5041BB61-3184-72A7-A2B8-1EAFA8F21AD2}"/>
              </a:ext>
            </a:extLst>
          </p:cNvPr>
          <p:cNvSpPr txBox="1"/>
          <p:nvPr/>
        </p:nvSpPr>
        <p:spPr>
          <a:xfrm>
            <a:off x="6876328" y="1463875"/>
            <a:ext cx="2200551" cy="1815882"/>
          </a:xfrm>
          <a:prstGeom prst="rect">
            <a:avLst/>
          </a:prstGeom>
          <a:solidFill>
            <a:schemeClr val="bg1">
              <a:lumMod val="75000"/>
            </a:schemeClr>
          </a:solidFill>
        </p:spPr>
        <p:txBody>
          <a:bodyPr wrap="square" rtlCol="0">
            <a:spAutoFit/>
          </a:bodyPr>
          <a:lstStyle/>
          <a:p>
            <a:r>
              <a:rPr lang="fr-FR" sz="1400" dirty="0"/>
              <a:t>Fermentation entérique, conditionnée par l’espèce </a:t>
            </a:r>
            <a:r>
              <a:rPr lang="fr-FR" sz="1200" dirty="0"/>
              <a:t>(bovins = 62 kg/an/tête) </a:t>
            </a:r>
            <a:r>
              <a:rPr lang="fr-FR" sz="1400" dirty="0"/>
              <a:t>et l’alimentation + gestion déjections (stockage)</a:t>
            </a:r>
          </a:p>
        </p:txBody>
      </p:sp>
      <p:sp>
        <p:nvSpPr>
          <p:cNvPr id="9" name="ZoneTexte 8">
            <a:extLst>
              <a:ext uri="{FF2B5EF4-FFF2-40B4-BE49-F238E27FC236}">
                <a16:creationId xmlns:a16="http://schemas.microsoft.com/office/drawing/2014/main" id="{09D829EA-5820-AAA7-1B7A-C8BE703AC391}"/>
              </a:ext>
            </a:extLst>
          </p:cNvPr>
          <p:cNvSpPr txBox="1"/>
          <p:nvPr/>
        </p:nvSpPr>
        <p:spPr>
          <a:xfrm>
            <a:off x="6077770" y="6492875"/>
            <a:ext cx="5035430" cy="276999"/>
          </a:xfrm>
          <a:prstGeom prst="rect">
            <a:avLst/>
          </a:prstGeom>
          <a:noFill/>
        </p:spPr>
        <p:txBody>
          <a:bodyPr wrap="square" rtlCol="0">
            <a:spAutoFit/>
          </a:bodyPr>
          <a:lstStyle/>
          <a:p>
            <a:r>
              <a:rPr lang="fr-FR" altLang="fr-FR" sz="1200" i="1" dirty="0"/>
              <a:t>Source : https://ree.developpement-durable.gouv.fr</a:t>
            </a:r>
            <a:endParaRPr lang="fr-FR" sz="1200" i="1" dirty="0"/>
          </a:p>
        </p:txBody>
      </p:sp>
      <p:sp>
        <p:nvSpPr>
          <p:cNvPr id="3" name="ZoneTexte 2">
            <a:extLst>
              <a:ext uri="{FF2B5EF4-FFF2-40B4-BE49-F238E27FC236}">
                <a16:creationId xmlns:a16="http://schemas.microsoft.com/office/drawing/2014/main" id="{DDC5BC2A-2CAA-9482-7AFF-0B642D81BA16}"/>
              </a:ext>
            </a:extLst>
          </p:cNvPr>
          <p:cNvSpPr txBox="1"/>
          <p:nvPr/>
        </p:nvSpPr>
        <p:spPr>
          <a:xfrm>
            <a:off x="6433702" y="4927556"/>
            <a:ext cx="2826418" cy="1477328"/>
          </a:xfrm>
          <a:prstGeom prst="rect">
            <a:avLst/>
          </a:prstGeom>
          <a:noFill/>
          <a:ln>
            <a:solidFill>
              <a:schemeClr val="accent1"/>
            </a:solidFill>
          </a:ln>
        </p:spPr>
        <p:txBody>
          <a:bodyPr wrap="square" rtlCol="0">
            <a:spAutoFit/>
          </a:bodyPr>
          <a:lstStyle/>
          <a:p>
            <a:r>
              <a:rPr lang="fr-FR" dirty="0">
                <a:solidFill>
                  <a:schemeClr val="accent1"/>
                </a:solidFill>
              </a:rPr>
              <a:t>Particularité des émissions de GES agricoles : elles sont à + de 80 % non énergétiques !</a:t>
            </a:r>
          </a:p>
        </p:txBody>
      </p:sp>
    </p:spTree>
    <p:extLst>
      <p:ext uri="{BB962C8B-B14F-4D97-AF65-F5344CB8AC3E}">
        <p14:creationId xmlns:p14="http://schemas.microsoft.com/office/powerpoint/2010/main" val="36925168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4D476F-A25F-5DD0-B2D9-E80BA7933BDA}"/>
              </a:ext>
            </a:extLst>
          </p:cNvPr>
          <p:cNvSpPr>
            <a:spLocks noGrp="1"/>
          </p:cNvSpPr>
          <p:nvPr>
            <p:ph type="title"/>
          </p:nvPr>
        </p:nvSpPr>
        <p:spPr>
          <a:xfrm>
            <a:off x="5340926" y="365125"/>
            <a:ext cx="5772273" cy="864000"/>
          </a:xfrm>
        </p:spPr>
        <p:txBody>
          <a:bodyPr/>
          <a:lstStyle/>
          <a:p>
            <a:r>
              <a:rPr lang="fr-FR" dirty="0"/>
              <a:t>Une baisse continue</a:t>
            </a:r>
          </a:p>
        </p:txBody>
      </p:sp>
      <p:sp>
        <p:nvSpPr>
          <p:cNvPr id="4" name="Espace réservé du numéro de diapositive 3">
            <a:extLst>
              <a:ext uri="{FF2B5EF4-FFF2-40B4-BE49-F238E27FC236}">
                <a16:creationId xmlns:a16="http://schemas.microsoft.com/office/drawing/2014/main" id="{A8920927-2E0D-4135-49F0-24189EA5CF1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3B4600C-7654-4216-88CC-C8585DF21D95}"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127</a:t>
            </a:fld>
            <a:endParaRPr kumimoji="0" lang="fr-FR" sz="1200" b="0" i="0" u="none" strike="noStrike" kern="1200" cap="none" spc="0" normalizeH="0" baseline="0" noProof="0" dirty="0">
              <a:ln>
                <a:noFill/>
              </a:ln>
              <a:solidFill>
                <a:srgbClr val="FFFFFF"/>
              </a:solidFill>
              <a:effectLst/>
              <a:uLnTx/>
              <a:uFillTx/>
              <a:latin typeface="Verdana"/>
              <a:ea typeface="+mn-ea"/>
              <a:cs typeface="+mn-cs"/>
            </a:endParaRPr>
          </a:p>
        </p:txBody>
      </p:sp>
      <p:pic>
        <p:nvPicPr>
          <p:cNvPr id="6" name="Image 5">
            <a:extLst>
              <a:ext uri="{FF2B5EF4-FFF2-40B4-BE49-F238E27FC236}">
                <a16:creationId xmlns:a16="http://schemas.microsoft.com/office/drawing/2014/main" id="{FC0E1B9F-0D1D-DD44-8D66-8468717E932F}"/>
              </a:ext>
            </a:extLst>
          </p:cNvPr>
          <p:cNvPicPr>
            <a:picLocks noChangeAspect="1"/>
          </p:cNvPicPr>
          <p:nvPr/>
        </p:nvPicPr>
        <p:blipFill>
          <a:blip r:embed="rId3"/>
          <a:stretch>
            <a:fillRect/>
          </a:stretch>
        </p:blipFill>
        <p:spPr>
          <a:xfrm>
            <a:off x="128248" y="0"/>
            <a:ext cx="5212678" cy="6858000"/>
          </a:xfrm>
          <a:prstGeom prst="rect">
            <a:avLst/>
          </a:prstGeom>
        </p:spPr>
      </p:pic>
      <p:pic>
        <p:nvPicPr>
          <p:cNvPr id="17" name="Picture 2" descr="https://ree.developpement-durable.gouv.fr/local/cache-vignettes/L880xH472/graphique_4-4-76c4c.png?1613142269">
            <a:extLst>
              <a:ext uri="{FF2B5EF4-FFF2-40B4-BE49-F238E27FC236}">
                <a16:creationId xmlns:a16="http://schemas.microsoft.com/office/drawing/2014/main" id="{67661A3D-C246-F3BA-C213-AE776A8928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0701" y="3429000"/>
            <a:ext cx="6393051" cy="3429000"/>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DC5DEA51-645F-43A5-7214-B82A963674CC}"/>
              </a:ext>
            </a:extLst>
          </p:cNvPr>
          <p:cNvSpPr txBox="1"/>
          <p:nvPr/>
        </p:nvSpPr>
        <p:spPr>
          <a:xfrm>
            <a:off x="5967752" y="3688434"/>
            <a:ext cx="6096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Verdana"/>
                <a:ea typeface="+mn-ea"/>
                <a:cs typeface="+mn-cs"/>
              </a:rPr>
              <a:t>Évolutions des émissions de CH</a:t>
            </a:r>
            <a:r>
              <a:rPr kumimoji="0" lang="fr-FR" sz="1400" b="1" i="0" u="none" strike="noStrike" kern="1200" cap="none" spc="0" normalizeH="0" baseline="-25000" noProof="0" dirty="0">
                <a:ln>
                  <a:noFill/>
                </a:ln>
                <a:solidFill>
                  <a:prstClr val="black"/>
                </a:solidFill>
                <a:effectLst/>
                <a:uLnTx/>
                <a:uFillTx/>
                <a:latin typeface="Verdana"/>
                <a:ea typeface="+mn-ea"/>
                <a:cs typeface="+mn-cs"/>
              </a:rPr>
              <a:t>4</a:t>
            </a:r>
            <a:r>
              <a:rPr kumimoji="0" lang="fr-FR" sz="1400" b="1" i="0" u="none" strike="noStrike" kern="1200" cap="none" spc="0" normalizeH="0" baseline="0" noProof="0" dirty="0">
                <a:ln>
                  <a:noFill/>
                </a:ln>
                <a:solidFill>
                  <a:prstClr val="black"/>
                </a:solidFill>
                <a:effectLst/>
                <a:uLnTx/>
                <a:uFillTx/>
                <a:latin typeface="Verdana"/>
                <a:ea typeface="+mn-ea"/>
                <a:cs typeface="+mn-cs"/>
              </a:rPr>
              <a:t> de l’agriculture et de l’effectif du cheptel bovin</a:t>
            </a:r>
            <a:endParaRPr kumimoji="0" lang="fr-FR" sz="1400" b="0" i="0" u="none" strike="noStrike" kern="1200" cap="none" spc="0" normalizeH="0" baseline="0" noProof="0" dirty="0">
              <a:ln>
                <a:noFill/>
              </a:ln>
              <a:solidFill>
                <a:prstClr val="black"/>
              </a:solidFill>
              <a:effectLst/>
              <a:uLnTx/>
              <a:uFillTx/>
              <a:latin typeface="Verdana"/>
              <a:ea typeface="+mn-ea"/>
              <a:cs typeface="+mn-cs"/>
            </a:endParaRPr>
          </a:p>
        </p:txBody>
      </p:sp>
      <p:sp>
        <p:nvSpPr>
          <p:cNvPr id="15" name="ZoneTexte 14">
            <a:extLst>
              <a:ext uri="{FF2B5EF4-FFF2-40B4-BE49-F238E27FC236}">
                <a16:creationId xmlns:a16="http://schemas.microsoft.com/office/drawing/2014/main" id="{A60A1707-B40E-4E77-873A-4F8EB6366190}"/>
              </a:ext>
            </a:extLst>
          </p:cNvPr>
          <p:cNvSpPr txBox="1"/>
          <p:nvPr/>
        </p:nvSpPr>
        <p:spPr>
          <a:xfrm>
            <a:off x="5570014" y="1269836"/>
            <a:ext cx="6621986" cy="206210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Verdana"/>
                <a:ea typeface="+mn-ea"/>
                <a:cs typeface="+mn-cs"/>
              </a:rPr>
              <a:t>Entre 1990 et 2023, les émissions françaises de méthane et de protoxyde d’azote N</a:t>
            </a:r>
            <a:r>
              <a:rPr kumimoji="0" lang="fr-FR" sz="1600" b="0" i="0" u="none" strike="noStrike" kern="1200" cap="none" spc="0" normalizeH="0" baseline="-25000" noProof="0" dirty="0">
                <a:ln>
                  <a:noFill/>
                </a:ln>
                <a:solidFill>
                  <a:srgbClr val="000000"/>
                </a:solidFill>
                <a:effectLst/>
                <a:uLnTx/>
                <a:uFillTx/>
                <a:latin typeface="Verdana"/>
                <a:ea typeface="+mn-ea"/>
                <a:cs typeface="+mn-cs"/>
              </a:rPr>
              <a:t>2</a:t>
            </a:r>
            <a:r>
              <a:rPr kumimoji="0" lang="fr-FR" sz="1600" b="0" i="0" u="none" strike="noStrike" kern="1200" cap="none" spc="0" normalizeH="0" baseline="0" noProof="0" dirty="0">
                <a:ln>
                  <a:noFill/>
                </a:ln>
                <a:solidFill>
                  <a:srgbClr val="000000"/>
                </a:solidFill>
                <a:effectLst/>
                <a:uLnTx/>
                <a:uFillTx/>
                <a:latin typeface="Verdana"/>
                <a:ea typeface="+mn-ea"/>
                <a:cs typeface="+mn-cs"/>
              </a:rPr>
              <a:t>O </a:t>
            </a:r>
            <a:r>
              <a:rPr kumimoji="0" lang="fr-FR" sz="1600" b="1" i="0" u="none" strike="noStrike" kern="1200" cap="none" spc="0" normalizeH="0" baseline="0" noProof="0" dirty="0">
                <a:ln>
                  <a:noFill/>
                </a:ln>
                <a:solidFill>
                  <a:srgbClr val="000000"/>
                </a:solidFill>
                <a:effectLst/>
                <a:uLnTx/>
                <a:uFillTx/>
                <a:latin typeface="Verdana"/>
                <a:ea typeface="+mn-ea"/>
                <a:cs typeface="+mn-cs"/>
              </a:rPr>
              <a:t>ont baissé de 26 % et 52 %</a:t>
            </a:r>
            <a:r>
              <a:rPr kumimoji="0" lang="fr-FR" sz="1600" b="0" i="0" u="none" strike="noStrike" kern="1200" cap="none" spc="0" normalizeH="0" baseline="0" noProof="0" dirty="0">
                <a:ln>
                  <a:noFill/>
                </a:ln>
                <a:solidFill>
                  <a:srgbClr val="000000"/>
                </a:solidFill>
                <a:effectLst/>
                <a:uLnTx/>
                <a:uFillTx/>
                <a:latin typeface="Verdana"/>
                <a:ea typeface="+mn-ea"/>
                <a:cs typeface="+mn-cs"/>
              </a:rPr>
              <a:t>. La baisse des émissions de méthane est le résultat de la fin de l’exploitation des gisements de charbon, de ses usages et de la diminution du nombre de bovins. La diminution des émissions des émissions de protoxyde d’azote est liée aux efforts réalisés dans la chimie dans la production de certaines substances pour l’industrie manufacturière.</a:t>
            </a:r>
          </a:p>
        </p:txBody>
      </p:sp>
    </p:spTree>
    <p:extLst>
      <p:ext uri="{BB962C8B-B14F-4D97-AF65-F5344CB8AC3E}">
        <p14:creationId xmlns:p14="http://schemas.microsoft.com/office/powerpoint/2010/main" val="83462913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0000"/>
          </a:bodyPr>
          <a:lstStyle/>
          <a:p>
            <a:r>
              <a:rPr lang="fr-FR" cap="small" dirty="0"/>
              <a:t>Émissions de GES en élevage (échelle mondiale)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2" descr="http://www.fao.org/fileadmin/user_upload/gleam/images/fig3_fr.png">
            <a:extLst>
              <a:ext uri="{FF2B5EF4-FFF2-40B4-BE49-F238E27FC236}">
                <a16:creationId xmlns:a16="http://schemas.microsoft.com/office/drawing/2014/main" id="{482CC0B6-3A68-C4B7-EFAC-F59BDC2F8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275" y="1229125"/>
            <a:ext cx="6804992" cy="5653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7919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Temps d’échanges</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normAutofit/>
          </a:bodyPr>
          <a:lstStyle/>
          <a:p>
            <a:pPr marL="0" indent="0">
              <a:buNone/>
            </a:pPr>
            <a:endParaRPr lang="fr-FR" sz="3200" b="1" dirty="0">
              <a:solidFill>
                <a:schemeClr val="accent1">
                  <a:lumMod val="75000"/>
                </a:schemeClr>
              </a:solidFill>
              <a:latin typeface="Verdana" panose="020B0604030504040204" pitchFamily="34" charset="0"/>
              <a:ea typeface="Verdana" panose="020B0604030504040204" pitchFamily="34" charset="0"/>
            </a:endParaRPr>
          </a:p>
          <a:p>
            <a:pPr marL="0" indent="0">
              <a:buNone/>
            </a:pPr>
            <a:endParaRPr lang="fr-FR" sz="3200" b="1" dirty="0">
              <a:solidFill>
                <a:schemeClr val="accent1">
                  <a:lumMod val="75000"/>
                </a:schemeClr>
              </a:solidFill>
              <a:latin typeface="Verdana" panose="020B0604030504040204" pitchFamily="34" charset="0"/>
              <a:ea typeface="Verdana" panose="020B0604030504040204" pitchFamily="34" charset="0"/>
            </a:endParaRPr>
          </a:p>
          <a:p>
            <a:pPr marL="0" indent="0" algn="ctr">
              <a:buNone/>
            </a:pPr>
            <a:r>
              <a:rPr lang="fr-FR" sz="3600" b="1" dirty="0">
                <a:latin typeface="Verdana" panose="020B0604030504040204" pitchFamily="34" charset="0"/>
                <a:ea typeface="Verdana" panose="020B0604030504040204" pitchFamily="34" charset="0"/>
              </a:rPr>
              <a:t>D’après vous, quels sont les postes les plus émetteurs de GES sur l’exploitation ?</a:t>
            </a:r>
          </a:p>
        </p:txBody>
      </p:sp>
    </p:spTree>
    <p:extLst>
      <p:ext uri="{BB962C8B-B14F-4D97-AF65-F5344CB8AC3E}">
        <p14:creationId xmlns:p14="http://schemas.microsoft.com/office/powerpoint/2010/main" val="20243142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374768"/>
            <a:ext cx="10980000" cy="864000"/>
          </a:xfrm>
        </p:spPr>
        <p:txBody>
          <a:bodyPr vert="horz" lIns="91440" tIns="45720" rIns="91440" bIns="45720" rtlCol="0" anchor="ctr">
            <a:normAutofit/>
          </a:bodyPr>
          <a:lstStyle/>
          <a:p>
            <a:r>
              <a:rPr lang="fr-FR" cap="small" dirty="0"/>
              <a:t>Les postes d’émissions en agriculture</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4">
            <a:extLst>
              <a:ext uri="{FF2B5EF4-FFF2-40B4-BE49-F238E27FC236}">
                <a16:creationId xmlns:a16="http://schemas.microsoft.com/office/drawing/2014/main" id="{1073B414-F526-0449-8E16-C162FA127D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658" y="1328767"/>
            <a:ext cx="10614214" cy="4722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39476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altLang="fr-FR" cap="small" dirty="0"/>
              <a:t>Postes d’émissions de GES en agriculture</a:t>
            </a:r>
            <a:endParaRPr lang="fr-FR" cap="small" dirty="0"/>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C0354E7D-E6F6-87B1-7A51-DEE85A0709EB}"/>
              </a:ext>
            </a:extLst>
          </p:cNvPr>
          <p:cNvPicPr>
            <a:picLocks noChangeAspect="1"/>
          </p:cNvPicPr>
          <p:nvPr/>
        </p:nvPicPr>
        <p:blipFill rotWithShape="1">
          <a:blip r:embed="rId3">
            <a:extLst>
              <a:ext uri="{28A0092B-C50C-407E-A947-70E740481C1C}">
                <a14:useLocalDpi xmlns:a14="http://schemas.microsoft.com/office/drawing/2010/main" val="0"/>
              </a:ext>
            </a:extLst>
          </a:blip>
          <a:srcRect l="1225" r="46"/>
          <a:stretch/>
        </p:blipFill>
        <p:spPr>
          <a:xfrm>
            <a:off x="1126475" y="1229125"/>
            <a:ext cx="9922249" cy="5538807"/>
          </a:xfrm>
          <a:prstGeom prst="rect">
            <a:avLst/>
          </a:prstGeom>
        </p:spPr>
      </p:pic>
    </p:spTree>
    <p:extLst>
      <p:ext uri="{BB962C8B-B14F-4D97-AF65-F5344CB8AC3E}">
        <p14:creationId xmlns:p14="http://schemas.microsoft.com/office/powerpoint/2010/main" val="10803218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fontScale="90000"/>
          </a:bodyPr>
          <a:lstStyle/>
          <a:p>
            <a:r>
              <a:rPr lang="fr-FR" cap="small" dirty="0"/>
              <a:t>Comment limiter son impact ? (échelle mondiale)</a:t>
            </a:r>
          </a:p>
        </p:txBody>
      </p:sp>
      <p:pic>
        <p:nvPicPr>
          <p:cNvPr id="4" name="Picture 4" descr="http://www.fao.org/fileadmin/user_upload/gleam/images/fig6_fr.png">
            <a:extLst>
              <a:ext uri="{FF2B5EF4-FFF2-40B4-BE49-F238E27FC236}">
                <a16:creationId xmlns:a16="http://schemas.microsoft.com/office/drawing/2014/main" id="{D627042E-1A3A-893D-1ABC-9B21E3573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48" y="1305892"/>
            <a:ext cx="10687103" cy="424621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9C8A72EE-E20E-2D40-9312-F4F968740024}"/>
              </a:ext>
            </a:extLst>
          </p:cNvPr>
          <p:cNvSpPr txBox="1"/>
          <p:nvPr/>
        </p:nvSpPr>
        <p:spPr>
          <a:xfrm>
            <a:off x="465860" y="5689210"/>
            <a:ext cx="10314679" cy="923330"/>
          </a:xfrm>
          <a:prstGeom prst="rect">
            <a:avLst/>
          </a:prstGeom>
          <a:noFill/>
        </p:spPr>
        <p:txBody>
          <a:bodyPr wrap="square" rtlCol="0">
            <a:spAutoFit/>
          </a:bodyPr>
          <a:lstStyle/>
          <a:p>
            <a:r>
              <a:rPr lang="fr-FR" dirty="0"/>
              <a:t>La réduction des émissions du secteur de l'élevage peut être obtenue en réduisant la production et la consommation, en abaissant l'intensité d'émission de la production ou en combinant les deux. </a:t>
            </a:r>
          </a:p>
        </p:txBody>
      </p:sp>
    </p:spTree>
    <p:extLst>
      <p:ext uri="{BB962C8B-B14F-4D97-AF65-F5344CB8AC3E}">
        <p14:creationId xmlns:p14="http://schemas.microsoft.com/office/powerpoint/2010/main" val="8029422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365125"/>
            <a:ext cx="11887350" cy="864000"/>
          </a:xfrm>
        </p:spPr>
        <p:txBody>
          <a:bodyPr vert="horz" lIns="91440" tIns="45720" rIns="91440" bIns="45720" rtlCol="0" anchor="ctr">
            <a:normAutofit/>
          </a:bodyPr>
          <a:lstStyle/>
          <a:p>
            <a:r>
              <a:rPr lang="fr-FR" cap="small" dirty="0"/>
              <a:t>Comment limiter son impact ? (échelle France)</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Picture 2">
            <a:extLst>
              <a:ext uri="{FF2B5EF4-FFF2-40B4-BE49-F238E27FC236}">
                <a16:creationId xmlns:a16="http://schemas.microsoft.com/office/drawing/2014/main" id="{40E3A44E-7FE8-F515-AAF5-CFB6230ED1D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083" b="97719" l="1661" r="96955">
                        <a14:foregroundMark x1="4844" y1="9724" x2="95017" y2="10204"/>
                        <a14:foregroundMark x1="93564" y1="15486" x2="92595" y2="90996"/>
                        <a14:foregroundMark x1="87958" y1="90396" x2="4498" y2="91717"/>
                        <a14:foregroundMark x1="34048" y1="30852" x2="59654" y2="30372"/>
                        <a14:foregroundMark x1="84913" y1="63265" x2="81453" y2="59304"/>
                        <a14:foregroundMark x1="45329" y1="86555" x2="40346" y2="69868"/>
                        <a14:foregroundMark x1="21107" y1="87035" x2="9066" y2="70588"/>
                        <a14:foregroundMark x1="74533" y1="73950" x2="7059" y2="21008"/>
                      </a14:backgroundRemoval>
                    </a14:imgEffect>
                  </a14:imgLayer>
                </a14:imgProps>
              </a:ext>
              <a:ext uri="{28A0092B-C50C-407E-A947-70E740481C1C}">
                <a14:useLocalDpi xmlns:a14="http://schemas.microsoft.com/office/drawing/2010/main" val="0"/>
              </a:ext>
            </a:extLst>
          </a:blip>
          <a:srcRect l="2376" t="7042" r="2886"/>
          <a:stretch/>
        </p:blipFill>
        <p:spPr bwMode="auto">
          <a:xfrm>
            <a:off x="1597914" y="1229125"/>
            <a:ext cx="8979372" cy="5079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a16="http://schemas.microsoft.com/office/drawing/2014/main" id="{BB35953F-0093-36F5-EB64-661FFC4C32F2}"/>
              </a:ext>
            </a:extLst>
          </p:cNvPr>
          <p:cNvSpPr txBox="1"/>
          <p:nvPr/>
        </p:nvSpPr>
        <p:spPr>
          <a:xfrm>
            <a:off x="-50250" y="6308209"/>
            <a:ext cx="11163450" cy="369332"/>
          </a:xfrm>
          <a:prstGeom prst="rect">
            <a:avLst/>
          </a:prstGeom>
          <a:noFill/>
        </p:spPr>
        <p:txBody>
          <a:bodyPr wrap="square" rtlCol="0">
            <a:spAutoFit/>
          </a:bodyPr>
          <a:lstStyle/>
          <a:p>
            <a:pPr algn="ctr"/>
            <a:r>
              <a:rPr lang="fr-FR" dirty="0">
                <a:solidFill>
                  <a:srgbClr val="002060"/>
                </a:solidFill>
              </a:rPr>
              <a:t>Le stockage de carbone représente 65 MteCO2/an (2009) = 12% des émissions de la France</a:t>
            </a:r>
          </a:p>
        </p:txBody>
      </p:sp>
    </p:spTree>
    <p:extLst>
      <p:ext uri="{BB962C8B-B14F-4D97-AF65-F5344CB8AC3E}">
        <p14:creationId xmlns:p14="http://schemas.microsoft.com/office/powerpoint/2010/main" val="9009827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Comment limiter son impact ? </a:t>
            </a:r>
          </a:p>
        </p:txBody>
      </p:sp>
      <p:sp>
        <p:nvSpPr>
          <p:cNvPr id="4" name="Espace réservé du contenu 2">
            <a:extLst>
              <a:ext uri="{FF2B5EF4-FFF2-40B4-BE49-F238E27FC236}">
                <a16:creationId xmlns:a16="http://schemas.microsoft.com/office/drawing/2014/main" id="{E2A727B3-3A44-DBEE-A06E-097F60A11C54}"/>
              </a:ext>
            </a:extLst>
          </p:cNvPr>
          <p:cNvSpPr txBox="1">
            <a:spLocks/>
          </p:cNvSpPr>
          <p:nvPr/>
        </p:nvSpPr>
        <p:spPr>
          <a:xfrm>
            <a:off x="692970" y="1641163"/>
            <a:ext cx="7772400" cy="454752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À l’échelle de l’exploitation…</a:t>
            </a:r>
          </a:p>
          <a:p>
            <a:pPr>
              <a:buFont typeface="Arial" panose="020B0604020202020204" pitchFamily="34" charset="0"/>
              <a:buChar char="•"/>
            </a:pPr>
            <a:r>
              <a:rPr lang="fr-FR" dirty="0"/>
              <a:t>Limiter les sources d’émission : </a:t>
            </a:r>
          </a:p>
          <a:p>
            <a:pPr lvl="1"/>
            <a:r>
              <a:rPr lang="fr-FR" dirty="0"/>
              <a:t>Alimentation =&gt; </a:t>
            </a:r>
            <a:r>
              <a:rPr lang="fr-FR" dirty="0">
                <a:solidFill>
                  <a:schemeClr val="tx2">
                    <a:lumMod val="60000"/>
                    <a:lumOff val="40000"/>
                  </a:schemeClr>
                </a:solidFill>
              </a:rPr>
              <a:t>N</a:t>
            </a:r>
            <a:r>
              <a:rPr lang="fr-FR" baseline="-25000" dirty="0">
                <a:solidFill>
                  <a:schemeClr val="tx2">
                    <a:lumMod val="60000"/>
                    <a:lumOff val="40000"/>
                  </a:schemeClr>
                </a:solidFill>
              </a:rPr>
              <a:t>2</a:t>
            </a:r>
            <a:r>
              <a:rPr lang="fr-FR" dirty="0">
                <a:solidFill>
                  <a:schemeClr val="tx2">
                    <a:lumMod val="60000"/>
                    <a:lumOff val="40000"/>
                  </a:schemeClr>
                </a:solidFill>
              </a:rPr>
              <a:t>O, CH</a:t>
            </a:r>
            <a:r>
              <a:rPr lang="fr-FR" baseline="-25000" dirty="0">
                <a:solidFill>
                  <a:schemeClr val="tx2">
                    <a:lumMod val="60000"/>
                    <a:lumOff val="40000"/>
                  </a:schemeClr>
                </a:solidFill>
              </a:rPr>
              <a:t>4</a:t>
            </a:r>
            <a:r>
              <a:rPr lang="fr-FR" dirty="0">
                <a:solidFill>
                  <a:schemeClr val="tx2">
                    <a:lumMod val="60000"/>
                    <a:lumOff val="40000"/>
                  </a:schemeClr>
                </a:solidFill>
              </a:rPr>
              <a:t> </a:t>
            </a:r>
          </a:p>
          <a:p>
            <a:pPr lvl="1"/>
            <a:r>
              <a:rPr lang="fr-FR" dirty="0"/>
              <a:t>Fertilisation (minérale et organique) =&gt; </a:t>
            </a:r>
            <a:r>
              <a:rPr lang="fr-FR" dirty="0">
                <a:solidFill>
                  <a:schemeClr val="tx2">
                    <a:lumMod val="60000"/>
                    <a:lumOff val="40000"/>
                  </a:schemeClr>
                </a:solidFill>
              </a:rPr>
              <a:t>N</a:t>
            </a:r>
            <a:r>
              <a:rPr lang="fr-FR" baseline="-25000" dirty="0">
                <a:solidFill>
                  <a:schemeClr val="tx2">
                    <a:lumMod val="60000"/>
                    <a:lumOff val="40000"/>
                  </a:schemeClr>
                </a:solidFill>
              </a:rPr>
              <a:t>2</a:t>
            </a:r>
            <a:r>
              <a:rPr lang="fr-FR" dirty="0">
                <a:solidFill>
                  <a:schemeClr val="tx2">
                    <a:lumMod val="60000"/>
                    <a:lumOff val="40000"/>
                  </a:schemeClr>
                </a:solidFill>
              </a:rPr>
              <a:t>O, CH</a:t>
            </a:r>
            <a:r>
              <a:rPr lang="fr-FR" baseline="-25000" dirty="0">
                <a:solidFill>
                  <a:schemeClr val="tx2">
                    <a:lumMod val="60000"/>
                    <a:lumOff val="40000"/>
                  </a:schemeClr>
                </a:solidFill>
              </a:rPr>
              <a:t>4</a:t>
            </a:r>
            <a:r>
              <a:rPr lang="fr-FR" dirty="0">
                <a:solidFill>
                  <a:schemeClr val="tx2">
                    <a:lumMod val="60000"/>
                    <a:lumOff val="40000"/>
                  </a:schemeClr>
                </a:solidFill>
              </a:rPr>
              <a:t>, CO</a:t>
            </a:r>
            <a:r>
              <a:rPr lang="fr-FR" baseline="-25000" dirty="0">
                <a:solidFill>
                  <a:schemeClr val="tx2">
                    <a:lumMod val="60000"/>
                    <a:lumOff val="40000"/>
                  </a:schemeClr>
                </a:solidFill>
              </a:rPr>
              <a:t>2</a:t>
            </a:r>
            <a:r>
              <a:rPr lang="fr-FR" dirty="0">
                <a:solidFill>
                  <a:schemeClr val="tx2">
                    <a:lumMod val="60000"/>
                    <a:lumOff val="40000"/>
                  </a:schemeClr>
                </a:solidFill>
              </a:rPr>
              <a:t> </a:t>
            </a:r>
          </a:p>
          <a:p>
            <a:pPr lvl="1"/>
            <a:r>
              <a:rPr lang="fr-FR" dirty="0"/>
              <a:t>Energie =&gt; </a:t>
            </a:r>
            <a:r>
              <a:rPr lang="fr-FR" dirty="0">
                <a:solidFill>
                  <a:schemeClr val="tx2">
                    <a:lumMod val="60000"/>
                    <a:lumOff val="40000"/>
                  </a:schemeClr>
                </a:solidFill>
              </a:rPr>
              <a:t>CO</a:t>
            </a:r>
            <a:r>
              <a:rPr lang="fr-FR" baseline="-25000" dirty="0">
                <a:solidFill>
                  <a:schemeClr val="tx2">
                    <a:lumMod val="60000"/>
                    <a:lumOff val="40000"/>
                  </a:schemeClr>
                </a:solidFill>
              </a:rPr>
              <a:t>2</a:t>
            </a:r>
          </a:p>
          <a:p>
            <a:pPr lvl="1"/>
            <a:r>
              <a:rPr lang="fr-FR" dirty="0"/>
              <a:t>Mécanisation et transport =&gt; </a:t>
            </a:r>
            <a:r>
              <a:rPr lang="fr-FR" dirty="0">
                <a:solidFill>
                  <a:schemeClr val="tx2">
                    <a:lumMod val="60000"/>
                    <a:lumOff val="40000"/>
                  </a:schemeClr>
                </a:solidFill>
              </a:rPr>
              <a:t>CO</a:t>
            </a:r>
            <a:r>
              <a:rPr lang="fr-FR" baseline="-25000" dirty="0">
                <a:solidFill>
                  <a:schemeClr val="tx2">
                    <a:lumMod val="60000"/>
                    <a:lumOff val="40000"/>
                  </a:schemeClr>
                </a:solidFill>
              </a:rPr>
              <a:t>2</a:t>
            </a:r>
            <a:r>
              <a:rPr lang="fr-FR" dirty="0">
                <a:solidFill>
                  <a:schemeClr val="tx2">
                    <a:lumMod val="60000"/>
                    <a:lumOff val="40000"/>
                  </a:schemeClr>
                </a:solidFill>
              </a:rPr>
              <a:t> </a:t>
            </a:r>
          </a:p>
          <a:p>
            <a:pPr lvl="1"/>
            <a:endParaRPr lang="fr-FR" dirty="0"/>
          </a:p>
          <a:p>
            <a:pPr>
              <a:buFont typeface="Arial" panose="020B0604020202020204" pitchFamily="34" charset="0"/>
              <a:buChar char="•"/>
            </a:pPr>
            <a:r>
              <a:rPr lang="fr-FR" dirty="0"/>
              <a:t>Favoriser le stockage : </a:t>
            </a:r>
          </a:p>
          <a:p>
            <a:pPr lvl="1"/>
            <a:r>
              <a:rPr lang="fr-FR" dirty="0"/>
              <a:t>Arbre : agroforesterie, haies …</a:t>
            </a:r>
          </a:p>
          <a:p>
            <a:pPr lvl="1"/>
            <a:r>
              <a:rPr lang="fr-FR" dirty="0"/>
              <a:t>Allongement des prairies temporaires </a:t>
            </a:r>
          </a:p>
          <a:p>
            <a:pPr lvl="1"/>
            <a:r>
              <a:rPr lang="fr-FR" dirty="0"/>
              <a:t>Matière organique des sols (objectif + 4/1000)</a:t>
            </a:r>
          </a:p>
          <a:p>
            <a:pPr>
              <a:buFont typeface="Arial" panose="020B0604020202020204" pitchFamily="34" charset="0"/>
              <a:buChar char="•"/>
            </a:pPr>
            <a:endParaRPr lang="fr-FR" dirty="0"/>
          </a:p>
          <a:p>
            <a:pPr>
              <a:buFont typeface="Arial" panose="020B0604020202020204" pitchFamily="34" charset="0"/>
              <a:buChar char="•"/>
            </a:pPr>
            <a:r>
              <a:rPr lang="fr-FR" dirty="0"/>
              <a:t>Produire des énergies renouvelables</a:t>
            </a:r>
          </a:p>
          <a:p>
            <a:pPr lvl="1"/>
            <a:endParaRPr lang="fr-FR" dirty="0"/>
          </a:p>
        </p:txBody>
      </p:sp>
      <p:pic>
        <p:nvPicPr>
          <p:cNvPr id="5" name="Picture 6" descr="Panneaux photovoltaïques et bâtiment agricole">
            <a:extLst>
              <a:ext uri="{FF2B5EF4-FFF2-40B4-BE49-F238E27FC236}">
                <a16:creationId xmlns:a16="http://schemas.microsoft.com/office/drawing/2014/main" id="{D1F78CB5-A6CB-1EFB-A8B1-8E8578E2C8F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58" t="11007" r="14467"/>
          <a:stretch/>
        </p:blipFill>
        <p:spPr bwMode="auto">
          <a:xfrm>
            <a:off x="9138731" y="5546738"/>
            <a:ext cx="1969892" cy="9461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éthanisation : les agriculteurs et GRTgaz veulent peser pour développer le  biogaz agricole">
            <a:extLst>
              <a:ext uri="{FF2B5EF4-FFF2-40B4-BE49-F238E27FC236}">
                <a16:creationId xmlns:a16="http://schemas.microsoft.com/office/drawing/2014/main" id="{8E947667-A91F-E0F8-9A3D-B1789CAB35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38730" y="4386623"/>
            <a:ext cx="1969892" cy="10341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aie bocagère | Gamm vert">
            <a:extLst>
              <a:ext uri="{FF2B5EF4-FFF2-40B4-BE49-F238E27FC236}">
                <a16:creationId xmlns:a16="http://schemas.microsoft.com/office/drawing/2014/main" id="{22BBB44C-51AF-D2EA-17EF-31F3AAB3EEB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8731" y="2963245"/>
            <a:ext cx="1969891" cy="13132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Couverture des fosses pour réduire les émissions de Ges">
            <a:extLst>
              <a:ext uri="{FF2B5EF4-FFF2-40B4-BE49-F238E27FC236}">
                <a16:creationId xmlns:a16="http://schemas.microsoft.com/office/drawing/2014/main" id="{808A8F89-0C66-ED65-0853-D766596DA19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38732" y="1745065"/>
            <a:ext cx="1969890" cy="11080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Comment économiser l'électricité dans les bâtiments des vaches laitières ?">
            <a:extLst>
              <a:ext uri="{FF2B5EF4-FFF2-40B4-BE49-F238E27FC236}">
                <a16:creationId xmlns:a16="http://schemas.microsoft.com/office/drawing/2014/main" id="{5903F4BB-1EF9-E282-D05C-B0F9D7DD92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3309" y="96519"/>
            <a:ext cx="1965313" cy="154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38325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Où est stocké le carbone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dirty="0"/>
          </a:p>
        </p:txBody>
      </p:sp>
      <p:pic>
        <p:nvPicPr>
          <p:cNvPr id="4" name="Picture 2">
            <a:extLst>
              <a:ext uri="{FF2B5EF4-FFF2-40B4-BE49-F238E27FC236}">
                <a16:creationId xmlns:a16="http://schemas.microsoft.com/office/drawing/2014/main" id="{25299C5F-0DAA-89D2-EC21-EDB89E5DE2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916"/>
          <a:stretch/>
        </p:blipFill>
        <p:spPr bwMode="auto">
          <a:xfrm>
            <a:off x="1867380" y="1229125"/>
            <a:ext cx="8457239" cy="5632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u contenu 2">
            <a:extLst>
              <a:ext uri="{FF2B5EF4-FFF2-40B4-BE49-F238E27FC236}">
                <a16:creationId xmlns:a16="http://schemas.microsoft.com/office/drawing/2014/main" id="{3A094250-BF99-2C24-3426-5EE0DB67E092}"/>
              </a:ext>
            </a:extLst>
          </p:cNvPr>
          <p:cNvSpPr txBox="1">
            <a:spLocks/>
          </p:cNvSpPr>
          <p:nvPr/>
        </p:nvSpPr>
        <p:spPr>
          <a:xfrm>
            <a:off x="6648450" y="4763042"/>
            <a:ext cx="3600450" cy="732883"/>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800" dirty="0"/>
              <a:t>En France, le principal puits de carbone = les forêts ! </a:t>
            </a:r>
          </a:p>
        </p:txBody>
      </p:sp>
    </p:spTree>
    <p:extLst>
      <p:ext uri="{BB962C8B-B14F-4D97-AF65-F5344CB8AC3E}">
        <p14:creationId xmlns:p14="http://schemas.microsoft.com/office/powerpoint/2010/main" val="5951687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Agriculture et stockage de carbone</a:t>
            </a:r>
          </a:p>
        </p:txBody>
      </p:sp>
      <p:pic>
        <p:nvPicPr>
          <p:cNvPr id="4" name="Picture 2">
            <a:extLst>
              <a:ext uri="{FF2B5EF4-FFF2-40B4-BE49-F238E27FC236}">
                <a16:creationId xmlns:a16="http://schemas.microsoft.com/office/drawing/2014/main" id="{5BC6BF2B-BEFD-DC1C-1AFC-8BE71F4978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62" r="56520" b="40529"/>
          <a:stretch/>
        </p:blipFill>
        <p:spPr bwMode="auto">
          <a:xfrm>
            <a:off x="222494" y="3189493"/>
            <a:ext cx="4921290" cy="2144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70B74F4A-D8DC-78AE-2D54-7B8E9CED5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951" b="40395"/>
          <a:stretch>
            <a:fillRect/>
          </a:stretch>
        </p:blipFill>
        <p:spPr bwMode="auto">
          <a:xfrm>
            <a:off x="5379848" y="2710944"/>
            <a:ext cx="6567763" cy="2623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u contenu 2">
            <a:extLst>
              <a:ext uri="{FF2B5EF4-FFF2-40B4-BE49-F238E27FC236}">
                <a16:creationId xmlns:a16="http://schemas.microsoft.com/office/drawing/2014/main" id="{B180F498-C89C-C12B-53F7-D11279E99028}"/>
              </a:ext>
            </a:extLst>
          </p:cNvPr>
          <p:cNvSpPr txBox="1">
            <a:spLocks/>
          </p:cNvSpPr>
          <p:nvPr/>
        </p:nvSpPr>
        <p:spPr>
          <a:xfrm>
            <a:off x="327190" y="1444326"/>
            <a:ext cx="11214603" cy="864000"/>
          </a:xfrm>
          <a:prstGeom prst="rect">
            <a:avLst/>
          </a:prstGeom>
        </p:spPr>
        <p:txBody>
          <a:bodyPr/>
          <a:lstStyle>
            <a:lvl1pPr marL="342900" indent="-342900" algn="l" rtl="0" eaLnBrk="1" fontAlgn="base" hangingPunct="1">
              <a:spcBef>
                <a:spcPct val="20000"/>
              </a:spcBef>
              <a:spcAft>
                <a:spcPct val="0"/>
              </a:spcAft>
              <a:buChar char="•"/>
              <a:defRPr sz="2400" kern="1200">
                <a:solidFill>
                  <a:srgbClr val="008000"/>
                </a:solidFill>
                <a:latin typeface="+mn-lt"/>
                <a:ea typeface="+mn-ea"/>
                <a:cs typeface="+mn-cs"/>
              </a:defRPr>
            </a:lvl1pPr>
            <a:lvl2pPr marL="742950" indent="-285750" algn="l" rtl="0" eaLnBrk="1" fontAlgn="base" hangingPunct="1">
              <a:spcBef>
                <a:spcPct val="20000"/>
              </a:spcBef>
              <a:spcAft>
                <a:spcPct val="0"/>
              </a:spcAft>
              <a:buChar char="–"/>
              <a:defRPr sz="20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kern="1200">
                <a:solidFill>
                  <a:srgbClr val="5F5F5F"/>
                </a:solidFill>
                <a:latin typeface="+mn-lt"/>
                <a:ea typeface="+mn-ea"/>
                <a:cs typeface="+mn-cs"/>
              </a:defRPr>
            </a:lvl3pPr>
            <a:lvl4pPr marL="1600200" indent="-228600" algn="l" rtl="0" eaLnBrk="1" fontAlgn="base" hangingPunct="1">
              <a:spcBef>
                <a:spcPct val="20000"/>
              </a:spcBef>
              <a:spcAft>
                <a:spcPct val="0"/>
              </a:spcAft>
              <a:buChar char="–"/>
              <a:defRPr sz="1600" kern="1200">
                <a:solidFill>
                  <a:srgbClr val="808080"/>
                </a:solidFill>
                <a:latin typeface="+mn-lt"/>
                <a:ea typeface="+mn-ea"/>
                <a:cs typeface="+mn-cs"/>
              </a:defRPr>
            </a:lvl4pPr>
            <a:lvl5pPr marL="2057400" indent="-228600" algn="l" rtl="0" eaLnBrk="1" fontAlgn="base" hangingPunct="1">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buNone/>
            </a:pPr>
            <a:r>
              <a:rPr lang="fr-FR" dirty="0"/>
              <a:t>L’agriculture stocke du carbone. </a:t>
            </a:r>
          </a:p>
          <a:p>
            <a:pPr marL="0" indent="0" algn="ctr" defTabSz="685800">
              <a:buNone/>
            </a:pPr>
            <a:r>
              <a:rPr lang="fr-FR" dirty="0"/>
              <a:t>Ce carbone est principalement stocké dans les sols et dans une moindre mesure dans la biomasse aérienne.</a:t>
            </a:r>
          </a:p>
          <a:p>
            <a:pPr marL="0" indent="0" defTabSz="685800">
              <a:buNone/>
            </a:pPr>
            <a:endParaRPr lang="fr-FR" dirty="0">
              <a:solidFill>
                <a:srgbClr val="FF0000"/>
              </a:solidFill>
            </a:endParaRPr>
          </a:p>
        </p:txBody>
      </p:sp>
      <p:sp>
        <p:nvSpPr>
          <p:cNvPr id="7" name="ZoneTexte 6">
            <a:extLst>
              <a:ext uri="{FF2B5EF4-FFF2-40B4-BE49-F238E27FC236}">
                <a16:creationId xmlns:a16="http://schemas.microsoft.com/office/drawing/2014/main" id="{8229DA39-7928-E9FC-8896-1A61846A313B}"/>
              </a:ext>
            </a:extLst>
          </p:cNvPr>
          <p:cNvSpPr txBox="1"/>
          <p:nvPr/>
        </p:nvSpPr>
        <p:spPr>
          <a:xfrm>
            <a:off x="3737219" y="5861225"/>
            <a:ext cx="6257846" cy="707886"/>
          </a:xfrm>
          <a:prstGeom prst="rect">
            <a:avLst/>
          </a:prstGeom>
          <a:noFill/>
        </p:spPr>
        <p:txBody>
          <a:bodyPr wrap="square" rtlCol="0">
            <a:spAutoFit/>
          </a:bodyPr>
          <a:lstStyle/>
          <a:p>
            <a:pPr marL="285750" indent="-285750">
              <a:buFont typeface="Wingdings" panose="05000000000000000000" pitchFamily="2" charset="2"/>
              <a:buChar char="à"/>
            </a:pPr>
            <a:r>
              <a:rPr lang="fr-FR" sz="2000" dirty="0">
                <a:sym typeface="Wingdings" panose="05000000000000000000" pitchFamily="2" charset="2"/>
              </a:rPr>
              <a:t>Préserver le stock de carbone</a:t>
            </a:r>
          </a:p>
          <a:p>
            <a:pPr marL="285750" indent="-285750">
              <a:buFont typeface="Wingdings" panose="05000000000000000000" pitchFamily="2" charset="2"/>
              <a:buChar char="à"/>
            </a:pPr>
            <a:r>
              <a:rPr lang="fr-FR" sz="2000" dirty="0">
                <a:sym typeface="Wingdings" panose="05000000000000000000" pitchFamily="2" charset="2"/>
              </a:rPr>
              <a:t>Augmenter le stock de carbone</a:t>
            </a:r>
            <a:endParaRPr lang="fr-FR" sz="2000" dirty="0"/>
          </a:p>
        </p:txBody>
      </p:sp>
    </p:spTree>
    <p:extLst>
      <p:ext uri="{BB962C8B-B14F-4D97-AF65-F5344CB8AC3E}">
        <p14:creationId xmlns:p14="http://schemas.microsoft.com/office/powerpoint/2010/main" val="206692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a:xfrm>
            <a:off x="133200" y="365125"/>
            <a:ext cx="11357310" cy="864000"/>
          </a:xfrm>
        </p:spPr>
        <p:txBody>
          <a:bodyPr>
            <a:normAutofit/>
          </a:bodyPr>
          <a:lstStyle/>
          <a:p>
            <a:r>
              <a:rPr lang="fr-FR" cap="small" dirty="0"/>
              <a:t>Le stockage du carbone dans les sols agricoles</a:t>
            </a:r>
          </a:p>
        </p:txBody>
      </p:sp>
      <p:pic>
        <p:nvPicPr>
          <p:cNvPr id="3" name="Image 719">
            <a:extLst>
              <a:ext uri="{FF2B5EF4-FFF2-40B4-BE49-F238E27FC236}">
                <a16:creationId xmlns:a16="http://schemas.microsoft.com/office/drawing/2014/main" id="{9882E887-DF92-8ABC-F272-06F5E985D7AB}"/>
              </a:ext>
            </a:extLst>
          </p:cNvPr>
          <p:cNvPicPr>
            <a:picLocks noChangeAspect="1"/>
          </p:cNvPicPr>
          <p:nvPr/>
        </p:nvPicPr>
        <p:blipFill>
          <a:blip r:embed="rId3" cstate="screen"/>
          <a:srcRect l="571" t="2281" r="475"/>
          <a:stretch>
            <a:fillRect/>
          </a:stretch>
        </p:blipFill>
        <p:spPr bwMode="auto">
          <a:xfrm>
            <a:off x="827584" y="2009025"/>
            <a:ext cx="9521761" cy="2673097"/>
          </a:xfrm>
          <a:prstGeom prst="rect">
            <a:avLst/>
          </a:prstGeom>
          <a:noFill/>
        </p:spPr>
      </p:pic>
      <p:sp>
        <p:nvSpPr>
          <p:cNvPr id="4" name="Zone de texte 2">
            <a:extLst>
              <a:ext uri="{FF2B5EF4-FFF2-40B4-BE49-F238E27FC236}">
                <a16:creationId xmlns:a16="http://schemas.microsoft.com/office/drawing/2014/main" id="{3933DFD6-1F8B-533E-314F-3A69AA5AE4FB}"/>
              </a:ext>
            </a:extLst>
          </p:cNvPr>
          <p:cNvSpPr txBox="1">
            <a:spLocks noChangeArrowheads="1"/>
          </p:cNvSpPr>
          <p:nvPr/>
        </p:nvSpPr>
        <p:spPr bwMode="auto">
          <a:xfrm>
            <a:off x="133200" y="1410408"/>
            <a:ext cx="11357311" cy="43204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008000"/>
                </a:solidFill>
                <a:effectLst/>
                <a:uLnTx/>
                <a:uFillTx/>
                <a:latin typeface="Verdana"/>
                <a:ea typeface="+mn-ea"/>
                <a:cs typeface="Arial" pitchFamily="34" charset="0"/>
              </a:rPr>
              <a:t>L’agriculture est le principal secteur contribuant à la séquestration du carbone</a:t>
            </a:r>
            <a:endParaRPr kumimoji="0" lang="fr-FR" sz="2000"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sp>
        <p:nvSpPr>
          <p:cNvPr id="5" name="ZoneTexte 4">
            <a:extLst>
              <a:ext uri="{FF2B5EF4-FFF2-40B4-BE49-F238E27FC236}">
                <a16:creationId xmlns:a16="http://schemas.microsoft.com/office/drawing/2014/main" id="{6B0F8951-DBEE-9ADF-01D9-F84042B3A4CD}"/>
              </a:ext>
            </a:extLst>
          </p:cNvPr>
          <p:cNvSpPr txBox="1"/>
          <p:nvPr/>
        </p:nvSpPr>
        <p:spPr>
          <a:xfrm>
            <a:off x="683568" y="4957234"/>
            <a:ext cx="10133368"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1 </a:t>
            </a:r>
            <a:r>
              <a:rPr kumimoji="0" lang="fr-FR" sz="1800" b="0" i="0" u="none" strike="noStrike" kern="1200" cap="none" spc="0" normalizeH="0" baseline="0" noProof="0" dirty="0" err="1">
                <a:ln>
                  <a:noFill/>
                </a:ln>
                <a:solidFill>
                  <a:srgbClr val="000000"/>
                </a:solidFill>
                <a:effectLst/>
                <a:uLnTx/>
                <a:uFillTx/>
                <a:latin typeface="Verdana"/>
                <a:ea typeface="+mn-ea"/>
                <a:cs typeface="+mn-cs"/>
              </a:rPr>
              <a:t>tC</a:t>
            </a:r>
            <a:r>
              <a:rPr kumimoji="0" lang="fr-FR" sz="1800" b="0" i="0" u="none" strike="noStrike" kern="1200" cap="none" spc="0" normalizeH="0" baseline="0" noProof="0" dirty="0">
                <a:ln>
                  <a:noFill/>
                </a:ln>
                <a:solidFill>
                  <a:srgbClr val="000000"/>
                </a:solidFill>
                <a:effectLst/>
                <a:uLnTx/>
                <a:uFillTx/>
                <a:latin typeface="Verdana"/>
                <a:ea typeface="+mn-ea"/>
                <a:cs typeface="+mn-cs"/>
              </a:rPr>
              <a:t> stockée = 3,67 t </a:t>
            </a:r>
            <a:r>
              <a:rPr kumimoji="0" lang="fr-FR" sz="1800" b="0" i="0" u="none" strike="noStrike" kern="1200" cap="none" spc="0" normalizeH="0" baseline="0" noProof="0" dirty="0" err="1">
                <a:ln>
                  <a:noFill/>
                </a:ln>
                <a:solidFill>
                  <a:srgbClr val="000000"/>
                </a:solidFill>
                <a:effectLst/>
                <a:uLnTx/>
                <a:uFillTx/>
                <a:latin typeface="Verdana"/>
                <a:ea typeface="+mn-ea"/>
                <a:cs typeface="+mn-cs"/>
              </a:rPr>
              <a:t>éq</a:t>
            </a:r>
            <a:r>
              <a:rPr kumimoji="0" lang="fr-FR" sz="1800" b="0" i="0" u="none" strike="noStrike" kern="1200" cap="none" spc="0" normalizeH="0" baseline="0" noProof="0" dirty="0">
                <a:ln>
                  <a:noFill/>
                </a:ln>
                <a:solidFill>
                  <a:srgbClr val="000000"/>
                </a:solidFill>
                <a:effectLst/>
                <a:uLnTx/>
                <a:uFillTx/>
                <a:latin typeface="Verdana"/>
                <a:ea typeface="+mn-ea"/>
                <a:cs typeface="+mn-cs"/>
              </a:rPr>
              <a:t> CO</a:t>
            </a:r>
            <a:r>
              <a:rPr kumimoji="0" lang="fr-FR" sz="1800" b="0" i="0" u="none" strike="noStrike" kern="1200" cap="none" spc="0" normalizeH="0" baseline="-25000" noProof="0" dirty="0">
                <a:ln>
                  <a:noFill/>
                </a:ln>
                <a:solidFill>
                  <a:srgbClr val="000000"/>
                </a:solidFill>
                <a:effectLst/>
                <a:uLnTx/>
                <a:uFillTx/>
                <a:latin typeface="Verdana"/>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Verdana"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Verdana" pitchFamily="34" charset="0"/>
                <a:cs typeface="+mn-cs"/>
              </a:rPr>
              <a:t>Les systèmes polyculture-élevage bovin stockent entre </a:t>
            </a:r>
            <a:r>
              <a:rPr kumimoji="0" lang="fr-FR" sz="1800" b="1" i="0" u="none" strike="noStrike" kern="1200" cap="none" spc="0" normalizeH="0" baseline="0" noProof="0" dirty="0">
                <a:ln>
                  <a:noFill/>
                </a:ln>
                <a:solidFill>
                  <a:srgbClr val="000000"/>
                </a:solidFill>
                <a:effectLst/>
                <a:uLnTx/>
                <a:uFillTx/>
                <a:latin typeface="Verdana"/>
                <a:ea typeface="Verdana" pitchFamily="34" charset="0"/>
                <a:cs typeface="+mn-cs"/>
              </a:rPr>
              <a:t>60 et 120 kg C supplémentaires/ha/an pour les prairies permanentes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2500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90076574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E8D3D2F1-FBBA-F6BA-C859-F84C426A87A8}"/>
              </a:ext>
            </a:extLst>
          </p:cNvPr>
          <p:cNvSpPr txBox="1">
            <a:spLocks/>
          </p:cNvSpPr>
          <p:nvPr/>
        </p:nvSpPr>
        <p:spPr>
          <a:xfrm>
            <a:off x="695089" y="1344126"/>
            <a:ext cx="5026975" cy="108474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000" dirty="0"/>
              <a:t>Les prairies sont des puits de carbone  (l’absorption du carbone est plus importante que la quantité émise)</a:t>
            </a:r>
          </a:p>
          <a:p>
            <a:pPr marL="0" indent="0">
              <a:buNone/>
            </a:pPr>
            <a:endParaRPr lang="fr-FR" sz="2000" dirty="0"/>
          </a:p>
        </p:txBody>
      </p:sp>
      <p:pic>
        <p:nvPicPr>
          <p:cNvPr id="5" name="Picture 3">
            <a:extLst>
              <a:ext uri="{FF2B5EF4-FFF2-40B4-BE49-F238E27FC236}">
                <a16:creationId xmlns:a16="http://schemas.microsoft.com/office/drawing/2014/main" id="{C1BEAACC-7B91-E98B-82BF-E165784DB5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2645442"/>
            <a:ext cx="5489633" cy="4147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A6FD43AC-3EDA-C397-A979-C3DCAF669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364" y="1156175"/>
            <a:ext cx="4820161" cy="2750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ce réservé du contenu 2">
            <a:extLst>
              <a:ext uri="{FF2B5EF4-FFF2-40B4-BE49-F238E27FC236}">
                <a16:creationId xmlns:a16="http://schemas.microsoft.com/office/drawing/2014/main" id="{D780B54D-7BAB-3831-C1A3-3AAB559B4489}"/>
              </a:ext>
            </a:extLst>
          </p:cNvPr>
          <p:cNvSpPr txBox="1">
            <a:spLocks/>
          </p:cNvSpPr>
          <p:nvPr/>
        </p:nvSpPr>
        <p:spPr>
          <a:xfrm>
            <a:off x="6714614" y="4325657"/>
            <a:ext cx="4686811" cy="1895932"/>
          </a:xfrm>
          <a:prstGeom prst="rect">
            <a:avLst/>
          </a:prstGeom>
        </p:spPr>
        <p:txBody>
          <a:bodyPr vert="horz" lIns="91440" tIns="45720" rIns="91440" bIns="45720" rtlCol="0">
            <a:norm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800" dirty="0"/>
              <a:t>La conversion d’une prairie en culture entraine un déstockage de carbone qui peut représenter jusqu’à </a:t>
            </a:r>
            <a:r>
              <a:rPr lang="fr-FR" sz="1800" b="1" dirty="0"/>
              <a:t>4,6 t eqCO</a:t>
            </a:r>
            <a:r>
              <a:rPr lang="fr-FR" sz="1800" b="1" baseline="-25000" dirty="0"/>
              <a:t>2</a:t>
            </a:r>
            <a:r>
              <a:rPr lang="fr-FR" sz="1800" b="1" dirty="0"/>
              <a:t> </a:t>
            </a:r>
            <a:r>
              <a:rPr lang="fr-FR" sz="1800" dirty="0"/>
              <a:t>émis par ha et par an. </a:t>
            </a:r>
          </a:p>
          <a:p>
            <a:pPr marL="0" indent="0">
              <a:buFont typeface="Wingdings" panose="05000000000000000000" pitchFamily="2" charset="2"/>
              <a:buNone/>
            </a:pPr>
            <a:endParaRPr lang="fr-FR" sz="1800" dirty="0"/>
          </a:p>
        </p:txBody>
      </p:sp>
      <p:sp>
        <p:nvSpPr>
          <p:cNvPr id="9" name="Titre 5">
            <a:extLst>
              <a:ext uri="{FF2B5EF4-FFF2-40B4-BE49-F238E27FC236}">
                <a16:creationId xmlns:a16="http://schemas.microsoft.com/office/drawing/2014/main" id="{869119CC-99CC-FA5B-CA53-E3A5055E4CB7}"/>
              </a:ext>
            </a:extLst>
          </p:cNvPr>
          <p:cNvSpPr txBox="1">
            <a:spLocks/>
          </p:cNvSpPr>
          <p:nvPr/>
        </p:nvSpPr>
        <p:spPr>
          <a:xfrm>
            <a:off x="232064" y="204411"/>
            <a:ext cx="10980000" cy="864000"/>
          </a:xfrm>
          <a:prstGeom prst="rect">
            <a:avLst/>
          </a:prstGeom>
        </p:spPr>
        <p:txBody>
          <a:bodyPr vert="horz" lIns="91440" tIns="45720" rIns="91440" bIns="45720" rtlCol="0" anchor="ctr">
            <a:normAutofit/>
          </a:bodyPr>
          <a:lstStyle>
            <a:lvl1pPr marL="571500" indent="-571500" algn="l" defTabSz="914400" rtl="0" eaLnBrk="1" latinLnBrk="0" hangingPunct="1">
              <a:lnSpc>
                <a:spcPct val="90000"/>
              </a:lnSpc>
              <a:spcBef>
                <a:spcPct val="0"/>
              </a:spcBef>
              <a:buFontTx/>
              <a:buBlip>
                <a:blip r:embed="rId5"/>
              </a:buBlip>
              <a:defRPr sz="3200" b="1" kern="1200">
                <a:solidFill>
                  <a:schemeClr val="tx1"/>
                </a:solidFill>
                <a:latin typeface="+mj-lt"/>
                <a:ea typeface="+mj-ea"/>
                <a:cs typeface="+mj-cs"/>
              </a:defRPr>
            </a:lvl1pPr>
          </a:lstStyle>
          <a:p>
            <a:r>
              <a:rPr lang="fr-FR" cap="small" dirty="0"/>
              <a:t>Le stockage du carbone dans les prairies</a:t>
            </a:r>
          </a:p>
        </p:txBody>
      </p:sp>
    </p:spTree>
    <p:extLst>
      <p:ext uri="{BB962C8B-B14F-4D97-AF65-F5344CB8AC3E}">
        <p14:creationId xmlns:p14="http://schemas.microsoft.com/office/powerpoint/2010/main" val="298504338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Des contributions négatives… et positives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01B96DA3-3A91-EAFE-9051-379A9BBE17B3}"/>
              </a:ext>
            </a:extLst>
          </p:cNvPr>
          <p:cNvPicPr>
            <a:picLocks noChangeAspect="1"/>
          </p:cNvPicPr>
          <p:nvPr/>
        </p:nvPicPr>
        <p:blipFill>
          <a:blip r:embed="rId3"/>
          <a:stretch>
            <a:fillRect/>
          </a:stretch>
        </p:blipFill>
        <p:spPr>
          <a:xfrm>
            <a:off x="1212349" y="1191912"/>
            <a:ext cx="8821702" cy="5242767"/>
          </a:xfrm>
          <a:prstGeom prst="rect">
            <a:avLst/>
          </a:prstGeom>
        </p:spPr>
      </p:pic>
      <p:sp>
        <p:nvSpPr>
          <p:cNvPr id="5" name="ZoneTexte 4">
            <a:extLst>
              <a:ext uri="{FF2B5EF4-FFF2-40B4-BE49-F238E27FC236}">
                <a16:creationId xmlns:a16="http://schemas.microsoft.com/office/drawing/2014/main" id="{F42CBE6F-171F-CF00-D5B0-54985FD802F8}"/>
              </a:ext>
            </a:extLst>
          </p:cNvPr>
          <p:cNvSpPr txBox="1"/>
          <p:nvPr/>
        </p:nvSpPr>
        <p:spPr>
          <a:xfrm>
            <a:off x="7668288" y="6434679"/>
            <a:ext cx="3444912" cy="307777"/>
          </a:xfrm>
          <a:prstGeom prst="rect">
            <a:avLst/>
          </a:prstGeom>
          <a:noFill/>
        </p:spPr>
        <p:txBody>
          <a:bodyPr wrap="square" rtlCol="0">
            <a:spAutoFit/>
          </a:bodyPr>
          <a:lstStyle/>
          <a:p>
            <a:r>
              <a:rPr lang="fr-FR" sz="1400" i="1" dirty="0"/>
              <a:t>Source : Institut de l’élevage, 2013</a:t>
            </a:r>
          </a:p>
        </p:txBody>
      </p:sp>
    </p:spTree>
    <p:extLst>
      <p:ext uri="{BB962C8B-B14F-4D97-AF65-F5344CB8AC3E}">
        <p14:creationId xmlns:p14="http://schemas.microsoft.com/office/powerpoint/2010/main" val="23226472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45E48-ED4F-64D4-CB48-50793C0D08A6}"/>
              </a:ext>
            </a:extLst>
          </p:cNvPr>
          <p:cNvSpPr>
            <a:spLocks noGrp="1"/>
          </p:cNvSpPr>
          <p:nvPr>
            <p:ph type="title"/>
          </p:nvPr>
        </p:nvSpPr>
        <p:spPr>
          <a:xfrm>
            <a:off x="133200" y="365125"/>
            <a:ext cx="10980000" cy="864000"/>
          </a:xfrm>
        </p:spPr>
        <p:txBody>
          <a:bodyPr vert="horz" lIns="91440" tIns="45720" rIns="91440" bIns="45720" rtlCol="0" anchor="ctr">
            <a:normAutofit/>
          </a:bodyPr>
          <a:lstStyle/>
          <a:p>
            <a:r>
              <a:rPr lang="fr-FR" cap="small" dirty="0"/>
              <a:t>Le marché du carbone : comment ça marche ?</a:t>
            </a:r>
          </a:p>
        </p:txBody>
      </p:sp>
      <p:pic>
        <p:nvPicPr>
          <p:cNvPr id="4" name="Image 3" descr="Une image contenant texte, jouet&#10;&#10;Description générée automatiquement">
            <a:extLst>
              <a:ext uri="{FF2B5EF4-FFF2-40B4-BE49-F238E27FC236}">
                <a16:creationId xmlns:a16="http://schemas.microsoft.com/office/drawing/2014/main" id="{1042C79D-5D94-EB85-C7CE-B6486DB51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9146" y="1690009"/>
            <a:ext cx="6633707" cy="4428000"/>
          </a:xfrm>
          <a:prstGeom prst="rect">
            <a:avLst/>
          </a:prstGeom>
          <a:noFill/>
        </p:spPr>
      </p:pic>
      <p:graphicFrame>
        <p:nvGraphicFramePr>
          <p:cNvPr id="5" name="Diagramme 4">
            <a:extLst>
              <a:ext uri="{FF2B5EF4-FFF2-40B4-BE49-F238E27FC236}">
                <a16:creationId xmlns:a16="http://schemas.microsoft.com/office/drawing/2014/main" id="{8F3A3923-CEC4-BADB-08C9-DF7C70A27DBD}"/>
              </a:ext>
            </a:extLst>
          </p:cNvPr>
          <p:cNvGraphicFramePr/>
          <p:nvPr>
            <p:extLst>
              <p:ext uri="{D42A27DB-BD31-4B8C-83A1-F6EECF244321}">
                <p14:modId xmlns:p14="http://schemas.microsoft.com/office/powerpoint/2010/main" val="2920440805"/>
              </p:ext>
            </p:extLst>
          </p:nvPr>
        </p:nvGraphicFramePr>
        <p:xfrm>
          <a:off x="0" y="0"/>
          <a:ext cx="12192000" cy="397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45351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altLang="fr-FR" cap="small" dirty="0"/>
              <a:t>Le marché du carbone obligatoire</a:t>
            </a:r>
            <a:endParaRPr lang="fr-FR" cap="small" dirty="0"/>
          </a:p>
        </p:txBody>
      </p:sp>
      <p:sp>
        <p:nvSpPr>
          <p:cNvPr id="4" name="Espace réservé du contenu 2">
            <a:extLst>
              <a:ext uri="{FF2B5EF4-FFF2-40B4-BE49-F238E27FC236}">
                <a16:creationId xmlns:a16="http://schemas.microsoft.com/office/drawing/2014/main" id="{143796F5-2EE2-DCAB-90D6-70D35706CB3C}"/>
              </a:ext>
            </a:extLst>
          </p:cNvPr>
          <p:cNvSpPr>
            <a:spLocks noGrp="1"/>
          </p:cNvSpPr>
          <p:nvPr>
            <p:ph idx="1"/>
          </p:nvPr>
        </p:nvSpPr>
        <p:spPr>
          <a:xfrm>
            <a:off x="494339" y="1366669"/>
            <a:ext cx="11466937" cy="5375275"/>
          </a:xfrm>
        </p:spPr>
        <p:txBody>
          <a:bodyPr rtlCol="0">
            <a:noAutofit/>
          </a:bodyPr>
          <a:lstStyle/>
          <a:p>
            <a:pPr>
              <a:defRPr/>
            </a:pPr>
            <a:r>
              <a:rPr lang="fr-FR" sz="1800" dirty="0"/>
              <a:t>Certains États ont décidé de donner une </a:t>
            </a:r>
            <a:r>
              <a:rPr lang="fr-FR" sz="1800" b="1" dirty="0"/>
              <a:t>valeur économique </a:t>
            </a:r>
            <a:r>
              <a:rPr lang="fr-FR" sz="1800" dirty="0"/>
              <a:t>à l’émission d’une tonne de CO</a:t>
            </a:r>
            <a:r>
              <a:rPr lang="fr-FR" sz="1800" baseline="-25000" dirty="0"/>
              <a:t>2</a:t>
            </a:r>
            <a:r>
              <a:rPr lang="fr-FR" sz="1800" dirty="0"/>
              <a:t> pour inciter les investissements en énergies propres ou en technologies sobres en carbone</a:t>
            </a:r>
          </a:p>
          <a:p>
            <a:pPr marL="0" indent="0">
              <a:spcAft>
                <a:spcPts val="0"/>
              </a:spcAft>
              <a:buNone/>
              <a:defRPr/>
            </a:pPr>
            <a:r>
              <a:rPr lang="fr-FR" sz="1800" b="1" dirty="0"/>
              <a:t>= Système d’échanges de quotas d’émissions de GES (SEQE ou ETS en anglais)</a:t>
            </a:r>
          </a:p>
          <a:p>
            <a:pPr algn="just">
              <a:spcAft>
                <a:spcPts val="0"/>
              </a:spcAft>
              <a:defRPr/>
            </a:pPr>
            <a:r>
              <a:rPr lang="fr-FR" sz="1800" dirty="0"/>
              <a:t>Concerne les pays inscrits au protocole de Kyoto. Le marché européen a été instauré en 2005 &gt;&gt;&gt; pierre angulaire de la politique énergie-climat européenne.</a:t>
            </a:r>
          </a:p>
          <a:p>
            <a:pPr algn="just">
              <a:defRPr/>
            </a:pPr>
            <a:r>
              <a:rPr lang="fr-FR" sz="1800" b="1" dirty="0"/>
              <a:t>Objectif</a:t>
            </a:r>
            <a:r>
              <a:rPr lang="fr-FR" sz="1800" dirty="0"/>
              <a:t> : Règlementer les émissions de l’industrie et de la production d’énergie des les secteurs les plus polluants : électricité, acier, ciment, papier, raffinage, verre…</a:t>
            </a:r>
          </a:p>
          <a:p>
            <a:pPr>
              <a:spcAft>
                <a:spcPts val="0"/>
              </a:spcAft>
              <a:defRPr/>
            </a:pPr>
            <a:r>
              <a:rPr lang="fr-FR" sz="1800" b="1" dirty="0"/>
              <a:t>Mécanisme </a:t>
            </a:r>
            <a:r>
              <a:rPr lang="fr-FR" sz="1800" dirty="0"/>
              <a:t>: Mise en marché d’un nombre limité de quotas d’émissions par an sur le marché par l’autorité publique. Pour chaque participant soumis au marché du carbone, il est </a:t>
            </a:r>
            <a:r>
              <a:rPr lang="fr-FR" sz="1800" b="1" dirty="0"/>
              <a:t>obligatoire</a:t>
            </a:r>
            <a:r>
              <a:rPr lang="fr-FR" sz="1800" dirty="0"/>
              <a:t> de restituer à la fin de l'année autant de quotas que de tonnes de CO</a:t>
            </a:r>
            <a:r>
              <a:rPr lang="fr-FR" sz="1800" baseline="-25000" dirty="0"/>
              <a:t>2</a:t>
            </a:r>
            <a:r>
              <a:rPr lang="fr-FR" sz="1800" dirty="0"/>
              <a:t> équivalentes émises dans l'atmosphère.</a:t>
            </a:r>
          </a:p>
          <a:p>
            <a:pPr>
              <a:defRPr/>
            </a:pPr>
            <a:r>
              <a:rPr lang="fr-FR" sz="1800" dirty="0"/>
              <a:t>L’UE est la première à avoir mis en place un système d’échange de quotas d’émissions en 2005. Certains Etats des Etats-Unis, le Canada, la Corée du Sud ou encore l’Uruguay ont      des  marchés de ce type. La Chine les a rejoints en 2021.</a:t>
            </a:r>
          </a:p>
          <a:p>
            <a:pPr>
              <a:spcAft>
                <a:spcPts val="0"/>
              </a:spcAft>
              <a:defRPr/>
            </a:pPr>
            <a:endParaRPr lang="fr-FR" sz="1800" dirty="0"/>
          </a:p>
          <a:p>
            <a:pPr>
              <a:spcAft>
                <a:spcPts val="0"/>
              </a:spcAft>
              <a:defRPr/>
            </a:pPr>
            <a:endParaRPr lang="fr-FR" sz="800" dirty="0"/>
          </a:p>
          <a:p>
            <a:pPr marL="0" indent="0">
              <a:spcAft>
                <a:spcPts val="0"/>
              </a:spcAft>
              <a:buNone/>
              <a:defRPr/>
            </a:pPr>
            <a:endParaRPr lang="fr-FR" sz="1800" dirty="0">
              <a:sym typeface="Wingdings" panose="05000000000000000000" pitchFamily="2" charset="2"/>
            </a:endParaRPr>
          </a:p>
          <a:p>
            <a:pPr marL="0" indent="0">
              <a:spcAft>
                <a:spcPts val="0"/>
              </a:spcAft>
              <a:buNone/>
              <a:defRPr/>
            </a:pPr>
            <a:endParaRPr lang="fr-FR" sz="1800" i="1" dirty="0"/>
          </a:p>
        </p:txBody>
      </p:sp>
      <p:sp>
        <p:nvSpPr>
          <p:cNvPr id="5" name="ZoneTexte 5">
            <a:extLst>
              <a:ext uri="{FF2B5EF4-FFF2-40B4-BE49-F238E27FC236}">
                <a16:creationId xmlns:a16="http://schemas.microsoft.com/office/drawing/2014/main" id="{2985CF14-03DA-1816-DEE6-D0AAC38A6425}"/>
              </a:ext>
            </a:extLst>
          </p:cNvPr>
          <p:cNvSpPr txBox="1">
            <a:spLocks noChangeArrowheads="1"/>
          </p:cNvSpPr>
          <p:nvPr/>
        </p:nvSpPr>
        <p:spPr bwMode="auto">
          <a:xfrm>
            <a:off x="9083950" y="635200"/>
            <a:ext cx="255685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fr-FR" altLang="fr-FR" sz="1500" b="1" i="1" dirty="0">
                <a:solidFill>
                  <a:srgbClr val="FF0000"/>
                </a:solidFill>
                <a:ea typeface="ＭＳ Ｐゴシック" pitchFamily="34" charset="-128"/>
                <a:cs typeface="Arial" pitchFamily="34" charset="0"/>
              </a:rPr>
              <a:t>Secteur agricole non concerné</a:t>
            </a:r>
          </a:p>
        </p:txBody>
      </p:sp>
    </p:spTree>
    <p:extLst>
      <p:ext uri="{BB962C8B-B14F-4D97-AF65-F5344CB8AC3E}">
        <p14:creationId xmlns:p14="http://schemas.microsoft.com/office/powerpoint/2010/main" val="209546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0848FC-FE42-EFE5-A8C1-83529D0FFEC9}"/>
              </a:ext>
            </a:extLst>
          </p:cNvPr>
          <p:cNvSpPr>
            <a:spLocks noGrp="1"/>
          </p:cNvSpPr>
          <p:nvPr>
            <p:ph type="title"/>
          </p:nvPr>
        </p:nvSpPr>
        <p:spPr/>
        <p:txBody>
          <a:bodyPr vert="horz" lIns="91440" tIns="45720" rIns="91440" bIns="45720" rtlCol="0" anchor="ctr">
            <a:normAutofit/>
          </a:bodyPr>
          <a:lstStyle/>
          <a:p>
            <a:r>
              <a:rPr lang="fr-FR" cap="small" dirty="0"/>
              <a:t>Marché de quotas &amp; Taxes carbone</a:t>
            </a:r>
          </a:p>
        </p:txBody>
      </p:sp>
      <p:sp>
        <p:nvSpPr>
          <p:cNvPr id="3" name="Espace réservé du contenu 2">
            <a:extLst>
              <a:ext uri="{FF2B5EF4-FFF2-40B4-BE49-F238E27FC236}">
                <a16:creationId xmlns:a16="http://schemas.microsoft.com/office/drawing/2014/main" id="{90EC3A1C-05C0-34D2-474E-65DC58E3945E}"/>
              </a:ext>
            </a:extLst>
          </p:cNvPr>
          <p:cNvSpPr>
            <a:spLocks noGrp="1"/>
          </p:cNvSpPr>
          <p:nvPr>
            <p:ph idx="1"/>
          </p:nvPr>
        </p:nvSpPr>
        <p:spPr>
          <a:xfrm>
            <a:off x="770170" y="1359268"/>
            <a:ext cx="10552826" cy="4428000"/>
          </a:xfrm>
        </p:spPr>
        <p:txBody>
          <a:bodyPr>
            <a:normAutofit/>
          </a:bodyPr>
          <a:lstStyle/>
          <a:p>
            <a:pPr>
              <a:spcBef>
                <a:spcPts val="0"/>
              </a:spcBef>
            </a:pPr>
            <a:r>
              <a:rPr lang="fr-FR" sz="1600" dirty="0"/>
              <a:t>Deux instruments donnent un prix explicite au carbone :</a:t>
            </a:r>
          </a:p>
          <a:p>
            <a:pPr lvl="1">
              <a:spcBef>
                <a:spcPts val="0"/>
              </a:spcBef>
            </a:pPr>
            <a:r>
              <a:rPr lang="fr-FR" sz="1600" dirty="0"/>
              <a:t>la taxe carbone fixe un prix à la tonne de CO</a:t>
            </a:r>
            <a:r>
              <a:rPr lang="fr-FR" sz="1600" baseline="-25000" dirty="0"/>
              <a:t>2</a:t>
            </a:r>
            <a:r>
              <a:rPr lang="fr-FR" sz="1600" dirty="0"/>
              <a:t> </a:t>
            </a:r>
          </a:p>
          <a:p>
            <a:pPr lvl="1">
              <a:spcBef>
                <a:spcPts val="0"/>
              </a:spcBef>
            </a:pPr>
            <a:r>
              <a:rPr lang="fr-FR" sz="1600" dirty="0"/>
              <a:t>le système d’échange des quotas fixe une quantité maximale d’émissions admissibles pour des secteurs d’activité spécifiques.</a:t>
            </a:r>
          </a:p>
          <a:p>
            <a:r>
              <a:rPr lang="fr-FR" sz="1600" dirty="0"/>
              <a:t>Dans le cadre d’un marché de quotas les pouvoirs publics fixent un </a:t>
            </a:r>
            <a:r>
              <a:rPr lang="fr-FR" sz="1600" b="1" dirty="0"/>
              <a:t>volume</a:t>
            </a:r>
            <a:r>
              <a:rPr lang="fr-FR" sz="1600" dirty="0"/>
              <a:t> d’émissions de CO</a:t>
            </a:r>
            <a:r>
              <a:rPr lang="fr-FR" sz="1600" baseline="-25000" dirty="0"/>
              <a:t>2</a:t>
            </a:r>
            <a:r>
              <a:rPr lang="fr-FR" sz="1600" dirty="0"/>
              <a:t>, alors que pour une taxe les autorités fixent un </a:t>
            </a:r>
            <a:r>
              <a:rPr lang="fr-FR" sz="1600" b="1" dirty="0"/>
              <a:t>prix</a:t>
            </a:r>
            <a:r>
              <a:rPr lang="fr-FR" sz="1600" dirty="0"/>
              <a:t> du carbone. La taxe carbone est un des leviers essentiels dont disposent les Etats pour influencer les comportements.</a:t>
            </a:r>
          </a:p>
        </p:txBody>
      </p:sp>
      <p:pic>
        <p:nvPicPr>
          <p:cNvPr id="5" name="Image 4">
            <a:extLst>
              <a:ext uri="{FF2B5EF4-FFF2-40B4-BE49-F238E27FC236}">
                <a16:creationId xmlns:a16="http://schemas.microsoft.com/office/drawing/2014/main" id="{CD940363-8CD5-07B9-C756-E67A88BCC8BF}"/>
              </a:ext>
            </a:extLst>
          </p:cNvPr>
          <p:cNvPicPr>
            <a:picLocks noChangeAspect="1"/>
          </p:cNvPicPr>
          <p:nvPr/>
        </p:nvPicPr>
        <p:blipFill rotWithShape="1">
          <a:blip r:embed="rId3"/>
          <a:srcRect t="8338"/>
          <a:stretch/>
        </p:blipFill>
        <p:spPr>
          <a:xfrm>
            <a:off x="2509558" y="3550294"/>
            <a:ext cx="7172883" cy="2061748"/>
          </a:xfrm>
          <a:prstGeom prst="rect">
            <a:avLst/>
          </a:prstGeom>
        </p:spPr>
      </p:pic>
      <p:sp>
        <p:nvSpPr>
          <p:cNvPr id="6" name="ZoneTexte 5">
            <a:extLst>
              <a:ext uri="{FF2B5EF4-FFF2-40B4-BE49-F238E27FC236}">
                <a16:creationId xmlns:a16="http://schemas.microsoft.com/office/drawing/2014/main" id="{54455407-8C0F-FDB7-70B1-AB7ABD8F0FE4}"/>
              </a:ext>
            </a:extLst>
          </p:cNvPr>
          <p:cNvSpPr txBox="1"/>
          <p:nvPr/>
        </p:nvSpPr>
        <p:spPr>
          <a:xfrm>
            <a:off x="8759107" y="5278747"/>
            <a:ext cx="2354093" cy="215444"/>
          </a:xfrm>
          <a:prstGeom prst="rect">
            <a:avLst/>
          </a:prstGeom>
          <a:noFill/>
        </p:spPr>
        <p:txBody>
          <a:bodyPr wrap="square" rtlCol="0">
            <a:spAutoFit/>
          </a:bodyPr>
          <a:lstStyle/>
          <a:p>
            <a:r>
              <a:rPr lang="fr-FR" sz="800" dirty="0"/>
              <a:t>Source : I4CE, Juillet 2016</a:t>
            </a:r>
          </a:p>
        </p:txBody>
      </p:sp>
      <p:sp>
        <p:nvSpPr>
          <p:cNvPr id="8" name="ZoneTexte 7">
            <a:extLst>
              <a:ext uri="{FF2B5EF4-FFF2-40B4-BE49-F238E27FC236}">
                <a16:creationId xmlns:a16="http://schemas.microsoft.com/office/drawing/2014/main" id="{0F6A3469-1FAA-EABF-C38E-FFB2D03C2FF6}"/>
              </a:ext>
            </a:extLst>
          </p:cNvPr>
          <p:cNvSpPr txBox="1"/>
          <p:nvPr/>
        </p:nvSpPr>
        <p:spPr>
          <a:xfrm>
            <a:off x="1349340" y="5665241"/>
            <a:ext cx="10184860" cy="1077218"/>
          </a:xfrm>
          <a:prstGeom prst="rect">
            <a:avLst/>
          </a:prstGeom>
          <a:noFill/>
        </p:spPr>
        <p:txBody>
          <a:bodyPr wrap="square">
            <a:spAutoFit/>
          </a:bodyPr>
          <a:lstStyle/>
          <a:p>
            <a:pPr marL="0" indent="0">
              <a:spcAft>
                <a:spcPts val="0"/>
              </a:spcAft>
              <a:buNone/>
              <a:defRPr/>
            </a:pPr>
            <a:r>
              <a:rPr lang="fr-FR" sz="1600" dirty="0">
                <a:sym typeface="Wingdings" panose="05000000000000000000" pitchFamily="2" charset="2"/>
              </a:rPr>
              <a:t> En 2015, 12% des émissions mondiales étaient couvertes par une tarification du C, c’est près de 25% en 2023.</a:t>
            </a:r>
          </a:p>
          <a:p>
            <a:pPr marL="0" indent="0">
              <a:spcAft>
                <a:spcPts val="0"/>
              </a:spcAft>
              <a:buNone/>
              <a:defRPr/>
            </a:pPr>
            <a:r>
              <a:rPr lang="fr-FR" sz="1600" dirty="0">
                <a:sym typeface="Wingdings" panose="05000000000000000000" pitchFamily="2" charset="2"/>
              </a:rPr>
              <a:t> En 2021, mise en place d’un marché du carbone national en Chine, le + gros au monde avec près de 3 Mds </a:t>
            </a:r>
            <a:r>
              <a:rPr lang="fr-FR" sz="1600" dirty="0" err="1">
                <a:sym typeface="Wingdings" panose="05000000000000000000" pitchFamily="2" charset="2"/>
              </a:rPr>
              <a:t>teq</a:t>
            </a:r>
            <a:r>
              <a:rPr lang="fr-FR" sz="1600" dirty="0">
                <a:sym typeface="Wingdings" panose="05000000000000000000" pitchFamily="2" charset="2"/>
              </a:rPr>
              <a:t> CO</a:t>
            </a:r>
            <a:r>
              <a:rPr lang="fr-FR" sz="1600" baseline="-25000" dirty="0">
                <a:sym typeface="Wingdings" panose="05000000000000000000" pitchFamily="2" charset="2"/>
              </a:rPr>
              <a:t>2 </a:t>
            </a:r>
            <a:r>
              <a:rPr lang="fr-FR" sz="1600" dirty="0">
                <a:sym typeface="Wingdings" panose="05000000000000000000" pitchFamily="2" charset="2"/>
              </a:rPr>
              <a:t>(EU = 2 Mds </a:t>
            </a:r>
            <a:r>
              <a:rPr lang="fr-FR" sz="1600" dirty="0" err="1">
                <a:sym typeface="Wingdings" panose="05000000000000000000" pitchFamily="2" charset="2"/>
              </a:rPr>
              <a:t>teq</a:t>
            </a:r>
            <a:r>
              <a:rPr lang="fr-FR" sz="1600" dirty="0">
                <a:sym typeface="Wingdings" panose="05000000000000000000" pitchFamily="2" charset="2"/>
              </a:rPr>
              <a:t> CO</a:t>
            </a:r>
            <a:r>
              <a:rPr lang="fr-FR" sz="1600" baseline="-25000" dirty="0">
                <a:sym typeface="Wingdings" panose="05000000000000000000" pitchFamily="2" charset="2"/>
              </a:rPr>
              <a:t>2</a:t>
            </a:r>
            <a:r>
              <a:rPr lang="fr-FR" sz="1600" dirty="0">
                <a:sym typeface="Wingdings" panose="05000000000000000000" pitchFamily="2" charset="2"/>
              </a:rPr>
              <a:t>)</a:t>
            </a:r>
          </a:p>
        </p:txBody>
      </p:sp>
      <p:sp>
        <p:nvSpPr>
          <p:cNvPr id="9" name="ZoneTexte 8">
            <a:extLst>
              <a:ext uri="{FF2B5EF4-FFF2-40B4-BE49-F238E27FC236}">
                <a16:creationId xmlns:a16="http://schemas.microsoft.com/office/drawing/2014/main" id="{9521A262-2768-116D-8364-DBC4D2752880}"/>
              </a:ext>
            </a:extLst>
          </p:cNvPr>
          <p:cNvSpPr txBox="1"/>
          <p:nvPr/>
        </p:nvSpPr>
        <p:spPr>
          <a:xfrm rot="20098412">
            <a:off x="313139" y="5661311"/>
            <a:ext cx="1111727" cy="300082"/>
          </a:xfrm>
          <a:prstGeom prst="rect">
            <a:avLst/>
          </a:prstGeom>
          <a:noFill/>
          <a:ln>
            <a:solidFill>
              <a:schemeClr val="accent1"/>
            </a:solidFill>
          </a:ln>
        </p:spPr>
        <p:txBody>
          <a:bodyPr wrap="square" rtlCol="0">
            <a:spAutoFit/>
          </a:bodyPr>
          <a:lstStyle/>
          <a:p>
            <a:r>
              <a:rPr lang="fr-FR" sz="1350" b="1" i="1" dirty="0">
                <a:solidFill>
                  <a:srgbClr val="02A3B4"/>
                </a:solidFill>
              </a:rPr>
              <a:t>Pour info</a:t>
            </a:r>
          </a:p>
        </p:txBody>
      </p:sp>
    </p:spTree>
    <p:extLst>
      <p:ext uri="{BB962C8B-B14F-4D97-AF65-F5344CB8AC3E}">
        <p14:creationId xmlns:p14="http://schemas.microsoft.com/office/powerpoint/2010/main" val="163511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958EBA-F666-A377-A883-717132805D22}"/>
              </a:ext>
            </a:extLst>
          </p:cNvPr>
          <p:cNvSpPr>
            <a:spLocks noGrp="1"/>
          </p:cNvSpPr>
          <p:nvPr>
            <p:ph type="title"/>
          </p:nvPr>
        </p:nvSpPr>
        <p:spPr/>
        <p:txBody>
          <a:bodyPr vert="horz" lIns="91440" tIns="45720" rIns="91440" bIns="45720" rtlCol="0" anchor="ctr">
            <a:normAutofit/>
          </a:bodyPr>
          <a:lstStyle/>
          <a:p>
            <a:r>
              <a:rPr lang="fr-FR" cap="small" dirty="0"/>
              <a:t>Plus d’infos…</a:t>
            </a:r>
          </a:p>
        </p:txBody>
      </p:sp>
      <p:sp>
        <p:nvSpPr>
          <p:cNvPr id="3" name="Espace réservé du contenu 2">
            <a:extLst>
              <a:ext uri="{FF2B5EF4-FFF2-40B4-BE49-F238E27FC236}">
                <a16:creationId xmlns:a16="http://schemas.microsoft.com/office/drawing/2014/main" id="{90D9BCFC-4B3E-024E-2E26-5D446C0835B2}"/>
              </a:ext>
            </a:extLst>
          </p:cNvPr>
          <p:cNvSpPr>
            <a:spLocks noGrp="1"/>
          </p:cNvSpPr>
          <p:nvPr>
            <p:ph idx="1"/>
          </p:nvPr>
        </p:nvSpPr>
        <p:spPr/>
        <p:txBody>
          <a:bodyPr>
            <a:normAutofit/>
          </a:bodyPr>
          <a:lstStyle/>
          <a:p>
            <a:pPr marL="0" indent="0">
              <a:buNone/>
            </a:pPr>
            <a:r>
              <a:rPr lang="fr-FR" dirty="0"/>
              <a:t>Pour plus de diapos sur :</a:t>
            </a:r>
          </a:p>
          <a:p>
            <a:pPr>
              <a:buFont typeface="Wingdings" panose="05000000000000000000" pitchFamily="2" charset="2"/>
              <a:buChar char="Ø"/>
            </a:pPr>
            <a:r>
              <a:rPr lang="fr-FR" dirty="0"/>
              <a:t> le marché du carbone obligatoire, </a:t>
            </a:r>
          </a:p>
          <a:p>
            <a:pPr>
              <a:buFont typeface="Wingdings" panose="05000000000000000000" pitchFamily="2" charset="2"/>
              <a:buChar char="Ø"/>
            </a:pPr>
            <a:r>
              <a:rPr lang="fr-FR" dirty="0"/>
              <a:t> le prix du carbone et les taxes carbone en Europe, en France et dans le monde </a:t>
            </a:r>
          </a:p>
          <a:p>
            <a:pPr marL="0" indent="0">
              <a:buNone/>
            </a:pPr>
            <a:r>
              <a:rPr lang="fr-FR" dirty="0"/>
              <a:t>Aller voir le diaporama « Marché du carbone » dans la notice relative aux modules communs à toutes les filières hébergée sur Opéra Connaissances</a:t>
            </a:r>
          </a:p>
          <a:p>
            <a:pPr marL="0" indent="0">
              <a:buNone/>
            </a:pPr>
            <a:r>
              <a:rPr lang="fr-FR" dirty="0">
                <a:hlinkClick r:id="rId3"/>
              </a:rPr>
              <a:t>https://opera-connaissances.chambres-agriculture.fr/index.php?lvl=notice_display&amp;id=293963</a:t>
            </a:r>
            <a:endParaRPr lang="fr-FR" dirty="0"/>
          </a:p>
          <a:p>
            <a:pPr marL="0" indent="0">
              <a:buNone/>
            </a:pPr>
            <a:endParaRPr lang="fr-FR" dirty="0"/>
          </a:p>
        </p:txBody>
      </p:sp>
    </p:spTree>
    <p:extLst>
      <p:ext uri="{BB962C8B-B14F-4D97-AF65-F5344CB8AC3E}">
        <p14:creationId xmlns:p14="http://schemas.microsoft.com/office/powerpoint/2010/main" val="255081811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6C7AE9-D3E4-63E3-C50E-1E820A38A99F}"/>
              </a:ext>
            </a:extLst>
          </p:cNvPr>
          <p:cNvSpPr>
            <a:spLocks noGrp="1"/>
          </p:cNvSpPr>
          <p:nvPr>
            <p:ph type="title"/>
          </p:nvPr>
        </p:nvSpPr>
        <p:spPr/>
        <p:txBody>
          <a:bodyPr vert="horz" lIns="91440" tIns="45720" rIns="91440" bIns="45720" rtlCol="0" anchor="ctr">
            <a:normAutofit/>
          </a:bodyPr>
          <a:lstStyle/>
          <a:p>
            <a:r>
              <a:rPr lang="fr-FR" cap="small" dirty="0"/>
              <a:t>Différencier les 2 marchés du carbone</a:t>
            </a:r>
          </a:p>
        </p:txBody>
      </p:sp>
      <p:pic>
        <p:nvPicPr>
          <p:cNvPr id="5" name="Image 4">
            <a:extLst>
              <a:ext uri="{FF2B5EF4-FFF2-40B4-BE49-F238E27FC236}">
                <a16:creationId xmlns:a16="http://schemas.microsoft.com/office/drawing/2014/main" id="{268B21D8-DB57-9DD3-5CA0-B4AA88DB5A22}"/>
              </a:ext>
            </a:extLst>
          </p:cNvPr>
          <p:cNvPicPr>
            <a:picLocks noChangeAspect="1"/>
          </p:cNvPicPr>
          <p:nvPr/>
        </p:nvPicPr>
        <p:blipFill>
          <a:blip r:embed="rId3"/>
          <a:stretch>
            <a:fillRect/>
          </a:stretch>
        </p:blipFill>
        <p:spPr>
          <a:xfrm>
            <a:off x="1786023" y="1725009"/>
            <a:ext cx="7446641" cy="4964427"/>
          </a:xfrm>
          <a:prstGeom prst="rect">
            <a:avLst/>
          </a:prstGeom>
        </p:spPr>
      </p:pic>
      <p:pic>
        <p:nvPicPr>
          <p:cNvPr id="6" name="Espace réservé du contenu 3">
            <a:extLst>
              <a:ext uri="{FF2B5EF4-FFF2-40B4-BE49-F238E27FC236}">
                <a16:creationId xmlns:a16="http://schemas.microsoft.com/office/drawing/2014/main" id="{598AF815-3129-C61F-6A03-B32012ACD94B}"/>
              </a:ext>
            </a:extLst>
          </p:cNvPr>
          <p:cNvPicPr>
            <a:picLocks noChangeAspect="1"/>
          </p:cNvPicPr>
          <p:nvPr/>
        </p:nvPicPr>
        <p:blipFill>
          <a:blip r:embed="rId4"/>
          <a:stretch>
            <a:fillRect/>
          </a:stretch>
        </p:blipFill>
        <p:spPr>
          <a:xfrm rot="1089079">
            <a:off x="8797450" y="2073958"/>
            <a:ext cx="1405560" cy="556631"/>
          </a:xfrm>
          <a:prstGeom prst="rect">
            <a:avLst/>
          </a:prstGeom>
        </p:spPr>
      </p:pic>
      <p:sp>
        <p:nvSpPr>
          <p:cNvPr id="7" name="ZoneTexte 6">
            <a:extLst>
              <a:ext uri="{FF2B5EF4-FFF2-40B4-BE49-F238E27FC236}">
                <a16:creationId xmlns:a16="http://schemas.microsoft.com/office/drawing/2014/main" id="{FEA84E2F-9665-82C0-AB61-4EE66792095A}"/>
              </a:ext>
            </a:extLst>
          </p:cNvPr>
          <p:cNvSpPr txBox="1"/>
          <p:nvPr/>
        </p:nvSpPr>
        <p:spPr>
          <a:xfrm>
            <a:off x="3505274" y="1158644"/>
            <a:ext cx="10480890" cy="400110"/>
          </a:xfrm>
          <a:prstGeom prst="rect">
            <a:avLst/>
          </a:prstGeom>
          <a:noFill/>
        </p:spPr>
        <p:txBody>
          <a:bodyPr wrap="square" rtlCol="0">
            <a:spAutoFit/>
          </a:bodyPr>
          <a:lstStyle/>
          <a:p>
            <a:pPr algn="ctr"/>
            <a:r>
              <a:rPr lang="fr-FR" sz="2000" b="1" dirty="0"/>
              <a:t>Un outil incitatif</a:t>
            </a:r>
            <a:r>
              <a:rPr lang="fr-FR" dirty="0"/>
              <a:t> de mise en œuvre de la SNBC.</a:t>
            </a:r>
          </a:p>
        </p:txBody>
      </p:sp>
    </p:spTree>
    <p:extLst>
      <p:ext uri="{BB962C8B-B14F-4D97-AF65-F5344CB8AC3E}">
        <p14:creationId xmlns:p14="http://schemas.microsoft.com/office/powerpoint/2010/main" val="7975803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capte.io/wp-content/uploads/2018/06/le-marché-carbone-volontaire-CAPTE.png">
            <a:extLst>
              <a:ext uri="{FF2B5EF4-FFF2-40B4-BE49-F238E27FC236}">
                <a16:creationId xmlns:a16="http://schemas.microsoft.com/office/drawing/2014/main" id="{ABEDF04D-1014-0EC0-7737-4B7A3E0D19D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944235" y="2533847"/>
            <a:ext cx="7247765" cy="4135070"/>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Le marché du carbone volontaire</a:t>
            </a:r>
          </a:p>
        </p:txBody>
      </p:sp>
      <p:sp>
        <p:nvSpPr>
          <p:cNvPr id="4" name="ZoneTexte 3">
            <a:hlinkClick r:id="rId4"/>
            <a:extLst>
              <a:ext uri="{FF2B5EF4-FFF2-40B4-BE49-F238E27FC236}">
                <a16:creationId xmlns:a16="http://schemas.microsoft.com/office/drawing/2014/main" id="{C9AC086A-2A34-519D-75F6-31787EDD5310}"/>
              </a:ext>
            </a:extLst>
          </p:cNvPr>
          <p:cNvSpPr txBox="1"/>
          <p:nvPr/>
        </p:nvSpPr>
        <p:spPr>
          <a:xfrm>
            <a:off x="579620" y="1417929"/>
            <a:ext cx="5402080" cy="369332"/>
          </a:xfrm>
          <a:prstGeom prst="rect">
            <a:avLst/>
          </a:prstGeom>
          <a:noFill/>
        </p:spPr>
        <p:txBody>
          <a:bodyPr wrap="square" rtlCol="0">
            <a:spAutoFit/>
          </a:bodyPr>
          <a:lstStyle/>
          <a:p>
            <a:r>
              <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Vidéo : la compensation carbone</a:t>
            </a:r>
          </a:p>
        </p:txBody>
      </p:sp>
      <p:pic>
        <p:nvPicPr>
          <p:cNvPr id="5" name="Picture 5">
            <a:extLst>
              <a:ext uri="{FF2B5EF4-FFF2-40B4-BE49-F238E27FC236}">
                <a16:creationId xmlns:a16="http://schemas.microsoft.com/office/drawing/2014/main" id="{9D40E417-71D1-2959-FBAD-48EEF5F6EF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261" y="1975711"/>
            <a:ext cx="5062725" cy="3580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à coins arrondis 3">
            <a:extLst>
              <a:ext uri="{FF2B5EF4-FFF2-40B4-BE49-F238E27FC236}">
                <a16:creationId xmlns:a16="http://schemas.microsoft.com/office/drawing/2014/main" id="{D0259368-3B3B-D8A4-4A48-C668DAD71C7F}"/>
              </a:ext>
            </a:extLst>
          </p:cNvPr>
          <p:cNvSpPr>
            <a:spLocks noGrp="1"/>
          </p:cNvSpPr>
          <p:nvPr>
            <p:ph idx="1"/>
          </p:nvPr>
        </p:nvSpPr>
        <p:spPr>
          <a:xfrm>
            <a:off x="6181726" y="1976066"/>
            <a:ext cx="3295650" cy="533385"/>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lgn="ctr">
              <a:buNone/>
            </a:pPr>
            <a:r>
              <a:rPr lang="fr-FR" dirty="0">
                <a:solidFill>
                  <a:schemeClr val="tx2"/>
                </a:solidFill>
              </a:rPr>
              <a:t>Qui veut !</a:t>
            </a:r>
            <a:r>
              <a:rPr lang="fr-FR" dirty="0"/>
              <a:t>! </a:t>
            </a:r>
          </a:p>
        </p:txBody>
      </p:sp>
    </p:spTree>
    <p:extLst>
      <p:ext uri="{BB962C8B-B14F-4D97-AF65-F5344CB8AC3E}">
        <p14:creationId xmlns:p14="http://schemas.microsoft.com/office/powerpoint/2010/main" val="244514025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a:xfrm>
            <a:off x="133200" y="184150"/>
            <a:ext cx="10980000" cy="864000"/>
          </a:xfrm>
        </p:spPr>
        <p:txBody>
          <a:bodyPr vert="horz" lIns="91440" tIns="45720" rIns="91440" bIns="45720" rtlCol="0" anchor="ctr">
            <a:normAutofit fontScale="90000"/>
          </a:bodyPr>
          <a:lstStyle/>
          <a:p>
            <a:r>
              <a:rPr lang="fr-FR" cap="small" dirty="0"/>
              <a:t>Le  marché du carbone volontaire :</a:t>
            </a:r>
            <a:br>
              <a:rPr lang="fr-FR" cap="small" dirty="0"/>
            </a:br>
            <a:r>
              <a:rPr lang="fr-FR" cap="small" dirty="0"/>
              <a:t>une rémunération extérieure à la filière</a:t>
            </a:r>
          </a:p>
        </p:txBody>
      </p:sp>
      <p:pic>
        <p:nvPicPr>
          <p:cNvPr id="4" name="Espace réservé du contenu 3">
            <a:extLst>
              <a:ext uri="{FF2B5EF4-FFF2-40B4-BE49-F238E27FC236}">
                <a16:creationId xmlns:a16="http://schemas.microsoft.com/office/drawing/2014/main" id="{21C217DA-F0AD-21F2-03E5-60AE447140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9016" y="1352603"/>
            <a:ext cx="4448367" cy="1761645"/>
          </a:xfrm>
          <a:prstGeom prst="rect">
            <a:avLst/>
          </a:prstGeom>
        </p:spPr>
      </p:pic>
      <p:sp>
        <p:nvSpPr>
          <p:cNvPr id="5" name="Espace réservé du contenu 2">
            <a:extLst>
              <a:ext uri="{FF2B5EF4-FFF2-40B4-BE49-F238E27FC236}">
                <a16:creationId xmlns:a16="http://schemas.microsoft.com/office/drawing/2014/main" id="{5077C26D-C712-CAF2-66B5-8ADD0CD157A7}"/>
              </a:ext>
            </a:extLst>
          </p:cNvPr>
          <p:cNvSpPr txBox="1">
            <a:spLocks/>
          </p:cNvSpPr>
          <p:nvPr/>
        </p:nvSpPr>
        <p:spPr>
          <a:xfrm>
            <a:off x="597600" y="3418701"/>
            <a:ext cx="10980000" cy="3168352"/>
          </a:xfrm>
          <a:prstGeom prst="rect">
            <a:avLst/>
          </a:prstGeom>
        </p:spPr>
        <p:txBody>
          <a:bodyPr vert="horz" lIns="91440" tIns="45720" rIns="91440" bIns="45720" rtlCol="0">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a:t>Créé par le ministère de l’Écologie en 2018, certifie des </a:t>
            </a:r>
            <a:r>
              <a:rPr lang="fr-FR" sz="2000" b="1" dirty="0"/>
              <a:t>projets</a:t>
            </a:r>
            <a:r>
              <a:rPr lang="fr-FR" sz="2000" dirty="0"/>
              <a:t> </a:t>
            </a:r>
            <a:r>
              <a:rPr lang="fr-FR" sz="2000" b="1" dirty="0"/>
              <a:t>de réduction des émissions GES</a:t>
            </a:r>
            <a:r>
              <a:rPr lang="fr-FR" sz="2000" dirty="0"/>
              <a:t> =&gt; rémunère les agriculteurs réduisant leur empreinte Carbone  via des </a:t>
            </a:r>
            <a:r>
              <a:rPr lang="fr-FR" sz="2000" b="1" dirty="0"/>
              <a:t>crédits carbone</a:t>
            </a:r>
          </a:p>
          <a:p>
            <a:pPr marL="0" indent="0">
              <a:buFont typeface="Wingdings" panose="05000000000000000000" pitchFamily="2" charset="2"/>
              <a:buNone/>
            </a:pPr>
            <a:endParaRPr lang="fr-FR" sz="800" b="1" dirty="0"/>
          </a:p>
          <a:p>
            <a:r>
              <a:rPr lang="fr-FR" sz="2000" b="1" dirty="0"/>
              <a:t>Objectifs : </a:t>
            </a:r>
          </a:p>
          <a:p>
            <a:pPr lvl="1"/>
            <a:r>
              <a:rPr lang="fr-FR" sz="1800" dirty="0"/>
              <a:t>Récompenser les comportements allant vers une réduction des émissions de GES ;</a:t>
            </a:r>
          </a:p>
          <a:p>
            <a:pPr lvl="1"/>
            <a:r>
              <a:rPr lang="fr-FR" sz="1800" dirty="0"/>
              <a:t>Donner un cadre au marché du carbone volontaire en certifiant des crédits carbone ;</a:t>
            </a:r>
          </a:p>
          <a:p>
            <a:pPr lvl="1"/>
            <a:r>
              <a:rPr lang="fr-FR" sz="1800" dirty="0"/>
              <a:t>Assurer une transparence sur les méthodes utilisées.</a:t>
            </a:r>
          </a:p>
        </p:txBody>
      </p:sp>
    </p:spTree>
    <p:extLst>
      <p:ext uri="{BB962C8B-B14F-4D97-AF65-F5344CB8AC3E}">
        <p14:creationId xmlns:p14="http://schemas.microsoft.com/office/powerpoint/2010/main" val="197675282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25742-7ADC-F232-C826-86D2FB67FF41}"/>
              </a:ext>
            </a:extLst>
          </p:cNvPr>
          <p:cNvSpPr>
            <a:spLocks noGrp="1"/>
          </p:cNvSpPr>
          <p:nvPr>
            <p:ph type="title"/>
          </p:nvPr>
        </p:nvSpPr>
        <p:spPr/>
        <p:txBody>
          <a:bodyPr vert="horz" lIns="91440" tIns="45720" rIns="91440" bIns="45720" rtlCol="0" anchor="ctr">
            <a:normAutofit/>
          </a:bodyPr>
          <a:lstStyle/>
          <a:p>
            <a:r>
              <a:rPr lang="fr-FR" cap="small" dirty="0"/>
              <a:t>Les critères qualité des projets carbone</a:t>
            </a:r>
          </a:p>
        </p:txBody>
      </p:sp>
      <p:pic>
        <p:nvPicPr>
          <p:cNvPr id="4" name="Picture 6" descr="Afficher l'image d'origine">
            <a:extLst>
              <a:ext uri="{FF2B5EF4-FFF2-40B4-BE49-F238E27FC236}">
                <a16:creationId xmlns:a16="http://schemas.microsoft.com/office/drawing/2014/main" id="{53F66ECF-0D8D-7463-16EF-349765BDC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248" y="2299494"/>
            <a:ext cx="801688"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fficher l'image d'origine">
            <a:extLst>
              <a:ext uri="{FF2B5EF4-FFF2-40B4-BE49-F238E27FC236}">
                <a16:creationId xmlns:a16="http://schemas.microsoft.com/office/drawing/2014/main" id="{5D5206BB-C571-063C-889A-0368B2599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886" y="4198144"/>
            <a:ext cx="6381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Afficher l'image d'origine">
            <a:extLst>
              <a:ext uri="{FF2B5EF4-FFF2-40B4-BE49-F238E27FC236}">
                <a16:creationId xmlns:a16="http://schemas.microsoft.com/office/drawing/2014/main" id="{F134A35F-A144-5534-9CBE-FA3F71F7D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523" y="5204619"/>
            <a:ext cx="690563"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5">
            <a:extLst>
              <a:ext uri="{FF2B5EF4-FFF2-40B4-BE49-F238E27FC236}">
                <a16:creationId xmlns:a16="http://schemas.microsoft.com/office/drawing/2014/main" id="{52E4B244-321B-ED55-6719-C440A164D19E}"/>
              </a:ext>
            </a:extLst>
          </p:cNvPr>
          <p:cNvGrpSpPr>
            <a:grpSpLocks/>
          </p:cNvGrpSpPr>
          <p:nvPr/>
        </p:nvGrpSpPr>
        <p:grpSpPr bwMode="auto">
          <a:xfrm>
            <a:off x="466948" y="1429543"/>
            <a:ext cx="1266825" cy="636588"/>
            <a:chOff x="2759096" y="2636041"/>
            <a:chExt cx="4550280" cy="2015533"/>
          </a:xfrm>
        </p:grpSpPr>
        <p:sp>
          <p:nvSpPr>
            <p:cNvPr id="8" name="Rectangle 7">
              <a:extLst>
                <a:ext uri="{FF2B5EF4-FFF2-40B4-BE49-F238E27FC236}">
                  <a16:creationId xmlns:a16="http://schemas.microsoft.com/office/drawing/2014/main" id="{087FB385-CBF4-14C9-AD95-AA89A7B041BB}"/>
                </a:ext>
              </a:extLst>
            </p:cNvPr>
            <p:cNvSpPr/>
            <p:nvPr/>
          </p:nvSpPr>
          <p:spPr>
            <a:xfrm rot="21139020">
              <a:off x="4589474" y="3158772"/>
              <a:ext cx="1311484" cy="381996"/>
            </a:xfrm>
            <a:prstGeom prst="rect">
              <a:avLst/>
            </a:prstGeom>
            <a:pattFill prst="wdUpDiag">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9" name="Connecteur droit avec flèche 8">
              <a:extLst>
                <a:ext uri="{FF2B5EF4-FFF2-40B4-BE49-F238E27FC236}">
                  <a16:creationId xmlns:a16="http://schemas.microsoft.com/office/drawing/2014/main" id="{F728A7FA-7EBE-68B7-934C-330984190E80}"/>
                </a:ext>
              </a:extLst>
            </p:cNvPr>
            <p:cNvCxnSpPr/>
            <p:nvPr/>
          </p:nvCxnSpPr>
          <p:spPr>
            <a:xfrm>
              <a:off x="3420540" y="4651574"/>
              <a:ext cx="3746285"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F5B942E6-6418-3FBC-BE8E-BD24A9AAD10F}"/>
                </a:ext>
              </a:extLst>
            </p:cNvPr>
            <p:cNvCxnSpPr/>
            <p:nvPr/>
          </p:nvCxnSpPr>
          <p:spPr>
            <a:xfrm flipV="1">
              <a:off x="3443349" y="2636041"/>
              <a:ext cx="0" cy="201553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Forme libre 11">
              <a:extLst>
                <a:ext uri="{FF2B5EF4-FFF2-40B4-BE49-F238E27FC236}">
                  <a16:creationId xmlns:a16="http://schemas.microsoft.com/office/drawing/2014/main" id="{4F7B9A3E-2237-CFF0-F635-3848A3E2AC37}"/>
                </a:ext>
              </a:extLst>
            </p:cNvPr>
            <p:cNvSpPr/>
            <p:nvPr/>
          </p:nvSpPr>
          <p:spPr>
            <a:xfrm>
              <a:off x="3494669" y="2791857"/>
              <a:ext cx="3814707" cy="1105778"/>
            </a:xfrm>
            <a:custGeom>
              <a:avLst/>
              <a:gdLst>
                <a:gd name="connsiteX0" fmla="*/ 0 w 3812736"/>
                <a:gd name="connsiteY0" fmla="*/ 1107547 h 1107547"/>
                <a:gd name="connsiteX1" fmla="*/ 709863 w 3812736"/>
                <a:gd name="connsiteY1" fmla="*/ 650347 h 1107547"/>
                <a:gd name="connsiteX2" fmla="*/ 3392906 w 3812736"/>
                <a:gd name="connsiteY2" fmla="*/ 84862 h 1107547"/>
                <a:gd name="connsiteX3" fmla="*/ 3765885 w 3812736"/>
                <a:gd name="connsiteY3" fmla="*/ 12673 h 1107547"/>
              </a:gdLst>
              <a:ahLst/>
              <a:cxnLst>
                <a:cxn ang="0">
                  <a:pos x="connsiteX0" y="connsiteY0"/>
                </a:cxn>
                <a:cxn ang="0">
                  <a:pos x="connsiteX1" y="connsiteY1"/>
                </a:cxn>
                <a:cxn ang="0">
                  <a:pos x="connsiteX2" y="connsiteY2"/>
                </a:cxn>
                <a:cxn ang="0">
                  <a:pos x="connsiteX3" y="connsiteY3"/>
                </a:cxn>
              </a:cxnLst>
              <a:rect l="l" t="t" r="r" b="b"/>
              <a:pathLst>
                <a:path w="3812736" h="1107547">
                  <a:moveTo>
                    <a:pt x="0" y="1107547"/>
                  </a:moveTo>
                  <a:cubicBezTo>
                    <a:pt x="72189" y="964170"/>
                    <a:pt x="144379" y="820794"/>
                    <a:pt x="709863" y="650347"/>
                  </a:cubicBezTo>
                  <a:cubicBezTo>
                    <a:pt x="1275347" y="479899"/>
                    <a:pt x="2883569" y="191141"/>
                    <a:pt x="3392906" y="84862"/>
                  </a:cubicBezTo>
                  <a:cubicBezTo>
                    <a:pt x="3902243" y="-21417"/>
                    <a:pt x="3834064" y="-4372"/>
                    <a:pt x="3765885" y="12673"/>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Forme libre 12">
              <a:extLst>
                <a:ext uri="{FF2B5EF4-FFF2-40B4-BE49-F238E27FC236}">
                  <a16:creationId xmlns:a16="http://schemas.microsoft.com/office/drawing/2014/main" id="{43753535-E039-82C8-8070-051E96EE330C}"/>
                </a:ext>
              </a:extLst>
            </p:cNvPr>
            <p:cNvSpPr/>
            <p:nvPr/>
          </p:nvSpPr>
          <p:spPr>
            <a:xfrm>
              <a:off x="3477561" y="3329665"/>
              <a:ext cx="3809006" cy="583046"/>
            </a:xfrm>
            <a:custGeom>
              <a:avLst/>
              <a:gdLst>
                <a:gd name="connsiteX0" fmla="*/ 1782 w 4093872"/>
                <a:gd name="connsiteY0" fmla="*/ 580209 h 580209"/>
                <a:gd name="connsiteX1" fmla="*/ 627424 w 4093872"/>
                <a:gd name="connsiteY1" fmla="*/ 399735 h 580209"/>
                <a:gd name="connsiteX2" fmla="*/ 3851888 w 4093872"/>
                <a:gd name="connsiteY2" fmla="*/ 26757 h 580209"/>
                <a:gd name="connsiteX3" fmla="*/ 3875951 w 4093872"/>
                <a:gd name="connsiteY3" fmla="*/ 26757 h 580209"/>
                <a:gd name="connsiteX4" fmla="*/ 3984235 w 4093872"/>
                <a:gd name="connsiteY4" fmla="*/ 2693 h 580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872" h="580209">
                  <a:moveTo>
                    <a:pt x="1782" y="580209"/>
                  </a:moveTo>
                  <a:cubicBezTo>
                    <a:pt x="-6239" y="536093"/>
                    <a:pt x="-14260" y="491977"/>
                    <a:pt x="627424" y="399735"/>
                  </a:cubicBezTo>
                  <a:cubicBezTo>
                    <a:pt x="1269108" y="307493"/>
                    <a:pt x="3310467" y="88920"/>
                    <a:pt x="3851888" y="26757"/>
                  </a:cubicBezTo>
                  <a:cubicBezTo>
                    <a:pt x="4393309" y="-35406"/>
                    <a:pt x="3853893" y="30768"/>
                    <a:pt x="3875951" y="26757"/>
                  </a:cubicBezTo>
                  <a:cubicBezTo>
                    <a:pt x="3898009" y="22746"/>
                    <a:pt x="3941122" y="12719"/>
                    <a:pt x="3984235" y="26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3" name="Connecteur droit 12">
              <a:extLst>
                <a:ext uri="{FF2B5EF4-FFF2-40B4-BE49-F238E27FC236}">
                  <a16:creationId xmlns:a16="http://schemas.microsoft.com/office/drawing/2014/main" id="{92138FA9-65F1-7195-FD06-7825CA8439C3}"/>
                </a:ext>
              </a:extLst>
            </p:cNvPr>
            <p:cNvCxnSpPr/>
            <p:nvPr/>
          </p:nvCxnSpPr>
          <p:spPr>
            <a:xfrm>
              <a:off x="4572365" y="3329665"/>
              <a:ext cx="0" cy="1321909"/>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BD207396-95DD-D1A9-5967-54AF930E7289}"/>
                </a:ext>
              </a:extLst>
            </p:cNvPr>
            <p:cNvCxnSpPr/>
            <p:nvPr/>
          </p:nvCxnSpPr>
          <p:spPr>
            <a:xfrm flipH="1">
              <a:off x="5935170" y="3068300"/>
              <a:ext cx="5700" cy="1583274"/>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5C0A2CA5-CE54-2977-A820-5AC40E8B384E}"/>
                </a:ext>
              </a:extLst>
            </p:cNvPr>
            <p:cNvSpPr txBox="1">
              <a:spLocks noChangeArrowheads="1"/>
            </p:cNvSpPr>
            <p:nvPr/>
          </p:nvSpPr>
          <p:spPr bwMode="auto">
            <a:xfrm rot="16200000">
              <a:off x="2942008" y="3418171"/>
              <a:ext cx="557917" cy="92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30000"/>
                </a:spcBef>
                <a:buClr>
                  <a:srgbClr val="512B8C"/>
                </a:buClr>
                <a:buSzPct val="80000"/>
                <a:buFont typeface="Arial" pitchFamily="34" charset="0"/>
                <a:buChar char="►"/>
                <a:defRPr sz="2800">
                  <a:solidFill>
                    <a:schemeClr val="tx1"/>
                  </a:solidFill>
                  <a:latin typeface="Arial" pitchFamily="34" charset="0"/>
                </a:defRPr>
              </a:lvl1pPr>
              <a:lvl2pPr marL="742950" indent="-285750" eaLnBrk="0" hangingPunct="0">
                <a:spcBef>
                  <a:spcPct val="20000"/>
                </a:spcBef>
                <a:buClr>
                  <a:srgbClr val="512B8C"/>
                </a:buClr>
                <a:buSzPct val="80000"/>
                <a:buFont typeface="Times New Roman" pitchFamily="18" charset="0"/>
                <a:buChar char="■"/>
                <a:defRPr sz="2400">
                  <a:solidFill>
                    <a:schemeClr val="tx1"/>
                  </a:solidFill>
                  <a:latin typeface="Arial" pitchFamily="34" charset="0"/>
                </a:defRPr>
              </a:lvl2pPr>
              <a:lvl3pPr marL="1143000" indent="-228600" eaLnBrk="0" hangingPunct="0">
                <a:spcBef>
                  <a:spcPct val="20000"/>
                </a:spcBef>
                <a:buClr>
                  <a:srgbClr val="512B8C"/>
                </a:buClr>
                <a:buSzPct val="80000"/>
                <a:buChar char="•"/>
                <a:defRPr sz="20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altLang="fr-FR" sz="1400" b="1"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pic>
        <p:nvPicPr>
          <p:cNvPr id="16" name="Picture 12" descr="Afficher l'image d'origine">
            <a:extLst>
              <a:ext uri="{FF2B5EF4-FFF2-40B4-BE49-F238E27FC236}">
                <a16:creationId xmlns:a16="http://schemas.microsoft.com/office/drawing/2014/main" id="{68A59C56-CFEE-FC5D-1174-6C90222ADF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711" y="3250407"/>
            <a:ext cx="801687"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59860F22-3481-0B0D-0A8A-91B271D7FD32}"/>
              </a:ext>
            </a:extLst>
          </p:cNvPr>
          <p:cNvSpPr>
            <a:spLocks noChangeArrowheads="1"/>
          </p:cNvSpPr>
          <p:nvPr/>
        </p:nvSpPr>
        <p:spPr bwMode="auto">
          <a:xfrm>
            <a:off x="2192243" y="1529496"/>
            <a:ext cx="97915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marR="0" lvl="1" indent="-285750" algn="l" defTabSz="914400" rtl="0" eaLnBrk="1" fontAlgn="auto" latinLnBrk="0" hangingPunct="1">
              <a:lnSpc>
                <a:spcPct val="100000"/>
              </a:lnSpc>
              <a:spcBef>
                <a:spcPts val="300"/>
              </a:spcBef>
              <a:spcAft>
                <a:spcPts val="300"/>
              </a:spcAft>
              <a:buClr>
                <a:srgbClr val="E20612"/>
              </a:buClr>
              <a:buSzTx/>
              <a:buFont typeface="Wingdings" pitchFamily="2" charset="2"/>
              <a:buChar char="Ø"/>
              <a:tabLst/>
              <a:defRPr/>
            </a:pPr>
            <a:r>
              <a:rPr kumimoji="0" lang="fr-FR" altLang="fr-FR" sz="2000" b="1" i="0" u="none" strike="noStrike" kern="1200" cap="none" spc="0" normalizeH="0" baseline="0" noProof="0" dirty="0">
                <a:ln>
                  <a:noFill/>
                </a:ln>
                <a:solidFill>
                  <a:srgbClr val="000000"/>
                </a:solidFill>
                <a:effectLst/>
                <a:uLnTx/>
                <a:uFillTx/>
                <a:latin typeface="Calibri" pitchFamily="34" charset="0"/>
                <a:ea typeface="+mn-ea"/>
                <a:cs typeface="Arial" charset="0"/>
              </a:rPr>
              <a:t>l’</a:t>
            </a:r>
            <a:r>
              <a:rPr kumimoji="0" lang="fr-FR" altLang="fr-FR" sz="2000" b="1" i="0" u="none" strike="noStrike" kern="1200" cap="none" spc="0" normalizeH="0" baseline="0" noProof="0" dirty="0" err="1">
                <a:ln>
                  <a:noFill/>
                </a:ln>
                <a:solidFill>
                  <a:srgbClr val="000000"/>
                </a:solidFill>
                <a:effectLst/>
                <a:uLnTx/>
                <a:uFillTx/>
                <a:latin typeface="Calibri" pitchFamily="34" charset="0"/>
                <a:ea typeface="+mn-ea"/>
                <a:cs typeface="Arial" charset="0"/>
              </a:rPr>
              <a:t>additionnalité</a:t>
            </a:r>
            <a:r>
              <a:rPr kumimoji="0" lang="fr-FR" altLang="fr-FR" sz="2000" b="1" i="0" u="none" strike="noStrike" kern="1200" cap="none" spc="0" normalizeH="0" baseline="0" noProof="0" dirty="0">
                <a:ln>
                  <a:noFill/>
                </a:ln>
                <a:solidFill>
                  <a:srgbClr val="000000"/>
                </a:solidFill>
                <a:effectLst/>
                <a:uLnTx/>
                <a:uFillTx/>
                <a:latin typeface="Calibri" pitchFamily="34" charset="0"/>
                <a:ea typeface="+mn-ea"/>
                <a:cs typeface="Arial" charset="0"/>
              </a:rPr>
              <a:t> : </a:t>
            </a: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démontrer que le projet n’aurait pas pu se faire sans l’incitation carbone</a:t>
            </a:r>
          </a:p>
        </p:txBody>
      </p:sp>
      <p:sp>
        <p:nvSpPr>
          <p:cNvPr id="18" name="Rectangle 17">
            <a:extLst>
              <a:ext uri="{FF2B5EF4-FFF2-40B4-BE49-F238E27FC236}">
                <a16:creationId xmlns:a16="http://schemas.microsoft.com/office/drawing/2014/main" id="{8B5DAB3A-F88F-6F68-ED85-5B0392C87A48}"/>
              </a:ext>
            </a:extLst>
          </p:cNvPr>
          <p:cNvSpPr>
            <a:spLocks noChangeArrowheads="1"/>
          </p:cNvSpPr>
          <p:nvPr/>
        </p:nvSpPr>
        <p:spPr bwMode="auto">
          <a:xfrm>
            <a:off x="2192243" y="2497395"/>
            <a:ext cx="6316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marR="0" lvl="1" indent="-285750" algn="l" defTabSz="914400" rtl="0" eaLnBrk="1" fontAlgn="auto" latinLnBrk="0" hangingPunct="1">
              <a:lnSpc>
                <a:spcPct val="100000"/>
              </a:lnSpc>
              <a:spcBef>
                <a:spcPts val="300"/>
              </a:spcBef>
              <a:spcAft>
                <a:spcPts val="300"/>
              </a:spcAft>
              <a:buClr>
                <a:srgbClr val="E20612"/>
              </a:buClr>
              <a:buSzPct val="80000"/>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le </a:t>
            </a:r>
            <a:r>
              <a:rPr kumimoji="0" lang="fr-FR" altLang="fr-FR" sz="2000" b="1" i="0" u="none" strike="noStrike" kern="1200" cap="none" spc="0" normalizeH="0" baseline="0" noProof="0" dirty="0">
                <a:ln>
                  <a:noFill/>
                </a:ln>
                <a:solidFill>
                  <a:srgbClr val="000000"/>
                </a:solidFill>
                <a:effectLst/>
                <a:uLnTx/>
                <a:uFillTx/>
                <a:latin typeface="Calibri" pitchFamily="34" charset="0"/>
                <a:ea typeface="+mn-ea"/>
                <a:cs typeface="Arial" charset="0"/>
              </a:rPr>
              <a:t>suivi des émissions et de la séquestration </a:t>
            </a:r>
            <a:endPar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endParaRPr>
          </a:p>
        </p:txBody>
      </p:sp>
      <p:sp>
        <p:nvSpPr>
          <p:cNvPr id="19" name="Rectangle 18">
            <a:extLst>
              <a:ext uri="{FF2B5EF4-FFF2-40B4-BE49-F238E27FC236}">
                <a16:creationId xmlns:a16="http://schemas.microsoft.com/office/drawing/2014/main" id="{A8EA6F73-EB34-C2C1-470C-54E2A750B12F}"/>
              </a:ext>
            </a:extLst>
          </p:cNvPr>
          <p:cNvSpPr>
            <a:spLocks noChangeArrowheads="1"/>
          </p:cNvSpPr>
          <p:nvPr/>
        </p:nvSpPr>
        <p:spPr bwMode="auto">
          <a:xfrm>
            <a:off x="2216373" y="3396456"/>
            <a:ext cx="8980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marR="0" lvl="1" indent="-285750" algn="l" defTabSz="914400" rtl="0" eaLnBrk="1" fontAlgn="auto" latinLnBrk="0" hangingPunct="1">
              <a:lnSpc>
                <a:spcPct val="100000"/>
              </a:lnSpc>
              <a:spcBef>
                <a:spcPts val="300"/>
              </a:spcBef>
              <a:spcAft>
                <a:spcPts val="300"/>
              </a:spcAft>
              <a:buClr>
                <a:srgbClr val="E20612"/>
              </a:buClr>
              <a:buSzPct val="80000"/>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la </a:t>
            </a:r>
            <a:r>
              <a:rPr kumimoji="0" lang="fr-FR" altLang="fr-FR" sz="2000" b="1" i="0" u="none" strike="noStrike" kern="1200" cap="none" spc="0" normalizeH="0" baseline="0" noProof="0" dirty="0">
                <a:ln>
                  <a:noFill/>
                </a:ln>
                <a:solidFill>
                  <a:srgbClr val="000000"/>
                </a:solidFill>
                <a:effectLst/>
                <a:uLnTx/>
                <a:uFillTx/>
                <a:latin typeface="Calibri" pitchFamily="34" charset="0"/>
                <a:ea typeface="+mn-ea"/>
                <a:cs typeface="Arial" charset="0"/>
              </a:rPr>
              <a:t>vérification par un tiers </a:t>
            </a: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pour pouvoir prétendre à des crédits carbone</a:t>
            </a:r>
          </a:p>
        </p:txBody>
      </p:sp>
      <p:sp>
        <p:nvSpPr>
          <p:cNvPr id="20" name="Rectangle 19">
            <a:extLst>
              <a:ext uri="{FF2B5EF4-FFF2-40B4-BE49-F238E27FC236}">
                <a16:creationId xmlns:a16="http://schemas.microsoft.com/office/drawing/2014/main" id="{47D420D8-2B16-F692-4843-8C1588850DA8}"/>
              </a:ext>
            </a:extLst>
          </p:cNvPr>
          <p:cNvSpPr>
            <a:spLocks noChangeArrowheads="1"/>
          </p:cNvSpPr>
          <p:nvPr/>
        </p:nvSpPr>
        <p:spPr bwMode="auto">
          <a:xfrm>
            <a:off x="2206054" y="4250531"/>
            <a:ext cx="900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marR="0" lvl="1" indent="-285750" algn="l" defTabSz="914400" rtl="0" eaLnBrk="1" fontAlgn="auto" latinLnBrk="0" hangingPunct="1">
              <a:lnSpc>
                <a:spcPct val="100000"/>
              </a:lnSpc>
              <a:spcBef>
                <a:spcPts val="300"/>
              </a:spcBef>
              <a:spcAft>
                <a:spcPts val="300"/>
              </a:spcAft>
              <a:buClr>
                <a:srgbClr val="E20612"/>
              </a:buClr>
              <a:buSzPct val="80000"/>
              <a:buFont typeface="Wingdings" pitchFamily="2" charset="2"/>
              <a:buChar char="Ø"/>
              <a:tabLst/>
              <a:defRPr/>
            </a:pPr>
            <a:r>
              <a:rPr kumimoji="0" lang="fr-FR" altLang="fr-FR" sz="2000" b="1" i="0" u="none" strike="noStrike" kern="1200" cap="none" spc="0" normalizeH="0" baseline="0" noProof="0" dirty="0">
                <a:ln>
                  <a:noFill/>
                </a:ln>
                <a:solidFill>
                  <a:srgbClr val="000000"/>
                </a:solidFill>
                <a:effectLst/>
                <a:uLnTx/>
                <a:uFillTx/>
                <a:latin typeface="Calibri" pitchFamily="34" charset="0"/>
                <a:ea typeface="+mn-ea"/>
                <a:cs typeface="Arial" charset="0"/>
              </a:rPr>
              <a:t>la traçabilité </a:t>
            </a: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des crédits avec mise en place d’un registre permettant d’éviter le risque de double compte </a:t>
            </a:r>
          </a:p>
        </p:txBody>
      </p:sp>
      <p:sp>
        <p:nvSpPr>
          <p:cNvPr id="21" name="Rectangle 20">
            <a:extLst>
              <a:ext uri="{FF2B5EF4-FFF2-40B4-BE49-F238E27FC236}">
                <a16:creationId xmlns:a16="http://schemas.microsoft.com/office/drawing/2014/main" id="{40622D9E-F425-3991-CA82-5B8AF86BC5CC}"/>
              </a:ext>
            </a:extLst>
          </p:cNvPr>
          <p:cNvSpPr>
            <a:spLocks noChangeArrowheads="1"/>
          </p:cNvSpPr>
          <p:nvPr/>
        </p:nvSpPr>
        <p:spPr bwMode="auto">
          <a:xfrm>
            <a:off x="2192243" y="5328504"/>
            <a:ext cx="95358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2857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85750" marR="0" lvl="1" indent="-285750" algn="l" defTabSz="914400" rtl="0" eaLnBrk="1" fontAlgn="auto" latinLnBrk="0" hangingPunct="1">
              <a:lnSpc>
                <a:spcPct val="100000"/>
              </a:lnSpc>
              <a:spcBef>
                <a:spcPts val="300"/>
              </a:spcBef>
              <a:spcAft>
                <a:spcPts val="300"/>
              </a:spcAft>
              <a:buClr>
                <a:srgbClr val="E20612"/>
              </a:buClr>
              <a:buSzPct val="80000"/>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la </a:t>
            </a:r>
            <a:r>
              <a:rPr kumimoji="0" lang="fr-FR" altLang="fr-FR" sz="2000" b="1" i="0" u="none" strike="noStrike" kern="1200" cap="none" spc="0" normalizeH="0" baseline="0" noProof="0" dirty="0">
                <a:ln>
                  <a:noFill/>
                </a:ln>
                <a:solidFill>
                  <a:srgbClr val="000000"/>
                </a:solidFill>
                <a:effectLst/>
                <a:uLnTx/>
                <a:uFillTx/>
                <a:latin typeface="Calibri" pitchFamily="34" charset="0"/>
                <a:ea typeface="+mn-ea"/>
                <a:cs typeface="Arial" charset="0"/>
              </a:rPr>
              <a:t>permanence </a:t>
            </a:r>
            <a:r>
              <a:rPr kumimoji="0" lang="fr-FR" altLang="fr-FR" sz="2000" b="0" i="0" u="none" strike="noStrike" kern="1200" cap="none" spc="0" normalizeH="0" baseline="0" noProof="0" dirty="0">
                <a:ln>
                  <a:noFill/>
                </a:ln>
                <a:solidFill>
                  <a:srgbClr val="000000"/>
                </a:solidFill>
                <a:effectLst/>
                <a:uLnTx/>
                <a:uFillTx/>
                <a:latin typeface="Calibri" pitchFamily="34" charset="0"/>
                <a:ea typeface="+mn-ea"/>
                <a:cs typeface="Arial" charset="0"/>
              </a:rPr>
              <a:t>des réductions d’émissions ou la gestion du risque de non permanence</a:t>
            </a:r>
          </a:p>
        </p:txBody>
      </p:sp>
    </p:spTree>
    <p:extLst>
      <p:ext uri="{BB962C8B-B14F-4D97-AF65-F5344CB8AC3E}">
        <p14:creationId xmlns:p14="http://schemas.microsoft.com/office/powerpoint/2010/main" val="373898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25742-7ADC-F232-C826-86D2FB67FF41}"/>
              </a:ext>
            </a:extLst>
          </p:cNvPr>
          <p:cNvSpPr>
            <a:spLocks noGrp="1"/>
          </p:cNvSpPr>
          <p:nvPr>
            <p:ph type="title"/>
          </p:nvPr>
        </p:nvSpPr>
        <p:spPr>
          <a:xfrm>
            <a:off x="133200" y="365125"/>
            <a:ext cx="10980000" cy="864000"/>
          </a:xfrm>
        </p:spPr>
        <p:txBody>
          <a:bodyPr vert="horz" lIns="91440" tIns="45720" rIns="91440" bIns="45720" rtlCol="0" anchor="ctr">
            <a:normAutofit/>
          </a:bodyPr>
          <a:lstStyle/>
          <a:p>
            <a:r>
              <a:rPr lang="fr-FR" cap="small" dirty="0"/>
              <a:t>Les méthodes agricoles</a:t>
            </a:r>
          </a:p>
        </p:txBody>
      </p:sp>
      <p:pic>
        <p:nvPicPr>
          <p:cNvPr id="3" name="Image 2">
            <a:extLst>
              <a:ext uri="{FF2B5EF4-FFF2-40B4-BE49-F238E27FC236}">
                <a16:creationId xmlns:a16="http://schemas.microsoft.com/office/drawing/2014/main" id="{067B0A0A-9320-6B12-FB5F-87178DE7A9FC}"/>
              </a:ext>
            </a:extLst>
          </p:cNvPr>
          <p:cNvPicPr>
            <a:picLocks noChangeAspect="1"/>
          </p:cNvPicPr>
          <p:nvPr/>
        </p:nvPicPr>
        <p:blipFill rotWithShape="1">
          <a:blip r:embed="rId3"/>
          <a:srcRect t="5736"/>
          <a:stretch/>
        </p:blipFill>
        <p:spPr>
          <a:xfrm>
            <a:off x="1838529" y="1229125"/>
            <a:ext cx="7919016" cy="5281334"/>
          </a:xfrm>
          <a:prstGeom prst="rect">
            <a:avLst/>
          </a:prstGeom>
          <a:noFill/>
        </p:spPr>
      </p:pic>
    </p:spTree>
    <p:extLst>
      <p:ext uri="{BB962C8B-B14F-4D97-AF65-F5344CB8AC3E}">
        <p14:creationId xmlns:p14="http://schemas.microsoft.com/office/powerpoint/2010/main" val="82669837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Exemple de la méthode CARBON AGRI</a:t>
            </a:r>
          </a:p>
        </p:txBody>
      </p:sp>
      <p:pic>
        <p:nvPicPr>
          <p:cNvPr id="4" name="Image 3">
            <a:extLst>
              <a:ext uri="{FF2B5EF4-FFF2-40B4-BE49-F238E27FC236}">
                <a16:creationId xmlns:a16="http://schemas.microsoft.com/office/drawing/2014/main" id="{C87FEAC3-4B52-5B1A-729A-B5A48B20E4D1}"/>
              </a:ext>
            </a:extLst>
          </p:cNvPr>
          <p:cNvPicPr/>
          <p:nvPr/>
        </p:nvPicPr>
        <p:blipFill rotWithShape="1">
          <a:blip r:embed="rId3" cstate="print">
            <a:extLst>
              <a:ext uri="{28A0092B-C50C-407E-A947-70E740481C1C}">
                <a14:useLocalDpi xmlns:a14="http://schemas.microsoft.com/office/drawing/2010/main" val="0"/>
              </a:ext>
            </a:extLst>
          </a:blip>
          <a:srcRect l="-3984" t="-699"/>
          <a:stretch/>
        </p:blipFill>
        <p:spPr>
          <a:xfrm>
            <a:off x="1038784" y="4505887"/>
            <a:ext cx="5616625" cy="2352113"/>
          </a:xfrm>
          <a:prstGeom prst="rect">
            <a:avLst/>
          </a:prstGeom>
        </p:spPr>
      </p:pic>
      <p:pic>
        <p:nvPicPr>
          <p:cNvPr id="6" name="Espace réservé du contenu 3">
            <a:extLst>
              <a:ext uri="{FF2B5EF4-FFF2-40B4-BE49-F238E27FC236}">
                <a16:creationId xmlns:a16="http://schemas.microsoft.com/office/drawing/2014/main" id="{C21A4F24-7801-C79B-8FE7-EC3502EA0A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985" y="1328618"/>
            <a:ext cx="2167519" cy="858384"/>
          </a:xfrm>
          <a:prstGeom prst="rect">
            <a:avLst/>
          </a:prstGeom>
        </p:spPr>
      </p:pic>
      <p:pic>
        <p:nvPicPr>
          <p:cNvPr id="7" name="Image 6">
            <a:extLst>
              <a:ext uri="{FF2B5EF4-FFF2-40B4-BE49-F238E27FC236}">
                <a16:creationId xmlns:a16="http://schemas.microsoft.com/office/drawing/2014/main" id="{36A98C10-9F65-D0AC-A3EE-507EE00488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9717" y="1231789"/>
            <a:ext cx="2072048" cy="920130"/>
          </a:xfrm>
          <a:prstGeom prst="rect">
            <a:avLst/>
          </a:prstGeom>
        </p:spPr>
      </p:pic>
      <p:sp>
        <p:nvSpPr>
          <p:cNvPr id="8" name="ZoneTexte 7">
            <a:extLst>
              <a:ext uri="{FF2B5EF4-FFF2-40B4-BE49-F238E27FC236}">
                <a16:creationId xmlns:a16="http://schemas.microsoft.com/office/drawing/2014/main" id="{7C327DD1-7574-1444-DA57-4943D88E0ED8}"/>
              </a:ext>
            </a:extLst>
          </p:cNvPr>
          <p:cNvSpPr txBox="1"/>
          <p:nvPr/>
        </p:nvSpPr>
        <p:spPr>
          <a:xfrm>
            <a:off x="552451" y="2431213"/>
            <a:ext cx="11639549" cy="1938992"/>
          </a:xfrm>
          <a:prstGeom prst="rect">
            <a:avLst/>
          </a:prstGeom>
          <a:noFill/>
        </p:spPr>
        <p:txBody>
          <a:bodyPr wrap="square" rtlCol="0">
            <a:spAutoFit/>
          </a:bodyPr>
          <a:lstStyle/>
          <a:p>
            <a:pPr marL="257175" indent="-257175">
              <a:buFont typeface="Arial" panose="020B0604020202020204" pitchFamily="34" charset="0"/>
              <a:buChar char="•"/>
            </a:pPr>
            <a:r>
              <a:rPr lang="fr-FR" sz="2000" dirty="0"/>
              <a:t>1</a:t>
            </a:r>
            <a:r>
              <a:rPr lang="fr-FR" sz="2000" baseline="30000" dirty="0"/>
              <a:t>ère</a:t>
            </a:r>
            <a:r>
              <a:rPr lang="fr-FR" sz="2000" dirty="0"/>
              <a:t> méthode déposée : </a:t>
            </a:r>
            <a:r>
              <a:rPr lang="fr-FR" sz="2000" b="1" dirty="0"/>
              <a:t>la Méthode «</a:t>
            </a:r>
            <a:r>
              <a:rPr lang="fr-FR" sz="2000" b="1" dirty="0" err="1"/>
              <a:t>Carbon</a:t>
            </a:r>
            <a:r>
              <a:rPr lang="fr-FR" sz="2000" b="1" dirty="0"/>
              <a:t> Agri » </a:t>
            </a:r>
            <a:r>
              <a:rPr lang="fr-FR" sz="2000" dirty="0"/>
              <a:t>déposée par l’IDELE</a:t>
            </a:r>
          </a:p>
          <a:p>
            <a:endParaRPr lang="fr-FR" sz="2000" dirty="0"/>
          </a:p>
          <a:p>
            <a:pPr marL="257175" indent="-257175">
              <a:buFont typeface="Arial" panose="020B0604020202020204" pitchFamily="34" charset="0"/>
              <a:buChar char="•"/>
            </a:pPr>
            <a:r>
              <a:rPr lang="fr-FR" sz="2000" b="1" dirty="0"/>
              <a:t>Basée sur l’outil CAP2ER</a:t>
            </a:r>
          </a:p>
          <a:p>
            <a:pPr marL="257175" indent="-257175">
              <a:buFont typeface="Arial" panose="020B0604020202020204" pitchFamily="34" charset="0"/>
              <a:buChar char="•"/>
            </a:pPr>
            <a:endParaRPr lang="fr-FR" sz="2000" dirty="0"/>
          </a:p>
          <a:p>
            <a:pPr marL="257175" indent="-257175">
              <a:buFont typeface="Arial" panose="020B0604020202020204" pitchFamily="34" charset="0"/>
              <a:buChar char="•"/>
            </a:pPr>
            <a:r>
              <a:rPr lang="fr-FR" sz="2000" b="1" dirty="0"/>
              <a:t>France </a:t>
            </a:r>
            <a:r>
              <a:rPr lang="fr-FR" sz="2000" b="1" dirty="0" err="1"/>
              <a:t>Carbon</a:t>
            </a:r>
            <a:r>
              <a:rPr lang="fr-FR" sz="2000" b="1" dirty="0"/>
              <a:t> Agri Association (FCAA) : </a:t>
            </a:r>
            <a:r>
              <a:rPr lang="fr-FR" sz="2000" dirty="0"/>
              <a:t>à l’interface entre acheteurs et vendeurs de crédits carbone, sous forme d’appels à projets</a:t>
            </a:r>
          </a:p>
        </p:txBody>
      </p:sp>
      <p:sp>
        <p:nvSpPr>
          <p:cNvPr id="9" name="ZoneTexte 8">
            <a:extLst>
              <a:ext uri="{FF2B5EF4-FFF2-40B4-BE49-F238E27FC236}">
                <a16:creationId xmlns:a16="http://schemas.microsoft.com/office/drawing/2014/main" id="{F321581B-A910-0C6B-6D01-DD168710515F}"/>
              </a:ext>
            </a:extLst>
          </p:cNvPr>
          <p:cNvSpPr txBox="1"/>
          <p:nvPr/>
        </p:nvSpPr>
        <p:spPr>
          <a:xfrm>
            <a:off x="8153400" y="5344613"/>
            <a:ext cx="2239691" cy="584775"/>
          </a:xfrm>
          <a:prstGeom prst="rect">
            <a:avLst/>
          </a:prstGeom>
          <a:noFill/>
          <a:ln>
            <a:solidFill>
              <a:schemeClr val="tx1"/>
            </a:solidFill>
          </a:ln>
        </p:spPr>
        <p:txBody>
          <a:bodyPr wrap="square" rtlCol="0">
            <a:spAutoFit/>
          </a:bodyPr>
          <a:lstStyle/>
          <a:p>
            <a:pPr algn="ctr"/>
            <a:r>
              <a:rPr lang="fr-FR" sz="1600" dirty="0">
                <a:solidFill>
                  <a:schemeClr val="tx2"/>
                </a:solidFill>
              </a:rPr>
              <a:t>Acheteurs de crédits carbone</a:t>
            </a:r>
          </a:p>
        </p:txBody>
      </p:sp>
      <p:cxnSp>
        <p:nvCxnSpPr>
          <p:cNvPr id="10" name="Connecteur droit avec flèche 9">
            <a:extLst>
              <a:ext uri="{FF2B5EF4-FFF2-40B4-BE49-F238E27FC236}">
                <a16:creationId xmlns:a16="http://schemas.microsoft.com/office/drawing/2014/main" id="{8B8626A5-1BD3-AAF2-2974-6131D22AA4B8}"/>
              </a:ext>
            </a:extLst>
          </p:cNvPr>
          <p:cNvCxnSpPr/>
          <p:nvPr/>
        </p:nvCxnSpPr>
        <p:spPr>
          <a:xfrm>
            <a:off x="6556226" y="5539787"/>
            <a:ext cx="1505866" cy="0"/>
          </a:xfrm>
          <a:prstGeom prst="straightConnector1">
            <a:avLst/>
          </a:prstGeom>
          <a:ln w="3175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91CD6800-8A8D-DF59-C7C2-EA2550AA0B1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703525" y="1373225"/>
            <a:ext cx="4965033" cy="651774"/>
          </a:xfrm>
          <a:prstGeom prst="rect">
            <a:avLst/>
          </a:prstGeom>
        </p:spPr>
      </p:pic>
    </p:spTree>
    <p:extLst>
      <p:ext uri="{BB962C8B-B14F-4D97-AF65-F5344CB8AC3E}">
        <p14:creationId xmlns:p14="http://schemas.microsoft.com/office/powerpoint/2010/main" val="390902925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idele.fr/fileadmin/_processed_/csm_Illu-Carbon-Agri-SOMMET-2020_6062837b95.png">
            <a:extLst>
              <a:ext uri="{FF2B5EF4-FFF2-40B4-BE49-F238E27FC236}">
                <a16:creationId xmlns:a16="http://schemas.microsoft.com/office/drawing/2014/main" id="{067088E0-96C4-73BA-CA52-CD857C58D9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115" b="7216"/>
          <a:stretch/>
        </p:blipFill>
        <p:spPr bwMode="auto">
          <a:xfrm>
            <a:off x="993322" y="1780115"/>
            <a:ext cx="10188555" cy="481728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Mise en œuvre d’un projet CARBON AGRI</a:t>
            </a:r>
          </a:p>
        </p:txBody>
      </p:sp>
      <p:pic>
        <p:nvPicPr>
          <p:cNvPr id="4" name="Image 3">
            <a:extLst>
              <a:ext uri="{FF2B5EF4-FFF2-40B4-BE49-F238E27FC236}">
                <a16:creationId xmlns:a16="http://schemas.microsoft.com/office/drawing/2014/main" id="{3E1ACF7C-EF2C-D28B-19AB-F59C310FE3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439" t="21410"/>
          <a:stretch/>
        </p:blipFill>
        <p:spPr>
          <a:xfrm>
            <a:off x="307995" y="1171315"/>
            <a:ext cx="2124659" cy="785885"/>
          </a:xfrm>
          <a:prstGeom prst="rect">
            <a:avLst/>
          </a:prstGeom>
        </p:spPr>
      </p:pic>
      <p:pic>
        <p:nvPicPr>
          <p:cNvPr id="5" name="Espace réservé du contenu 3">
            <a:extLst>
              <a:ext uri="{FF2B5EF4-FFF2-40B4-BE49-F238E27FC236}">
                <a16:creationId xmlns:a16="http://schemas.microsoft.com/office/drawing/2014/main" id="{55222382-0A9F-9298-65B5-1FE0EB09A4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46003" y="1229125"/>
            <a:ext cx="2321201" cy="919243"/>
          </a:xfrm>
          <a:prstGeom prst="rect">
            <a:avLst/>
          </a:prstGeom>
        </p:spPr>
      </p:pic>
    </p:spTree>
    <p:extLst>
      <p:ext uri="{BB962C8B-B14F-4D97-AF65-F5344CB8AC3E}">
        <p14:creationId xmlns:p14="http://schemas.microsoft.com/office/powerpoint/2010/main" val="33154168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F068DD-59F7-C959-5867-2DC3379EAC9A}"/>
              </a:ext>
            </a:extLst>
          </p:cNvPr>
          <p:cNvSpPr>
            <a:spLocks noGrp="1"/>
          </p:cNvSpPr>
          <p:nvPr>
            <p:ph type="title"/>
          </p:nvPr>
        </p:nvSpPr>
        <p:spPr/>
        <p:txBody>
          <a:bodyPr vert="horz" lIns="91440" tIns="45720" rIns="91440" bIns="45720" rtlCol="0" anchor="ctr">
            <a:normAutofit/>
          </a:bodyPr>
          <a:lstStyle/>
          <a:p>
            <a:r>
              <a:rPr lang="fr-FR" cap="small" dirty="0"/>
              <a:t>Y aller… ou pas ?</a:t>
            </a:r>
          </a:p>
        </p:txBody>
      </p:sp>
      <p:sp>
        <p:nvSpPr>
          <p:cNvPr id="3" name="Espace réservé du contenu 2">
            <a:extLst>
              <a:ext uri="{FF2B5EF4-FFF2-40B4-BE49-F238E27FC236}">
                <a16:creationId xmlns:a16="http://schemas.microsoft.com/office/drawing/2014/main" id="{6AA75EE0-2A9D-2E51-0948-E121642833CA}"/>
              </a:ext>
            </a:extLst>
          </p:cNvPr>
          <p:cNvSpPr>
            <a:spLocks noGrp="1"/>
          </p:cNvSpPr>
          <p:nvPr>
            <p:ph idx="1"/>
          </p:nvPr>
        </p:nvSpPr>
        <p:spPr>
          <a:xfrm>
            <a:off x="8185174" y="1475999"/>
            <a:ext cx="2928026" cy="4428000"/>
          </a:xfrm>
        </p:spPr>
        <p:txBody>
          <a:bodyPr/>
          <a:lstStyle/>
          <a:p>
            <a:pPr marL="0" indent="0">
              <a:buNone/>
            </a:pPr>
            <a:r>
              <a:rPr lang="fr-FR" dirty="0"/>
              <a:t>Les questions à se poser avant de se lancer dans un projet de crédits carbone… </a:t>
            </a:r>
          </a:p>
        </p:txBody>
      </p:sp>
      <p:pic>
        <p:nvPicPr>
          <p:cNvPr id="1026" name="Graphique 1">
            <a:extLst>
              <a:ext uri="{FF2B5EF4-FFF2-40B4-BE49-F238E27FC236}">
                <a16:creationId xmlns:a16="http://schemas.microsoft.com/office/drawing/2014/main" id="{603BF548-BAE9-9233-C6D4-7B3D4D396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12" y="1475999"/>
            <a:ext cx="7113671" cy="501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586468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481FE5-F8E4-8C18-F765-C7F9C825307D}"/>
              </a:ext>
            </a:extLst>
          </p:cNvPr>
          <p:cNvSpPr>
            <a:spLocks noGrp="1"/>
          </p:cNvSpPr>
          <p:nvPr>
            <p:ph type="title"/>
          </p:nvPr>
        </p:nvSpPr>
        <p:spPr/>
        <p:txBody>
          <a:bodyPr vert="horz" lIns="91440" tIns="45720" rIns="91440" bIns="45720" rtlCol="0" anchor="ctr">
            <a:normAutofit/>
          </a:bodyPr>
          <a:lstStyle/>
          <a:p>
            <a:r>
              <a:rPr lang="fr-FR" cap="small" dirty="0"/>
              <a:t>En dire plus sur les projets carbone</a:t>
            </a:r>
          </a:p>
        </p:txBody>
      </p:sp>
      <p:sp>
        <p:nvSpPr>
          <p:cNvPr id="3" name="Espace réservé du contenu 2">
            <a:extLst>
              <a:ext uri="{FF2B5EF4-FFF2-40B4-BE49-F238E27FC236}">
                <a16:creationId xmlns:a16="http://schemas.microsoft.com/office/drawing/2014/main" id="{548A8B29-F385-CD36-B86B-F998783C0F98}"/>
              </a:ext>
            </a:extLst>
          </p:cNvPr>
          <p:cNvSpPr>
            <a:spLocks noGrp="1"/>
          </p:cNvSpPr>
          <p:nvPr>
            <p:ph idx="1"/>
          </p:nvPr>
        </p:nvSpPr>
        <p:spPr>
          <a:xfrm>
            <a:off x="692349" y="1563549"/>
            <a:ext cx="10051200" cy="4428000"/>
          </a:xfrm>
        </p:spPr>
        <p:txBody>
          <a:bodyPr>
            <a:normAutofit lnSpcReduction="10000"/>
          </a:bodyPr>
          <a:lstStyle/>
          <a:p>
            <a:pPr marL="0" indent="0">
              <a:buNone/>
            </a:pPr>
            <a:r>
              <a:rPr lang="fr-FR" dirty="0"/>
              <a:t>Pour une présentation plus détaillée sur le déroulé et le fonctionnement de projets carbone labellisés, aller voir le diaporama « Marché du carbone » dans la notice relative aux modules communs à toutes les filières hébergée sur Opéra Connaissances</a:t>
            </a:r>
          </a:p>
          <a:p>
            <a:pPr marL="0" indent="0">
              <a:buNone/>
            </a:pPr>
            <a:r>
              <a:rPr lang="fr-FR" dirty="0">
                <a:hlinkClick r:id="rId2"/>
              </a:rPr>
              <a:t>https://opera-connaissances.chambres-agriculture.fr/index.php?lvl=notice_display&amp;id=293963</a:t>
            </a:r>
            <a:endParaRPr lang="fr-FR" dirty="0"/>
          </a:p>
          <a:p>
            <a:pPr marL="0" indent="0">
              <a:buNone/>
            </a:pPr>
            <a:r>
              <a:rPr lang="fr-FR" dirty="0"/>
              <a:t>Pour une présentation plus détaillée sur le déroulé et le fonctionnement de projets carbone liés aux haies, aller voir le diaporama « Agroforesterie » dans cette même notice.</a:t>
            </a:r>
          </a:p>
        </p:txBody>
      </p:sp>
    </p:spTree>
    <p:extLst>
      <p:ext uri="{BB962C8B-B14F-4D97-AF65-F5344CB8AC3E}">
        <p14:creationId xmlns:p14="http://schemas.microsoft.com/office/powerpoint/2010/main" val="349591228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Se mettre en action !</a:t>
            </a:r>
          </a:p>
        </p:txBody>
      </p:sp>
      <p:sp>
        <p:nvSpPr>
          <p:cNvPr id="3" name="Espace réservé du contenu 2">
            <a:extLst>
              <a:ext uri="{FF2B5EF4-FFF2-40B4-BE49-F238E27FC236}">
                <a16:creationId xmlns:a16="http://schemas.microsoft.com/office/drawing/2014/main" id="{F4379D9F-F7DD-612F-8E42-397EABFDB5EA}"/>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C22F665D-4614-4531-BE75-44519D390CFE}"/>
              </a:ext>
            </a:extLst>
          </p:cNvPr>
          <p:cNvPicPr/>
          <p:nvPr/>
        </p:nvPicPr>
        <p:blipFill rotWithShape="1">
          <a:blip r:embed="rId3"/>
          <a:srcRect l="11388" t="21640" r="18224" b="17801"/>
          <a:stretch/>
        </p:blipFill>
        <p:spPr bwMode="auto">
          <a:xfrm>
            <a:off x="1210800" y="1335463"/>
            <a:ext cx="9753600" cy="55225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706094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9C50E7-1197-5AE8-9287-16EC576391C0}"/>
              </a:ext>
            </a:extLst>
          </p:cNvPr>
          <p:cNvSpPr>
            <a:spLocks noGrp="1"/>
          </p:cNvSpPr>
          <p:nvPr>
            <p:ph type="title"/>
          </p:nvPr>
        </p:nvSpPr>
        <p:spPr/>
        <p:txBody>
          <a:bodyPr vert="horz" lIns="91440" tIns="45720" rIns="91440" bIns="45720" rtlCol="0" anchor="ctr">
            <a:normAutofit/>
          </a:bodyPr>
          <a:lstStyle/>
          <a:p>
            <a:r>
              <a:rPr lang="fr-FR" cap="small" dirty="0"/>
              <a:t> À vous de jouer !</a:t>
            </a:r>
          </a:p>
        </p:txBody>
      </p:sp>
      <p:pic>
        <p:nvPicPr>
          <p:cNvPr id="4" name="Picture 6">
            <a:extLst>
              <a:ext uri="{FF2B5EF4-FFF2-40B4-BE49-F238E27FC236}">
                <a16:creationId xmlns:a16="http://schemas.microsoft.com/office/drawing/2014/main" id="{FA465FC8-A3C1-0E60-2A44-95F1A32F88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3468" y="2238179"/>
            <a:ext cx="3885063" cy="4084436"/>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1">
            <a:extLst>
              <a:ext uri="{FF2B5EF4-FFF2-40B4-BE49-F238E27FC236}">
                <a16:creationId xmlns:a16="http://schemas.microsoft.com/office/drawing/2014/main" id="{367E63B3-B416-48B2-F7A3-780EB018896D}"/>
              </a:ext>
            </a:extLst>
          </p:cNvPr>
          <p:cNvSpPr txBox="1">
            <a:spLocks noChangeArrowheads="1"/>
          </p:cNvSpPr>
          <p:nvPr/>
        </p:nvSpPr>
        <p:spPr bwMode="auto">
          <a:xfrm>
            <a:off x="8169151" y="6152356"/>
            <a:ext cx="3098924" cy="34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000" tIns="0" rIns="27000" bIns="0" anchor="b"/>
          <a:lstStyle>
            <a:lvl1pPr>
              <a:spcBef>
                <a:spcPts val="1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9A35"/>
                </a:solidFill>
                <a:latin typeface="Verdana" panose="020B0604030504040204" pitchFamily="34" charset="0"/>
                <a:ea typeface="ＭＳ Ｐゴシック" panose="020B0600070205080204" pitchFamily="34" charset="-128"/>
                <a:cs typeface="Times New Roman" panose="02020603050405020304" pitchFamily="18" charset="0"/>
              </a:defRPr>
            </a:lvl1pPr>
            <a:lvl2pPr>
              <a:spcBef>
                <a:spcPts val="7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2pPr>
            <a:lvl3pPr>
              <a:spcBef>
                <a:spcPts val="4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3pPr>
            <a:lvl4pPr>
              <a:spcBef>
                <a:spcPts val="3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4pPr>
            <a:lvl5pPr>
              <a:spcBef>
                <a:spcPts val="25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5pPr>
            <a:lvl6pPr marL="2514600" indent="-228600" defTabSz="449263" eaLnBrk="0" fontAlgn="base" hangingPunct="0">
              <a:spcBef>
                <a:spcPts val="25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6pPr>
            <a:lvl7pPr marL="2971800" indent="-228600" defTabSz="449263" eaLnBrk="0" fontAlgn="base" hangingPunct="0">
              <a:spcBef>
                <a:spcPts val="25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7pPr>
            <a:lvl8pPr marL="3429000" indent="-228600" defTabSz="449263" eaLnBrk="0" fontAlgn="base" hangingPunct="0">
              <a:spcBef>
                <a:spcPts val="25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8pPr>
            <a:lvl9pPr marL="3886200" indent="-228600" defTabSz="449263" eaLnBrk="0" fontAlgn="base" hangingPunct="0">
              <a:spcBef>
                <a:spcPts val="25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Verdana" panose="020B0604030504040204" pitchFamily="34" charset="0"/>
                <a:ea typeface="Times New Roman" panose="02020603050405020304" pitchFamily="18" charset="0"/>
                <a:cs typeface="Times New Roman" panose="02020603050405020304" pitchFamily="18" charset="0"/>
              </a:defRPr>
            </a:lvl9pPr>
          </a:lstStyle>
          <a:p>
            <a:pPr eaLnBrk="1" hangingPunct="1">
              <a:spcBef>
                <a:spcPct val="0"/>
              </a:spcBef>
              <a:buClrTx/>
              <a:buFont typeface="Times New Roman" panose="02020603050405020304" pitchFamily="18" charset="0"/>
              <a:buNone/>
            </a:pPr>
            <a:endParaRPr lang="fr-FR" altLang="fr-FR" sz="2100" dirty="0">
              <a:solidFill>
                <a:srgbClr val="000000"/>
              </a:solidFill>
              <a:latin typeface="+mn-lt"/>
            </a:endParaRPr>
          </a:p>
          <a:p>
            <a:pPr eaLnBrk="1" hangingPunct="1">
              <a:spcBef>
                <a:spcPct val="0"/>
              </a:spcBef>
              <a:buClrTx/>
              <a:buFont typeface="Times New Roman" panose="02020603050405020304" pitchFamily="18" charset="0"/>
              <a:buNone/>
            </a:pPr>
            <a:endParaRPr lang="fr-FR" altLang="fr-FR" sz="2100" dirty="0">
              <a:solidFill>
                <a:srgbClr val="000000"/>
              </a:solidFill>
              <a:latin typeface="+mn-lt"/>
            </a:endParaRPr>
          </a:p>
          <a:p>
            <a:pPr eaLnBrk="1" hangingPunct="1">
              <a:spcBef>
                <a:spcPct val="0"/>
              </a:spcBef>
              <a:buClrTx/>
              <a:buFont typeface="Times New Roman" panose="02020603050405020304" pitchFamily="18" charset="0"/>
              <a:buNone/>
            </a:pPr>
            <a:endParaRPr lang="fr-FR" altLang="fr-FR" sz="2100" dirty="0">
              <a:solidFill>
                <a:srgbClr val="000000"/>
              </a:solidFill>
              <a:latin typeface="+mn-lt"/>
            </a:endParaRPr>
          </a:p>
          <a:p>
            <a:pPr>
              <a:spcBef>
                <a:spcPct val="0"/>
              </a:spcBef>
              <a:buClrTx/>
              <a:buFont typeface="Times New Roman" panose="02020603050405020304" pitchFamily="18" charset="0"/>
              <a:buNone/>
            </a:pPr>
            <a:r>
              <a:rPr lang="fr-FR" altLang="fr-FR" sz="1800" dirty="0">
                <a:solidFill>
                  <a:srgbClr val="DC2C00"/>
                </a:solidFill>
                <a:latin typeface="+mj-lt"/>
                <a:ea typeface="+mj-ea"/>
                <a:cs typeface="Arial" charset="0"/>
              </a:rPr>
              <a:t>#</a:t>
            </a:r>
            <a:r>
              <a:rPr lang="fr-FR" altLang="fr-FR" sz="1800" dirty="0" err="1">
                <a:solidFill>
                  <a:srgbClr val="DC2C00"/>
                </a:solidFill>
                <a:latin typeface="+mj-lt"/>
                <a:ea typeface="+mj-ea"/>
                <a:cs typeface="Arial" charset="0"/>
              </a:rPr>
              <a:t>CbonpourleClimat</a:t>
            </a:r>
            <a:r>
              <a:rPr lang="fr-FR" altLang="fr-FR" sz="1800" dirty="0">
                <a:solidFill>
                  <a:srgbClr val="DC2C00"/>
                </a:solidFill>
                <a:latin typeface="+mj-lt"/>
                <a:ea typeface="+mj-ea"/>
                <a:cs typeface="Arial" charset="0"/>
              </a:rPr>
              <a:t>	</a:t>
            </a:r>
          </a:p>
        </p:txBody>
      </p:sp>
      <p:sp>
        <p:nvSpPr>
          <p:cNvPr id="6" name="Rectangle 1034">
            <a:extLst>
              <a:ext uri="{FF2B5EF4-FFF2-40B4-BE49-F238E27FC236}">
                <a16:creationId xmlns:a16="http://schemas.microsoft.com/office/drawing/2014/main" id="{1E61DFB1-89E6-2E84-DC4D-4D590C02CDFF}"/>
              </a:ext>
            </a:extLst>
          </p:cNvPr>
          <p:cNvSpPr>
            <a:spLocks noChangeArrowheads="1"/>
          </p:cNvSpPr>
          <p:nvPr/>
        </p:nvSpPr>
        <p:spPr bwMode="auto">
          <a:xfrm>
            <a:off x="2135560" y="1042821"/>
            <a:ext cx="8418139" cy="181588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342900" indent="-342900" eaLnBrk="0" hangingPunct="0">
              <a:defRPr sz="1400">
                <a:solidFill>
                  <a:schemeClr val="bg1"/>
                </a:solidFill>
                <a:latin typeface="Arial" panose="020B0604020202020204" pitchFamily="34" charset="0"/>
                <a:ea typeface="ＭＳ Ｐゴシック" panose="020B0600070205080204" pitchFamily="34" charset="-128"/>
              </a:defRPr>
            </a:lvl1pPr>
            <a:lvl2pPr eaLnBrk="0" hangingPunct="0">
              <a:defRPr sz="1400">
                <a:solidFill>
                  <a:schemeClr val="bg1"/>
                </a:solidFill>
                <a:latin typeface="Arial" panose="020B0604020202020204" pitchFamily="34" charset="0"/>
                <a:ea typeface="ＭＳ Ｐゴシック" panose="020B0600070205080204" pitchFamily="34" charset="-128"/>
              </a:defRPr>
            </a:lvl2pPr>
            <a:lvl3pPr eaLnBrk="0" hangingPunct="0">
              <a:defRPr sz="1400">
                <a:solidFill>
                  <a:schemeClr val="bg1"/>
                </a:solidFill>
                <a:latin typeface="Arial" panose="020B0604020202020204" pitchFamily="34" charset="0"/>
                <a:ea typeface="ＭＳ Ｐゴシック" panose="020B0600070205080204" pitchFamily="34" charset="-128"/>
              </a:defRPr>
            </a:lvl3pPr>
            <a:lvl4pPr eaLnBrk="0" hangingPunct="0">
              <a:defRPr sz="1400">
                <a:solidFill>
                  <a:schemeClr val="bg1"/>
                </a:solidFill>
                <a:latin typeface="Arial" panose="020B0604020202020204" pitchFamily="34" charset="0"/>
                <a:ea typeface="ＭＳ Ｐゴシック" panose="020B0600070205080204" pitchFamily="34" charset="-128"/>
              </a:defRPr>
            </a:lvl4pPr>
            <a:lvl5pPr eaLnBrk="0" hangingPunct="0">
              <a:defRPr sz="1400">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defRPr sz="1400">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defRPr sz="1400">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defRPr sz="1400">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defRPr sz="1400">
                <a:solidFill>
                  <a:schemeClr val="bg1"/>
                </a:solidFill>
                <a:latin typeface="Arial" panose="020B0604020202020204" pitchFamily="34" charset="0"/>
                <a:ea typeface="ＭＳ Ｐゴシック" panose="020B0600070205080204" pitchFamily="34" charset="-128"/>
              </a:defRPr>
            </a:lvl9pPr>
          </a:lstStyle>
          <a:p>
            <a:pPr eaLnBrk="1" hangingPunct="1">
              <a:buClr>
                <a:srgbClr val="000000"/>
              </a:buClr>
              <a:buSzPct val="100000"/>
              <a:buFontTx/>
              <a:buChar char="-"/>
              <a:defRPr/>
            </a:pPr>
            <a:endParaRPr lang="fr-FR" altLang="fr-FR" sz="2800" dirty="0">
              <a:solidFill>
                <a:schemeClr val="accent5">
                  <a:lumMod val="75000"/>
                </a:schemeClr>
              </a:solidFill>
              <a:latin typeface="+mn-lt"/>
            </a:endParaRPr>
          </a:p>
          <a:p>
            <a:pPr marL="0" indent="0" eaLnBrk="1" hangingPunct="1">
              <a:buClr>
                <a:srgbClr val="000000"/>
              </a:buClr>
              <a:buSzPct val="100000"/>
              <a:defRPr/>
            </a:pPr>
            <a:r>
              <a:rPr lang="fr-FR" altLang="fr-FR" sz="2800" b="1" dirty="0">
                <a:solidFill>
                  <a:schemeClr val="accent5">
                    <a:lumMod val="75000"/>
                  </a:schemeClr>
                </a:solidFill>
                <a:latin typeface="+mn-lt"/>
              </a:rPr>
              <a:t>Un mini test pour connaitre son profil…</a:t>
            </a:r>
            <a:endParaRPr lang="fr-FR" altLang="fr-FR" sz="2800" dirty="0">
              <a:solidFill>
                <a:schemeClr val="accent5">
                  <a:lumMod val="75000"/>
                </a:schemeClr>
              </a:solidFill>
              <a:latin typeface="+mn-lt"/>
            </a:endParaRPr>
          </a:p>
          <a:p>
            <a:pPr eaLnBrk="1" hangingPunct="1">
              <a:buClr>
                <a:srgbClr val="000000"/>
              </a:buClr>
              <a:buSzPct val="100000"/>
              <a:buFont typeface="Times New Roman" panose="02020603050405020304" pitchFamily="18" charset="0"/>
              <a:buNone/>
              <a:defRPr/>
            </a:pPr>
            <a:endParaRPr lang="fr-FR" altLang="fr-FR" sz="2800" dirty="0">
              <a:solidFill>
                <a:schemeClr val="accent5">
                  <a:lumMod val="75000"/>
                </a:schemeClr>
              </a:solidFill>
              <a:latin typeface="+mn-lt"/>
            </a:endParaRPr>
          </a:p>
          <a:p>
            <a:pPr eaLnBrk="1" hangingPunct="1">
              <a:buClr>
                <a:srgbClr val="000000"/>
              </a:buClr>
              <a:buSzPct val="100000"/>
              <a:buFont typeface="Times New Roman" panose="02020603050405020304" pitchFamily="18" charset="0"/>
              <a:buNone/>
              <a:defRPr/>
            </a:pPr>
            <a:endParaRPr lang="fr-FR" altLang="fr-FR" sz="2800" dirty="0">
              <a:solidFill>
                <a:schemeClr val="accent5">
                  <a:lumMod val="75000"/>
                </a:schemeClr>
              </a:solidFill>
              <a:latin typeface="+mn-lt"/>
            </a:endParaRPr>
          </a:p>
        </p:txBody>
      </p:sp>
      <p:sp>
        <p:nvSpPr>
          <p:cNvPr id="3" name="ZoneTexte 2">
            <a:extLst>
              <a:ext uri="{FF2B5EF4-FFF2-40B4-BE49-F238E27FC236}">
                <a16:creationId xmlns:a16="http://schemas.microsoft.com/office/drawing/2014/main" id="{1496191C-EA8C-4550-A784-D697220004E6}"/>
              </a:ext>
            </a:extLst>
          </p:cNvPr>
          <p:cNvSpPr txBox="1"/>
          <p:nvPr/>
        </p:nvSpPr>
        <p:spPr>
          <a:xfrm>
            <a:off x="3047999" y="1950762"/>
            <a:ext cx="6096000" cy="369332"/>
          </a:xfrm>
          <a:prstGeom prst="rect">
            <a:avLst/>
          </a:prstGeom>
          <a:noFill/>
        </p:spPr>
        <p:txBody>
          <a:bodyPr wrap="square">
            <a:spAutoFit/>
          </a:bodyPr>
          <a:lstStyle/>
          <a:p>
            <a:r>
              <a:rPr lang="fr-FR" dirty="0"/>
              <a:t>https://climatquizz.chambres-agriculture.fr/</a:t>
            </a:r>
          </a:p>
        </p:txBody>
      </p:sp>
    </p:spTree>
    <p:extLst>
      <p:ext uri="{BB962C8B-B14F-4D97-AF65-F5344CB8AC3E}">
        <p14:creationId xmlns:p14="http://schemas.microsoft.com/office/powerpoint/2010/main" val="3200058380"/>
      </p:ext>
    </p:extLst>
  </p:cSld>
  <p:clrMapOvr>
    <a:masterClrMapping/>
  </p:clrMapOvr>
</p:sld>
</file>

<file path=ppt/theme/theme1.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2.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3.xml><?xml version="1.0" encoding="utf-8"?>
<a:theme xmlns:a="http://schemas.openxmlformats.org/drawingml/2006/main" name="1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itationVTI">
  <a:themeElements>
    <a:clrScheme name="Citation">
      <a:dk1>
        <a:sysClr val="windowText" lastClr="000000"/>
      </a:dk1>
      <a:lt1>
        <a:sysClr val="window" lastClr="FFFFFF"/>
      </a:lt1>
      <a:dk2>
        <a:srgbClr val="01375D"/>
      </a:dk2>
      <a:lt2>
        <a:srgbClr val="F3F2EF"/>
      </a:lt2>
      <a:accent1>
        <a:srgbClr val="29A3D2"/>
      </a:accent1>
      <a:accent2>
        <a:srgbClr val="0669AC"/>
      </a:accent2>
      <a:accent3>
        <a:srgbClr val="FD891C"/>
      </a:accent3>
      <a:accent4>
        <a:srgbClr val="FD6927"/>
      </a:accent4>
      <a:accent5>
        <a:srgbClr val="F95131"/>
      </a:accent5>
      <a:accent6>
        <a:srgbClr val="CE5FAE"/>
      </a:accent6>
      <a:hlink>
        <a:srgbClr val="0F8EC1"/>
      </a:hlink>
      <a:folHlink>
        <a:srgbClr val="DC6400"/>
      </a:folHlink>
    </a:clrScheme>
    <a:fontScheme name="Grandview">
      <a:majorFont>
        <a:latin typeface="Grandview"/>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ationVTI" id="{4899D957-8B31-4AB5-A19D-CB0353FFB667}" vid="{430294D6-2412-4BD3-B567-F0976EA49313}"/>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headEnd type="triangl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9.xml><?xml version="1.0" encoding="utf-8"?>
<a:theme xmlns:a="http://schemas.openxmlformats.org/drawingml/2006/main" name="1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_APCA_V4_apercu - Fond bleu 08 - Chambre Bgne" id="{E32D12C3-7E27-CA4A-862E-03136AFC031F}" vid="{635A2511-6438-124E-A13A-8BF0072FF8AF}"/>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EEF49FE6496B48B7D722F0BDBD163D" ma:contentTypeVersion="5" ma:contentTypeDescription="Create a new document." ma:contentTypeScope="" ma:versionID="8f965089e01f2378cf904754187f9044">
  <xsd:schema xmlns:xsd="http://www.w3.org/2001/XMLSchema" xmlns:xs="http://www.w3.org/2001/XMLSchema" xmlns:p="http://schemas.microsoft.com/office/2006/metadata/properties" xmlns:ns3="bc8beb13-2480-4d2a-ada7-cb78de8c4af4" targetNamespace="http://schemas.microsoft.com/office/2006/metadata/properties" ma:root="true" ma:fieldsID="de4baa49bd1b99af0e6d28b2297edeec" ns3:_="">
    <xsd:import namespace="bc8beb13-2480-4d2a-ada7-cb78de8c4af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8beb13-2480-4d2a-ada7-cb78de8c4af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BA6AE6A-17FC-43EA-8E13-60F23789C8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8beb13-2480-4d2a-ada7-cb78de8c4a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6FBF3C-E8E1-43FA-8994-6DDB7D820240}">
  <ds:schemaRefs>
    <ds:schemaRef ds:uri="http://schemas.microsoft.com/sharepoint/v3/contenttype/forms"/>
  </ds:schemaRefs>
</ds:datastoreItem>
</file>

<file path=customXml/itemProps3.xml><?xml version="1.0" encoding="utf-8"?>
<ds:datastoreItem xmlns:ds="http://schemas.openxmlformats.org/officeDocument/2006/customXml" ds:itemID="{207D2F11-7733-40DB-BAB0-2E53FD4FE75F}">
  <ds:schemaRefs>
    <ds:schemaRef ds:uri="http://schemas.openxmlformats.org/package/2006/metadata/core-properties"/>
    <ds:schemaRef ds:uri="http://purl.org/dc/dcmitype/"/>
    <ds:schemaRef ds:uri="http://schemas.microsoft.com/office/infopath/2007/PartnerControls"/>
    <ds:schemaRef ds:uri="http://www.w3.org/XML/1998/namespace"/>
    <ds:schemaRef ds:uri="bc8beb13-2480-4d2a-ada7-cb78de8c4af4"/>
    <ds:schemaRef ds:uri="http://purl.org/dc/elements/1.1/"/>
    <ds:schemaRef ds:uri="http://schemas.microsoft.com/office/2006/metadata/properties"/>
    <ds:schemaRef ds:uri="http://schemas.microsoft.com/office/2006/documentManagement/typ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6065</TotalTime>
  <Words>18469</Words>
  <Application>Microsoft Office PowerPoint</Application>
  <PresentationFormat>Grand écran</PresentationFormat>
  <Paragraphs>1382</Paragraphs>
  <Slides>154</Slides>
  <Notes>137</Notes>
  <HiddenSlides>0</HiddenSlides>
  <MMClips>1</MMClips>
  <ScaleCrop>false</ScaleCrop>
  <HeadingPairs>
    <vt:vector size="6" baseType="variant">
      <vt:variant>
        <vt:lpstr>Polices utilisées</vt:lpstr>
      </vt:variant>
      <vt:variant>
        <vt:i4>17</vt:i4>
      </vt:variant>
      <vt:variant>
        <vt:lpstr>Thème</vt:lpstr>
      </vt:variant>
      <vt:variant>
        <vt:i4>9</vt:i4>
      </vt:variant>
      <vt:variant>
        <vt:lpstr>Titres des diapositives</vt:lpstr>
      </vt:variant>
      <vt:variant>
        <vt:i4>154</vt:i4>
      </vt:variant>
    </vt:vector>
  </HeadingPairs>
  <TitlesOfParts>
    <vt:vector size="180" baseType="lpstr">
      <vt:lpstr>MS Mincho</vt:lpstr>
      <vt:lpstr>MS PGothic</vt:lpstr>
      <vt:lpstr>MS PGothic</vt:lpstr>
      <vt:lpstr>-apple-system</vt:lpstr>
      <vt:lpstr>Aptos</vt:lpstr>
      <vt:lpstr>Arial</vt:lpstr>
      <vt:lpstr>Calibri</vt:lpstr>
      <vt:lpstr>Calibri Light</vt:lpstr>
      <vt:lpstr>Comic Sans MS</vt:lpstr>
      <vt:lpstr>Grandview</vt:lpstr>
      <vt:lpstr>Grandview Display</vt:lpstr>
      <vt:lpstr>Roboto Slab</vt:lpstr>
      <vt:lpstr>Symbol</vt:lpstr>
      <vt:lpstr>Times New Roman</vt:lpstr>
      <vt:lpstr>var(--artdeco-reset-typography-font-family-sans)</vt:lpstr>
      <vt:lpstr>Verdana</vt:lpstr>
      <vt:lpstr>Wingdings</vt:lpstr>
      <vt:lpstr>2_APCA_V4</vt:lpstr>
      <vt:lpstr>APCA_V4</vt:lpstr>
      <vt:lpstr>15_Thème Office</vt:lpstr>
      <vt:lpstr>CitationVTI</vt:lpstr>
      <vt:lpstr>Thème Office</vt:lpstr>
      <vt:lpstr>1_Thème Office</vt:lpstr>
      <vt:lpstr>2_Thème Office</vt:lpstr>
      <vt:lpstr>3_Thème Office</vt:lpstr>
      <vt:lpstr>1_APCA_V4</vt:lpstr>
      <vt:lpstr>Enjeux et impacts du changement   climatique pour mon exploitation - Comment être acteur ?</vt:lpstr>
      <vt:lpstr>Étape Sensibilisation Le changement climatique :  causes, enjeux et impacts  pour mon exploitation</vt:lpstr>
      <vt:lpstr>SOMMAIRE (cliquez !)</vt:lpstr>
      <vt:lpstr>Avant de démarrer… Tour de table</vt:lpstr>
      <vt:lpstr>Présentation PowerPoint</vt:lpstr>
      <vt:lpstr>VOCABULAIRE</vt:lpstr>
      <vt:lpstr>Un constat global : l’élévation des températures</vt:lpstr>
      <vt:lpstr>Tous les compartiments terrestres sont impactés !</vt:lpstr>
      <vt:lpstr>Niveau moyen des océans de 1993 à 2020</vt:lpstr>
      <vt:lpstr>Un point d’Actu…</vt:lpstr>
      <vt:lpstr>LE MONDE du 26 mai 2023 </vt:lpstr>
      <vt:lpstr>2023 a été l’année la plus chaude jamais enregistrée dans le monde… </vt:lpstr>
      <vt:lpstr>… et 2024 la dépasse !</vt:lpstr>
      <vt:lpstr>Un réchauffement en accélération !</vt:lpstr>
      <vt:lpstr>Une accentuation des extrêmes</vt:lpstr>
      <vt:lpstr>Ce que l’on observe en France</vt:lpstr>
      <vt:lpstr>Présentation PowerPoint</vt:lpstr>
      <vt:lpstr>Présentation PowerPoint</vt:lpstr>
      <vt:lpstr>Présentation PowerPoint</vt:lpstr>
      <vt:lpstr>Bilan climatique 2025 (Météo France) </vt:lpstr>
      <vt:lpstr>Présentation PowerPoint</vt:lpstr>
      <vt:lpstr>En 2025, une pousse de l’herbe inférieure à la normale mais des rendements corrects en céréales</vt:lpstr>
      <vt:lpstr>2022, une année comme les autres ?</vt:lpstr>
      <vt:lpstr>Présentation PowerPoint</vt:lpstr>
      <vt:lpstr>Des indicateurs pluviométriques à décrypter localement</vt:lpstr>
      <vt:lpstr>Une délicate analyse des précipitations</vt:lpstr>
      <vt:lpstr>Une variabilité interannuelle qui s’accentue</vt:lpstr>
      <vt:lpstr>Ce que l’on observe en France: humidité des sols</vt:lpstr>
      <vt:lpstr>Ce que l’on observe en France : étendue des sécheresses</vt:lpstr>
      <vt:lpstr>Aléas : une rapide analyse du passé récent (2016-2024)</vt:lpstr>
      <vt:lpstr>Aléas : une rapide analyse du passé récent</vt:lpstr>
      <vt:lpstr>Aléas : une rapide analyse du passé récent</vt:lpstr>
      <vt:lpstr>Sensibiliser avec des données locales !</vt:lpstr>
      <vt:lpstr>Présentation PowerPoint</vt:lpstr>
      <vt:lpstr>Présentation PowerPoint</vt:lpstr>
      <vt:lpstr>Présentation PowerPoint</vt:lpstr>
      <vt:lpstr>Présentation PowerPoint</vt:lpstr>
      <vt:lpstr>Et pour demain ?  Quels changements climatiques à venir ?</vt:lpstr>
      <vt:lpstr>Changement climatique : les scénarios GIEC 2013</vt:lpstr>
      <vt:lpstr>Changement climatique : les scénarios du GIEC 2021</vt:lpstr>
      <vt:lpstr>Présentation PowerPoint</vt:lpstr>
      <vt:lpstr>Le volet générationnel des scénarios du GIEC</vt:lpstr>
      <vt:lpstr>Présentation PowerPoint</vt:lpstr>
      <vt:lpstr>Garder en tête qu’il y aura des changements climatiques régionaux pour différents niveaux de réchauffements globaux   </vt:lpstr>
      <vt:lpstr>Présentation PowerPoint</vt:lpstr>
      <vt:lpstr>LA TRACC : on a choisi le +4°C !</vt:lpstr>
      <vt:lpstr>Élaboration des projections climatiques</vt:lpstr>
      <vt:lpstr>Choix et construction de la trajectoire (1) </vt:lpstr>
      <vt:lpstr>Choix et construction de la trajectoire (2) </vt:lpstr>
      <vt:lpstr>Ce que nous dit la TRACC : températures</vt:lpstr>
      <vt:lpstr>Projections climatiques en France  Prévisions du GIEC : températures moyennes</vt:lpstr>
      <vt:lpstr>Ce que nous dit la TRACC : vagues de chaleur</vt:lpstr>
      <vt:lpstr>Ce que nous dit la TRACC : précipitations</vt:lpstr>
      <vt:lpstr>Ce que nous dit la TRACC : eau « utile »</vt:lpstr>
      <vt:lpstr>Projections climatiques en France: humidité des sols</vt:lpstr>
      <vt:lpstr>Ce que nous dit la TRACC : autres indicateurs</vt:lpstr>
      <vt:lpstr>L’enjeu spécifique de la ressource en eau</vt:lpstr>
      <vt:lpstr>L’enjeu spécifique de la ressource en eau</vt:lpstr>
      <vt:lpstr>Présentation PowerPoint</vt:lpstr>
      <vt:lpstr>Qui va payer la facture ?</vt:lpstr>
      <vt:lpstr>Projections climatiques en France : ce qu’on peut retenir </vt:lpstr>
      <vt:lpstr>Présentation PowerPoint</vt:lpstr>
      <vt:lpstr>Temps d’échanges : le changement climatique,  quelles conséquences ? </vt:lpstr>
      <vt:lpstr>Les impacts mondiaux : conséquences directes…</vt:lpstr>
      <vt:lpstr>Les impacts agricoles</vt:lpstr>
      <vt:lpstr>Les impacts agricoles du changement climatique</vt:lpstr>
      <vt:lpstr>Présentation PowerPoint</vt:lpstr>
      <vt:lpstr>Impacts agricoles : rendements</vt:lpstr>
      <vt:lpstr>Impacts agricoles : accélération des cycles</vt:lpstr>
      <vt:lpstr>Impacts agricoles : des rendements qui plafonnent</vt:lpstr>
      <vt:lpstr>Impacts agricoles : des rendements qui plafonnent</vt:lpstr>
      <vt:lpstr>Impacts agricoles : bio-agresseurs</vt:lpstr>
      <vt:lpstr>Impacts agricoles : bien-être animal (1)</vt:lpstr>
      <vt:lpstr>Présentation PowerPoint</vt:lpstr>
      <vt:lpstr>Présentation PowerPoint</vt:lpstr>
      <vt:lpstr>Impacts agricoles : indicateurs animaux</vt:lpstr>
      <vt:lpstr>Présentation PowerPoint</vt:lpstr>
      <vt:lpstr>impacts agricoles : pousse de l’herbe (2)</vt:lpstr>
      <vt:lpstr>Des récoltes aléatoires : 1 an sur 5 en rupture</vt:lpstr>
      <vt:lpstr>Les impacts agricoles au niveau local</vt:lpstr>
      <vt:lpstr>impacts agricoles : date de mise à l’herbe</vt:lpstr>
      <vt:lpstr>Impacts agricoles en Pays de la Loire</vt:lpstr>
      <vt:lpstr>Impacts agricoles en Pays de la Loire</vt:lpstr>
      <vt:lpstr>L’eau en 2050 : graves tensions sur les écosystèmes et les usages </vt:lpstr>
      <vt:lpstr>Enjeux au-delà des impacts agricoles : l’accès à l’eau</vt:lpstr>
      <vt:lpstr>EXPLORE 2 : débits journaliers en 2100</vt:lpstr>
      <vt:lpstr>EXPLORE 2 : des étiages plus sévères</vt:lpstr>
      <vt:lpstr>Une moindre disponibilité de la ressource</vt:lpstr>
      <vt:lpstr>Rappels sur le Cycle de l’eau</vt:lpstr>
      <vt:lpstr>Données sur les usages agricoles de l’eau </vt:lpstr>
      <vt:lpstr>Au-delà des impacts agricoles : l’enjeu alimentaire</vt:lpstr>
      <vt:lpstr>Présentation PowerPoint</vt:lpstr>
      <vt:lpstr>Résumé agriculture et changement climatique</vt:lpstr>
      <vt:lpstr>S’adapter tout en cherchant à atténuer son impact</vt:lpstr>
      <vt:lpstr>Les enjeux pour l’agriculture</vt:lpstr>
      <vt:lpstr>La vulnérabilité des systèmes agricoles</vt:lpstr>
      <vt:lpstr>S’adapter : prendre en compte la vulnérabilité de nos systèmes ! </vt:lpstr>
      <vt:lpstr>Présentation PowerPoint</vt:lpstr>
      <vt:lpstr>Contexte : la vulnérabilité des approvisionnements en énergie,  une autre contrainte pour l’adaptation au changement climatique </vt:lpstr>
      <vt:lpstr>Problématique, une double contrainte :  de + en + d’aléas météos avec des moyens de + en + réduits</vt:lpstr>
      <vt:lpstr>Engagements politiques internationaux</vt:lpstr>
      <vt:lpstr>Engagements politiques en France</vt:lpstr>
      <vt:lpstr>La Stratégie Nationale Bas Carbone</vt:lpstr>
      <vt:lpstr> La Stratégie Nationale Bas Carbone 2 (2019-2024)</vt:lpstr>
      <vt:lpstr> La Stratégie Nationale Bas Carbone 3 (2024-2028)</vt:lpstr>
      <vt:lpstr>SNBC 3 : l’horizon 2030</vt:lpstr>
      <vt:lpstr>SNBC 3 pour le secteur agricole</vt:lpstr>
      <vt:lpstr>Le Plan national d’adaptation au CC </vt:lpstr>
      <vt:lpstr>PNACC 3 : mesures agricoles</vt:lpstr>
      <vt:lpstr>La Loi Climat et Résilience</vt:lpstr>
      <vt:lpstr>FOCUS GES pour Gaz à Effet de  Serre</vt:lpstr>
      <vt:lpstr>La vidéo du Monde qui résume TOUT !!!</vt:lpstr>
      <vt:lpstr>Effet de serre &amp; Forçage radiatif</vt:lpstr>
      <vt:lpstr>Présentation PowerPoint</vt:lpstr>
      <vt:lpstr>Gaz à effet de serre : répartition mondiale</vt:lpstr>
      <vt:lpstr>Le pouvoir de réchauffement global</vt:lpstr>
      <vt:lpstr>100% du réchauffement climatique est dû aux activités humaines </vt:lpstr>
      <vt:lpstr>Gaz à effet de serre :  relation au changement climatique</vt:lpstr>
      <vt:lpstr>Présentation PowerPoint</vt:lpstr>
      <vt:lpstr>Présentation PowerPoint</vt:lpstr>
      <vt:lpstr>Les émissions de ges en Bretagne</vt:lpstr>
      <vt:lpstr>D’où vient le CO2 ?</vt:lpstr>
      <vt:lpstr>D’où vient le NO2 ?</vt:lpstr>
      <vt:lpstr>D’où vient le CH4 ?</vt:lpstr>
      <vt:lpstr>Émissions de GES en France</vt:lpstr>
      <vt:lpstr>Émissions agricoles de GES en France </vt:lpstr>
      <vt:lpstr>Une baisse continue</vt:lpstr>
      <vt:lpstr>Émissions de GES en élevage (échelle mondiale) </vt:lpstr>
      <vt:lpstr>Temps d’échanges</vt:lpstr>
      <vt:lpstr>Les postes d’émissions en agriculture</vt:lpstr>
      <vt:lpstr>Postes d’émissions de GES en agriculture</vt:lpstr>
      <vt:lpstr>Comment limiter son impact ? (échelle mondiale)</vt:lpstr>
      <vt:lpstr>Comment limiter son impact ? (échelle France)</vt:lpstr>
      <vt:lpstr>Comment limiter son impact ? </vt:lpstr>
      <vt:lpstr>Où est stocké le carbone ?</vt:lpstr>
      <vt:lpstr>Agriculture et stockage de carbone</vt:lpstr>
      <vt:lpstr>Le stockage du carbone dans les sols agricoles</vt:lpstr>
      <vt:lpstr>Présentation PowerPoint</vt:lpstr>
      <vt:lpstr>Des contributions négatives… et positives !</vt:lpstr>
      <vt:lpstr>Le marché du carbone : comment ça marche ?</vt:lpstr>
      <vt:lpstr>Le marché du carbone obligatoire</vt:lpstr>
      <vt:lpstr>Marché de quotas &amp; Taxes carbone</vt:lpstr>
      <vt:lpstr>Plus d’infos…</vt:lpstr>
      <vt:lpstr>Différencier les 2 marchés du carbone</vt:lpstr>
      <vt:lpstr>Le marché du carbone volontaire</vt:lpstr>
      <vt:lpstr>Le  marché du carbone volontaire : une rémunération extérieure à la filière</vt:lpstr>
      <vt:lpstr>Les critères qualité des projets carbone</vt:lpstr>
      <vt:lpstr>Les méthodes agricoles</vt:lpstr>
      <vt:lpstr>Exemple de la méthode CARBON AGRI</vt:lpstr>
      <vt:lpstr>Mise en œuvre d’un projet CARBON AGRI</vt:lpstr>
      <vt:lpstr>Y aller… ou pas ?</vt:lpstr>
      <vt:lpstr>En dire plus sur les projets carbone</vt:lpstr>
      <vt:lpstr>Se mettre en action !</vt:lpstr>
      <vt:lpstr> À vous de jouer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indicateur prairie : la fiche P8 : nombre de jours de stress thermique des prairies (juin-septembre) Un indicateur maïs : M5 : Bilan hydrique estival (Juin-Aout) Un indicateur bovin : Bo1 : Nombre de jours d’inconfort des bovins lié aux conditions température-humidité.</dc:title>
  <dc:creator>Melanie LOUBAUD BERSON</dc:creator>
  <cp:lastModifiedBy>Melanie LOUBAUD BERSON</cp:lastModifiedBy>
  <cp:revision>69</cp:revision>
  <dcterms:created xsi:type="dcterms:W3CDTF">2024-04-07T19:44:05Z</dcterms:created>
  <dcterms:modified xsi:type="dcterms:W3CDTF">2026-01-19T13:04:27Z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0x0101002AEEF49FE6496B48B7D722F0BDBD163D</vt:lpwstr>
  </property>
</Properties>
</file>