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0" r:id="rId3"/>
    <p:sldId id="262" r:id="rId4"/>
    <p:sldId id="266" r:id="rId5"/>
    <p:sldId id="267" r:id="rId6"/>
    <p:sldId id="259" r:id="rId7"/>
    <p:sldId id="257" r:id="rId8"/>
    <p:sldId id="258" r:id="rId9"/>
    <p:sldId id="261"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00CCFF"/>
    <a:srgbClr val="00FFFF"/>
    <a:srgbClr val="0066FF"/>
    <a:srgbClr val="666699"/>
    <a:srgbClr val="00CC99"/>
    <a:srgbClr val="FF99CC"/>
    <a:srgbClr val="66FFCC"/>
    <a:srgbClr val="99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0" d="100"/>
          <a:sy n="100" d="100"/>
        </p:scale>
        <p:origin x="9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200" dirty="0"/>
              <a:t>PDE </a:t>
            </a:r>
            <a:r>
              <a:rPr lang="en-US" sz="2200" dirty="0" err="1"/>
              <a:t>réalisés</a:t>
            </a:r>
            <a:endParaRPr lang="en-US" sz="2200" dirty="0"/>
          </a:p>
        </c:rich>
      </c:tx>
      <c:overlay val="0"/>
      <c:spPr>
        <a:noFill/>
        <a:ln>
          <a:noFill/>
        </a:ln>
        <a:effectLst/>
      </c:spPr>
      <c:txPr>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Feuil1!$B$1</c:f>
              <c:strCache>
                <c:ptCount val="1"/>
                <c:pt idx="0">
                  <c:v>Colonne1</c:v>
                </c:pt>
              </c:strCache>
            </c:strRef>
          </c:tx>
          <c:spPr>
            <a:solidFill>
              <a:schemeClr val="accent1"/>
            </a:solidFill>
            <a:ln w="19050">
              <a:solidFill>
                <a:schemeClr val="lt1"/>
              </a:solidFill>
            </a:ln>
            <a:effectLst/>
          </c:spPr>
          <c:invertIfNegative val="0"/>
          <c:dPt>
            <c:idx val="0"/>
            <c:invertIfNegative val="0"/>
            <c:bubble3D val="0"/>
            <c:spPr>
              <a:solidFill>
                <a:srgbClr val="00B0F0"/>
              </a:solidFill>
              <a:ln w="19050">
                <a:solidFill>
                  <a:schemeClr val="lt1"/>
                </a:solidFill>
              </a:ln>
              <a:effectLst/>
            </c:spPr>
            <c:extLst>
              <c:ext xmlns:c16="http://schemas.microsoft.com/office/drawing/2014/chart" uri="{C3380CC4-5D6E-409C-BE32-E72D297353CC}">
                <c16:uniqueId val="{00000001-625C-4569-BF53-15CFE95B6DE6}"/>
              </c:ext>
            </c:extLst>
          </c:dPt>
          <c:dPt>
            <c:idx val="1"/>
            <c:invertIfNegative val="0"/>
            <c:bubble3D val="0"/>
            <c:spPr>
              <a:solidFill>
                <a:srgbClr val="FFC000"/>
              </a:solidFill>
              <a:ln w="19050">
                <a:solidFill>
                  <a:schemeClr val="lt1"/>
                </a:solidFill>
              </a:ln>
              <a:effectLst/>
            </c:spPr>
            <c:extLst>
              <c:ext xmlns:c16="http://schemas.microsoft.com/office/drawing/2014/chart" uri="{C3380CC4-5D6E-409C-BE32-E72D297353CC}">
                <c16:uniqueId val="{00000003-625C-4569-BF53-15CFE95B6DE6}"/>
              </c:ext>
            </c:extLst>
          </c:dPt>
          <c:dPt>
            <c:idx val="2"/>
            <c:invertIfNegative val="0"/>
            <c:bubble3D val="0"/>
            <c:spPr>
              <a:solidFill>
                <a:srgbClr val="FFFF00"/>
              </a:solidFill>
              <a:ln w="19050">
                <a:solidFill>
                  <a:schemeClr val="lt1"/>
                </a:solidFill>
              </a:ln>
              <a:effectLst/>
            </c:spPr>
            <c:extLst>
              <c:ext xmlns:c16="http://schemas.microsoft.com/office/drawing/2014/chart" uri="{C3380CC4-5D6E-409C-BE32-E72D297353CC}">
                <c16:uniqueId val="{00000005-625C-4569-BF53-15CFE95B6DE6}"/>
              </c:ext>
            </c:extLst>
          </c:dPt>
          <c:dLbls>
            <c:dLbl>
              <c:idx val="0"/>
              <c:tx>
                <c:rich>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r>
                      <a:rPr lang="en-US" dirty="0"/>
                      <a:t>29</a:t>
                    </a:r>
                  </a:p>
                </c:rich>
              </c:tx>
              <c:spPr>
                <a:solidFill>
                  <a:schemeClr val="bg1"/>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25C-4569-BF53-15CFE95B6DE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Feuil1!$A$2:$A$4</c:f>
              <c:numCache>
                <c:formatCode>General</c:formatCode>
                <c:ptCount val="3"/>
                <c:pt idx="0">
                  <c:v>2023</c:v>
                </c:pt>
                <c:pt idx="1">
                  <c:v>2024</c:v>
                </c:pt>
                <c:pt idx="2">
                  <c:v>2025</c:v>
                </c:pt>
              </c:numCache>
            </c:numRef>
          </c:cat>
          <c:val>
            <c:numRef>
              <c:f>Feuil1!$B$2:$B$4</c:f>
              <c:numCache>
                <c:formatCode>General</c:formatCode>
                <c:ptCount val="3"/>
                <c:pt idx="0">
                  <c:v>29</c:v>
                </c:pt>
                <c:pt idx="1">
                  <c:v>33</c:v>
                </c:pt>
                <c:pt idx="2">
                  <c:v>30</c:v>
                </c:pt>
              </c:numCache>
            </c:numRef>
          </c:val>
          <c:extLst>
            <c:ext xmlns:c16="http://schemas.microsoft.com/office/drawing/2014/chart" uri="{C3380CC4-5D6E-409C-BE32-E72D297353CC}">
              <c16:uniqueId val="{00000006-625C-4569-BF53-15CFE95B6DE6}"/>
            </c:ext>
          </c:extLst>
        </c:ser>
        <c:dLbls>
          <c:showLegendKey val="0"/>
          <c:showVal val="0"/>
          <c:showCatName val="0"/>
          <c:showSerName val="0"/>
          <c:showPercent val="0"/>
          <c:showBubbleSize val="0"/>
        </c:dLbls>
        <c:gapWidth val="100"/>
        <c:axId val="664474976"/>
        <c:axId val="664475536"/>
      </c:barChart>
      <c:catAx>
        <c:axId val="66447497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64475536"/>
        <c:crosses val="autoZero"/>
        <c:auto val="1"/>
        <c:lblAlgn val="ctr"/>
        <c:lblOffset val="100"/>
        <c:noMultiLvlLbl val="0"/>
      </c:catAx>
      <c:valAx>
        <c:axId val="66447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6447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L'agriculture, un métier d'homme ?</c:v>
                </c:pt>
              </c:strCache>
            </c:strRef>
          </c:tx>
          <c:spPr>
            <a:ln>
              <a:solidFill>
                <a:schemeClr val="bg1"/>
              </a:solidFill>
            </a:ln>
          </c:spPr>
          <c:dPt>
            <c:idx val="0"/>
            <c:bubble3D val="0"/>
            <c:spPr>
              <a:solidFill>
                <a:srgbClr val="00B0F0"/>
              </a:solidFill>
              <a:ln w="19050">
                <a:solidFill>
                  <a:schemeClr val="bg1"/>
                </a:solidFill>
              </a:ln>
              <a:effectLst/>
            </c:spPr>
            <c:extLst>
              <c:ext xmlns:c16="http://schemas.microsoft.com/office/drawing/2014/chart" uri="{C3380CC4-5D6E-409C-BE32-E72D297353CC}">
                <c16:uniqueId val="{00000001-A9B8-4723-BA2D-2037DFDAB8C3}"/>
              </c:ext>
            </c:extLst>
          </c:dPt>
          <c:dPt>
            <c:idx val="1"/>
            <c:bubble3D val="0"/>
            <c:spPr>
              <a:solidFill>
                <a:srgbClr val="00FFFF"/>
              </a:solidFill>
              <a:ln w="19050">
                <a:solidFill>
                  <a:schemeClr val="bg1"/>
                </a:solidFill>
              </a:ln>
              <a:effectLst/>
            </c:spPr>
            <c:extLst>
              <c:ext xmlns:c16="http://schemas.microsoft.com/office/drawing/2014/chart" uri="{C3380CC4-5D6E-409C-BE32-E72D297353CC}">
                <c16:uniqueId val="{00000003-A9B8-4723-BA2D-2037DFDAB8C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Femmes</c:v>
                </c:pt>
                <c:pt idx="1">
                  <c:v>Hommes</c:v>
                </c:pt>
              </c:strCache>
            </c:strRef>
          </c:cat>
          <c:val>
            <c:numRef>
              <c:f>Feuil1!$B$2:$B$3</c:f>
              <c:numCache>
                <c:formatCode>General</c:formatCode>
                <c:ptCount val="2"/>
                <c:pt idx="0">
                  <c:v>8</c:v>
                </c:pt>
                <c:pt idx="1">
                  <c:v>22</c:v>
                </c:pt>
              </c:numCache>
            </c:numRef>
          </c:val>
          <c:extLst>
            <c:ext xmlns:c16="http://schemas.microsoft.com/office/drawing/2014/chart" uri="{C3380CC4-5D6E-409C-BE32-E72D297353CC}">
              <c16:uniqueId val="{00000004-A9B8-4723-BA2D-2037DFDAB8C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Feuil1!$B$1</c:f>
              <c:strCache>
                <c:ptCount val="1"/>
                <c:pt idx="0">
                  <c:v>Plutôt plaine ou montagne ?</c:v>
                </c:pt>
              </c:strCache>
            </c:strRef>
          </c:tx>
          <c:spPr>
            <a:ln>
              <a:solidFill>
                <a:schemeClr val="bg1"/>
              </a:solidFill>
            </a:ln>
          </c:spPr>
          <c:dPt>
            <c:idx val="0"/>
            <c:bubble3D val="0"/>
            <c:spPr>
              <a:solidFill>
                <a:srgbClr val="0066FF"/>
              </a:solidFill>
              <a:ln w="19050">
                <a:solidFill>
                  <a:schemeClr val="bg1"/>
                </a:solidFill>
              </a:ln>
              <a:effectLst/>
            </c:spPr>
            <c:extLst>
              <c:ext xmlns:c16="http://schemas.microsoft.com/office/drawing/2014/chart" uri="{C3380CC4-5D6E-409C-BE32-E72D297353CC}">
                <c16:uniqueId val="{00000001-1B45-42BC-9FA5-C748AAE48729}"/>
              </c:ext>
            </c:extLst>
          </c:dPt>
          <c:dPt>
            <c:idx val="1"/>
            <c:bubble3D val="0"/>
            <c:spPr>
              <a:solidFill>
                <a:srgbClr val="00CCFF"/>
              </a:solidFill>
              <a:ln w="19050">
                <a:solidFill>
                  <a:schemeClr val="bg1"/>
                </a:solidFill>
              </a:ln>
              <a:effectLst/>
            </c:spPr>
            <c:extLst>
              <c:ext xmlns:c16="http://schemas.microsoft.com/office/drawing/2014/chart" uri="{C3380CC4-5D6E-409C-BE32-E72D297353CC}">
                <c16:uniqueId val="{00000003-1B45-42BC-9FA5-C748AAE48729}"/>
              </c:ext>
            </c:extLst>
          </c:dPt>
          <c:dPt>
            <c:idx val="2"/>
            <c:bubble3D val="0"/>
            <c:spPr>
              <a:solidFill>
                <a:srgbClr val="FFC000"/>
              </a:solidFill>
              <a:ln w="19050">
                <a:solidFill>
                  <a:schemeClr val="bg1"/>
                </a:solidFill>
              </a:ln>
              <a:effectLst/>
            </c:spPr>
            <c:extLst>
              <c:ext xmlns:c16="http://schemas.microsoft.com/office/drawing/2014/chart" uri="{C3380CC4-5D6E-409C-BE32-E72D297353CC}">
                <c16:uniqueId val="{00000005-1B45-42BC-9FA5-C748AAE48729}"/>
              </c:ext>
            </c:extLst>
          </c:dPt>
          <c:dPt>
            <c:idx val="3"/>
            <c:bubble3D val="0"/>
            <c:spPr>
              <a:solidFill>
                <a:srgbClr val="FFFF00"/>
              </a:solidFill>
              <a:ln w="19050">
                <a:solidFill>
                  <a:schemeClr val="bg1"/>
                </a:solidFill>
              </a:ln>
              <a:effectLst/>
            </c:spPr>
            <c:extLst>
              <c:ext xmlns:c16="http://schemas.microsoft.com/office/drawing/2014/chart" uri="{C3380CC4-5D6E-409C-BE32-E72D297353CC}">
                <c16:uniqueId val="{00000007-1B45-42BC-9FA5-C748AAE48729}"/>
              </c:ext>
            </c:extLst>
          </c:dPt>
          <c:dPt>
            <c:idx val="4"/>
            <c:bubble3D val="0"/>
            <c:spPr>
              <a:solidFill>
                <a:srgbClr val="00CC99"/>
              </a:solidFill>
              <a:ln w="19050">
                <a:solidFill>
                  <a:schemeClr val="bg1"/>
                </a:solidFill>
              </a:ln>
              <a:effectLst/>
            </c:spPr>
            <c:extLst>
              <c:ext xmlns:c16="http://schemas.microsoft.com/office/drawing/2014/chart" uri="{C3380CC4-5D6E-409C-BE32-E72D297353CC}">
                <c16:uniqueId val="{00000009-1B45-42BC-9FA5-C748AAE48729}"/>
              </c:ext>
            </c:extLst>
          </c:dPt>
          <c:dPt>
            <c:idx val="5"/>
            <c:bubble3D val="0"/>
            <c:spPr>
              <a:solidFill>
                <a:srgbClr val="666699"/>
              </a:solidFill>
              <a:ln w="19050">
                <a:solidFill>
                  <a:schemeClr val="bg1"/>
                </a:solidFill>
              </a:ln>
              <a:effectLst/>
            </c:spPr>
            <c:extLst>
              <c:ext xmlns:c16="http://schemas.microsoft.com/office/drawing/2014/chart" uri="{C3380CC4-5D6E-409C-BE32-E72D297353CC}">
                <c16:uniqueId val="{0000000B-1B45-42BC-9FA5-C748AAE48729}"/>
              </c:ext>
            </c:extLst>
          </c:dPt>
          <c:dPt>
            <c:idx val="6"/>
            <c:bubble3D val="0"/>
            <c:spPr>
              <a:solidFill>
                <a:srgbClr val="FF99CC"/>
              </a:solidFill>
              <a:ln w="19050">
                <a:solidFill>
                  <a:schemeClr val="bg1"/>
                </a:solidFill>
              </a:ln>
              <a:effectLst/>
            </c:spPr>
            <c:extLst>
              <c:ext xmlns:c16="http://schemas.microsoft.com/office/drawing/2014/chart" uri="{C3380CC4-5D6E-409C-BE32-E72D297353CC}">
                <c16:uniqueId val="{0000000D-1B45-42BC-9FA5-C748AAE48729}"/>
              </c:ext>
            </c:extLst>
          </c:dPt>
          <c:dPt>
            <c:idx val="7"/>
            <c:bubble3D val="0"/>
            <c:spPr>
              <a:solidFill>
                <a:schemeClr val="tx1"/>
              </a:solidFill>
              <a:ln w="19050">
                <a:solidFill>
                  <a:schemeClr val="bg1"/>
                </a:solidFill>
              </a:ln>
              <a:effectLst/>
            </c:spPr>
            <c:extLst>
              <c:ext xmlns:c16="http://schemas.microsoft.com/office/drawing/2014/chart" uri="{C3380CC4-5D6E-409C-BE32-E72D297353CC}">
                <c16:uniqueId val="{0000000F-1B45-42BC-9FA5-C748AAE48729}"/>
              </c:ext>
            </c:extLst>
          </c:dPt>
          <c:dPt>
            <c:idx val="8"/>
            <c:bubble3D val="0"/>
            <c:spPr>
              <a:solidFill>
                <a:srgbClr val="FF0000"/>
              </a:solidFill>
              <a:ln w="19050">
                <a:solidFill>
                  <a:schemeClr val="bg1"/>
                </a:solidFill>
              </a:ln>
              <a:effectLst/>
            </c:spPr>
            <c:extLst>
              <c:ext xmlns:c16="http://schemas.microsoft.com/office/drawing/2014/chart" uri="{C3380CC4-5D6E-409C-BE32-E72D297353CC}">
                <c16:uniqueId val="{00000011-1B45-42BC-9FA5-C748AAE4872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Feuil1!$A$2:$A$10</c:f>
              <c:strCache>
                <c:ptCount val="9"/>
                <c:pt idx="0">
                  <c:v>Balagne</c:v>
                </c:pt>
                <c:pt idx="1">
                  <c:v>Centre Corse</c:v>
                </c:pt>
                <c:pt idx="2">
                  <c:v>Pays Ajaccien</c:v>
                </c:pt>
                <c:pt idx="3">
                  <c:v>Pays Bastiais</c:v>
                </c:pt>
                <c:pt idx="4">
                  <c:v>Plaine Orientale</c:v>
                </c:pt>
                <c:pt idx="5">
                  <c:v>Castagniccia/Mare e Monti</c:v>
                </c:pt>
                <c:pt idx="6">
                  <c:v>Ouest Corse</c:v>
                </c:pt>
                <c:pt idx="7">
                  <c:v>Extrême Sud</c:v>
                </c:pt>
                <c:pt idx="8">
                  <c:v>Taravo/Valinco/Sartenais</c:v>
                </c:pt>
              </c:strCache>
            </c:strRef>
          </c:cat>
          <c:val>
            <c:numRef>
              <c:f>Feuil1!$B$2:$B$10</c:f>
              <c:numCache>
                <c:formatCode>General</c:formatCode>
                <c:ptCount val="9"/>
                <c:pt idx="0">
                  <c:v>1</c:v>
                </c:pt>
                <c:pt idx="1">
                  <c:v>1</c:v>
                </c:pt>
                <c:pt idx="2">
                  <c:v>2</c:v>
                </c:pt>
                <c:pt idx="3">
                  <c:v>5</c:v>
                </c:pt>
                <c:pt idx="4">
                  <c:v>6</c:v>
                </c:pt>
                <c:pt idx="5">
                  <c:v>6</c:v>
                </c:pt>
                <c:pt idx="6">
                  <c:v>1</c:v>
                </c:pt>
                <c:pt idx="7">
                  <c:v>6</c:v>
                </c:pt>
                <c:pt idx="8">
                  <c:v>2</c:v>
                </c:pt>
              </c:numCache>
            </c:numRef>
          </c:val>
          <c:extLst>
            <c:ext xmlns:c16="http://schemas.microsoft.com/office/drawing/2014/chart" uri="{C3380CC4-5D6E-409C-BE32-E72D297353CC}">
              <c16:uniqueId val="{00000012-1B45-42BC-9FA5-C748AAE4872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Dis-moi ce que tu fais, je te dirai qui tu es !</c:v>
                </c:pt>
              </c:strCache>
            </c:strRef>
          </c:tx>
          <c:spPr>
            <a:solidFill>
              <a:schemeClr val="accent1">
                <a:alpha val="70000"/>
              </a:schemeClr>
            </a:solidFill>
            <a:ln>
              <a:noFill/>
            </a:ln>
            <a:effectLst/>
          </c:spPr>
          <c:invertIfNegative val="0"/>
          <c:dPt>
            <c:idx val="0"/>
            <c:invertIfNegative val="0"/>
            <c:bubble3D val="0"/>
            <c:extLst>
              <c:ext xmlns:c16="http://schemas.microsoft.com/office/drawing/2014/chart" uri="{C3380CC4-5D6E-409C-BE32-E72D297353CC}">
                <c16:uniqueId val="{00000000-8D2F-421E-BB67-5CCC97369744}"/>
              </c:ext>
            </c:extLst>
          </c:dPt>
          <c:dPt>
            <c:idx val="1"/>
            <c:invertIfNegative val="0"/>
            <c:bubble3D val="0"/>
            <c:extLst>
              <c:ext xmlns:c16="http://schemas.microsoft.com/office/drawing/2014/chart" uri="{C3380CC4-5D6E-409C-BE32-E72D297353CC}">
                <c16:uniqueId val="{00000001-8D2F-421E-BB67-5CCC97369744}"/>
              </c:ext>
            </c:extLst>
          </c:dPt>
          <c:dPt>
            <c:idx val="2"/>
            <c:invertIfNegative val="0"/>
            <c:bubble3D val="0"/>
            <c:extLst>
              <c:ext xmlns:c16="http://schemas.microsoft.com/office/drawing/2014/chart" uri="{C3380CC4-5D6E-409C-BE32-E72D297353CC}">
                <c16:uniqueId val="{00000002-8D2F-421E-BB67-5CCC97369744}"/>
              </c:ext>
            </c:extLst>
          </c:dPt>
          <c:dPt>
            <c:idx val="3"/>
            <c:invertIfNegative val="0"/>
            <c:bubble3D val="0"/>
            <c:extLst>
              <c:ext xmlns:c16="http://schemas.microsoft.com/office/drawing/2014/chart" uri="{C3380CC4-5D6E-409C-BE32-E72D297353CC}">
                <c16:uniqueId val="{00000003-8D2F-421E-BB67-5CCC97369744}"/>
              </c:ext>
            </c:extLst>
          </c:dPt>
          <c:dPt>
            <c:idx val="4"/>
            <c:invertIfNegative val="0"/>
            <c:bubble3D val="0"/>
            <c:extLst>
              <c:ext xmlns:c16="http://schemas.microsoft.com/office/drawing/2014/chart" uri="{C3380CC4-5D6E-409C-BE32-E72D297353CC}">
                <c16:uniqueId val="{00000004-8D2F-421E-BB67-5CCC97369744}"/>
              </c:ext>
            </c:extLst>
          </c:dPt>
          <c:dPt>
            <c:idx val="5"/>
            <c:invertIfNegative val="0"/>
            <c:bubble3D val="0"/>
            <c:extLst>
              <c:ext xmlns:c16="http://schemas.microsoft.com/office/drawing/2014/chart" uri="{C3380CC4-5D6E-409C-BE32-E72D297353CC}">
                <c16:uniqueId val="{00000005-8D2F-421E-BB67-5CCC97369744}"/>
              </c:ext>
            </c:extLst>
          </c:dPt>
          <c:dPt>
            <c:idx val="6"/>
            <c:invertIfNegative val="0"/>
            <c:bubble3D val="0"/>
            <c:extLst>
              <c:ext xmlns:c16="http://schemas.microsoft.com/office/drawing/2014/chart" uri="{C3380CC4-5D6E-409C-BE32-E72D297353CC}">
                <c16:uniqueId val="{00000006-8D2F-421E-BB67-5CCC97369744}"/>
              </c:ext>
            </c:extLst>
          </c:dPt>
          <c:dPt>
            <c:idx val="7"/>
            <c:invertIfNegative val="0"/>
            <c:bubble3D val="0"/>
            <c:extLst>
              <c:ext xmlns:c16="http://schemas.microsoft.com/office/drawing/2014/chart" uri="{C3380CC4-5D6E-409C-BE32-E72D297353CC}">
                <c16:uniqueId val="{00000007-8D2F-421E-BB67-5CCC97369744}"/>
              </c:ext>
            </c:extLst>
          </c:dPt>
          <c:cat>
            <c:strRef>
              <c:f>Feuil1!$A$2:$A$10</c:f>
              <c:strCache>
                <c:ptCount val="9"/>
                <c:pt idx="0">
                  <c:v>Apiculture</c:v>
                </c:pt>
                <c:pt idx="1">
                  <c:v>Elevage bovin</c:v>
                </c:pt>
                <c:pt idx="2">
                  <c:v>Elevage caprin</c:v>
                </c:pt>
                <c:pt idx="3">
                  <c:v>Elevage ovin</c:v>
                </c:pt>
                <c:pt idx="4">
                  <c:v>Elevage porcin</c:v>
                </c:pt>
                <c:pt idx="5">
                  <c:v>Agrumes</c:v>
                </c:pt>
                <c:pt idx="6">
                  <c:v>Maraîchage</c:v>
                </c:pt>
                <c:pt idx="7">
                  <c:v>Viticulture</c:v>
                </c:pt>
                <c:pt idx="8">
                  <c:v>Autres</c:v>
                </c:pt>
              </c:strCache>
            </c:strRef>
          </c:cat>
          <c:val>
            <c:numRef>
              <c:f>Feuil1!$B$2:$B$10</c:f>
              <c:numCache>
                <c:formatCode>General</c:formatCode>
                <c:ptCount val="9"/>
                <c:pt idx="0">
                  <c:v>4</c:v>
                </c:pt>
                <c:pt idx="1">
                  <c:v>4</c:v>
                </c:pt>
                <c:pt idx="2">
                  <c:v>1</c:v>
                </c:pt>
                <c:pt idx="3">
                  <c:v>1</c:v>
                </c:pt>
                <c:pt idx="4">
                  <c:v>4</c:v>
                </c:pt>
                <c:pt idx="5">
                  <c:v>5</c:v>
                </c:pt>
                <c:pt idx="6">
                  <c:v>4</c:v>
                </c:pt>
                <c:pt idx="7">
                  <c:v>3</c:v>
                </c:pt>
                <c:pt idx="8">
                  <c:v>4</c:v>
                </c:pt>
              </c:numCache>
            </c:numRef>
          </c:val>
          <c:extLst>
            <c:ext xmlns:c16="http://schemas.microsoft.com/office/drawing/2014/chart" uri="{C3380CC4-5D6E-409C-BE32-E72D297353CC}">
              <c16:uniqueId val="{00000009-8D2F-421E-BB67-5CCC97369744}"/>
            </c:ext>
          </c:extLst>
        </c:ser>
        <c:dLbls>
          <c:showLegendKey val="0"/>
          <c:showVal val="0"/>
          <c:showCatName val="0"/>
          <c:showSerName val="0"/>
          <c:showPercent val="0"/>
          <c:showBubbleSize val="0"/>
        </c:dLbls>
        <c:gapWidth val="80"/>
        <c:overlap val="25"/>
        <c:axId val="663754464"/>
        <c:axId val="663755024"/>
      </c:barChart>
      <c:catAx>
        <c:axId val="66375446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fr-FR"/>
          </a:p>
        </c:txPr>
        <c:crossAx val="663755024"/>
        <c:crosses val="autoZero"/>
        <c:auto val="1"/>
        <c:lblAlgn val="ctr"/>
        <c:lblOffset val="100"/>
        <c:noMultiLvlLbl val="0"/>
      </c:catAx>
      <c:valAx>
        <c:axId val="663755024"/>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fr-FR"/>
          </a:p>
        </c:txPr>
        <c:crossAx val="663754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DJA moyenne</c:v>
                </c:pt>
              </c:strCache>
            </c:strRef>
          </c:tx>
          <c:spPr>
            <a:solidFill>
              <a:srgbClr val="0070C0"/>
            </a:solidFill>
            <a:ln>
              <a:noFill/>
            </a:ln>
            <a:effectLst/>
          </c:spPr>
          <c:invertIfNegative val="0"/>
          <c:dPt>
            <c:idx val="0"/>
            <c:invertIfNegative val="0"/>
            <c:bubble3D val="0"/>
            <c:spPr>
              <a:solidFill>
                <a:srgbClr val="0099FF"/>
              </a:solidFill>
              <a:ln>
                <a:noFill/>
              </a:ln>
              <a:effectLst/>
            </c:spPr>
            <c:extLst>
              <c:ext xmlns:c16="http://schemas.microsoft.com/office/drawing/2014/chart" uri="{C3380CC4-5D6E-409C-BE32-E72D297353CC}">
                <c16:uniqueId val="{00000000-2B84-4663-A278-6B64FB40F545}"/>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Catégorie 1</c:v>
                </c:pt>
              </c:strCache>
            </c:strRef>
          </c:cat>
          <c:val>
            <c:numRef>
              <c:f>Feuil1!$B$2</c:f>
              <c:numCache>
                <c:formatCode>"€"#,##0_);[Red]\("€"#,##0\)</c:formatCode>
                <c:ptCount val="1"/>
                <c:pt idx="0">
                  <c:v>44912</c:v>
                </c:pt>
              </c:numCache>
            </c:numRef>
          </c:val>
          <c:extLst>
            <c:ext xmlns:c16="http://schemas.microsoft.com/office/drawing/2014/chart" uri="{C3380CC4-5D6E-409C-BE32-E72D297353CC}">
              <c16:uniqueId val="{00000000-965D-4FCD-80C3-633E9B13CFB6}"/>
            </c:ext>
          </c:extLst>
        </c:ser>
        <c:ser>
          <c:idx val="1"/>
          <c:order val="1"/>
          <c:tx>
            <c:strRef>
              <c:f>Feuil1!$C$1</c:f>
              <c:strCache>
                <c:ptCount val="1"/>
                <c:pt idx="0">
                  <c:v>DJA Filières animales</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Catégorie 1</c:v>
                </c:pt>
              </c:strCache>
            </c:strRef>
          </c:cat>
          <c:val>
            <c:numRef>
              <c:f>Feuil1!$C$2</c:f>
              <c:numCache>
                <c:formatCode>"€"#,##0_);[Red]\("€"#,##0\)</c:formatCode>
                <c:ptCount val="1"/>
                <c:pt idx="0">
                  <c:v>46548</c:v>
                </c:pt>
              </c:numCache>
            </c:numRef>
          </c:val>
          <c:extLst>
            <c:ext xmlns:c16="http://schemas.microsoft.com/office/drawing/2014/chart" uri="{C3380CC4-5D6E-409C-BE32-E72D297353CC}">
              <c16:uniqueId val="{00000001-965D-4FCD-80C3-633E9B13CFB6}"/>
            </c:ext>
          </c:extLst>
        </c:ser>
        <c:ser>
          <c:idx val="2"/>
          <c:order val="2"/>
          <c:tx>
            <c:strRef>
              <c:f>Feuil1!$D$1</c:f>
              <c:strCache>
                <c:ptCount val="1"/>
                <c:pt idx="0">
                  <c:v>DJA Filières végétales</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Catégorie 1</c:v>
                </c:pt>
              </c:strCache>
            </c:strRef>
          </c:cat>
          <c:val>
            <c:numRef>
              <c:f>Feuil1!$D$2</c:f>
              <c:numCache>
                <c:formatCode>"€"#,##0_);[Red]\("€"#,##0\)</c:formatCode>
                <c:ptCount val="1"/>
                <c:pt idx="0">
                  <c:v>43277</c:v>
                </c:pt>
              </c:numCache>
            </c:numRef>
          </c:val>
          <c:extLst>
            <c:ext xmlns:c16="http://schemas.microsoft.com/office/drawing/2014/chart" uri="{C3380CC4-5D6E-409C-BE32-E72D297353CC}">
              <c16:uniqueId val="{00000002-965D-4FCD-80C3-633E9B13CFB6}"/>
            </c:ext>
          </c:extLst>
        </c:ser>
        <c:dLbls>
          <c:showLegendKey val="0"/>
          <c:showVal val="0"/>
          <c:showCatName val="0"/>
          <c:showSerName val="0"/>
          <c:showPercent val="0"/>
          <c:showBubbleSize val="0"/>
        </c:dLbls>
        <c:gapWidth val="219"/>
        <c:overlap val="-27"/>
        <c:axId val="663870144"/>
        <c:axId val="663859504"/>
      </c:barChart>
      <c:catAx>
        <c:axId val="663870144"/>
        <c:scaling>
          <c:orientation val="minMax"/>
        </c:scaling>
        <c:delete val="1"/>
        <c:axPos val="b"/>
        <c:numFmt formatCode="General" sourceLinked="1"/>
        <c:majorTickMark val="none"/>
        <c:minorTickMark val="none"/>
        <c:tickLblPos val="nextTo"/>
        <c:crossAx val="663859504"/>
        <c:crosses val="autoZero"/>
        <c:auto val="1"/>
        <c:lblAlgn val="ctr"/>
        <c:lblOffset val="100"/>
        <c:noMultiLvlLbl val="0"/>
      </c:catAx>
      <c:valAx>
        <c:axId val="6638595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66387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Les chiffres clés de l’installation</a:t>
            </a:r>
          </a:p>
        </p:txBody>
      </p:sp>
      <p:sp>
        <p:nvSpPr>
          <p:cNvPr id="3" name="Sous-titre 2"/>
          <p:cNvSpPr>
            <a:spLocks noGrp="1"/>
          </p:cNvSpPr>
          <p:nvPr>
            <p:ph type="subTitle" idx="1"/>
          </p:nvPr>
        </p:nvSpPr>
        <p:spPr/>
        <p:txBody>
          <a:bodyPr>
            <a:normAutofit/>
          </a:bodyPr>
          <a:lstStyle/>
          <a:p>
            <a:r>
              <a:rPr lang="fr-FR" sz="2000" dirty="0"/>
              <a:t>BILAN 2025</a:t>
            </a:r>
          </a:p>
        </p:txBody>
      </p:sp>
      <p:pic>
        <p:nvPicPr>
          <p:cNvPr id="5" name="Image 4"/>
          <p:cNvPicPr/>
          <p:nvPr/>
        </p:nvPicPr>
        <p:blipFill>
          <a:blip r:embed="rId2" cstate="print">
            <a:extLst>
              <a:ext uri="{28A0092B-C50C-407E-A947-70E740481C1C}">
                <a14:useLocalDpi xmlns:a14="http://schemas.microsoft.com/office/drawing/2010/main" val="0"/>
              </a:ext>
            </a:extLst>
          </a:blip>
          <a:stretch>
            <a:fillRect/>
          </a:stretch>
        </p:blipFill>
        <p:spPr>
          <a:xfrm>
            <a:off x="1041156" y="249702"/>
            <a:ext cx="1926331" cy="1899338"/>
          </a:xfrm>
          <a:prstGeom prst="rect">
            <a:avLst/>
          </a:prstGeom>
        </p:spPr>
      </p:pic>
    </p:spTree>
    <p:extLst>
      <p:ext uri="{BB962C8B-B14F-4D97-AF65-F5344CB8AC3E}">
        <p14:creationId xmlns:p14="http://schemas.microsoft.com/office/powerpoint/2010/main" val="2979566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12763"/>
          </a:xfrm>
        </p:spPr>
        <p:txBody>
          <a:bodyPr/>
          <a:lstStyle/>
          <a:p>
            <a:r>
              <a:rPr lang="fr-FR" dirty="0"/>
              <a:t>Evolution du contexte</a:t>
            </a:r>
          </a:p>
        </p:txBody>
      </p:sp>
      <p:sp>
        <p:nvSpPr>
          <p:cNvPr id="3" name="Espace réservé du contenu 2"/>
          <p:cNvSpPr>
            <a:spLocks noGrp="1"/>
          </p:cNvSpPr>
          <p:nvPr>
            <p:ph idx="1"/>
          </p:nvPr>
        </p:nvSpPr>
        <p:spPr>
          <a:xfrm>
            <a:off x="677334" y="1492624"/>
            <a:ext cx="8596668" cy="4881282"/>
          </a:xfrm>
        </p:spPr>
        <p:txBody>
          <a:bodyPr>
            <a:normAutofit fontScale="92500" lnSpcReduction="10000"/>
          </a:bodyPr>
          <a:lstStyle/>
          <a:p>
            <a:pPr marL="0" indent="0" algn="just">
              <a:spcBef>
                <a:spcPts val="0"/>
              </a:spcBef>
              <a:buNone/>
            </a:pPr>
            <a:r>
              <a:rPr lang="fr-FR" sz="2200" dirty="0"/>
              <a:t>L’année 2025 s’inscrit dans un cadre régional bien en place marqué par un dispositif et une organisation opérationnels. </a:t>
            </a:r>
          </a:p>
          <a:p>
            <a:pPr marL="0" indent="0" algn="just">
              <a:spcBef>
                <a:spcPts val="0"/>
              </a:spcBef>
              <a:buNone/>
            </a:pPr>
            <a:endParaRPr lang="fr-FR" sz="2200" dirty="0"/>
          </a:p>
          <a:p>
            <a:pPr marL="0" indent="0" algn="just">
              <a:spcBef>
                <a:spcPts val="0"/>
              </a:spcBef>
              <a:buNone/>
            </a:pPr>
            <a:r>
              <a:rPr lang="fr-FR" sz="2200" dirty="0"/>
              <a:t>Force est de constater que le choix de la régionalisation commence à porter ses fruits avec un fonctionnement institutionnel plus fluide qui repose sur un équilibre des missions et une présence accrue sur l’ensemble du territoire.   </a:t>
            </a:r>
          </a:p>
          <a:p>
            <a:pPr marL="0" indent="0" algn="just">
              <a:spcBef>
                <a:spcPts val="0"/>
              </a:spcBef>
              <a:buNone/>
            </a:pPr>
            <a:endParaRPr lang="fr-FR" sz="2200" dirty="0"/>
          </a:p>
          <a:p>
            <a:pPr marL="0" indent="0" algn="just">
              <a:spcBef>
                <a:spcPts val="0"/>
              </a:spcBef>
              <a:buNone/>
            </a:pPr>
            <a:r>
              <a:rPr lang="fr-FR" sz="2200" dirty="0"/>
              <a:t>L’objectif est maintenant de déterminer une véritable stratégie de développement en matière de services dans un contexte concurrentiel qui se tend depuis quelques années avec l’arrivée notamment d’autres partenaires sur la mission d’accompagnement des jeunes agriculteurs (</a:t>
            </a:r>
            <a:r>
              <a:rPr lang="fr-FR" sz="2200" dirty="0" err="1"/>
              <a:t>Cerfrance</a:t>
            </a:r>
            <a:r>
              <a:rPr lang="fr-FR" sz="2200" dirty="0"/>
              <a:t> et Inter Bio Corse).</a:t>
            </a:r>
          </a:p>
          <a:p>
            <a:pPr marL="0" indent="0" algn="just">
              <a:spcBef>
                <a:spcPts val="0"/>
              </a:spcBef>
              <a:buNone/>
            </a:pPr>
            <a:endParaRPr lang="fr-FR" sz="2200" dirty="0"/>
          </a:p>
          <a:p>
            <a:pPr marL="0" indent="0" algn="just">
              <a:spcBef>
                <a:spcPts val="0"/>
              </a:spcBef>
              <a:buNone/>
            </a:pPr>
            <a:r>
              <a:rPr lang="fr-FR" sz="2200" dirty="0"/>
              <a:t>Afin d’affirmer son positionnement stratégique et pour gagner en efficacité, la chambre d’agriculture doit s’adapter afin de répondre rapidement aux besoins du secteur. </a:t>
            </a:r>
          </a:p>
          <a:p>
            <a:pPr marL="0" indent="0" algn="just">
              <a:spcBef>
                <a:spcPts val="0"/>
              </a:spcBef>
              <a:buNone/>
            </a:pPr>
            <a:endParaRPr lang="fr-FR" sz="2200" dirty="0"/>
          </a:p>
          <a:p>
            <a:endParaRPr lang="fr-FR" dirty="0"/>
          </a:p>
        </p:txBody>
      </p:sp>
    </p:spTree>
    <p:extLst>
      <p:ext uri="{BB962C8B-B14F-4D97-AF65-F5344CB8AC3E}">
        <p14:creationId xmlns:p14="http://schemas.microsoft.com/office/powerpoint/2010/main" val="6437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77334" y="739589"/>
            <a:ext cx="8596668" cy="5301774"/>
          </a:xfrm>
        </p:spPr>
        <p:txBody>
          <a:bodyPr>
            <a:normAutofit/>
          </a:bodyPr>
          <a:lstStyle/>
          <a:p>
            <a:pPr marL="0" indent="0" algn="just">
              <a:buNone/>
            </a:pPr>
            <a:r>
              <a:rPr lang="fr-FR" sz="2000" dirty="0"/>
              <a:t>Cette dernière doit moderniser ses missions et différencier ses services afin de continuer à jouer un rôle clé dans le développement durable du secteur agricole.</a:t>
            </a:r>
          </a:p>
          <a:p>
            <a:pPr marL="0" indent="0" algn="just">
              <a:buNone/>
            </a:pPr>
            <a:r>
              <a:rPr lang="fr-FR" sz="2000" dirty="0"/>
              <a:t>En résumé, la force de la chambre d’agriculture réside dans sa capacité à être un acteur de proximité, un centre d’expertise et de représentation essentiel pour le secteur tout en veillant à continuer à répondre efficacement aux attentes et aux enjeux de ses membres.   </a:t>
            </a:r>
          </a:p>
          <a:p>
            <a:pPr marL="0" indent="0" algn="just">
              <a:spcBef>
                <a:spcPts val="0"/>
              </a:spcBef>
              <a:buNone/>
            </a:pPr>
            <a:endParaRPr lang="fr-FR" sz="2200" dirty="0"/>
          </a:p>
        </p:txBody>
      </p:sp>
    </p:spTree>
    <p:extLst>
      <p:ext uri="{BB962C8B-B14F-4D97-AF65-F5344CB8AC3E}">
        <p14:creationId xmlns:p14="http://schemas.microsoft.com/office/powerpoint/2010/main" val="4015760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7334" y="1589455"/>
            <a:ext cx="8309810" cy="4832092"/>
          </a:xfrm>
          <a:prstGeom prst="rect">
            <a:avLst/>
          </a:prstGeom>
        </p:spPr>
        <p:txBody>
          <a:bodyPr wrap="square">
            <a:spAutoFit/>
          </a:bodyPr>
          <a:lstStyle/>
          <a:p>
            <a:r>
              <a:rPr lang="fr-FR" altLang="fr-FR" sz="2200" dirty="0">
                <a:solidFill>
                  <a:srgbClr val="009139"/>
                </a:solidFill>
              </a:rPr>
              <a:t>Chargés de projet Installation </a:t>
            </a:r>
            <a:endParaRPr lang="fr-FR" altLang="fr-FR" sz="2200" dirty="0"/>
          </a:p>
          <a:p>
            <a:endParaRPr lang="fr-FR" sz="2200" dirty="0">
              <a:solidFill>
                <a:srgbClr val="000000"/>
              </a:solidFill>
              <a:ea typeface="ＭＳ Ｐゴシック" pitchFamily="-105" charset="-128"/>
            </a:endParaRPr>
          </a:p>
          <a:p>
            <a:pPr marL="342900" indent="-342900">
              <a:buFontTx/>
              <a:buChar char="-"/>
            </a:pPr>
            <a:r>
              <a:rPr lang="fr-FR" sz="2200" dirty="0">
                <a:solidFill>
                  <a:schemeClr val="tx1">
                    <a:lumMod val="75000"/>
                    <a:lumOff val="25000"/>
                  </a:schemeClr>
                </a:solidFill>
                <a:ea typeface="ＭＳ Ｐゴシック" pitchFamily="-105" charset="-128"/>
              </a:rPr>
              <a:t>Mélanie Espi</a:t>
            </a:r>
          </a:p>
          <a:p>
            <a:pPr marL="342900" indent="-342900">
              <a:buFontTx/>
              <a:buChar char="-"/>
            </a:pPr>
            <a:r>
              <a:rPr lang="fr-FR" sz="2200" dirty="0">
                <a:solidFill>
                  <a:schemeClr val="tx1">
                    <a:lumMod val="75000"/>
                    <a:lumOff val="25000"/>
                  </a:schemeClr>
                </a:solidFill>
                <a:ea typeface="ＭＳ Ｐゴシック" pitchFamily="-105" charset="-128"/>
              </a:rPr>
              <a:t>Mathieu Calendini</a:t>
            </a:r>
          </a:p>
          <a:p>
            <a:pPr lvl="1"/>
            <a:endParaRPr lang="fr-FR" sz="2200" dirty="0">
              <a:solidFill>
                <a:srgbClr val="000000"/>
              </a:solidFill>
              <a:ea typeface="ＭＳ Ｐゴシック" pitchFamily="-105" charset="-128"/>
            </a:endParaRPr>
          </a:p>
          <a:p>
            <a:r>
              <a:rPr lang="fr-FR" altLang="fr-FR" sz="2200" dirty="0">
                <a:solidFill>
                  <a:srgbClr val="009139"/>
                </a:solidFill>
              </a:rPr>
              <a:t>Chargé de la coordination – Cellule d’accueil</a:t>
            </a:r>
            <a:endParaRPr lang="fr-FR" altLang="fr-FR" sz="2200" dirty="0">
              <a:solidFill>
                <a:srgbClr val="000000"/>
              </a:solidFill>
              <a:ea typeface="ＭＳ Ｐゴシック" pitchFamily="-105" charset="-128"/>
            </a:endParaRPr>
          </a:p>
          <a:p>
            <a:endParaRPr lang="fr-FR" sz="2200" dirty="0">
              <a:solidFill>
                <a:srgbClr val="000000"/>
              </a:solidFill>
              <a:ea typeface="ＭＳ Ｐゴシック" pitchFamily="-105" charset="-128"/>
            </a:endParaRPr>
          </a:p>
          <a:p>
            <a:pPr marL="342900" indent="-342900">
              <a:buFontTx/>
              <a:buChar char="-"/>
            </a:pPr>
            <a:r>
              <a:rPr lang="fr-FR" sz="2200" dirty="0">
                <a:solidFill>
                  <a:schemeClr val="tx1">
                    <a:lumMod val="75000"/>
                    <a:lumOff val="25000"/>
                  </a:schemeClr>
                </a:solidFill>
                <a:ea typeface="ＭＳ Ｐゴシック" pitchFamily="-105" charset="-128"/>
              </a:rPr>
              <a:t>Marie-Dominique Linale</a:t>
            </a:r>
          </a:p>
          <a:p>
            <a:pPr marL="342900" indent="-342900">
              <a:buFontTx/>
              <a:buChar char="-"/>
            </a:pPr>
            <a:endParaRPr lang="fr-FR" sz="2200" dirty="0">
              <a:solidFill>
                <a:schemeClr val="tx1">
                  <a:lumMod val="75000"/>
                  <a:lumOff val="25000"/>
                </a:schemeClr>
              </a:solidFill>
              <a:ea typeface="ＭＳ Ｐゴシック" pitchFamily="-105" charset="-128"/>
            </a:endParaRPr>
          </a:p>
          <a:p>
            <a:r>
              <a:rPr lang="fr-FR" altLang="fr-FR" sz="2200" dirty="0">
                <a:solidFill>
                  <a:srgbClr val="009139"/>
                </a:solidFill>
              </a:rPr>
              <a:t>Conseiller technique</a:t>
            </a:r>
            <a:endParaRPr lang="fr-FR" altLang="fr-FR" sz="2200" dirty="0">
              <a:solidFill>
                <a:srgbClr val="000000"/>
              </a:solidFill>
              <a:ea typeface="ＭＳ Ｐゴシック" pitchFamily="-105" charset="-128"/>
            </a:endParaRPr>
          </a:p>
          <a:p>
            <a:endParaRPr lang="fr-FR" sz="2200" dirty="0">
              <a:solidFill>
                <a:srgbClr val="000000"/>
              </a:solidFill>
              <a:ea typeface="ＭＳ Ｐゴシック" pitchFamily="-105" charset="-128"/>
            </a:endParaRPr>
          </a:p>
          <a:p>
            <a:pPr marL="342900" indent="-342900">
              <a:buFontTx/>
              <a:buChar char="-"/>
            </a:pPr>
            <a:r>
              <a:rPr lang="fr-FR" sz="2200" dirty="0">
                <a:solidFill>
                  <a:schemeClr val="tx1">
                    <a:lumMod val="75000"/>
                    <a:lumOff val="25000"/>
                  </a:schemeClr>
                </a:solidFill>
                <a:ea typeface="ＭＳ Ｐゴシック" pitchFamily="-105" charset="-128"/>
              </a:rPr>
              <a:t>Martin Baghioni</a:t>
            </a:r>
          </a:p>
          <a:p>
            <a:pPr marL="342900" indent="-342900">
              <a:buFontTx/>
              <a:buChar char="-"/>
            </a:pPr>
            <a:endParaRPr lang="fr-FR" sz="2200" dirty="0">
              <a:solidFill>
                <a:schemeClr val="tx1">
                  <a:lumMod val="75000"/>
                  <a:lumOff val="25000"/>
                </a:schemeClr>
              </a:solidFill>
              <a:ea typeface="ＭＳ Ｐゴシック" pitchFamily="-105" charset="-128"/>
            </a:endParaRPr>
          </a:p>
          <a:p>
            <a:pPr marL="342900" indent="-342900">
              <a:buFontTx/>
              <a:buChar char="-"/>
            </a:pPr>
            <a:endParaRPr lang="fr-FR" sz="2200" dirty="0">
              <a:solidFill>
                <a:schemeClr val="tx1">
                  <a:lumMod val="75000"/>
                  <a:lumOff val="25000"/>
                </a:schemeClr>
              </a:solidFill>
              <a:ea typeface="ＭＳ Ｐゴシック" pitchFamily="-105" charset="-128"/>
            </a:endParaRPr>
          </a:p>
        </p:txBody>
      </p:sp>
      <p:sp>
        <p:nvSpPr>
          <p:cNvPr id="3" name="Titre 1"/>
          <p:cNvSpPr txBox="1">
            <a:spLocks/>
          </p:cNvSpPr>
          <p:nvPr/>
        </p:nvSpPr>
        <p:spPr>
          <a:xfrm>
            <a:off x="677334" y="609600"/>
            <a:ext cx="8596668" cy="712763"/>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dirty="0"/>
              <a:t>Le Pôle Installation</a:t>
            </a:r>
          </a:p>
        </p:txBody>
      </p:sp>
    </p:spTree>
    <p:extLst>
      <p:ext uri="{BB962C8B-B14F-4D97-AF65-F5344CB8AC3E}">
        <p14:creationId xmlns:p14="http://schemas.microsoft.com/office/powerpoint/2010/main" val="289907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7334" y="2142581"/>
            <a:ext cx="7792898" cy="430887"/>
          </a:xfrm>
          <a:prstGeom prst="rect">
            <a:avLst/>
          </a:prstGeom>
        </p:spPr>
        <p:txBody>
          <a:bodyPr wrap="square">
            <a:spAutoFit/>
          </a:bodyPr>
          <a:lstStyle/>
          <a:p>
            <a:pPr marL="342900" indent="-342900" fontAlgn="base">
              <a:spcBef>
                <a:spcPct val="0"/>
              </a:spcBef>
              <a:spcAft>
                <a:spcPct val="0"/>
              </a:spcAft>
              <a:buFontTx/>
              <a:buChar char="-"/>
              <a:defRPr/>
            </a:pPr>
            <a:r>
              <a:rPr lang="fr-FR" altLang="fr-FR" sz="2200" dirty="0">
                <a:solidFill>
                  <a:schemeClr val="tx1">
                    <a:lumMod val="75000"/>
                    <a:lumOff val="25000"/>
                  </a:schemeClr>
                </a:solidFill>
              </a:rPr>
              <a:t>Annulée en raison d’un problème de calendrier </a:t>
            </a:r>
          </a:p>
        </p:txBody>
      </p:sp>
      <p:sp>
        <p:nvSpPr>
          <p:cNvPr id="5" name="Titre 4"/>
          <p:cNvSpPr>
            <a:spLocks noGrp="1"/>
          </p:cNvSpPr>
          <p:nvPr>
            <p:ph type="title"/>
          </p:nvPr>
        </p:nvSpPr>
        <p:spPr/>
        <p:txBody>
          <a:bodyPr/>
          <a:lstStyle/>
          <a:p>
            <a:r>
              <a:rPr lang="fr-FR" dirty="0"/>
              <a:t>Journée régionale Installation 2025</a:t>
            </a:r>
          </a:p>
        </p:txBody>
      </p:sp>
    </p:spTree>
    <p:extLst>
      <p:ext uri="{BB962C8B-B14F-4D97-AF65-F5344CB8AC3E}">
        <p14:creationId xmlns:p14="http://schemas.microsoft.com/office/powerpoint/2010/main" val="855796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Comparatif des trois dernières années</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3907605928"/>
              </p:ext>
            </p:extLst>
          </p:nvPr>
        </p:nvGraphicFramePr>
        <p:xfrm>
          <a:off x="677863" y="1738313"/>
          <a:ext cx="8596312" cy="43037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9204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Qui s’installe ?</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4053796107"/>
              </p:ext>
            </p:extLst>
          </p:nvPr>
        </p:nvGraphicFramePr>
        <p:xfrm>
          <a:off x="677863" y="1631852"/>
          <a:ext cx="8596312" cy="4410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15330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Où ?</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2386722608"/>
              </p:ext>
            </p:extLst>
          </p:nvPr>
        </p:nvGraphicFramePr>
        <p:xfrm>
          <a:off x="677690" y="1471430"/>
          <a:ext cx="8596312" cy="4410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7534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Dans quelles filières ?</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3594318822"/>
              </p:ext>
            </p:extLst>
          </p:nvPr>
        </p:nvGraphicFramePr>
        <p:xfrm>
          <a:off x="677863" y="1631852"/>
          <a:ext cx="8596312" cy="441017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82103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Pour quel montant de DJA ?</a:t>
            </a:r>
          </a:p>
        </p:txBody>
      </p:sp>
      <p:graphicFrame>
        <p:nvGraphicFramePr>
          <p:cNvPr id="8" name="Espace réservé du contenu 7"/>
          <p:cNvGraphicFramePr>
            <a:graphicFrameLocks noGrp="1"/>
          </p:cNvGraphicFramePr>
          <p:nvPr>
            <p:ph idx="1"/>
            <p:extLst>
              <p:ext uri="{D42A27DB-BD31-4B8C-83A1-F6EECF244321}">
                <p14:modId xmlns:p14="http://schemas.microsoft.com/office/powerpoint/2010/main" val="3531843051"/>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0021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Profil-type du JA 2025</a:t>
            </a:r>
          </a:p>
        </p:txBody>
      </p:sp>
      <p:pic>
        <p:nvPicPr>
          <p:cNvPr id="9" name="Espace réservé du contenu 8"/>
          <p:cNvPicPr>
            <a:picLocks noGrp="1" noChangeAspect="1"/>
          </p:cNvPicPr>
          <p:nvPr>
            <p:ph idx="1"/>
          </p:nvPr>
        </p:nvPicPr>
        <p:blipFill rotWithShape="1">
          <a:blip r:embed="rId2">
            <a:extLst>
              <a:ext uri="{28A0092B-C50C-407E-A947-70E740481C1C}">
                <a14:useLocalDpi xmlns:a14="http://schemas.microsoft.com/office/drawing/2010/main" val="0"/>
              </a:ext>
            </a:extLst>
          </a:blip>
          <a:srcRect l="38649" t="1" r="377" b="68965"/>
          <a:stretch/>
        </p:blipFill>
        <p:spPr>
          <a:xfrm>
            <a:off x="812799" y="1619999"/>
            <a:ext cx="4223657" cy="1790857"/>
          </a:xfrm>
        </p:spPr>
      </p:pic>
      <p:pic>
        <p:nvPicPr>
          <p:cNvPr id="10" name="Espace réservé du contenu 8"/>
          <p:cNvPicPr>
            <a:picLocks noChangeAspect="1"/>
          </p:cNvPicPr>
          <p:nvPr/>
        </p:nvPicPr>
        <p:blipFill rotWithShape="1">
          <a:blip r:embed="rId2">
            <a:extLst>
              <a:ext uri="{28A0092B-C50C-407E-A947-70E740481C1C}">
                <a14:useLocalDpi xmlns:a14="http://schemas.microsoft.com/office/drawing/2010/main" val="0"/>
              </a:ext>
            </a:extLst>
          </a:blip>
          <a:srcRect l="45061" t="32775" r="1926" b="35336"/>
          <a:stretch/>
        </p:blipFill>
        <p:spPr>
          <a:xfrm>
            <a:off x="5319229" y="1619999"/>
            <a:ext cx="3672000" cy="1790857"/>
          </a:xfrm>
          <a:prstGeom prst="rect">
            <a:avLst/>
          </a:prstGeom>
        </p:spPr>
      </p:pic>
      <p:sp>
        <p:nvSpPr>
          <p:cNvPr id="11" name="Rectangle 10"/>
          <p:cNvSpPr/>
          <p:nvPr/>
        </p:nvSpPr>
        <p:spPr>
          <a:xfrm>
            <a:off x="5319229" y="1601027"/>
            <a:ext cx="109113" cy="12147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677334" y="3659787"/>
            <a:ext cx="8313895" cy="2588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sz="2000" dirty="0">
              <a:solidFill>
                <a:schemeClr val="tx1">
                  <a:lumMod val="75000"/>
                  <a:lumOff val="25000"/>
                </a:schemeClr>
              </a:solidFill>
            </a:endParaRPr>
          </a:p>
          <a:p>
            <a:pPr algn="just"/>
            <a:endParaRPr lang="fr-FR" sz="2000" dirty="0">
              <a:solidFill>
                <a:schemeClr val="tx1">
                  <a:lumMod val="75000"/>
                  <a:lumOff val="25000"/>
                </a:schemeClr>
              </a:solidFill>
            </a:endParaRPr>
          </a:p>
          <a:p>
            <a:pPr algn="just"/>
            <a:r>
              <a:rPr lang="fr-FR" sz="2000" dirty="0">
                <a:solidFill>
                  <a:schemeClr val="tx1">
                    <a:lumMod val="75000"/>
                    <a:lumOff val="25000"/>
                  </a:schemeClr>
                </a:solidFill>
              </a:rPr>
              <a:t>Le JA 2025 est un homme de 27 ans vivant au milieu de ses vergers situés dans la plaine (régions de la Plaine Orientale* et de Castagniccia/Mare e Monti*). Il cultive des agrumes et commercialise notamment des clémentines cueillies à la main dont les feuilles vertes, accrochées au pédoncule, sont preuve de fraîcheur.</a:t>
            </a:r>
          </a:p>
          <a:p>
            <a:pPr algn="just"/>
            <a:endParaRPr lang="fr-FR" sz="2000" dirty="0">
              <a:solidFill>
                <a:schemeClr val="tx1">
                  <a:lumMod val="75000"/>
                  <a:lumOff val="25000"/>
                </a:schemeClr>
              </a:solidFill>
            </a:endParaRPr>
          </a:p>
          <a:p>
            <a:pPr algn="just"/>
            <a:endParaRPr lang="fr-FR" sz="2000" dirty="0">
              <a:solidFill>
                <a:schemeClr val="tx1">
                  <a:lumMod val="75000"/>
                  <a:lumOff val="25000"/>
                </a:schemeClr>
              </a:solidFill>
            </a:endParaRPr>
          </a:p>
          <a:p>
            <a:pPr algn="just"/>
            <a:r>
              <a:rPr lang="fr-FR" sz="1400" dirty="0">
                <a:solidFill>
                  <a:schemeClr val="tx1">
                    <a:lumMod val="75000"/>
                    <a:lumOff val="25000"/>
                  </a:schemeClr>
                </a:solidFill>
              </a:rPr>
              <a:t>* Source : liste des territoires d’intervention ODARC.</a:t>
            </a:r>
            <a:endParaRPr lang="fr-FR" sz="2000" dirty="0">
              <a:solidFill>
                <a:schemeClr val="tx1">
                  <a:lumMod val="75000"/>
                  <a:lumOff val="25000"/>
                </a:schemeClr>
              </a:solidFill>
            </a:endParaRPr>
          </a:p>
          <a:p>
            <a:pPr algn="just"/>
            <a:endParaRPr lang="fr-FR" sz="2000" dirty="0">
              <a:solidFill>
                <a:schemeClr val="tx1">
                  <a:lumMod val="75000"/>
                  <a:lumOff val="25000"/>
                </a:schemeClr>
              </a:solidFill>
            </a:endParaRPr>
          </a:p>
          <a:p>
            <a:pPr algn="just"/>
            <a:endParaRPr lang="fr-FR" sz="2000" dirty="0">
              <a:solidFill>
                <a:schemeClr val="tx1">
                  <a:lumMod val="75000"/>
                  <a:lumOff val="25000"/>
                </a:schemeClr>
              </a:solidFill>
            </a:endParaRPr>
          </a:p>
        </p:txBody>
      </p:sp>
    </p:spTree>
    <p:extLst>
      <p:ext uri="{BB962C8B-B14F-4D97-AF65-F5344CB8AC3E}">
        <p14:creationId xmlns:p14="http://schemas.microsoft.com/office/powerpoint/2010/main" val="2772841465"/>
      </p:ext>
    </p:extLst>
  </p:cSld>
  <p:clrMapOvr>
    <a:masterClrMapping/>
  </p:clrMapOvr>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2793</TotalTime>
  <Words>339</Words>
  <Application>Microsoft Office PowerPoint</Application>
  <PresentationFormat>Grand écran</PresentationFormat>
  <Paragraphs>41</Paragraphs>
  <Slides>11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ＭＳ Ｐゴシック</vt:lpstr>
      <vt:lpstr>Arial</vt:lpstr>
      <vt:lpstr>Trebuchet MS</vt:lpstr>
      <vt:lpstr>Wingdings 3</vt:lpstr>
      <vt:lpstr>Facette</vt:lpstr>
      <vt:lpstr>Les chiffres clés de l’installation</vt:lpstr>
      <vt:lpstr>Evolution du contexte</vt:lpstr>
      <vt:lpstr>Présentation PowerPoint</vt:lpstr>
      <vt:lpstr>Présentation PowerPoint</vt:lpstr>
      <vt:lpstr>Journée régionale Installation 2025</vt:lpstr>
      <vt:lpstr>Comparatif des trois dernières années</vt:lpstr>
      <vt:lpstr>Qui s’installe ?</vt:lpstr>
      <vt:lpstr>Où ?</vt:lpstr>
      <vt:lpstr>Dans quelles filières ?</vt:lpstr>
      <vt:lpstr>Pour quel montant de DJA ?</vt:lpstr>
      <vt:lpstr>Profil-type du JA 2025</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chiffres clés de l’installation</dc:title>
  <dc:creator>Mathieu Calendini</dc:creator>
  <cp:lastModifiedBy>Mathieu Calendini</cp:lastModifiedBy>
  <cp:revision>174</cp:revision>
  <dcterms:created xsi:type="dcterms:W3CDTF">2016-12-12T15:58:43Z</dcterms:created>
  <dcterms:modified xsi:type="dcterms:W3CDTF">2026-05-29T08:14:09Z</dcterms:modified>
</cp:coreProperties>
</file>