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8" r:id="rId3"/>
    <p:sldMasterId id="2147483783" r:id="rId4"/>
    <p:sldMasterId id="2147483796" r:id="rId5"/>
    <p:sldMasterId id="2147483912" r:id="rId6"/>
    <p:sldMasterId id="2147483924" r:id="rId7"/>
  </p:sldMasterIdLst>
  <p:notesMasterIdLst>
    <p:notesMasterId r:id="rId38"/>
  </p:notesMasterIdLst>
  <p:sldIdLst>
    <p:sldId id="747" r:id="rId8"/>
    <p:sldId id="749" r:id="rId9"/>
    <p:sldId id="880" r:id="rId10"/>
    <p:sldId id="881" r:id="rId11"/>
    <p:sldId id="882" r:id="rId12"/>
    <p:sldId id="574" r:id="rId13"/>
    <p:sldId id="586" r:id="rId14"/>
    <p:sldId id="324" r:id="rId15"/>
    <p:sldId id="290" r:id="rId16"/>
    <p:sldId id="879" r:id="rId17"/>
    <p:sldId id="343" r:id="rId18"/>
    <p:sldId id="328" r:id="rId19"/>
    <p:sldId id="884" r:id="rId20"/>
    <p:sldId id="885" r:id="rId21"/>
    <p:sldId id="886" r:id="rId22"/>
    <p:sldId id="378" r:id="rId23"/>
    <p:sldId id="278" r:id="rId24"/>
    <p:sldId id="362" r:id="rId25"/>
    <p:sldId id="379" r:id="rId26"/>
    <p:sldId id="372" r:id="rId27"/>
    <p:sldId id="373" r:id="rId28"/>
    <p:sldId id="360" r:id="rId29"/>
    <p:sldId id="354" r:id="rId30"/>
    <p:sldId id="355" r:id="rId31"/>
    <p:sldId id="353" r:id="rId32"/>
    <p:sldId id="356" r:id="rId33"/>
    <p:sldId id="890" r:id="rId34"/>
    <p:sldId id="341" r:id="rId35"/>
    <p:sldId id="889" r:id="rId36"/>
    <p:sldId id="322" r:id="rId3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452" autoAdjust="0"/>
  </p:normalViewPr>
  <p:slideViewPr>
    <p:cSldViewPr>
      <p:cViewPr varScale="1">
        <p:scale>
          <a:sx n="77" d="100"/>
          <a:sy n="77" d="100"/>
        </p:scale>
        <p:origin x="883"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Classeur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dirty="0"/>
              <a:t>Postes de consommation d’énergie</a:t>
            </a:r>
          </a:p>
        </c:rich>
      </c:tx>
      <c:overlay val="0"/>
    </c:title>
    <c:autoTitleDeleted val="0"/>
    <c:plotArea>
      <c:layout>
        <c:manualLayout>
          <c:layoutTarget val="inner"/>
          <c:xMode val="edge"/>
          <c:yMode val="edge"/>
          <c:x val="0.23134702236687341"/>
          <c:y val="0.24615923355021749"/>
          <c:w val="0.43817797835356348"/>
          <c:h val="0.70942106142131567"/>
        </c:manualLayout>
      </c:layout>
      <c:barChart>
        <c:barDir val="col"/>
        <c:grouping val="stacked"/>
        <c:varyColors val="0"/>
        <c:ser>
          <c:idx val="0"/>
          <c:order val="0"/>
          <c:tx>
            <c:strRef>
              <c:f>Feuil1!$A$13</c:f>
              <c:strCache>
                <c:ptCount val="1"/>
                <c:pt idx="0">
                  <c:v>matériel</c:v>
                </c:pt>
              </c:strCache>
            </c:strRef>
          </c:tx>
          <c:spPr>
            <a:solidFill>
              <a:srgbClr val="FFC000"/>
            </a:solidFill>
          </c:spPr>
          <c:invertIfNegative val="0"/>
          <c:dLbls>
            <c:delete val="1"/>
          </c:dLbls>
          <c:cat>
            <c:numRef>
              <c:f>Feuil1!$B$1</c:f>
              <c:numCache>
                <c:formatCode>General</c:formatCode>
                <c:ptCount val="1"/>
              </c:numCache>
            </c:numRef>
          </c:cat>
          <c:val>
            <c:numRef>
              <c:f>Feuil1!$B$13</c:f>
              <c:numCache>
                <c:formatCode>General</c:formatCode>
                <c:ptCount val="1"/>
                <c:pt idx="0">
                  <c:v>5.5860000000000003</c:v>
                </c:pt>
              </c:numCache>
            </c:numRef>
          </c:val>
          <c:extLst>
            <c:ext xmlns:c16="http://schemas.microsoft.com/office/drawing/2014/chart" uri="{C3380CC4-5D6E-409C-BE32-E72D297353CC}">
              <c16:uniqueId val="{00000000-B85D-45F7-A582-5AAF45E7D98D}"/>
            </c:ext>
          </c:extLst>
        </c:ser>
        <c:ser>
          <c:idx val="1"/>
          <c:order val="1"/>
          <c:tx>
            <c:strRef>
              <c:f>Feuil1!$A$14</c:f>
              <c:strCache>
                <c:ptCount val="1"/>
                <c:pt idx="0">
                  <c:v>autres intrants</c:v>
                </c:pt>
              </c:strCache>
            </c:strRef>
          </c:tx>
          <c:spPr>
            <a:solidFill>
              <a:schemeClr val="accent5">
                <a:lumMod val="60000"/>
                <a:lumOff val="40000"/>
              </a:schemeClr>
            </a:solidFill>
          </c:spPr>
          <c:invertIfNegative val="0"/>
          <c:dLbls>
            <c:delete val="1"/>
          </c:dLbls>
          <c:cat>
            <c:numRef>
              <c:f>Feuil1!$B$1</c:f>
              <c:numCache>
                <c:formatCode>General</c:formatCode>
                <c:ptCount val="1"/>
              </c:numCache>
            </c:numRef>
          </c:cat>
          <c:val>
            <c:numRef>
              <c:f>Feuil1!$B$14</c:f>
              <c:numCache>
                <c:formatCode>General</c:formatCode>
                <c:ptCount val="1"/>
                <c:pt idx="0">
                  <c:v>30.723000000000003</c:v>
                </c:pt>
              </c:numCache>
            </c:numRef>
          </c:val>
          <c:extLst>
            <c:ext xmlns:c16="http://schemas.microsoft.com/office/drawing/2014/chart" uri="{C3380CC4-5D6E-409C-BE32-E72D297353CC}">
              <c16:uniqueId val="{00000001-B85D-45F7-A582-5AAF45E7D98D}"/>
            </c:ext>
          </c:extLst>
        </c:ser>
        <c:ser>
          <c:idx val="2"/>
          <c:order val="2"/>
          <c:tx>
            <c:strRef>
              <c:f>Feuil1!$A$15</c:f>
              <c:strCache>
                <c:ptCount val="1"/>
                <c:pt idx="0">
                  <c:v>aliments</c:v>
                </c:pt>
              </c:strCache>
            </c:strRef>
          </c:tx>
          <c:spPr>
            <a:solidFill>
              <a:srgbClr val="D7E391"/>
            </a:solidFill>
          </c:spPr>
          <c:invertIfNegative val="0"/>
          <c:dLbls>
            <c:spPr>
              <a:noFill/>
              <a:ln>
                <a:noFill/>
              </a:ln>
              <a:effectLst/>
            </c:spPr>
            <c:txPr>
              <a:bodyPr/>
              <a:lstStyle/>
              <a:p>
                <a:pPr>
                  <a:defRPr sz="1400" b="1">
                    <a:solidFill>
                      <a:schemeClr val="tx1"/>
                    </a:solidFill>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Feuil1!$B$1</c:f>
              <c:numCache>
                <c:formatCode>General</c:formatCode>
                <c:ptCount val="1"/>
              </c:numCache>
            </c:numRef>
          </c:cat>
          <c:val>
            <c:numRef>
              <c:f>Feuil1!$B$15</c:f>
              <c:numCache>
                <c:formatCode>General</c:formatCode>
                <c:ptCount val="1"/>
                <c:pt idx="0">
                  <c:v>536</c:v>
                </c:pt>
              </c:numCache>
            </c:numRef>
          </c:val>
          <c:extLst>
            <c:ext xmlns:c16="http://schemas.microsoft.com/office/drawing/2014/chart" uri="{C3380CC4-5D6E-409C-BE32-E72D297353CC}">
              <c16:uniqueId val="{00000002-B85D-45F7-A582-5AAF45E7D98D}"/>
            </c:ext>
          </c:extLst>
        </c:ser>
        <c:ser>
          <c:idx val="3"/>
          <c:order val="3"/>
          <c:tx>
            <c:strRef>
              <c:f>Feuil1!$A$16</c:f>
              <c:strCache>
                <c:ptCount val="1"/>
                <c:pt idx="0">
                  <c:v>fioul</c:v>
                </c:pt>
              </c:strCache>
            </c:strRef>
          </c:tx>
          <c:spPr>
            <a:solidFill>
              <a:srgbClr val="376092"/>
            </a:solidFill>
          </c:spPr>
          <c:invertIfNegative val="0"/>
          <c:dLbls>
            <c:delete val="1"/>
          </c:dLbls>
          <c:cat>
            <c:numRef>
              <c:f>Feuil1!$B$1</c:f>
              <c:numCache>
                <c:formatCode>General</c:formatCode>
                <c:ptCount val="1"/>
              </c:numCache>
            </c:numRef>
          </c:cat>
          <c:val>
            <c:numRef>
              <c:f>Feuil1!$B$16</c:f>
              <c:numCache>
                <c:formatCode>General</c:formatCode>
                <c:ptCount val="1"/>
                <c:pt idx="0">
                  <c:v>2.7930000000000001</c:v>
                </c:pt>
              </c:numCache>
            </c:numRef>
          </c:val>
          <c:extLst>
            <c:ext xmlns:c16="http://schemas.microsoft.com/office/drawing/2014/chart" uri="{C3380CC4-5D6E-409C-BE32-E72D297353CC}">
              <c16:uniqueId val="{00000003-B85D-45F7-A582-5AAF45E7D98D}"/>
            </c:ext>
          </c:extLst>
        </c:ser>
        <c:ser>
          <c:idx val="4"/>
          <c:order val="4"/>
          <c:tx>
            <c:strRef>
              <c:f>Feuil1!$A$17</c:f>
              <c:strCache>
                <c:ptCount val="1"/>
                <c:pt idx="0">
                  <c:v>autres énergies directes</c:v>
                </c:pt>
              </c:strCache>
            </c:strRef>
          </c:tx>
          <c:spPr>
            <a:solidFill>
              <a:schemeClr val="bg1">
                <a:lumMod val="65000"/>
              </a:schemeClr>
            </a:solidFill>
          </c:spPr>
          <c:invertIfNegative val="0"/>
          <c:dLbls>
            <c:delete val="1"/>
          </c:dLbls>
          <c:cat>
            <c:numRef>
              <c:f>Feuil1!$B$1</c:f>
              <c:numCache>
                <c:formatCode>General</c:formatCode>
                <c:ptCount val="1"/>
              </c:numCache>
            </c:numRef>
          </c:cat>
          <c:val>
            <c:numRef>
              <c:f>Feuil1!$B$17</c:f>
              <c:numCache>
                <c:formatCode>General</c:formatCode>
                <c:ptCount val="1"/>
                <c:pt idx="0">
                  <c:v>89.375999999999948</c:v>
                </c:pt>
              </c:numCache>
            </c:numRef>
          </c:val>
          <c:extLst>
            <c:ext xmlns:c16="http://schemas.microsoft.com/office/drawing/2014/chart" uri="{C3380CC4-5D6E-409C-BE32-E72D297353CC}">
              <c16:uniqueId val="{00000004-B85D-45F7-A582-5AAF45E7D98D}"/>
            </c:ext>
          </c:extLst>
        </c:ser>
        <c:ser>
          <c:idx val="5"/>
          <c:order val="5"/>
          <c:tx>
            <c:strRef>
              <c:f>Feuil1!$A$18</c:f>
              <c:strCache>
                <c:ptCount val="1"/>
                <c:pt idx="0">
                  <c:v>électricité</c:v>
                </c:pt>
              </c:strCache>
            </c:strRef>
          </c:tx>
          <c:spPr>
            <a:solidFill>
              <a:srgbClr val="95B3D7"/>
            </a:solidFill>
          </c:spPr>
          <c:invertIfNegative val="0"/>
          <c:dLbls>
            <c:spPr>
              <a:noFill/>
              <a:ln>
                <a:noFill/>
              </a:ln>
              <a:effectLst/>
            </c:spPr>
            <c:txPr>
              <a:bodyPr/>
              <a:lstStyle/>
              <a:p>
                <a:pPr>
                  <a:defRPr sz="1400" b="1">
                    <a:solidFill>
                      <a:schemeClr val="tx1"/>
                    </a:solidFill>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Feuil1!$B$1</c:f>
              <c:numCache>
                <c:formatCode>General</c:formatCode>
                <c:ptCount val="1"/>
              </c:numCache>
            </c:numRef>
          </c:cat>
          <c:val>
            <c:numRef>
              <c:f>Feuil1!$B$18</c:f>
              <c:numCache>
                <c:formatCode>General</c:formatCode>
                <c:ptCount val="1"/>
                <c:pt idx="0">
                  <c:v>209</c:v>
                </c:pt>
              </c:numCache>
            </c:numRef>
          </c:val>
          <c:extLst>
            <c:ext xmlns:c16="http://schemas.microsoft.com/office/drawing/2014/chart" uri="{C3380CC4-5D6E-409C-BE32-E72D297353CC}">
              <c16:uniqueId val="{00000005-B85D-45F7-A582-5AAF45E7D98D}"/>
            </c:ext>
          </c:extLst>
        </c:ser>
        <c:dLbls>
          <c:showLegendKey val="0"/>
          <c:showVal val="1"/>
          <c:showCatName val="0"/>
          <c:showSerName val="0"/>
          <c:showPercent val="0"/>
          <c:showBubbleSize val="0"/>
        </c:dLbls>
        <c:gapWidth val="150"/>
        <c:overlap val="100"/>
        <c:axId val="211206144"/>
        <c:axId val="211207680"/>
      </c:barChart>
      <c:catAx>
        <c:axId val="211206144"/>
        <c:scaling>
          <c:orientation val="minMax"/>
        </c:scaling>
        <c:delete val="0"/>
        <c:axPos val="b"/>
        <c:numFmt formatCode="General" sourceLinked="1"/>
        <c:majorTickMark val="out"/>
        <c:minorTickMark val="none"/>
        <c:tickLblPos val="nextTo"/>
        <c:crossAx val="211207680"/>
        <c:crosses val="autoZero"/>
        <c:auto val="1"/>
        <c:lblAlgn val="ctr"/>
        <c:lblOffset val="100"/>
        <c:noMultiLvlLbl val="0"/>
      </c:catAx>
      <c:valAx>
        <c:axId val="211207680"/>
        <c:scaling>
          <c:orientation val="minMax"/>
          <c:max val="1000"/>
          <c:min val="0"/>
        </c:scaling>
        <c:delete val="0"/>
        <c:axPos val="l"/>
        <c:majorGridlines/>
        <c:title>
          <c:tx>
            <c:rich>
              <a:bodyPr rot="-5400000" vert="horz"/>
              <a:lstStyle/>
              <a:p>
                <a:pPr>
                  <a:defRPr sz="1600"/>
                </a:pPr>
                <a:r>
                  <a:rPr lang="fr-FR" sz="1600" dirty="0"/>
                  <a:t>EQF consommés</a:t>
                </a:r>
                <a:r>
                  <a:rPr lang="fr-FR" sz="1600" baseline="0" dirty="0"/>
                  <a:t> / truie présente</a:t>
                </a:r>
                <a:endParaRPr lang="fr-FR" sz="1600" dirty="0"/>
              </a:p>
            </c:rich>
          </c:tx>
          <c:overlay val="0"/>
        </c:title>
        <c:numFmt formatCode="General" sourceLinked="1"/>
        <c:majorTickMark val="out"/>
        <c:minorTickMark val="none"/>
        <c:tickLblPos val="nextTo"/>
        <c:txPr>
          <a:bodyPr/>
          <a:lstStyle/>
          <a:p>
            <a:pPr>
              <a:defRPr sz="1400"/>
            </a:pPr>
            <a:endParaRPr lang="fr-FR"/>
          </a:p>
        </c:txPr>
        <c:crossAx val="211206144"/>
        <c:crosses val="autoZero"/>
        <c:crossBetween val="between"/>
        <c:majorUnit val="200"/>
      </c:valAx>
      <c:spPr>
        <a:ln>
          <a:solidFill>
            <a:schemeClr val="bg1">
              <a:lumMod val="50000"/>
            </a:schemeClr>
          </a:solidFill>
        </a:ln>
      </c:spPr>
    </c:plotArea>
    <c:legend>
      <c:legendPos val="t"/>
      <c:overlay val="0"/>
      <c:txPr>
        <a:bodyPr/>
        <a:lstStyle/>
        <a:p>
          <a:pPr>
            <a:defRPr sz="1200"/>
          </a:pPr>
          <a:endParaRPr lang="fr-FR"/>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Feuil1!$B$17</c:f>
              <c:strCache>
                <c:ptCount val="1"/>
                <c:pt idx="0">
                  <c:v>kq eq CO2/kg</c:v>
                </c:pt>
              </c:strCache>
            </c:strRef>
          </c:tx>
          <c:invertIfNegative val="0"/>
          <c:dPt>
            <c:idx val="2"/>
            <c:invertIfNegative val="0"/>
            <c:bubble3D val="0"/>
            <c:spPr>
              <a:solidFill>
                <a:schemeClr val="accent2"/>
              </a:solidFill>
            </c:spPr>
            <c:extLst>
              <c:ext xmlns:c16="http://schemas.microsoft.com/office/drawing/2014/chart" uri="{C3380CC4-5D6E-409C-BE32-E72D297353CC}">
                <c16:uniqueId val="{00000001-D95C-4383-85C1-754214F8BCE0}"/>
              </c:ext>
            </c:extLst>
          </c:dPt>
          <c:dPt>
            <c:idx val="3"/>
            <c:invertIfNegative val="0"/>
            <c:bubble3D val="0"/>
            <c:spPr>
              <a:solidFill>
                <a:schemeClr val="accent2"/>
              </a:solidFill>
            </c:spPr>
            <c:extLst>
              <c:ext xmlns:c16="http://schemas.microsoft.com/office/drawing/2014/chart" uri="{C3380CC4-5D6E-409C-BE32-E72D297353CC}">
                <c16:uniqueId val="{00000003-D95C-4383-85C1-754214F8BCE0}"/>
              </c:ext>
            </c:extLst>
          </c:dPt>
          <c:dPt>
            <c:idx val="4"/>
            <c:invertIfNegative val="0"/>
            <c:bubble3D val="0"/>
            <c:spPr>
              <a:solidFill>
                <a:schemeClr val="accent2"/>
              </a:solidFill>
            </c:spPr>
            <c:extLst>
              <c:ext xmlns:c16="http://schemas.microsoft.com/office/drawing/2014/chart" uri="{C3380CC4-5D6E-409C-BE32-E72D297353CC}">
                <c16:uniqueId val="{00000005-D95C-4383-85C1-754214F8BCE0}"/>
              </c:ext>
            </c:extLst>
          </c:dPt>
          <c:cat>
            <c:strRef>
              <c:f>Feuil1!$A$18:$A$27</c:f>
              <c:strCache>
                <c:ptCount val="10"/>
                <c:pt idx="0">
                  <c:v>bovin viande</c:v>
                </c:pt>
                <c:pt idx="1">
                  <c:v>Agneaux, système Roquefort</c:v>
                </c:pt>
                <c:pt idx="2">
                  <c:v>Porc conventionnel</c:v>
                </c:pt>
                <c:pt idx="3">
                  <c:v>Porc fermier label rouge</c:v>
                </c:pt>
                <c:pt idx="4">
                  <c:v>Porc bio</c:v>
                </c:pt>
                <c:pt idx="5">
                  <c:v>Poulet de chair conventionnel</c:v>
                </c:pt>
                <c:pt idx="6">
                  <c:v>Œuf conventionnel</c:v>
                </c:pt>
                <c:pt idx="7">
                  <c:v>Lait de vache conventionnel, grand ouest</c:v>
                </c:pt>
                <c:pt idx="8">
                  <c:v>Blé tendre conventionnel</c:v>
                </c:pt>
                <c:pt idx="9">
                  <c:v>Maïs grain conventionnel</c:v>
                </c:pt>
              </c:strCache>
            </c:strRef>
          </c:cat>
          <c:val>
            <c:numRef>
              <c:f>Feuil1!$B$18:$B$27</c:f>
              <c:numCache>
                <c:formatCode>General</c:formatCode>
                <c:ptCount val="10"/>
                <c:pt idx="0">
                  <c:v>12.99</c:v>
                </c:pt>
                <c:pt idx="1">
                  <c:v>4.5</c:v>
                </c:pt>
                <c:pt idx="2">
                  <c:v>2.4</c:v>
                </c:pt>
                <c:pt idx="3">
                  <c:v>2.4899999999999998</c:v>
                </c:pt>
                <c:pt idx="4">
                  <c:v>3.4699999999999998</c:v>
                </c:pt>
                <c:pt idx="5">
                  <c:v>2.02</c:v>
                </c:pt>
                <c:pt idx="6">
                  <c:v>1.6800000000000026</c:v>
                </c:pt>
                <c:pt idx="7">
                  <c:v>0.98</c:v>
                </c:pt>
                <c:pt idx="8">
                  <c:v>0.4</c:v>
                </c:pt>
                <c:pt idx="9">
                  <c:v>0.32000000000000073</c:v>
                </c:pt>
              </c:numCache>
            </c:numRef>
          </c:val>
          <c:extLst>
            <c:ext xmlns:c16="http://schemas.microsoft.com/office/drawing/2014/chart" uri="{C3380CC4-5D6E-409C-BE32-E72D297353CC}">
              <c16:uniqueId val="{00000006-D95C-4383-85C1-754214F8BCE0}"/>
            </c:ext>
          </c:extLst>
        </c:ser>
        <c:dLbls>
          <c:showLegendKey val="0"/>
          <c:showVal val="0"/>
          <c:showCatName val="0"/>
          <c:showSerName val="0"/>
          <c:showPercent val="0"/>
          <c:showBubbleSize val="0"/>
        </c:dLbls>
        <c:gapWidth val="150"/>
        <c:axId val="210854272"/>
        <c:axId val="210855808"/>
      </c:barChart>
      <c:catAx>
        <c:axId val="210854272"/>
        <c:scaling>
          <c:orientation val="minMax"/>
        </c:scaling>
        <c:delete val="0"/>
        <c:axPos val="b"/>
        <c:numFmt formatCode="General" sourceLinked="0"/>
        <c:majorTickMark val="out"/>
        <c:minorTickMark val="none"/>
        <c:tickLblPos val="nextTo"/>
        <c:txPr>
          <a:bodyPr/>
          <a:lstStyle/>
          <a:p>
            <a:pPr>
              <a:defRPr sz="1400"/>
            </a:pPr>
            <a:endParaRPr lang="fr-FR"/>
          </a:p>
        </c:txPr>
        <c:crossAx val="210855808"/>
        <c:crosses val="autoZero"/>
        <c:auto val="1"/>
        <c:lblAlgn val="ctr"/>
        <c:lblOffset val="100"/>
        <c:noMultiLvlLbl val="0"/>
      </c:catAx>
      <c:valAx>
        <c:axId val="210855808"/>
        <c:scaling>
          <c:orientation val="minMax"/>
        </c:scaling>
        <c:delete val="0"/>
        <c:axPos val="l"/>
        <c:majorGridlines/>
        <c:numFmt formatCode="General" sourceLinked="1"/>
        <c:majorTickMark val="out"/>
        <c:minorTickMark val="none"/>
        <c:tickLblPos val="nextTo"/>
        <c:crossAx val="210854272"/>
        <c:crosses val="autoZero"/>
        <c:crossBetween val="between"/>
      </c:valAx>
    </c:plotArea>
    <c:plotVisOnly val="1"/>
    <c:dispBlanksAs val="gap"/>
    <c:showDLblsOverMax val="0"/>
  </c:chart>
  <c:spPr>
    <a:ln>
      <a:noFill/>
    </a:ln>
  </c:spPr>
  <c:txPr>
    <a:bodyPr/>
    <a:lstStyle/>
    <a:p>
      <a:pPr>
        <a:defRPr sz="1600"/>
      </a:pPr>
      <a:endParaRPr lang="fr-FR"/>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AD551121-0E84-438B-8825-F6FC3C8C5C8C}">
      <dgm:prSet phldrT="[Texte]"/>
      <dgm:spPr>
        <a:solidFill>
          <a:srgbClr val="DFF1CB"/>
        </a:solidFill>
      </dgm:spPr>
      <dgm:t>
        <a:bodyPr/>
        <a:lstStyle/>
        <a:p>
          <a:r>
            <a:rPr lang="fr-FR" dirty="0"/>
            <a:t>PARCOURS DE PROGRÈS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rgbClr val="DFF1CB"/>
        </a:solidFill>
      </dgm:spPr>
      <dgm:t>
        <a:bodyPr/>
        <a:lstStyle/>
        <a:p>
          <a:r>
            <a:rPr lang="fr-FR" dirty="0"/>
            <a:t>MARCHÉ DU CARBONE</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rgbClr val="DFF1CB"/>
        </a:solidFill>
      </dgm:spPr>
      <dgm:t>
        <a:bodyPr/>
        <a:lstStyle/>
        <a:p>
          <a:r>
            <a:rPr lang="fr-FR" dirty="0"/>
            <a:t>LEVIERS D’ACTION</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rgbClr val="DFF1CB"/>
        </a:solidFill>
      </dgm:spPr>
      <dgm:t>
        <a:bodyPr/>
        <a:lstStyle/>
        <a:p>
          <a:r>
            <a:rPr lang="fr-FR" dirty="0"/>
            <a:t>PLAN D’ACTION</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80636F99-2F72-499C-B518-7B597D887DE7}">
      <dgm:prSet phldrT="[Texte]"/>
      <dgm:spPr>
        <a:solidFill>
          <a:srgbClr val="DFF1CB"/>
        </a:solidFill>
      </dgm:spPr>
      <dgm:t>
        <a:bodyPr/>
        <a:lstStyle/>
        <a:p>
          <a:r>
            <a:rPr lang="fr-FR" dirty="0"/>
            <a:t>OUTILS</a:t>
          </a:r>
        </a:p>
      </dgm:t>
    </dgm:pt>
    <dgm:pt modelId="{82912018-5D98-495D-8675-E6D32B7F41EA}" type="parTrans" cxnId="{7B0FDEFB-7612-41D6-AE19-0D4C38EA87EE}">
      <dgm:prSet/>
      <dgm:spPr/>
      <dgm:t>
        <a:bodyPr/>
        <a:lstStyle/>
        <a:p>
          <a:endParaRPr lang="fr-FR"/>
        </a:p>
      </dgm:t>
    </dgm:pt>
    <dgm:pt modelId="{DE6D86BE-020C-4152-86BC-632934F5498C}" type="sibTrans" cxnId="{7B0FDEFB-7612-41D6-AE19-0D4C38EA87EE}">
      <dgm:prSet/>
      <dgm:spPr/>
      <dgm:t>
        <a:bodyPr/>
        <a:lstStyle/>
        <a:p>
          <a:endParaRPr lang="fr-FR"/>
        </a:p>
      </dgm:t>
    </dgm:pt>
    <dgm:pt modelId="{B98C4309-7B17-4725-A8ED-BAD39253DEB4}">
      <dgm:prSet phldrT="[Texte]"/>
      <dgm:spPr>
        <a:solidFill>
          <a:srgbClr val="92D050"/>
        </a:solidFill>
      </dgm:spPr>
      <dgm:t>
        <a:bodyPr/>
        <a:lstStyle/>
        <a:p>
          <a:r>
            <a:rPr lang="fr-FR" dirty="0"/>
            <a:t>EMPREINTE CARBONE</a:t>
          </a:r>
        </a:p>
      </dgm:t>
    </dgm:pt>
    <dgm:pt modelId="{D3884C97-2DEB-4C9C-8713-0E8F922CA7E8}" type="sibTrans" cxnId="{5A39C3BF-17C5-4BE5-AFC6-A9CB33503FE6}">
      <dgm:prSet/>
      <dgm:spPr/>
      <dgm:t>
        <a:bodyPr/>
        <a:lstStyle/>
        <a:p>
          <a:endParaRPr lang="fr-FR"/>
        </a:p>
      </dgm:t>
    </dgm:pt>
    <dgm:pt modelId="{6CBB19F4-56A2-47D1-8D15-2BA438002346}" type="parTrans" cxnId="{5A39C3BF-17C5-4BE5-AFC6-A9CB33503FE6}">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6" custLinFactNeighborY="-46593">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6" custLinFactNeighborX="-9597" custLinFactNeighborY="-2912">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6">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6" custLinFactNeighborX="32745" custLinFactNeighborY="1684">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33231EBC-CB47-4465-BB5F-D800DCE1D376}" type="pres">
      <dgm:prSet presAssocID="{80636F99-2F72-499C-B518-7B597D887DE7}" presName="parTxOnly" presStyleLbl="node1" presStyleIdx="4" presStyleCnt="6" custLinFactNeighborX="26674" custLinFactNeighborY="-7358">
        <dgm:presLayoutVars>
          <dgm:chMax val="0"/>
          <dgm:chPref val="0"/>
          <dgm:bulletEnabled val="1"/>
        </dgm:presLayoutVars>
      </dgm:prSet>
      <dgm:spPr/>
    </dgm:pt>
    <dgm:pt modelId="{32398255-F57A-4300-B0A4-A6AB54BB5B84}" type="pres">
      <dgm:prSet presAssocID="{DE6D86BE-020C-4152-86BC-632934F5498C}" presName="parTxOnlySpace" presStyleCnt="0"/>
      <dgm:spPr/>
    </dgm:pt>
    <dgm:pt modelId="{FC7783B9-E5AA-4001-B509-C1243D6B51E8}" type="pres">
      <dgm:prSet presAssocID="{C21AB906-CFCC-4E64-8519-ABC371EC63FA}" presName="parTxOnly" presStyleLbl="node1" presStyleIdx="5" presStyleCnt="6" custLinFactNeighborY="-2559">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5"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814585AD-4318-4F60-B79F-29BD98B39CA5}" type="presOf" srcId="{80636F99-2F72-499C-B518-7B597D887DE7}" destId="{33231EBC-CB47-4465-BB5F-D800DCE1D376}" srcOrd="0" destOrd="0" presId="urn:microsoft.com/office/officeart/2005/8/layout/chevron1"/>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7B0FDEFB-7612-41D6-AE19-0D4C38EA87EE}" srcId="{9038C7EF-D116-4055-B34F-8FB16A5388C8}" destId="{80636F99-2F72-499C-B518-7B597D887DE7}" srcOrd="4" destOrd="0" parTransId="{82912018-5D98-495D-8675-E6D32B7F41EA}" sibTransId="{DE6D86BE-020C-4152-86BC-632934F5498C}"/>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BB9FB107-BE11-4682-B1EF-F3B2606801C1}" type="presParOf" srcId="{D9AABD0C-43D9-45CD-8724-15589479E186}" destId="{33231EBC-CB47-4465-BB5F-D800DCE1D376}" srcOrd="8" destOrd="0" presId="urn:microsoft.com/office/officeart/2005/8/layout/chevron1"/>
    <dgm:cxn modelId="{50AC24A9-0A0F-46A0-BFC7-665BE76511BA}" type="presParOf" srcId="{D9AABD0C-43D9-45CD-8724-15589479E186}" destId="{32398255-F57A-4300-B0A4-A6AB54BB5B84}" srcOrd="9" destOrd="0" presId="urn:microsoft.com/office/officeart/2005/8/layout/chevron1"/>
    <dgm:cxn modelId="{AC7AFE35-D118-4180-8200-40A2336FB285}" type="presParOf" srcId="{D9AABD0C-43D9-45CD-8724-15589479E186}" destId="{FC7783B9-E5AA-4001-B509-C1243D6B51E8}" srcOrd="1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AD551121-0E84-438B-8825-F6FC3C8C5C8C}">
      <dgm:prSet phldrT="[Texte]"/>
      <dgm:spPr>
        <a:solidFill>
          <a:srgbClr val="DFF1CB"/>
        </a:solidFill>
      </dgm:spPr>
      <dgm:t>
        <a:bodyPr/>
        <a:lstStyle/>
        <a:p>
          <a:r>
            <a:rPr lang="fr-FR" dirty="0"/>
            <a:t>PARCOURS DE PROGRÈS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rgbClr val="DFF1CB"/>
        </a:solidFill>
      </dgm:spPr>
      <dgm:t>
        <a:bodyPr/>
        <a:lstStyle/>
        <a:p>
          <a:r>
            <a:rPr lang="fr-FR" dirty="0"/>
            <a:t>MARCHÉ DU CARBONE</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rgbClr val="DFF1CB"/>
        </a:solidFill>
      </dgm:spPr>
      <dgm:t>
        <a:bodyPr/>
        <a:lstStyle/>
        <a:p>
          <a:r>
            <a:rPr lang="fr-FR" dirty="0"/>
            <a:t>LEVIERS D’ACTION</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rgbClr val="DFF1CB"/>
        </a:solidFill>
      </dgm:spPr>
      <dgm:t>
        <a:bodyPr/>
        <a:lstStyle/>
        <a:p>
          <a:r>
            <a:rPr lang="fr-FR" dirty="0"/>
            <a:t>PLAN D’ACTION</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80636F99-2F72-499C-B518-7B597D887DE7}">
      <dgm:prSet phldrT="[Texte]"/>
      <dgm:spPr>
        <a:solidFill>
          <a:srgbClr val="DFF1CB"/>
        </a:solidFill>
      </dgm:spPr>
      <dgm:t>
        <a:bodyPr/>
        <a:lstStyle/>
        <a:p>
          <a:r>
            <a:rPr lang="fr-FR" dirty="0"/>
            <a:t>OUTILS</a:t>
          </a:r>
        </a:p>
      </dgm:t>
    </dgm:pt>
    <dgm:pt modelId="{82912018-5D98-495D-8675-E6D32B7F41EA}" type="parTrans" cxnId="{7B0FDEFB-7612-41D6-AE19-0D4C38EA87EE}">
      <dgm:prSet/>
      <dgm:spPr/>
      <dgm:t>
        <a:bodyPr/>
        <a:lstStyle/>
        <a:p>
          <a:endParaRPr lang="fr-FR"/>
        </a:p>
      </dgm:t>
    </dgm:pt>
    <dgm:pt modelId="{DE6D86BE-020C-4152-86BC-632934F5498C}" type="sibTrans" cxnId="{7B0FDEFB-7612-41D6-AE19-0D4C38EA87EE}">
      <dgm:prSet/>
      <dgm:spPr/>
      <dgm:t>
        <a:bodyPr/>
        <a:lstStyle/>
        <a:p>
          <a:endParaRPr lang="fr-FR"/>
        </a:p>
      </dgm:t>
    </dgm:pt>
    <dgm:pt modelId="{B98C4309-7B17-4725-A8ED-BAD39253DEB4}">
      <dgm:prSet phldrT="[Texte]"/>
      <dgm:spPr>
        <a:solidFill>
          <a:srgbClr val="92D050"/>
        </a:solidFill>
      </dgm:spPr>
      <dgm:t>
        <a:bodyPr/>
        <a:lstStyle/>
        <a:p>
          <a:r>
            <a:rPr lang="fr-FR" dirty="0"/>
            <a:t>EMPREINTE CARBONE</a:t>
          </a:r>
        </a:p>
      </dgm:t>
    </dgm:pt>
    <dgm:pt modelId="{D3884C97-2DEB-4C9C-8713-0E8F922CA7E8}" type="sibTrans" cxnId="{5A39C3BF-17C5-4BE5-AFC6-A9CB33503FE6}">
      <dgm:prSet/>
      <dgm:spPr/>
      <dgm:t>
        <a:bodyPr/>
        <a:lstStyle/>
        <a:p>
          <a:endParaRPr lang="fr-FR"/>
        </a:p>
      </dgm:t>
    </dgm:pt>
    <dgm:pt modelId="{6CBB19F4-56A2-47D1-8D15-2BA438002346}" type="parTrans" cxnId="{5A39C3BF-17C5-4BE5-AFC6-A9CB33503FE6}">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6" custLinFactNeighborY="-46593">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6" custLinFactNeighborX="-9597" custLinFactNeighborY="-2912">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6">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6" custLinFactNeighborX="32745" custLinFactNeighborY="1684">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33231EBC-CB47-4465-BB5F-D800DCE1D376}" type="pres">
      <dgm:prSet presAssocID="{80636F99-2F72-499C-B518-7B597D887DE7}" presName="parTxOnly" presStyleLbl="node1" presStyleIdx="4" presStyleCnt="6" custLinFactNeighborX="26674" custLinFactNeighborY="-7358">
        <dgm:presLayoutVars>
          <dgm:chMax val="0"/>
          <dgm:chPref val="0"/>
          <dgm:bulletEnabled val="1"/>
        </dgm:presLayoutVars>
      </dgm:prSet>
      <dgm:spPr/>
    </dgm:pt>
    <dgm:pt modelId="{32398255-F57A-4300-B0A4-A6AB54BB5B84}" type="pres">
      <dgm:prSet presAssocID="{DE6D86BE-020C-4152-86BC-632934F5498C}" presName="parTxOnlySpace" presStyleCnt="0"/>
      <dgm:spPr/>
    </dgm:pt>
    <dgm:pt modelId="{FC7783B9-E5AA-4001-B509-C1243D6B51E8}" type="pres">
      <dgm:prSet presAssocID="{C21AB906-CFCC-4E64-8519-ABC371EC63FA}" presName="parTxOnly" presStyleLbl="node1" presStyleIdx="5" presStyleCnt="6" custLinFactNeighborY="-2559">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5"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814585AD-4318-4F60-B79F-29BD98B39CA5}" type="presOf" srcId="{80636F99-2F72-499C-B518-7B597D887DE7}" destId="{33231EBC-CB47-4465-BB5F-D800DCE1D376}" srcOrd="0" destOrd="0" presId="urn:microsoft.com/office/officeart/2005/8/layout/chevron1"/>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7B0FDEFB-7612-41D6-AE19-0D4C38EA87EE}" srcId="{9038C7EF-D116-4055-B34F-8FB16A5388C8}" destId="{80636F99-2F72-499C-B518-7B597D887DE7}" srcOrd="4" destOrd="0" parTransId="{82912018-5D98-495D-8675-E6D32B7F41EA}" sibTransId="{DE6D86BE-020C-4152-86BC-632934F5498C}"/>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BB9FB107-BE11-4682-B1EF-F3B2606801C1}" type="presParOf" srcId="{D9AABD0C-43D9-45CD-8724-15589479E186}" destId="{33231EBC-CB47-4465-BB5F-D800DCE1D376}" srcOrd="8" destOrd="0" presId="urn:microsoft.com/office/officeart/2005/8/layout/chevron1"/>
    <dgm:cxn modelId="{50AC24A9-0A0F-46A0-BFC7-665BE76511BA}" type="presParOf" srcId="{D9AABD0C-43D9-45CD-8724-15589479E186}" destId="{32398255-F57A-4300-B0A4-A6AB54BB5B84}" srcOrd="9" destOrd="0" presId="urn:microsoft.com/office/officeart/2005/8/layout/chevron1"/>
    <dgm:cxn modelId="{AC7AFE35-D118-4180-8200-40A2336FB285}" type="presParOf" srcId="{D9AABD0C-43D9-45CD-8724-15589479E186}" destId="{FC7783B9-E5AA-4001-B509-C1243D6B51E8}"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76219E-47B4-4A6B-89DA-0A98E34D5C46}" type="doc">
      <dgm:prSet loTypeId="urn:microsoft.com/office/officeart/2005/8/layout/venn1" loCatId="relationship" qsTypeId="urn:microsoft.com/office/officeart/2005/8/quickstyle/simple1" qsCatId="simple" csTypeId="urn:microsoft.com/office/officeart/2005/8/colors/accent1_2" csCatId="accent1" phldr="1"/>
      <dgm:spPr/>
    </dgm:pt>
    <dgm:pt modelId="{6B221D80-98D7-4F79-9772-F4AB49758412}" type="pres">
      <dgm:prSet presAssocID="{B576219E-47B4-4A6B-89DA-0A98E34D5C46}" presName="compositeShape" presStyleCnt="0">
        <dgm:presLayoutVars>
          <dgm:chMax val="7"/>
          <dgm:dir/>
          <dgm:resizeHandles val="exact"/>
        </dgm:presLayoutVars>
      </dgm:prSet>
      <dgm:spPr/>
    </dgm:pt>
  </dgm:ptLst>
  <dgm:cxnLst>
    <dgm:cxn modelId="{9F8DFF68-01C1-47C7-837E-C475F599B3C2}" type="presOf" srcId="{B576219E-47B4-4A6B-89DA-0A98E34D5C46}" destId="{6B221D80-98D7-4F79-9772-F4AB49758412}"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90B2EF-ECE2-4C83-A55A-742E603BB515}" type="doc">
      <dgm:prSet loTypeId="urn:microsoft.com/office/officeart/2005/8/layout/venn1" loCatId="relationship" qsTypeId="urn:microsoft.com/office/officeart/2005/8/quickstyle/simple1" qsCatId="simple" csTypeId="urn:microsoft.com/office/officeart/2005/8/colors/colorful2" csCatId="colorful" phldr="1"/>
      <dgm:spPr/>
    </dgm:pt>
    <dgm:pt modelId="{161822DA-61E7-44ED-A068-5AADFF51707A}">
      <dgm:prSet phldrT="[Texte]" custT="1"/>
      <dgm:spPr/>
      <dgm:t>
        <a:bodyPr/>
        <a:lstStyle/>
        <a:p>
          <a:r>
            <a:rPr lang="fr-FR" sz="2000" b="1" dirty="0">
              <a:solidFill>
                <a:srgbClr val="C00000"/>
              </a:solidFill>
            </a:rPr>
            <a:t>Améliorations techniques</a:t>
          </a:r>
        </a:p>
      </dgm:t>
    </dgm:pt>
    <dgm:pt modelId="{A51049BB-7E5E-4685-98FD-58452739641C}" type="parTrans" cxnId="{E7D6ADA9-0E68-4BAD-8703-83F11132785F}">
      <dgm:prSet/>
      <dgm:spPr/>
      <dgm:t>
        <a:bodyPr/>
        <a:lstStyle/>
        <a:p>
          <a:endParaRPr lang="fr-FR"/>
        </a:p>
      </dgm:t>
    </dgm:pt>
    <dgm:pt modelId="{DE829E0F-4F35-470C-A69E-C73B874E0EDC}" type="sibTrans" cxnId="{E7D6ADA9-0E68-4BAD-8703-83F11132785F}">
      <dgm:prSet/>
      <dgm:spPr/>
      <dgm:t>
        <a:bodyPr/>
        <a:lstStyle/>
        <a:p>
          <a:endParaRPr lang="fr-FR"/>
        </a:p>
      </dgm:t>
    </dgm:pt>
    <dgm:pt modelId="{D53361DB-474E-4E9F-9F4C-4DE99E8FAF75}">
      <dgm:prSet phldrT="[Texte]" custT="1"/>
      <dgm:spPr/>
      <dgm:t>
        <a:bodyPr/>
        <a:lstStyle/>
        <a:p>
          <a:r>
            <a:rPr lang="fr-FR" sz="2000" b="1" dirty="0">
              <a:solidFill>
                <a:schemeClr val="bg2">
                  <a:lumMod val="25000"/>
                </a:schemeClr>
              </a:solidFill>
            </a:rPr>
            <a:t>Améliorations économiques</a:t>
          </a:r>
        </a:p>
      </dgm:t>
    </dgm:pt>
    <dgm:pt modelId="{E24C3AD3-8D2F-4B94-8668-D37204286486}" type="parTrans" cxnId="{6622886E-4BF7-430B-B4B8-B459B0C39730}">
      <dgm:prSet/>
      <dgm:spPr/>
      <dgm:t>
        <a:bodyPr/>
        <a:lstStyle/>
        <a:p>
          <a:endParaRPr lang="fr-FR"/>
        </a:p>
      </dgm:t>
    </dgm:pt>
    <dgm:pt modelId="{EDFD3998-42EF-42CB-8F36-1F4B4AD8FD3D}" type="sibTrans" cxnId="{6622886E-4BF7-430B-B4B8-B459B0C39730}">
      <dgm:prSet/>
      <dgm:spPr/>
      <dgm:t>
        <a:bodyPr/>
        <a:lstStyle/>
        <a:p>
          <a:endParaRPr lang="fr-FR"/>
        </a:p>
      </dgm:t>
    </dgm:pt>
    <dgm:pt modelId="{E0E6A0F2-AA52-43A4-A986-1D772307F2FE}">
      <dgm:prSet phldrT="[Texte]" custT="1"/>
      <dgm:spPr/>
      <dgm:t>
        <a:bodyPr/>
        <a:lstStyle/>
        <a:p>
          <a:r>
            <a:rPr lang="fr-FR" sz="2000" b="1" dirty="0">
              <a:solidFill>
                <a:schemeClr val="accent3">
                  <a:lumMod val="50000"/>
                </a:schemeClr>
              </a:solidFill>
            </a:rPr>
            <a:t>Améliorations environnementales</a:t>
          </a:r>
        </a:p>
      </dgm:t>
    </dgm:pt>
    <dgm:pt modelId="{567A4111-6301-40F5-B0B0-76BACA33EBF6}" type="parTrans" cxnId="{D2ECC8C5-CBFA-417B-A3F6-0EEF8787699E}">
      <dgm:prSet/>
      <dgm:spPr/>
      <dgm:t>
        <a:bodyPr/>
        <a:lstStyle/>
        <a:p>
          <a:endParaRPr lang="fr-FR"/>
        </a:p>
      </dgm:t>
    </dgm:pt>
    <dgm:pt modelId="{42FBEC82-2BA6-4E80-B3EA-F3709ECA0462}" type="sibTrans" cxnId="{D2ECC8C5-CBFA-417B-A3F6-0EEF8787699E}">
      <dgm:prSet/>
      <dgm:spPr/>
      <dgm:t>
        <a:bodyPr/>
        <a:lstStyle/>
        <a:p>
          <a:endParaRPr lang="fr-FR"/>
        </a:p>
      </dgm:t>
    </dgm:pt>
    <dgm:pt modelId="{B154E759-1ADB-4CF6-AF01-AFFEF3CBF7D2}" type="pres">
      <dgm:prSet presAssocID="{DD90B2EF-ECE2-4C83-A55A-742E603BB515}" presName="compositeShape" presStyleCnt="0">
        <dgm:presLayoutVars>
          <dgm:chMax val="7"/>
          <dgm:dir/>
          <dgm:resizeHandles val="exact"/>
        </dgm:presLayoutVars>
      </dgm:prSet>
      <dgm:spPr/>
    </dgm:pt>
    <dgm:pt modelId="{B5B888AE-EF30-48CF-AB84-208CEF3B62FA}" type="pres">
      <dgm:prSet presAssocID="{161822DA-61E7-44ED-A068-5AADFF51707A}" presName="circ1" presStyleLbl="vennNode1" presStyleIdx="0" presStyleCnt="3" custScaleX="144017" custLinFactNeighborX="6615" custLinFactNeighborY="3420"/>
      <dgm:spPr/>
    </dgm:pt>
    <dgm:pt modelId="{DEB47856-186E-4778-9145-3C53C00C2854}" type="pres">
      <dgm:prSet presAssocID="{161822DA-61E7-44ED-A068-5AADFF51707A}" presName="circ1Tx" presStyleLbl="revTx" presStyleIdx="0" presStyleCnt="0">
        <dgm:presLayoutVars>
          <dgm:chMax val="0"/>
          <dgm:chPref val="0"/>
          <dgm:bulletEnabled val="1"/>
        </dgm:presLayoutVars>
      </dgm:prSet>
      <dgm:spPr/>
    </dgm:pt>
    <dgm:pt modelId="{8C4C1047-5B31-438C-9340-1036A0C646C6}" type="pres">
      <dgm:prSet presAssocID="{D53361DB-474E-4E9F-9F4C-4DE99E8FAF75}" presName="circ2" presStyleLbl="vennNode1" presStyleIdx="1" presStyleCnt="3" custScaleX="130562"/>
      <dgm:spPr/>
    </dgm:pt>
    <dgm:pt modelId="{D0ADF538-77EA-4F93-B8B6-1EA838947E8F}" type="pres">
      <dgm:prSet presAssocID="{D53361DB-474E-4E9F-9F4C-4DE99E8FAF75}" presName="circ2Tx" presStyleLbl="revTx" presStyleIdx="0" presStyleCnt="0">
        <dgm:presLayoutVars>
          <dgm:chMax val="0"/>
          <dgm:chPref val="0"/>
          <dgm:bulletEnabled val="1"/>
        </dgm:presLayoutVars>
      </dgm:prSet>
      <dgm:spPr/>
    </dgm:pt>
    <dgm:pt modelId="{022BB97C-996C-45D4-881E-F7614B5CB23A}" type="pres">
      <dgm:prSet presAssocID="{E0E6A0F2-AA52-43A4-A986-1D772307F2FE}" presName="circ3" presStyleLbl="vennNode1" presStyleIdx="2" presStyleCnt="3" custScaleX="131499" custLinFactNeighborX="-17705" custLinFactNeighborY="-4935"/>
      <dgm:spPr/>
    </dgm:pt>
    <dgm:pt modelId="{C3B5DA8A-6140-4564-BDD1-BE367287917B}" type="pres">
      <dgm:prSet presAssocID="{E0E6A0F2-AA52-43A4-A986-1D772307F2FE}" presName="circ3Tx" presStyleLbl="revTx" presStyleIdx="0" presStyleCnt="0">
        <dgm:presLayoutVars>
          <dgm:chMax val="0"/>
          <dgm:chPref val="0"/>
          <dgm:bulletEnabled val="1"/>
        </dgm:presLayoutVars>
      </dgm:prSet>
      <dgm:spPr/>
    </dgm:pt>
  </dgm:ptLst>
  <dgm:cxnLst>
    <dgm:cxn modelId="{24093345-FC6C-46F8-9BE2-35F8A6998B06}" type="presOf" srcId="{DD90B2EF-ECE2-4C83-A55A-742E603BB515}" destId="{B154E759-1ADB-4CF6-AF01-AFFEF3CBF7D2}" srcOrd="0" destOrd="0" presId="urn:microsoft.com/office/officeart/2005/8/layout/venn1"/>
    <dgm:cxn modelId="{6622886E-4BF7-430B-B4B8-B459B0C39730}" srcId="{DD90B2EF-ECE2-4C83-A55A-742E603BB515}" destId="{D53361DB-474E-4E9F-9F4C-4DE99E8FAF75}" srcOrd="1" destOrd="0" parTransId="{E24C3AD3-8D2F-4B94-8668-D37204286486}" sibTransId="{EDFD3998-42EF-42CB-8F36-1F4B4AD8FD3D}"/>
    <dgm:cxn modelId="{07F04B70-9DFF-4D51-B871-9E2C782A8064}" type="presOf" srcId="{161822DA-61E7-44ED-A068-5AADFF51707A}" destId="{B5B888AE-EF30-48CF-AB84-208CEF3B62FA}" srcOrd="0" destOrd="0" presId="urn:microsoft.com/office/officeart/2005/8/layout/venn1"/>
    <dgm:cxn modelId="{09418F52-55D9-4E00-B565-4AEC867896E7}" type="presOf" srcId="{161822DA-61E7-44ED-A068-5AADFF51707A}" destId="{DEB47856-186E-4778-9145-3C53C00C2854}" srcOrd="1" destOrd="0" presId="urn:microsoft.com/office/officeart/2005/8/layout/venn1"/>
    <dgm:cxn modelId="{CC7BF35A-520F-426B-868A-1A23DD4DB6DB}" type="presOf" srcId="{E0E6A0F2-AA52-43A4-A986-1D772307F2FE}" destId="{C3B5DA8A-6140-4564-BDD1-BE367287917B}" srcOrd="1" destOrd="0" presId="urn:microsoft.com/office/officeart/2005/8/layout/venn1"/>
    <dgm:cxn modelId="{FCAC7688-47ED-41E9-9336-C0F9315EDF96}" type="presOf" srcId="{E0E6A0F2-AA52-43A4-A986-1D772307F2FE}" destId="{022BB97C-996C-45D4-881E-F7614B5CB23A}" srcOrd="0" destOrd="0" presId="urn:microsoft.com/office/officeart/2005/8/layout/venn1"/>
    <dgm:cxn modelId="{5D1C53A7-3E44-4634-AE55-C63A48E0F621}" type="presOf" srcId="{D53361DB-474E-4E9F-9F4C-4DE99E8FAF75}" destId="{8C4C1047-5B31-438C-9340-1036A0C646C6}" srcOrd="0" destOrd="0" presId="urn:microsoft.com/office/officeart/2005/8/layout/venn1"/>
    <dgm:cxn modelId="{E7D6ADA9-0E68-4BAD-8703-83F11132785F}" srcId="{DD90B2EF-ECE2-4C83-A55A-742E603BB515}" destId="{161822DA-61E7-44ED-A068-5AADFF51707A}" srcOrd="0" destOrd="0" parTransId="{A51049BB-7E5E-4685-98FD-58452739641C}" sibTransId="{DE829E0F-4F35-470C-A69E-C73B874E0EDC}"/>
    <dgm:cxn modelId="{8EF4DEC2-46DA-40B6-996C-0FC9C062D003}" type="presOf" srcId="{D53361DB-474E-4E9F-9F4C-4DE99E8FAF75}" destId="{D0ADF538-77EA-4F93-B8B6-1EA838947E8F}" srcOrd="1" destOrd="0" presId="urn:microsoft.com/office/officeart/2005/8/layout/venn1"/>
    <dgm:cxn modelId="{D2ECC8C5-CBFA-417B-A3F6-0EEF8787699E}" srcId="{DD90B2EF-ECE2-4C83-A55A-742E603BB515}" destId="{E0E6A0F2-AA52-43A4-A986-1D772307F2FE}" srcOrd="2" destOrd="0" parTransId="{567A4111-6301-40F5-B0B0-76BACA33EBF6}" sibTransId="{42FBEC82-2BA6-4E80-B3EA-F3709ECA0462}"/>
    <dgm:cxn modelId="{6F336DA5-42F2-4C0D-ABBE-FAED12EA240E}" type="presParOf" srcId="{B154E759-1ADB-4CF6-AF01-AFFEF3CBF7D2}" destId="{B5B888AE-EF30-48CF-AB84-208CEF3B62FA}" srcOrd="0" destOrd="0" presId="urn:microsoft.com/office/officeart/2005/8/layout/venn1"/>
    <dgm:cxn modelId="{2F646DF6-70F8-4624-8344-2C212BEDBAE6}" type="presParOf" srcId="{B154E759-1ADB-4CF6-AF01-AFFEF3CBF7D2}" destId="{DEB47856-186E-4778-9145-3C53C00C2854}" srcOrd="1" destOrd="0" presId="urn:microsoft.com/office/officeart/2005/8/layout/venn1"/>
    <dgm:cxn modelId="{B12FE833-BFCB-4893-AA22-7CAD65537BD3}" type="presParOf" srcId="{B154E759-1ADB-4CF6-AF01-AFFEF3CBF7D2}" destId="{8C4C1047-5B31-438C-9340-1036A0C646C6}" srcOrd="2" destOrd="0" presId="urn:microsoft.com/office/officeart/2005/8/layout/venn1"/>
    <dgm:cxn modelId="{A10C9ABD-0AFA-4956-B21D-3C20CC81BA89}" type="presParOf" srcId="{B154E759-1ADB-4CF6-AF01-AFFEF3CBF7D2}" destId="{D0ADF538-77EA-4F93-B8B6-1EA838947E8F}" srcOrd="3" destOrd="0" presId="urn:microsoft.com/office/officeart/2005/8/layout/venn1"/>
    <dgm:cxn modelId="{A516B82F-3340-4E5E-A8DC-C48319C848C8}" type="presParOf" srcId="{B154E759-1ADB-4CF6-AF01-AFFEF3CBF7D2}" destId="{022BB97C-996C-45D4-881E-F7614B5CB23A}" srcOrd="4" destOrd="0" presId="urn:microsoft.com/office/officeart/2005/8/layout/venn1"/>
    <dgm:cxn modelId="{00EF1276-7B91-467A-AE8C-46B70D8D51A2}" type="presParOf" srcId="{B154E759-1ADB-4CF6-AF01-AFFEF3CBF7D2}" destId="{C3B5DA8A-6140-4564-BDD1-BE367287917B}" srcOrd="5"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5956" y="0"/>
          <a:ext cx="2215852" cy="365125"/>
        </a:xfrm>
        <a:prstGeom prst="chevr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EMPREINTE CARBONE</a:t>
          </a:r>
        </a:p>
      </dsp:txBody>
      <dsp:txXfrm>
        <a:off x="188519" y="0"/>
        <a:ext cx="1850727" cy="365125"/>
      </dsp:txXfrm>
    </dsp:sp>
    <dsp:sp modelId="{4C34CDD8-82E7-4085-8A5E-4F0B4B2BDC8A}">
      <dsp:nvSpPr>
        <dsp:cNvPr id="0" name=""/>
        <dsp:cNvSpPr/>
      </dsp:nvSpPr>
      <dsp:spPr>
        <a:xfrm>
          <a:off x="1978958"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PARCOURS DE PROGRÈS</a:t>
          </a:r>
        </a:p>
      </dsp:txBody>
      <dsp:txXfrm>
        <a:off x="2161521" y="0"/>
        <a:ext cx="1850727" cy="365125"/>
      </dsp:txXfrm>
    </dsp:sp>
    <dsp:sp modelId="{7A229D82-107A-4EE8-A79F-FEDCB5A73BE8}">
      <dsp:nvSpPr>
        <dsp:cNvPr id="0" name=""/>
        <dsp:cNvSpPr/>
      </dsp:nvSpPr>
      <dsp:spPr>
        <a:xfrm>
          <a:off x="3994491"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MARCHÉ DU CARBONE</a:t>
          </a:r>
        </a:p>
      </dsp:txBody>
      <dsp:txXfrm>
        <a:off x="4177054" y="0"/>
        <a:ext cx="1850727" cy="365125"/>
      </dsp:txXfrm>
    </dsp:sp>
    <dsp:sp modelId="{1B802D47-C4FA-458C-895F-016E1C052A82}">
      <dsp:nvSpPr>
        <dsp:cNvPr id="0" name=""/>
        <dsp:cNvSpPr/>
      </dsp:nvSpPr>
      <dsp:spPr>
        <a:xfrm>
          <a:off x="6061317"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LEVIERS D’ACTION</a:t>
          </a:r>
        </a:p>
      </dsp:txBody>
      <dsp:txXfrm>
        <a:off x="6243880" y="0"/>
        <a:ext cx="1850727" cy="365125"/>
      </dsp:txXfrm>
    </dsp:sp>
    <dsp:sp modelId="{33231EBC-CB47-4465-BB5F-D800DCE1D376}">
      <dsp:nvSpPr>
        <dsp:cNvPr id="0" name=""/>
        <dsp:cNvSpPr/>
      </dsp:nvSpPr>
      <dsp:spPr>
        <a:xfrm>
          <a:off x="8042132"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OUTILS</a:t>
          </a:r>
        </a:p>
      </dsp:txBody>
      <dsp:txXfrm>
        <a:off x="8224695" y="0"/>
        <a:ext cx="1850727" cy="365125"/>
      </dsp:txXfrm>
    </dsp:sp>
    <dsp:sp modelId="{FC7783B9-E5AA-4001-B509-C1243D6B51E8}">
      <dsp:nvSpPr>
        <dsp:cNvPr id="0" name=""/>
        <dsp:cNvSpPr/>
      </dsp:nvSpPr>
      <dsp:spPr>
        <a:xfrm>
          <a:off x="9977294"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PLAN D’ACTION</a:t>
          </a:r>
        </a:p>
      </dsp:txBody>
      <dsp:txXfrm>
        <a:off x="10159857" y="0"/>
        <a:ext cx="1850727" cy="365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5956" y="0"/>
          <a:ext cx="2215852" cy="365125"/>
        </a:xfrm>
        <a:prstGeom prst="chevron">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EMPREINTE CARBONE</a:t>
          </a:r>
        </a:p>
      </dsp:txBody>
      <dsp:txXfrm>
        <a:off x="188519" y="0"/>
        <a:ext cx="1850727" cy="365125"/>
      </dsp:txXfrm>
    </dsp:sp>
    <dsp:sp modelId="{4C34CDD8-82E7-4085-8A5E-4F0B4B2BDC8A}">
      <dsp:nvSpPr>
        <dsp:cNvPr id="0" name=""/>
        <dsp:cNvSpPr/>
      </dsp:nvSpPr>
      <dsp:spPr>
        <a:xfrm>
          <a:off x="1978958"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PARCOURS DE PROGRÈS</a:t>
          </a:r>
        </a:p>
      </dsp:txBody>
      <dsp:txXfrm>
        <a:off x="2161521" y="0"/>
        <a:ext cx="1850727" cy="365125"/>
      </dsp:txXfrm>
    </dsp:sp>
    <dsp:sp modelId="{7A229D82-107A-4EE8-A79F-FEDCB5A73BE8}">
      <dsp:nvSpPr>
        <dsp:cNvPr id="0" name=""/>
        <dsp:cNvSpPr/>
      </dsp:nvSpPr>
      <dsp:spPr>
        <a:xfrm>
          <a:off x="3994491"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MARCHÉ DU CARBONE</a:t>
          </a:r>
        </a:p>
      </dsp:txBody>
      <dsp:txXfrm>
        <a:off x="4177054" y="0"/>
        <a:ext cx="1850727" cy="365125"/>
      </dsp:txXfrm>
    </dsp:sp>
    <dsp:sp modelId="{1B802D47-C4FA-458C-895F-016E1C052A82}">
      <dsp:nvSpPr>
        <dsp:cNvPr id="0" name=""/>
        <dsp:cNvSpPr/>
      </dsp:nvSpPr>
      <dsp:spPr>
        <a:xfrm>
          <a:off x="6061317"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LEVIERS D’ACTION</a:t>
          </a:r>
        </a:p>
      </dsp:txBody>
      <dsp:txXfrm>
        <a:off x="6243880" y="0"/>
        <a:ext cx="1850727" cy="365125"/>
      </dsp:txXfrm>
    </dsp:sp>
    <dsp:sp modelId="{33231EBC-CB47-4465-BB5F-D800DCE1D376}">
      <dsp:nvSpPr>
        <dsp:cNvPr id="0" name=""/>
        <dsp:cNvSpPr/>
      </dsp:nvSpPr>
      <dsp:spPr>
        <a:xfrm>
          <a:off x="8042132"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OUTILS</a:t>
          </a:r>
        </a:p>
      </dsp:txBody>
      <dsp:txXfrm>
        <a:off x="8224695" y="0"/>
        <a:ext cx="1850727" cy="365125"/>
      </dsp:txXfrm>
    </dsp:sp>
    <dsp:sp modelId="{FC7783B9-E5AA-4001-B509-C1243D6B51E8}">
      <dsp:nvSpPr>
        <dsp:cNvPr id="0" name=""/>
        <dsp:cNvSpPr/>
      </dsp:nvSpPr>
      <dsp:spPr>
        <a:xfrm>
          <a:off x="9977294"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PLAN D’ACTION</a:t>
          </a:r>
        </a:p>
      </dsp:txBody>
      <dsp:txXfrm>
        <a:off x="10159857" y="0"/>
        <a:ext cx="1850727" cy="3651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888AE-EF30-48CF-AB84-208CEF3B62FA}">
      <dsp:nvSpPr>
        <dsp:cNvPr id="0" name=""/>
        <dsp:cNvSpPr/>
      </dsp:nvSpPr>
      <dsp:spPr>
        <a:xfrm>
          <a:off x="1725700" y="217387"/>
          <a:ext cx="3793319" cy="2633938"/>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rgbClr val="C00000"/>
              </a:solidFill>
            </a:rPr>
            <a:t>Améliorations techniques</a:t>
          </a:r>
        </a:p>
      </dsp:txBody>
      <dsp:txXfrm>
        <a:off x="2231476" y="678326"/>
        <a:ext cx="2781767" cy="1185272"/>
      </dsp:txXfrm>
    </dsp:sp>
    <dsp:sp modelId="{8C4C1047-5B31-438C-9340-1036A0C646C6}">
      <dsp:nvSpPr>
        <dsp:cNvPr id="0" name=""/>
        <dsp:cNvSpPr/>
      </dsp:nvSpPr>
      <dsp:spPr>
        <a:xfrm>
          <a:off x="2679076" y="1773518"/>
          <a:ext cx="3438922" cy="2633938"/>
        </a:xfrm>
        <a:prstGeom prst="ellipse">
          <a:avLst/>
        </a:prstGeom>
        <a:solidFill>
          <a:schemeClr val="accent2">
            <a:alpha val="50000"/>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bg2">
                  <a:lumMod val="25000"/>
                </a:schemeClr>
              </a:solidFill>
            </a:rPr>
            <a:t>Améliorations économiques</a:t>
          </a:r>
        </a:p>
      </dsp:txBody>
      <dsp:txXfrm>
        <a:off x="3730814" y="2453952"/>
        <a:ext cx="2063353" cy="1448666"/>
      </dsp:txXfrm>
    </dsp:sp>
    <dsp:sp modelId="{022BB97C-996C-45D4-881E-F7614B5CB23A}">
      <dsp:nvSpPr>
        <dsp:cNvPr id="0" name=""/>
        <dsp:cNvSpPr/>
      </dsp:nvSpPr>
      <dsp:spPr>
        <a:xfrm>
          <a:off x="299572" y="1643533"/>
          <a:ext cx="3463602" cy="2633938"/>
        </a:xfrm>
        <a:prstGeom prst="ellipse">
          <a:avLst/>
        </a:prstGeom>
        <a:solidFill>
          <a:schemeClr val="accent2">
            <a:alpha val="50000"/>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accent3">
                  <a:lumMod val="50000"/>
                </a:schemeClr>
              </a:solidFill>
            </a:rPr>
            <a:t>Améliorations environnementales</a:t>
          </a:r>
        </a:p>
      </dsp:txBody>
      <dsp:txXfrm>
        <a:off x="625728" y="2323967"/>
        <a:ext cx="2078161" cy="144866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0.79887</cdr:x>
      <cdr:y>0.02465</cdr:y>
    </cdr:from>
    <cdr:to>
      <cdr:x>0.80011</cdr:x>
      <cdr:y>0.55473</cdr:y>
    </cdr:to>
    <cdr:sp macro="" textlink="">
      <cdr:nvSpPr>
        <cdr:cNvPr id="3" name="Connecteur droit 2"/>
        <cdr:cNvSpPr/>
      </cdr:nvSpPr>
      <cdr:spPr>
        <a:xfrm xmlns:a="http://schemas.openxmlformats.org/drawingml/2006/main" flipH="1" flipV="1">
          <a:off x="4682746" y="130629"/>
          <a:ext cx="7268" cy="2809166"/>
        </a:xfrm>
        <a:prstGeom xmlns:a="http://schemas.openxmlformats.org/drawingml/2006/main" prst="line">
          <a:avLst/>
        </a:prstGeom>
        <a:ln xmlns:a="http://schemas.openxmlformats.org/drawingml/2006/main" w="381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fr-FR">
            <a:ln>
              <a:solidFill>
                <a:sysClr val="windowText" lastClr="000000"/>
              </a:solidFill>
            </a:ln>
          </a:endParaRPr>
        </a:p>
      </cdr:txBody>
    </cdr:sp>
  </cdr:relSizeAnchor>
  <cdr:relSizeAnchor xmlns:cdr="http://schemas.openxmlformats.org/drawingml/2006/chartDrawing">
    <cdr:from>
      <cdr:x>0.26618</cdr:x>
      <cdr:y>0.03865</cdr:y>
    </cdr:from>
    <cdr:to>
      <cdr:x>0.63866</cdr:x>
      <cdr:y>0.1126</cdr:y>
    </cdr:to>
    <cdr:sp macro="" textlink="">
      <cdr:nvSpPr>
        <cdr:cNvPr id="4" name="ZoneTexte 3"/>
        <cdr:cNvSpPr txBox="1"/>
      </cdr:nvSpPr>
      <cdr:spPr>
        <a:xfrm xmlns:a="http://schemas.openxmlformats.org/drawingml/2006/main">
          <a:off x="1560286" y="204836"/>
          <a:ext cx="2183363" cy="39188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1800" dirty="0"/>
            <a:t>Produits animaux</a:t>
          </a:r>
        </a:p>
      </cdr:txBody>
    </cdr:sp>
  </cdr:relSizeAnchor>
  <cdr:relSizeAnchor xmlns:cdr="http://schemas.openxmlformats.org/drawingml/2006/chartDrawing">
    <cdr:from>
      <cdr:x>0</cdr:x>
      <cdr:y>0</cdr:y>
    </cdr:from>
    <cdr:to>
      <cdr:x>0.0782</cdr:x>
      <cdr:y>0.04104</cdr:y>
    </cdr:to>
    <cdr:sp macro="" textlink="">
      <cdr:nvSpPr>
        <cdr:cNvPr id="5" name="Espace réservé du numéro de diapositive 3"/>
        <cdr:cNvSpPr>
          <a:spLocks xmlns:a="http://schemas.openxmlformats.org/drawingml/2006/main" noGrp="1"/>
        </cdr:cNvSpPr>
      </cdr:nvSpPr>
      <cdr:spPr>
        <a:xfrm xmlns:a="http://schemas.openxmlformats.org/drawingml/2006/main">
          <a:off x="0" y="0"/>
          <a:ext cx="487218" cy="217488"/>
        </a:xfrm>
        <a:prstGeom xmlns:a="http://schemas.openxmlformats.org/drawingml/2006/main" prst="rect">
          <a:avLst/>
        </a:prstGeom>
      </cdr:spPr>
      <cdr:txBody>
        <a:bodyPr xmlns:a="http://schemas.openxmlformats.org/drawingml/2006/main" vert="horz" lIns="91440" tIns="45720" rIns="91440" bIns="45720" rtlCol="0" anchor="ctr"/>
        <a:lstStyle xmlns:a="http://schemas.openxmlformats.org/drawingml/2006/main">
          <a:defPPr>
            <a:defRPr lang="fr-FR"/>
          </a:defPPr>
          <a:lvl1pPr marL="0" algn="ctr" defTabSz="457200" rtl="0" eaLnBrk="1" latinLnBrk="0" hangingPunct="1">
            <a:defRPr sz="1000" b="1" kern="1200">
              <a:solidFill>
                <a:srgbClr val="9ABE36"/>
              </a:solidFill>
              <a:latin typeface="Arial"/>
              <a:cs typeface="Arial"/>
            </a:defRPr>
          </a:lvl1pPr>
          <a:lvl2pPr marL="457200" algn="l" defTabSz="457200" rtl="0" eaLnBrk="1" latinLnBrk="0" hangingPunct="1">
            <a:defRPr sz="1800" kern="1200">
              <a:solidFill>
                <a:sysClr val="windowText" lastClr="000000"/>
              </a:solidFill>
              <a:latin typeface="Calibri"/>
            </a:defRPr>
          </a:lvl2pPr>
          <a:lvl3pPr marL="914400" algn="l" defTabSz="457200" rtl="0" eaLnBrk="1" latinLnBrk="0" hangingPunct="1">
            <a:defRPr sz="1800" kern="1200">
              <a:solidFill>
                <a:sysClr val="windowText" lastClr="000000"/>
              </a:solidFill>
              <a:latin typeface="Calibri"/>
            </a:defRPr>
          </a:lvl3pPr>
          <a:lvl4pPr marL="1371600" algn="l" defTabSz="457200" rtl="0" eaLnBrk="1" latinLnBrk="0" hangingPunct="1">
            <a:defRPr sz="1800" kern="1200">
              <a:solidFill>
                <a:sysClr val="windowText" lastClr="000000"/>
              </a:solidFill>
              <a:latin typeface="Calibri"/>
            </a:defRPr>
          </a:lvl4pPr>
          <a:lvl5pPr marL="1828800" algn="l" defTabSz="457200" rtl="0" eaLnBrk="1" latinLnBrk="0" hangingPunct="1">
            <a:defRPr sz="1800" kern="1200">
              <a:solidFill>
                <a:sysClr val="windowText" lastClr="000000"/>
              </a:solidFill>
              <a:latin typeface="Calibri"/>
            </a:defRPr>
          </a:lvl5pPr>
          <a:lvl6pPr marL="2286000" algn="l" defTabSz="457200" rtl="0" eaLnBrk="1" latinLnBrk="0" hangingPunct="1">
            <a:defRPr sz="1800" kern="1200">
              <a:solidFill>
                <a:sysClr val="windowText" lastClr="000000"/>
              </a:solidFill>
              <a:latin typeface="Calibri"/>
            </a:defRPr>
          </a:lvl6pPr>
          <a:lvl7pPr marL="2743200" algn="l" defTabSz="457200" rtl="0" eaLnBrk="1" latinLnBrk="0" hangingPunct="1">
            <a:defRPr sz="1800" kern="1200">
              <a:solidFill>
                <a:sysClr val="windowText" lastClr="000000"/>
              </a:solidFill>
              <a:latin typeface="Calibri"/>
            </a:defRPr>
          </a:lvl7pPr>
          <a:lvl8pPr marL="3200400" algn="l" defTabSz="457200" rtl="0" eaLnBrk="1" latinLnBrk="0" hangingPunct="1">
            <a:defRPr sz="1800" kern="1200">
              <a:solidFill>
                <a:sysClr val="windowText" lastClr="000000"/>
              </a:solidFill>
              <a:latin typeface="Calibri"/>
            </a:defRPr>
          </a:lvl8pPr>
          <a:lvl9pPr marL="3657600" algn="l" defTabSz="457200" rtl="0" eaLnBrk="1" latinLnBrk="0" hangingPunct="1">
            <a:defRPr sz="1800" kern="1200">
              <a:solidFill>
                <a:sysClr val="windowText" lastClr="000000"/>
              </a:solidFill>
              <a:latin typeface="Calibri"/>
            </a:defRPr>
          </a:lvl9pPr>
        </a:lstStyle>
        <a:p xmlns:a="http://schemas.openxmlformats.org/drawingml/2006/main">
          <a:pPr algn="ctr"/>
          <a:fld id="{5AFBE27B-4598-4455-AD2F-2D13C03D41C9}" type="slidenum">
            <a:rPr lang="fr-FR" sz="1000" b="1" smtClean="0">
              <a:solidFill>
                <a:srgbClr val="9ABE36"/>
              </a:solidFill>
              <a:latin typeface="Arial"/>
              <a:cs typeface="Arial"/>
            </a:rPr>
            <a:pPr algn="ctr"/>
            <a:t>28</a:t>
          </a:fld>
          <a:endParaRPr lang="fr-FR" sz="1000" b="1" dirty="0">
            <a:solidFill>
              <a:srgbClr val="9ABE36"/>
            </a:solidFill>
            <a:latin typeface="Arial"/>
            <a:cs typeface="Aria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E77033-3050-4E59-A758-1337526A9EBF}" type="datetimeFigureOut">
              <a:rPr lang="fr-FR" smtClean="0"/>
              <a:t>22/01/2025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84C0FB-E445-4526-9127-51C49D3B5CB1}" type="slidenum">
              <a:rPr lang="fr-FR" smtClean="0"/>
              <a:t>‹N°›</a:t>
            </a:fld>
            <a:endParaRPr lang="fr-FR"/>
          </a:p>
        </p:txBody>
      </p:sp>
    </p:spTree>
    <p:extLst>
      <p:ext uri="{BB962C8B-B14F-4D97-AF65-F5344CB8AC3E}">
        <p14:creationId xmlns:p14="http://schemas.microsoft.com/office/powerpoint/2010/main" val="3004019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776D11-38F9-4548-B49D-0E19F03172B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3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47506-18E4-49C2-AD86-914873885108}"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9650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47506-18E4-49C2-AD86-914873885108}"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9072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Cercle des prénoms: demander aux personnes de former un cercle debout en se classant par ordre alphabétique, de A à Z. Puis, en commençant par le début de l’alphabet, </a:t>
            </a:r>
            <a:r>
              <a:rPr lang="fr-FR" dirty="0" err="1"/>
              <a:t>chacun·e</a:t>
            </a:r>
            <a:r>
              <a:rPr lang="fr-FR" dirty="0"/>
              <a:t> donne son prénom au groupe. On peut ensuite proposer un second tour en disant le prénom de son ou sa </a:t>
            </a:r>
            <a:r>
              <a:rPr lang="fr-FR" dirty="0" err="1"/>
              <a:t>voisin·e</a:t>
            </a:r>
            <a:r>
              <a:rPr lang="fr-FR" dirty="0"/>
              <a:t> de gauche, puis de son ou sa </a:t>
            </a:r>
            <a:r>
              <a:rPr lang="fr-FR" dirty="0" err="1"/>
              <a:t>voisin·e</a:t>
            </a:r>
            <a:r>
              <a:rPr lang="fr-FR" dirty="0"/>
              <a:t> de droite.</a:t>
            </a:r>
          </a:p>
          <a:p>
            <a:endParaRPr lang="fr-FR" dirty="0"/>
          </a:p>
          <a:p>
            <a:r>
              <a:rPr lang="fr-FR" dirty="0"/>
              <a:t>Tour</a:t>
            </a:r>
            <a:r>
              <a:rPr lang="fr-FR" baseline="0" dirty="0"/>
              <a:t> de table : f</a:t>
            </a:r>
            <a:r>
              <a:rPr lang="fr-FR" dirty="0"/>
              <a:t>aire un nuage de mots collaboratif en direct, et y revenir au fil de la présentation. </a:t>
            </a:r>
          </a:p>
          <a:p>
            <a:endParaRPr lang="fr-FR" dirty="0"/>
          </a:p>
          <a:p>
            <a:r>
              <a:rPr lang="fr-FR" dirty="0" err="1"/>
              <a:t>N</a:t>
            </a:r>
            <a:r>
              <a:rPr lang="fr-FR" baseline="0" dirty="0" err="1"/>
              <a:t>osgestesclimats</a:t>
            </a:r>
            <a:r>
              <a:rPr lang="fr-FR" baseline="0" dirty="0"/>
              <a:t> : possible de faire le test en collectif si chacun est équipé d’un PC, avec visualisation des résultats du groupe. Sinon, test à dérouler en s’accordant sur une réponse collective.</a:t>
            </a: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176DCD-192A-9547-89C8-5AC206620F6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e la date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3626011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pPr>
              <a:buFont typeface="Arial" panose="020B0604020202020204" pitchFamily="34" charset="0"/>
              <a:buNone/>
            </a:pP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953914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notes 2"/>
          <p:cNvSpPr>
            <a:spLocks noGrp="1"/>
          </p:cNvSpPr>
          <p:nvPr>
            <p:ph type="body" idx="1"/>
          </p:nvPr>
        </p:nvSpPr>
        <p:spPr/>
        <p:txBody>
          <a:bodyPr/>
          <a:lstStyle/>
          <a:p>
            <a:r>
              <a:rPr lang="fr-FR" dirty="0"/>
              <a:t>https://www.carbone4.com/analyse-myco2-empreinte-carbone-moyenne-2021</a:t>
            </a:r>
          </a:p>
          <a:p>
            <a:r>
              <a:rPr lang="fr-FR" dirty="0"/>
              <a:t>Lien vers </a:t>
            </a:r>
            <a:r>
              <a:rPr lang="fr-FR"/>
              <a:t>la méthode : https://www.carbone4.com/myco2-empreinte-moyenne-evolution-methodo</a:t>
            </a:r>
            <a:endParaRPr lang="fr-FR"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059750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a:t>
            </a:r>
            <a:r>
              <a:rPr lang="fr-FR" b="1" baseline="0" dirty="0"/>
              <a:t> : p</a:t>
            </a:r>
            <a:r>
              <a:rPr lang="fr-FR" b="1" dirty="0"/>
              <a:t>our faire le lien entre alimentation</a:t>
            </a:r>
            <a:r>
              <a:rPr lang="fr-FR" b="1" baseline="0" dirty="0"/>
              <a:t> et agriculture !</a:t>
            </a:r>
            <a:endParaRPr lang="fr-FR" b="1" dirty="0"/>
          </a:p>
          <a:p>
            <a:r>
              <a:rPr lang="fr-FR" b="0" dirty="0"/>
              <a:t>Les leviers d’action</a:t>
            </a:r>
            <a:r>
              <a:rPr lang="fr-FR" b="0" baseline="0" dirty="0"/>
              <a:t> peuvent être sujets à débat, mais l’idée est de donner de grandes lignes sans entrer dans la « polémique »:</a:t>
            </a:r>
          </a:p>
          <a:p>
            <a:pPr marL="171450" indent="-171450">
              <a:buFontTx/>
              <a:buChar char="-"/>
            </a:pPr>
            <a:r>
              <a:rPr lang="fr-FR" b="0" baseline="0" dirty="0"/>
              <a:t>Faible impact carbone = local essentiellement </a:t>
            </a:r>
          </a:p>
          <a:p>
            <a:pPr marL="171450" indent="-171450">
              <a:buFontTx/>
              <a:buChar char="-"/>
            </a:pPr>
            <a:r>
              <a:rPr lang="fr-FR" b="0" baseline="0" dirty="0"/>
              <a:t>Équilibrer = réduire la consommation de viande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+ 20% de hausse de l’empreinte carbone du</a:t>
            </a:r>
            <a:r>
              <a:rPr lang="fr-FR" sz="1200" kern="1200" baseline="0" dirty="0">
                <a:solidFill>
                  <a:schemeClr val="tx1"/>
                </a:solidFill>
                <a:effectLst/>
                <a:latin typeface="+mn-lt"/>
                <a:ea typeface="+mn-ea"/>
                <a:cs typeface="+mn-cs"/>
              </a:rPr>
              <a:t> territoire français </a:t>
            </a:r>
            <a:r>
              <a:rPr lang="fr-FR" i="0" dirty="0">
                <a:solidFill>
                  <a:prstClr val="black"/>
                </a:solidFill>
              </a:rPr>
              <a:t>entre 1995 et 2018 (mesurée sur les trois principaux gaz à effet de serre CO</a:t>
            </a:r>
            <a:r>
              <a:rPr lang="fr-FR" i="0" baseline="-25000" dirty="0">
                <a:solidFill>
                  <a:prstClr val="black"/>
                </a:solidFill>
              </a:rPr>
              <a:t>2</a:t>
            </a:r>
            <a:r>
              <a:rPr lang="fr-FR" i="0" dirty="0">
                <a:solidFill>
                  <a:prstClr val="black"/>
                </a:solidFill>
              </a:rPr>
              <a:t> - CH</a:t>
            </a:r>
            <a:r>
              <a:rPr lang="fr-FR" i="0" baseline="-25000" dirty="0">
                <a:solidFill>
                  <a:prstClr val="black"/>
                </a:solidFill>
              </a:rPr>
              <a:t>4</a:t>
            </a:r>
            <a:r>
              <a:rPr lang="fr-FR" i="0" dirty="0">
                <a:solidFill>
                  <a:prstClr val="black"/>
                </a:solidFill>
              </a:rPr>
              <a:t> - N</a:t>
            </a:r>
            <a:r>
              <a:rPr lang="fr-FR" i="0" baseline="-25000" dirty="0">
                <a:solidFill>
                  <a:prstClr val="black"/>
                </a:solidFill>
              </a:rPr>
              <a:t>2</a:t>
            </a:r>
            <a:r>
              <a:rPr lang="fr-FR" i="0" dirty="0">
                <a:solidFill>
                  <a:prstClr val="black"/>
                </a:solidFill>
              </a:rPr>
              <a:t>O), soit + 7% rapporté au nombre d’habitants (c’est </a:t>
            </a:r>
            <a:r>
              <a:rPr lang="fr-FR" sz="1200" kern="1200" dirty="0">
                <a:solidFill>
                  <a:schemeClr val="tx1"/>
                </a:solidFill>
                <a:effectLst/>
                <a:latin typeface="+mn-lt"/>
                <a:ea typeface="+mn-ea"/>
                <a:cs typeface="+mn-cs"/>
              </a:rPr>
              <a:t>du à l'augmentation des émissions liées aux importations de matières premières et de produits intermédiaires; en revanche les émissions directes comme le chauffage, la conso de carburant… ont diminué).</a:t>
            </a:r>
            <a:endParaRPr lang="fr-FR" sz="1200" kern="1200" baseline="0" dirty="0">
              <a:solidFill>
                <a:schemeClr val="tx1"/>
              </a:solidFill>
              <a:effectLst/>
              <a:latin typeface="+mn-lt"/>
              <a:ea typeface="+mn-ea"/>
              <a:cs typeface="+mn-cs"/>
            </a:endParaRPr>
          </a:p>
          <a:p>
            <a:pPr marL="0" indent="0">
              <a:buFontTx/>
              <a:buNone/>
            </a:pPr>
            <a:r>
              <a:rPr lang="fr-FR" b="0" i="1" baseline="0" dirty="0"/>
              <a:t>Source : </a:t>
            </a:r>
            <a:r>
              <a:rPr lang="fr-FR" b="0" i="1" dirty="0"/>
              <a:t>https://theshiftproject.org/wp-content/uploads/2019/03/ZEY-Combloux-16032019.pdf</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0A80FB-16DB-4AA1-8022-6A7AC669A804}"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e la date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918294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indent="0">
              <a:buNone/>
            </a:pPr>
            <a:r>
              <a:rPr lang="fr-FR" b="1" dirty="0"/>
              <a:t>Message : être acteur</a:t>
            </a:r>
            <a:r>
              <a:rPr lang="fr-FR" b="1" baseline="0" dirty="0"/>
              <a:t> c’est prendre en compte la nouvelle donne environnementale et trouver des solutions d’adaptation et d’atténuation au changement climatique.</a:t>
            </a:r>
            <a:endParaRPr lang="fr-FR" b="1" dirty="0"/>
          </a:p>
          <a:p>
            <a:pPr marL="0" indent="0">
              <a:buNone/>
            </a:pPr>
            <a:r>
              <a:rPr lang="fr-FR" b="1" dirty="0"/>
              <a:t>Et surtout amélioration environnementale rime souvent avec performance technique et économique</a:t>
            </a:r>
            <a:r>
              <a:rPr lang="fr-FR" b="1" baseline="0" dirty="0"/>
              <a:t> !!! </a:t>
            </a:r>
            <a:endParaRPr lang="fr-FR" dirty="0"/>
          </a:p>
          <a:p>
            <a:pPr marL="228600" indent="-228600">
              <a:buAutoNum type="arabicPeriod"/>
            </a:pPr>
            <a:r>
              <a:rPr lang="fr-FR" dirty="0"/>
              <a:t>Le</a:t>
            </a:r>
            <a:r>
              <a:rPr lang="fr-FR" baseline="0" dirty="0"/>
              <a:t> CC = u</a:t>
            </a:r>
            <a:r>
              <a:rPr lang="fr-FR" dirty="0"/>
              <a:t>n sujet d’actualité =&gt; </a:t>
            </a:r>
            <a:r>
              <a:rPr lang="fr-FR" baseline="0" dirty="0"/>
              <a:t>chacun peut donner un exemple qu’il a en tête ou voir diapo 7</a:t>
            </a:r>
          </a:p>
          <a:p>
            <a:pPr marL="228600" indent="-228600">
              <a:buAutoNum type="arabicPeriod"/>
            </a:pPr>
            <a:r>
              <a:rPr lang="fr-FR" baseline="0" dirty="0"/>
              <a:t>L’élevage a un rôle à jouer =&gt; voir diapo 8-9 (impacts négatifs) et 10 (impacts positifs)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fr-FR" baseline="0" dirty="0"/>
              <a:t>Faire régir en faisant citer </a:t>
            </a:r>
            <a:r>
              <a:rPr lang="fr-FR" dirty="0"/>
              <a:t>les attentes sociétales et celles du consommateurs que les participants ont identifiées =&gt; voir diapos 10 et 11 pour compléter au besoin</a:t>
            </a:r>
          </a:p>
          <a:p>
            <a:pPr marL="0" indent="0">
              <a:buNone/>
            </a:pPr>
            <a:r>
              <a:rPr lang="fr-FR" i="1" baseline="0" dirty="0"/>
              <a:t>Voir  </a:t>
            </a:r>
            <a:r>
              <a:rPr lang="fr-FR" i="1" baseline="0"/>
              <a:t>aussi la publication </a:t>
            </a:r>
            <a:r>
              <a:rPr lang="fr-FR" i="1" baseline="0" dirty="0"/>
              <a:t>IDELE : « </a:t>
            </a:r>
            <a:r>
              <a:rPr lang="fr-FR" i="1" dirty="0"/>
              <a:t>Stratégie des exploitations laitières  : étude du lien entre performance économique et performance environnementale en système bovin lait » </a:t>
            </a:r>
          </a:p>
          <a:p>
            <a:pPr marL="0" indent="0">
              <a:buNone/>
            </a:pPr>
            <a:r>
              <a:rPr lang="fr-FR" i="1" dirty="0"/>
              <a:t>(https://idele.fr/?eID=cmis_download&amp;oID=workspace%3A%2F%2FSpacesStore%2Ff59ff6c3-c60e-4b27-85c0-38051b340524&amp;cHash=72457d08dbe7372519903f9cea4ef4db)</a:t>
            </a:r>
          </a:p>
          <a:p>
            <a:pPr marL="0" indent="0">
              <a:buNone/>
            </a:pPr>
            <a:r>
              <a:rPr lang="fr-FR" dirty="0"/>
              <a:t> </a:t>
            </a:r>
          </a:p>
        </p:txBody>
      </p:sp>
      <p:sp>
        <p:nvSpPr>
          <p:cNvPr id="4" name="Espace réservé de la date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28/11/2019</a:t>
            </a: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540EFC-4F2F-4FF8-A6BC-4DD043868B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4156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l’agriculture a un rôle à jouer puisqu’elle est émettrice de GES et de polluants. </a:t>
            </a:r>
            <a:r>
              <a:rPr lang="fr-FR" b="0" dirty="0"/>
              <a:t>Pour rappel, les émissions de GES liées à l’agriculture en France représentent entre 19 et 21% du total selon les sources. À l’échelle mondiale, c’est plus car la</a:t>
            </a:r>
            <a:r>
              <a:rPr lang="fr-FR" b="0" baseline="0" dirty="0"/>
              <a:t> déforestation entre dans le calcul agricole.</a:t>
            </a:r>
            <a:endParaRPr lang="fr-FR" b="0" dirty="0"/>
          </a:p>
          <a:p>
            <a:pPr marL="0" marR="0" indent="0" algn="l" defTabSz="914400" rtl="0" eaLnBrk="1" fontAlgn="auto" latinLnBrk="0" hangingPunct="1">
              <a:lnSpc>
                <a:spcPct val="100000"/>
              </a:lnSpc>
              <a:spcBef>
                <a:spcPts val="0"/>
              </a:spcBef>
              <a:spcAft>
                <a:spcPts val="0"/>
              </a:spcAft>
              <a:buClrTx/>
              <a:buSzTx/>
              <a:buFontTx/>
              <a:buNone/>
              <a:tabLst/>
              <a:defRPr/>
            </a:pPr>
            <a:r>
              <a:rPr lang="fr-FR" dirty="0"/>
              <a:t>Sigles : HCB (</a:t>
            </a:r>
            <a:r>
              <a:rPr lang="fr-FR" dirty="0" err="1"/>
              <a:t>hexachlorobenzène</a:t>
            </a:r>
            <a:r>
              <a:rPr lang="fr-FR" dirty="0"/>
              <a:t>), PM (particules), </a:t>
            </a:r>
            <a:r>
              <a:rPr lang="fr-FR" sz="1200" kern="1200" dirty="0">
                <a:solidFill>
                  <a:schemeClr val="tx1"/>
                </a:solidFill>
                <a:effectLst/>
                <a:latin typeface="+mn-lt"/>
                <a:ea typeface="+mn-ea"/>
                <a:cs typeface="+mn-cs"/>
              </a:rPr>
              <a:t>COVNM (composés organiques volatils non méthaniques)</a:t>
            </a:r>
          </a:p>
          <a:p>
            <a:r>
              <a:rPr lang="fr-FR" b="0" i="1" dirty="0"/>
              <a:t>Source : rapport SECTEN, CITEPA, 2020</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8189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l’agriculture émet des GES, mais elle a aussi des impacts positifs ! Et les services rendus sont en prise direct avec les attentes sociétales actuelles ! </a:t>
            </a:r>
          </a:p>
          <a:p>
            <a:r>
              <a:rPr lang="fr-FR" dirty="0"/>
              <a:t>Exemple : aliments sains, éducation à la nature, qualité de l’eau et création d’emplois. Ces attentes en lien avec l’environnement et le potentiel nourricier sont de</a:t>
            </a:r>
            <a:r>
              <a:rPr lang="fr-FR" baseline="0" dirty="0"/>
              <a:t> + en + fortes, </a:t>
            </a:r>
            <a:r>
              <a:rPr lang="fr-FR" b="0" u="sng" baseline="0" dirty="0"/>
              <a:t>en particulier depuis la crise sanitaire</a:t>
            </a:r>
            <a:r>
              <a:rPr lang="fr-FR" baseline="0" dirty="0"/>
              <a:t>.</a:t>
            </a:r>
            <a:endParaRPr lang="fr-FR" dirty="0"/>
          </a:p>
          <a:p>
            <a:r>
              <a:rPr lang="fr-FR" dirty="0"/>
              <a:t>Si</a:t>
            </a:r>
            <a:r>
              <a:rPr lang="fr-FR" baseline="0" dirty="0"/>
              <a:t> besoin d’animation</a:t>
            </a:r>
            <a:r>
              <a:rPr lang="fr-FR" dirty="0"/>
              <a:t>, on peut revenir aux attentes sociétales citées en diapo 6 et compléter</a:t>
            </a:r>
            <a:r>
              <a:rPr lang="fr-FR" baseline="0" dirty="0"/>
              <a:t> avec les participants sur la base de cette fleur des services.</a:t>
            </a:r>
          </a:p>
          <a:p>
            <a:r>
              <a:rPr lang="fr-FR" baseline="0" dirty="0"/>
              <a:t>Source : http://www.charte-elevage.fr/</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8189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Diapo si besoin de prolonger le</a:t>
            </a:r>
            <a:r>
              <a:rPr lang="fr-FR" baseline="0" dirty="0"/>
              <a:t> débat, </a:t>
            </a:r>
            <a:r>
              <a:rPr lang="fr-FR" dirty="0"/>
              <a:t>pour illustrer la versatilité</a:t>
            </a:r>
            <a:r>
              <a:rPr lang="fr-FR" baseline="0" dirty="0"/>
              <a:t> et la difficulté de cerner les consommateurs d’aujourd’hui. </a:t>
            </a:r>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Message : il existe des tendances nettes et des types bien définis sur lesquels s’appuyer pour se projeter, car l’agriculture est en prise directe avec les attentes alimentaires des consommateurs, il est important de prendre cette demande en compte.</a:t>
            </a:r>
            <a:endParaRPr lang="fr-FR" b="1" dirty="0"/>
          </a:p>
          <a:p>
            <a:r>
              <a:rPr lang="fr-FR" baseline="0" dirty="0"/>
              <a:t>Sur le graphe on voit : </a:t>
            </a:r>
          </a:p>
          <a:p>
            <a:pPr marL="171450" indent="-171450">
              <a:buFontTx/>
              <a:buChar char="-"/>
            </a:pPr>
            <a:r>
              <a:rPr lang="fr-FR" dirty="0"/>
              <a:t>1 français sur 6 (16%)</a:t>
            </a:r>
            <a:r>
              <a:rPr lang="fr-FR" baseline="0" dirty="0"/>
              <a:t> </a:t>
            </a:r>
            <a:r>
              <a:rPr lang="fr-FR" dirty="0"/>
              <a:t>est typé bio-local aujourd’hui,</a:t>
            </a:r>
            <a:r>
              <a:rPr lang="fr-FR" baseline="0" dirty="0"/>
              <a:t> part en augmentation régulière</a:t>
            </a:r>
          </a:p>
          <a:p>
            <a:pPr marL="171450" indent="-171450">
              <a:buFontTx/>
              <a:buChar char="-"/>
            </a:pPr>
            <a:r>
              <a:rPr lang="fr-FR" baseline="0" dirty="0"/>
              <a:t>près d’1/3 (29%° reste traditionnel). </a:t>
            </a:r>
          </a:p>
          <a:p>
            <a:pPr marL="0" indent="0">
              <a:buFontTx/>
              <a:buNone/>
            </a:pPr>
            <a:r>
              <a:rPr lang="fr-FR" i="1" baseline="0" dirty="0"/>
              <a:t>Source : The Nielsen </a:t>
            </a:r>
            <a:r>
              <a:rPr lang="fr-FR" i="1" baseline="0" dirty="0" err="1"/>
              <a:t>Company</a:t>
            </a:r>
            <a:r>
              <a:rPr lang="fr-FR" i="1" baseline="0" dirty="0"/>
              <a:t>, Nielsen Typologie Nutrition</a:t>
            </a:r>
            <a:endParaRPr lang="fr-FR" i="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5613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u="sng" dirty="0"/>
              <a:t>Diapo pour comprendre ce</a:t>
            </a:r>
            <a:r>
              <a:rPr lang="fr-FR" b="1" u="sng" baseline="0" dirty="0"/>
              <a:t> qu’est l’ACV</a:t>
            </a:r>
          </a:p>
          <a:p>
            <a:r>
              <a:rPr lang="fr-FR" dirty="0"/>
              <a:t>L’analyse du cycle de vie est l'outil le plus abouti en matière d’évaluation globale et multicritère des impacts environnementaux. Cette méthode normalisée permet de mesurer les effets quantifiables de produits ou de services sur l’environnement. L’analyse du cycle de vie (ACV) recense et quantifie, tout au long de la vie des produits, les flux physiques de matière et d’énergie associés aux activités humaines. Elle en évalue les impacts potentiels puis interprète les résultats obtenus en fonction de ses objectifs initiaux. Elle est fondée sur une doubl</a:t>
            </a:r>
            <a:r>
              <a:rPr lang="fr-FR" baseline="0" dirty="0"/>
              <a:t>e approche:</a:t>
            </a:r>
          </a:p>
          <a:p>
            <a:pPr marL="171450" indent="-171450">
              <a:buFontTx/>
              <a:buChar char="-"/>
            </a:pPr>
            <a:r>
              <a:rPr lang="fr-FR" baseline="0" dirty="0"/>
              <a:t>Une approche cycle de vie « du berceau à la tombe » (de l’extraction matières premières à l’élimination)</a:t>
            </a:r>
          </a:p>
          <a:p>
            <a:pPr marL="171450" indent="-171450">
              <a:buFontTx/>
              <a:buChar char="-"/>
            </a:pPr>
            <a:r>
              <a:rPr lang="fr-FR" baseline="0" dirty="0"/>
              <a:t>Une approche multicritères : plusieurs critères d’analyse des flux entrants et sortants</a:t>
            </a:r>
          </a:p>
          <a:p>
            <a:pPr marL="0" indent="0">
              <a:buFontTx/>
              <a:buNone/>
            </a:pPr>
            <a:r>
              <a:rPr lang="fr-FR" dirty="0"/>
              <a:t>Parmi les flux entrants (ce qui entrent dans la fabrication du produit) : ceux des matières et de l’énergie (ressources en fer, eau, pétrole, gaz…). Flux sortants (tout ce qui sort en matière de pollution) = aux déchets, émissions gazeuses, liquide rejeté, etc.</a:t>
            </a:r>
          </a:p>
          <a:p>
            <a:pPr marL="0" indent="0">
              <a:buFont typeface="Symbol"/>
              <a:buNone/>
            </a:pPr>
            <a:r>
              <a:rPr lang="fr-FR" i="1" dirty="0"/>
              <a:t>Source : https://www.ademe.fr/expertises/consommer-autrement/passer-a-laction/dossier/lanalyse-cycle-vie/quest-lacvac</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0038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L’approche bilan carbone/empreinte</a:t>
            </a:r>
            <a:r>
              <a:rPr lang="fr-FR" b="1" baseline="0" dirty="0"/>
              <a:t> carbone est similaire à l’ACV MAIS le b</a:t>
            </a:r>
            <a:r>
              <a:rPr lang="fr-FR" b="1" dirty="0"/>
              <a:t>ilan Carbone ne prend en compte que les émissions de gaz à effet de serre:</a:t>
            </a:r>
            <a:r>
              <a:rPr lang="fr-FR" b="1" baseline="0" dirty="0"/>
              <a:t> il n’est pas multicritère</a:t>
            </a:r>
            <a:r>
              <a:rPr lang="fr-FR" b="1" dirty="0"/>
              <a:t> , c’est la principale différence. Le bilan carbone est une ACV simplifiée.</a:t>
            </a:r>
          </a:p>
          <a:p>
            <a:r>
              <a:rPr lang="fr-FR" sz="1200" b="0" i="0" u="none" strike="noStrike" kern="1200" baseline="0" dirty="0">
                <a:solidFill>
                  <a:schemeClr val="tx1"/>
                </a:solidFill>
                <a:latin typeface="+mn-lt"/>
                <a:ea typeface="+mn-ea"/>
                <a:cs typeface="+mn-cs"/>
              </a:rPr>
              <a:t>Même si chaque pays peut réaliser des choix qui lui sont propres, en particulier en matière de quantification des émissions, afin de traduire au mieux ses spécificités pédoclimatiques ou de fonctionnement des systèmes, les ACV agricoles sont aujourd’hui réalisées dans un cadre méthodologique harmonisé.</a:t>
            </a:r>
            <a:endParaRPr lang="fr-FR" dirty="0"/>
          </a:p>
          <a:p>
            <a:pPr marL="0" indent="0">
              <a:buFont typeface="Symbol"/>
              <a:buNone/>
            </a:pPr>
            <a:r>
              <a:rPr lang="fr-FR" i="1" dirty="0"/>
              <a:t>Sources : https://www.ademe.fr/expertises/consommer-autrement/passer-a-laction/dossier/lanalyse-cycle-vie/quest-lacvac</a:t>
            </a:r>
          </a:p>
          <a:p>
            <a:pPr marL="0" indent="0">
              <a:buFont typeface="Symbol"/>
              <a:buNone/>
            </a:pPr>
            <a:r>
              <a:rPr lang="fr-FR" dirty="0"/>
              <a:t>et </a:t>
            </a:r>
            <a:r>
              <a:rPr lang="fr-FR" sz="1200" b="0" i="1" u="none" strike="noStrike" kern="1200" baseline="0" dirty="0">
                <a:solidFill>
                  <a:schemeClr val="tx1"/>
                </a:solidFill>
                <a:latin typeface="+mn-lt"/>
                <a:ea typeface="+mn-ea"/>
                <a:cs typeface="+mn-cs"/>
              </a:rPr>
              <a:t>Institut de l’Élevage – « Élevage de ruminants et changement climatique » 2015</a:t>
            </a:r>
            <a:endParaRPr lang="fr-FR" i="1"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0038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a:t>
            </a:r>
            <a:r>
              <a:rPr lang="fr-FR" b="1" baseline="0" dirty="0"/>
              <a:t> : p</a:t>
            </a:r>
            <a:r>
              <a:rPr lang="fr-FR" b="1" dirty="0"/>
              <a:t>our calculer l’empreinte C d’un porcs par analyse</a:t>
            </a:r>
            <a:r>
              <a:rPr lang="fr-FR" b="1" baseline="0" dirty="0"/>
              <a:t> de cycle de vie</a:t>
            </a:r>
            <a:r>
              <a:rPr lang="fr-FR" b="1" dirty="0"/>
              <a:t>,</a:t>
            </a:r>
            <a:r>
              <a:rPr lang="fr-FR" b="1" baseline="0" dirty="0"/>
              <a:t> on prend en compte l’ensemble des flux émetteurs de GES</a:t>
            </a:r>
          </a:p>
          <a:p>
            <a:pPr marL="171450" indent="-171450">
              <a:buFontTx/>
              <a:buChar char="-"/>
            </a:pPr>
            <a:r>
              <a:rPr lang="fr-FR" baseline="0" dirty="0"/>
              <a:t>Les intrants (aliments, pailles), donc l’itinéraire cultural des matières premières entrant dans la composition des aliments</a:t>
            </a:r>
          </a:p>
          <a:p>
            <a:pPr marL="171450" indent="-171450">
              <a:buFontTx/>
              <a:buChar char="-"/>
            </a:pPr>
            <a:r>
              <a:rPr lang="fr-FR" baseline="0" dirty="0"/>
              <a:t>Les émissions indirectes liées à la construction des bâtiments</a:t>
            </a:r>
          </a:p>
          <a:p>
            <a:pPr marL="171450" indent="-171450">
              <a:buFontTx/>
              <a:buChar char="-"/>
            </a:pPr>
            <a:r>
              <a:rPr lang="fr-FR" baseline="0" dirty="0"/>
              <a:t>Les émissions directes liées à la production des porcs et au stockage des déjections…</a:t>
            </a:r>
          </a:p>
          <a:p>
            <a:pPr marL="0" indent="0">
              <a:buFontTx/>
              <a:buNone/>
            </a:pPr>
            <a:r>
              <a:rPr lang="fr-FR" baseline="0" dirty="0"/>
              <a:t>… pour aboutir à un bilan C par kg de porc produit</a:t>
            </a:r>
          </a:p>
          <a:p>
            <a:pPr marL="0" indent="0">
              <a:buFontTx/>
              <a:buNone/>
            </a:pPr>
            <a:r>
              <a:rPr lang="fr-FR" i="1" baseline="0" dirty="0"/>
              <a:t>Remarque : on ne prend pas en compte les émissions liées à l’épandage des déjections (choix de se limiter au bâtiment et au stockage)</a:t>
            </a:r>
            <a:endParaRPr lang="fr-FR" i="1" dirty="0"/>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solidFill>
                  <a:prstClr val="black"/>
                </a:solidFill>
              </a:rPr>
              <a:pPr/>
              <a:t>16</a:t>
            </a:fld>
            <a:endParaRPr lang="fr-FR">
              <a:solidFill>
                <a:prstClr val="black"/>
              </a:solidFill>
            </a:endParaRPr>
          </a:p>
        </p:txBody>
      </p:sp>
    </p:spTree>
    <p:extLst>
      <p:ext uri="{BB962C8B-B14F-4D97-AF65-F5344CB8AC3E}">
        <p14:creationId xmlns:p14="http://schemas.microsoft.com/office/powerpoint/2010/main" val="3200038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a:t>
            </a:r>
            <a:r>
              <a:rPr lang="fr-FR" b="1" baseline="0" dirty="0"/>
              <a:t> : s</a:t>
            </a:r>
            <a:r>
              <a:rPr lang="fr-FR" b="1" dirty="0"/>
              <a:t>euls</a:t>
            </a:r>
            <a:r>
              <a:rPr lang="fr-FR" b="1" baseline="0" dirty="0"/>
              <a:t> les 3 GES principaux sont comptabilisés dans un bilan carbone (pas l’ammoniac, ni les particules fines).</a:t>
            </a:r>
          </a:p>
          <a:p>
            <a:r>
              <a:rPr lang="fr-FR" baseline="0" dirty="0"/>
              <a:t>On rappelle les PRG (pouvoir de réchauffement global) pour indiquer que le CO2 n’est pas nécessairement le plus impactant =&gt; voir diapo masquée suivante si besoin d’expliquer la notion de PRG</a:t>
            </a:r>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17</a:t>
            </a:fld>
            <a:endParaRPr lang="fr-FR"/>
          </a:p>
        </p:txBody>
      </p:sp>
    </p:spTree>
    <p:extLst>
      <p:ext uri="{BB962C8B-B14F-4D97-AF65-F5344CB8AC3E}">
        <p14:creationId xmlns:p14="http://schemas.microsoft.com/office/powerpoint/2010/main" val="8464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Où</a:t>
            </a:r>
            <a:r>
              <a:rPr lang="fr-FR" b="1" baseline="0" dirty="0"/>
              <a:t> l’on voit que les élevages porcins émettent essentiellement du CH4 et sont moins </a:t>
            </a:r>
            <a:r>
              <a:rPr lang="fr-FR" b="1" baseline="0" dirty="0" err="1"/>
              <a:t>impactants</a:t>
            </a:r>
            <a:r>
              <a:rPr lang="fr-FR" b="1" baseline="0" dirty="0"/>
              <a:t> comparés à d’autres catégories d’élevage </a:t>
            </a:r>
            <a:endParaRPr lang="fr-FR" b="0" baseline="0" dirty="0"/>
          </a:p>
          <a:p>
            <a:r>
              <a:rPr lang="fr-FR" i="1" dirty="0"/>
              <a:t>Source: </a:t>
            </a:r>
            <a:r>
              <a:rPr lang="fr-FR" i="1" dirty="0" err="1"/>
              <a:t>ClimAgri</a:t>
            </a:r>
            <a:r>
              <a:rPr lang="fr-FR" i="1" dirty="0"/>
              <a:t> Bretagne</a:t>
            </a:r>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18</a:t>
            </a:fld>
            <a:endParaRPr lang="fr-FR"/>
          </a:p>
        </p:txBody>
      </p:sp>
    </p:spTree>
    <p:extLst>
      <p:ext uri="{BB962C8B-B14F-4D97-AF65-F5344CB8AC3E}">
        <p14:creationId xmlns:p14="http://schemas.microsoft.com/office/powerpoint/2010/main" val="3090997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a:t>
            </a:r>
            <a:r>
              <a:rPr lang="fr-FR" b="0" dirty="0"/>
              <a:t>l</a:t>
            </a:r>
            <a:r>
              <a:rPr lang="fr-FR" sz="1200" b="0" i="0" u="none" strike="noStrike" kern="1200" baseline="0" dirty="0">
                <a:solidFill>
                  <a:schemeClr val="tx1"/>
                </a:solidFill>
                <a:latin typeface="+mn-lt"/>
                <a:ea typeface="+mn-ea"/>
                <a:cs typeface="+mn-cs"/>
              </a:rPr>
              <a:t>e CO2 (dioxyde de carbone) est notamment émis lors de la combustion de combustibles fossiles, mais il est aussi au cœur du cycle du carbone entre biosphère et atmosphère. C’est le principal gaz à effet de serre. En tant que tel, l’évolution de sa concentration dans l’atmosphère est suivie de près. Ces concentrations sont en hausse constante et atteignent aujourd’hui les niveaux les plus élevés jamais enregistrés depuis l’époque préindustrielle, avec 416 parties par million (ppm) en moyenne mensuelle atteints en mai 2020.</a:t>
            </a:r>
            <a:endParaRPr lang="fr-FR" sz="1200" b="1" i="0" u="none" strike="noStrike" kern="1200" baseline="0" dirty="0">
              <a:solidFill>
                <a:schemeClr val="tx1"/>
              </a:solidFill>
              <a:latin typeface="+mn-lt"/>
              <a:ea typeface="+mn-ea"/>
              <a:cs typeface="+mn-cs"/>
            </a:endParaRPr>
          </a:p>
          <a:p>
            <a:r>
              <a:rPr lang="fr-FR" sz="1200" b="1" i="0" u="none" strike="noStrike" kern="1200" baseline="0" dirty="0">
                <a:solidFill>
                  <a:schemeClr val="tx1"/>
                </a:solidFill>
                <a:latin typeface="+mn-lt"/>
                <a:ea typeface="+mn-ea"/>
                <a:cs typeface="+mn-cs"/>
              </a:rPr>
              <a:t>Agriculture/sylviculture </a:t>
            </a:r>
            <a:r>
              <a:rPr lang="fr-FR" sz="1200" b="0" i="0" u="none" strike="noStrike" kern="1200" baseline="0" dirty="0">
                <a:solidFill>
                  <a:schemeClr val="tx1"/>
                </a:solidFill>
                <a:latin typeface="+mn-lt"/>
                <a:ea typeface="+mn-ea"/>
                <a:cs typeface="+mn-cs"/>
              </a:rPr>
              <a:t>: les émissions de ce secteur sont relativement stables depuis 1990, autour de 12 Mt, soit 3 % des émissions totales.</a:t>
            </a:r>
            <a:r>
              <a:rPr lang="fr-FR" b="0" dirty="0"/>
              <a:t> </a:t>
            </a:r>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solidFill>
                  <a:prstClr val="black"/>
                </a:solidFill>
              </a:rPr>
              <a:pPr/>
              <a:t>19</a:t>
            </a:fld>
            <a:endParaRPr lang="fr-FR">
              <a:solidFill>
                <a:prstClr val="black"/>
              </a:solidFill>
            </a:endParaRPr>
          </a:p>
        </p:txBody>
      </p:sp>
    </p:spTree>
    <p:extLst>
      <p:ext uri="{BB962C8B-B14F-4D97-AF65-F5344CB8AC3E}">
        <p14:creationId xmlns:p14="http://schemas.microsoft.com/office/powerpoint/2010/main" val="3090997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le secteur</a:t>
            </a:r>
            <a:r>
              <a:rPr lang="fr-FR" b="1" baseline="0" dirty="0"/>
              <a:t> le plus émetteur de méthane en France c’est l’agriculture,</a:t>
            </a:r>
            <a:r>
              <a:rPr lang="fr-FR" baseline="0" dirty="0"/>
              <a:t> au sein duquel la majorité d</a:t>
            </a:r>
            <a:r>
              <a:rPr lang="fr-FR" dirty="0"/>
              <a:t>es émissions</a:t>
            </a:r>
            <a:r>
              <a:rPr lang="fr-FR" baseline="0" dirty="0"/>
              <a:t> de CH4 proviennent majoritairement des élevages bovins (fermentation entérique, graphe de gauche). On observe une réduction des émissions de CH4 sur les 20 dernières années, en lien avec une réduction des effectifs des cheptels (graphe de droite en bas). Toutefois la part des émissions d’origine agricole reste plus importante proportionnellement en 2018 comparé à 1990 car les autres secteurs (énergie et résidentiel tertiaire) ont + réduit leurs émissions de CH4 que le secteur agricole (graphe rond en haut à droite, 61% en 1990 vs 68% en 2018).</a:t>
            </a:r>
          </a:p>
          <a:p>
            <a:r>
              <a:rPr lang="fr-FR" b="1" baseline="0" dirty="0"/>
              <a:t>Porcs = 10 % des émissions du CH4 </a:t>
            </a:r>
            <a:r>
              <a:rPr lang="fr-FR" b="0" baseline="0" dirty="0"/>
              <a:t>(graphe de gauche).</a:t>
            </a:r>
          </a:p>
          <a:p>
            <a:endParaRPr lang="fr-FR" b="0"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20</a:t>
            </a:fld>
            <a:endParaRPr lang="fr-FR"/>
          </a:p>
        </p:txBody>
      </p:sp>
    </p:spTree>
    <p:extLst>
      <p:ext uri="{BB962C8B-B14F-4D97-AF65-F5344CB8AC3E}">
        <p14:creationId xmlns:p14="http://schemas.microsoft.com/office/powerpoint/2010/main" val="3090997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a:t>
            </a:r>
            <a:r>
              <a:rPr lang="fr-FR" b="1" baseline="0" dirty="0"/>
              <a:t> : l</a:t>
            </a:r>
            <a:r>
              <a:rPr lang="fr-FR" b="1" dirty="0"/>
              <a:t>e secteur le + émetteur de protoxyde d’azote est également l’agriculture, en lien avec la fertilisation (engrais</a:t>
            </a:r>
            <a:r>
              <a:rPr lang="fr-FR" b="1" baseline="0" dirty="0"/>
              <a:t> minéraux et organiques) et la gestion des cultures </a:t>
            </a:r>
            <a:r>
              <a:rPr lang="fr-FR" b="0" baseline="0" dirty="0"/>
              <a:t>(graphe de gauche)</a:t>
            </a:r>
            <a:r>
              <a:rPr lang="fr-FR" b="0" dirty="0"/>
              <a:t>. </a:t>
            </a:r>
            <a:r>
              <a:rPr lang="fr-FR" dirty="0"/>
              <a:t>On observe aussi une réduction des émissions</a:t>
            </a:r>
            <a:r>
              <a:rPr lang="fr-FR" baseline="0" dirty="0"/>
              <a:t> depuis 20 ans en lien avec la baisse des effectifs (graphe de droite en bas). La part des émissions agricoles en proportion a largement augmenté entre 90 et 2018 (elle passe de 59 à 88%), du fait de la forte baisse des émissions du secteur de l’industrie (graphe rond en haut à droite). L’élevage de porcs ne représente presque rien en termes d’émissions directe de N2O, mais contribue aux émissions à l’épandage des engrais et amendements organiques. </a:t>
            </a:r>
            <a:r>
              <a:rPr lang="fr-FR" b="1" baseline="0" dirty="0"/>
              <a:t>Environ au total 4 % des émissions de N2O sont liées à l’élevage porcin.</a:t>
            </a:r>
            <a:endParaRPr lang="fr-FR" b="1"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21</a:t>
            </a:fld>
            <a:endParaRPr lang="fr-FR"/>
          </a:p>
        </p:txBody>
      </p:sp>
    </p:spTree>
    <p:extLst>
      <p:ext uri="{BB962C8B-B14F-4D97-AF65-F5344CB8AC3E}">
        <p14:creationId xmlns:p14="http://schemas.microsoft.com/office/powerpoint/2010/main" val="3090997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les différents postes pris en compte pour le calcul de l’empreinte C.</a:t>
            </a:r>
          </a:p>
          <a:p>
            <a:pPr marL="171450" indent="-171450">
              <a:buFontTx/>
              <a:buChar char="-"/>
            </a:pPr>
            <a:r>
              <a:rPr lang="fr-FR" dirty="0"/>
              <a:t>Cultures</a:t>
            </a:r>
            <a:r>
              <a:rPr lang="fr-FR" baseline="0" dirty="0"/>
              <a:t> : les itinéraires culturaux pour produire les matières premières des aliments émettent  du N2O (épandage d’engrais minéral et organique), du CH4 (lié aux effluents organiques) et du CO2 (énergies fossiles dont carburant)</a:t>
            </a:r>
          </a:p>
          <a:p>
            <a:pPr marL="171450" indent="-171450">
              <a:buFontTx/>
              <a:buChar char="-"/>
            </a:pPr>
            <a:r>
              <a:rPr lang="fr-FR" baseline="0" dirty="0"/>
              <a:t>Transformation d’aliments pour animaux : CO2 lié au fonctionnement de l’industrie (usines de fabrication d’aliments), et au transport en amont et en aval de la transformation</a:t>
            </a:r>
          </a:p>
          <a:p>
            <a:pPr marL="171450" indent="-171450">
              <a:buFontTx/>
              <a:buChar char="-"/>
            </a:pPr>
            <a:r>
              <a:rPr lang="fr-FR" baseline="0" dirty="0"/>
              <a:t>Bâtiments d’élevage : émissions de N2O et CH4 directes liées à la production et à la gestion des déjections, et CO2 lié à la construction du bâtiment (matériaux, transport…)</a:t>
            </a:r>
          </a:p>
          <a:p>
            <a:pPr marL="171450" indent="-171450">
              <a:buFontTx/>
              <a:buChar char="-"/>
            </a:pPr>
            <a:r>
              <a:rPr lang="fr-FR" baseline="0" dirty="0"/>
              <a:t>Stockage des déjections : émet du CH4 et du N2O</a:t>
            </a:r>
          </a:p>
          <a:p>
            <a:pPr marL="0" marR="0" indent="0" algn="l" defTabSz="914400" rtl="0" eaLnBrk="1" fontAlgn="auto" latinLnBrk="0" hangingPunct="1">
              <a:lnSpc>
                <a:spcPct val="100000"/>
              </a:lnSpc>
              <a:spcBef>
                <a:spcPts val="0"/>
              </a:spcBef>
              <a:spcAft>
                <a:spcPts val="0"/>
              </a:spcAft>
              <a:buClrTx/>
              <a:buSzTx/>
              <a:buFontTx/>
              <a:buNone/>
              <a:tabLst/>
              <a:defRPr/>
            </a:pPr>
            <a:r>
              <a:rPr lang="fr-FR" b="0" i="1" baseline="0" dirty="0"/>
              <a:t>Note sur le ciment </a:t>
            </a:r>
            <a:r>
              <a:rPr lang="fr-FR" b="0" i="1" baseline="0" dirty="0" err="1"/>
              <a:t>décarboné</a:t>
            </a:r>
            <a:r>
              <a:rPr lang="fr-FR" b="0" i="1" baseline="0" dirty="0"/>
              <a:t> : </a:t>
            </a:r>
            <a:r>
              <a:rPr lang="fr-FR" sz="1200" b="0" i="1" kern="1200" dirty="0">
                <a:solidFill>
                  <a:schemeClr val="tx1"/>
                </a:solidFill>
                <a:effectLst/>
                <a:latin typeface="+mn-lt"/>
                <a:ea typeface="+mn-ea"/>
                <a:cs typeface="+mn-cs"/>
              </a:rPr>
              <a:t>Le secteur du ciment représente la 2</a:t>
            </a:r>
            <a:r>
              <a:rPr lang="fr-FR" sz="1200" b="0" i="1" kern="1200" baseline="30000" dirty="0">
                <a:solidFill>
                  <a:schemeClr val="tx1"/>
                </a:solidFill>
                <a:effectLst/>
                <a:latin typeface="+mn-lt"/>
                <a:ea typeface="+mn-ea"/>
                <a:cs typeface="+mn-cs"/>
              </a:rPr>
              <a:t>e</a:t>
            </a:r>
            <a:r>
              <a:rPr lang="fr-FR" sz="1200" b="0" i="1" kern="1200" dirty="0">
                <a:solidFill>
                  <a:schemeClr val="tx1"/>
                </a:solidFill>
                <a:effectLst/>
                <a:latin typeface="+mn-lt"/>
                <a:ea typeface="+mn-ea"/>
                <a:cs typeface="+mn-cs"/>
              </a:rPr>
              <a:t> industrie la plus émettrice de CO</a:t>
            </a:r>
            <a:r>
              <a:rPr lang="fr-FR" sz="1200" b="0" i="1" kern="1200" baseline="-25000" dirty="0">
                <a:solidFill>
                  <a:schemeClr val="tx1"/>
                </a:solidFill>
                <a:effectLst/>
                <a:latin typeface="+mn-lt"/>
                <a:ea typeface="+mn-ea"/>
                <a:cs typeface="+mn-cs"/>
              </a:rPr>
              <a:t>2</a:t>
            </a:r>
            <a:r>
              <a:rPr lang="fr-FR" sz="1200" b="0" i="1" kern="1200" dirty="0">
                <a:solidFill>
                  <a:schemeClr val="tx1"/>
                </a:solidFill>
                <a:effectLst/>
                <a:latin typeface="+mn-lt"/>
                <a:ea typeface="+mn-ea"/>
                <a:cs typeface="+mn-cs"/>
              </a:rPr>
              <a:t>, avec 4,6 milliards de tonnes de ciment produites chaque année. 52% des émissions de CO</a:t>
            </a:r>
            <a:r>
              <a:rPr lang="fr-FR" sz="1200" b="0" i="1" kern="1200" baseline="-25000" dirty="0">
                <a:solidFill>
                  <a:schemeClr val="tx1"/>
                </a:solidFill>
                <a:effectLst/>
                <a:latin typeface="+mn-lt"/>
                <a:ea typeface="+mn-ea"/>
                <a:cs typeface="+mn-cs"/>
              </a:rPr>
              <a:t>2</a:t>
            </a:r>
            <a:r>
              <a:rPr lang="fr-FR" sz="1200" b="0" i="1" kern="1200" dirty="0">
                <a:solidFill>
                  <a:schemeClr val="tx1"/>
                </a:solidFill>
                <a:effectLst/>
                <a:latin typeface="+mn-lt"/>
                <a:ea typeface="+mn-ea"/>
                <a:cs typeface="+mn-cs"/>
              </a:rPr>
              <a:t> du secteur de la construction sont imputable au béton. Le ciment </a:t>
            </a:r>
            <a:r>
              <a:rPr lang="fr-FR" sz="1200" b="0" i="1" kern="1200" dirty="0" err="1">
                <a:solidFill>
                  <a:schemeClr val="tx1"/>
                </a:solidFill>
                <a:effectLst/>
                <a:latin typeface="+mn-lt"/>
                <a:ea typeface="+mn-ea"/>
                <a:cs typeface="+mn-cs"/>
              </a:rPr>
              <a:t>décarboné</a:t>
            </a:r>
            <a:r>
              <a:rPr lang="fr-FR" sz="1200" b="0" i="1" kern="1200" dirty="0">
                <a:solidFill>
                  <a:schemeClr val="tx1"/>
                </a:solidFill>
                <a:effectLst/>
                <a:latin typeface="+mn-lt"/>
                <a:ea typeface="+mn-ea"/>
                <a:cs typeface="+mn-cs"/>
              </a:rPr>
              <a:t> est élaboré sans clinker, sans cuisson et activé à froid pour diviser par 5 les émissions de CO2</a:t>
            </a:r>
            <a:r>
              <a:rPr lang="fr-FR" sz="1200" b="0" i="1" kern="1200" baseline="0" dirty="0">
                <a:solidFill>
                  <a:schemeClr val="tx1"/>
                </a:solidFill>
                <a:effectLst/>
                <a:latin typeface="+mn-lt"/>
                <a:ea typeface="+mn-ea"/>
                <a:cs typeface="+mn-cs"/>
              </a:rPr>
              <a:t> </a:t>
            </a:r>
            <a:r>
              <a:rPr lang="fr-FR" sz="1200" b="0" i="1" kern="1200" dirty="0">
                <a:solidFill>
                  <a:schemeClr val="tx1"/>
                </a:solidFill>
                <a:effectLst/>
                <a:latin typeface="+mn-lt"/>
                <a:ea typeface="+mn-ea"/>
                <a:cs typeface="+mn-cs"/>
              </a:rPr>
              <a:t>à partir des </a:t>
            </a:r>
            <a:r>
              <a:rPr lang="fr-FR" sz="1200" b="0" i="1" kern="1200" dirty="0" err="1">
                <a:solidFill>
                  <a:schemeClr val="tx1"/>
                </a:solidFill>
                <a:effectLst/>
                <a:latin typeface="+mn-lt"/>
                <a:ea typeface="+mn-ea"/>
                <a:cs typeface="+mn-cs"/>
              </a:rPr>
              <a:t>co-produits</a:t>
            </a:r>
            <a:r>
              <a:rPr lang="fr-FR" sz="1200" b="0" i="1" kern="1200" dirty="0">
                <a:solidFill>
                  <a:schemeClr val="tx1"/>
                </a:solidFill>
                <a:effectLst/>
                <a:latin typeface="+mn-lt"/>
                <a:ea typeface="+mn-ea"/>
                <a:cs typeface="+mn-cs"/>
              </a:rPr>
              <a:t> de l’industrie comme les laitiers de hauts fourneaux, le gypse ou les boues d’argile. Des activateurs sont rajoutés avec un dosage très précis dans le processus de fabrication pour réaliser le ciment </a:t>
            </a:r>
            <a:r>
              <a:rPr lang="fr-FR" sz="1200" b="0" i="1" kern="1200" dirty="0" err="1">
                <a:solidFill>
                  <a:schemeClr val="tx1"/>
                </a:solidFill>
                <a:effectLst/>
                <a:latin typeface="+mn-lt"/>
                <a:ea typeface="+mn-ea"/>
                <a:cs typeface="+mn-cs"/>
              </a:rPr>
              <a:t>décarboné</a:t>
            </a:r>
            <a:r>
              <a:rPr lang="fr-FR" sz="1200" b="0" i="1" kern="1200" dirty="0">
                <a:solidFill>
                  <a:schemeClr val="tx1"/>
                </a:solidFill>
                <a:effectLst/>
                <a:latin typeface="+mn-lt"/>
                <a:ea typeface="+mn-ea"/>
                <a:cs typeface="+mn-cs"/>
              </a:rPr>
              <a:t> « Hoffmann Green. » Ces activateurs recréent le système de liaison pour redonner dureté et durabilité dans le temps au ciment </a:t>
            </a:r>
            <a:r>
              <a:rPr lang="fr-FR" sz="1200" b="0" i="1" kern="1200" dirty="0" err="1">
                <a:solidFill>
                  <a:schemeClr val="tx1"/>
                </a:solidFill>
                <a:effectLst/>
                <a:latin typeface="+mn-lt"/>
                <a:ea typeface="+mn-ea"/>
                <a:cs typeface="+mn-cs"/>
              </a:rPr>
              <a:t>décarboné</a:t>
            </a:r>
            <a:r>
              <a:rPr lang="fr-FR" sz="1200" b="0" i="1" kern="1200" dirty="0">
                <a:solidFill>
                  <a:schemeClr val="tx1"/>
                </a:solidFill>
                <a:effectLst/>
                <a:latin typeface="+mn-lt"/>
                <a:ea typeface="+mn-ea"/>
                <a:cs typeface="+mn-cs"/>
              </a:rPr>
              <a:t>. Réduction des émissions de CO2 : 172kg de CO</a:t>
            </a:r>
            <a:r>
              <a:rPr lang="fr-FR" sz="1200" b="0" i="1" kern="1200" baseline="-25000" dirty="0">
                <a:solidFill>
                  <a:schemeClr val="tx1"/>
                </a:solidFill>
                <a:effectLst/>
                <a:latin typeface="+mn-lt"/>
                <a:ea typeface="+mn-ea"/>
                <a:cs typeface="+mn-cs"/>
              </a:rPr>
              <a:t>2</a:t>
            </a:r>
            <a:r>
              <a:rPr lang="fr-FR" sz="1200" b="0" i="1" kern="1200" dirty="0">
                <a:solidFill>
                  <a:schemeClr val="tx1"/>
                </a:solidFill>
                <a:effectLst/>
                <a:latin typeface="+mn-lt"/>
                <a:ea typeface="+mn-ea"/>
                <a:cs typeface="+mn-cs"/>
              </a:rPr>
              <a:t> / T de ciment </a:t>
            </a:r>
            <a:r>
              <a:rPr lang="fr-FR" sz="1200" b="0" i="1" kern="1200" dirty="0" err="1">
                <a:solidFill>
                  <a:schemeClr val="tx1"/>
                </a:solidFill>
                <a:effectLst/>
                <a:latin typeface="+mn-lt"/>
                <a:ea typeface="+mn-ea"/>
                <a:cs typeface="+mn-cs"/>
              </a:rPr>
              <a:t>décarboné</a:t>
            </a:r>
            <a:r>
              <a:rPr lang="fr-FR" sz="1200" b="0" i="1" kern="1200" dirty="0">
                <a:solidFill>
                  <a:schemeClr val="tx1"/>
                </a:solidFill>
                <a:effectLst/>
                <a:latin typeface="+mn-lt"/>
                <a:ea typeface="+mn-ea"/>
                <a:cs typeface="+mn-cs"/>
              </a:rPr>
              <a:t> vs 866kg de CO</a:t>
            </a:r>
            <a:r>
              <a:rPr lang="fr-FR" sz="1200" b="0" i="1" kern="1200" baseline="-25000" dirty="0">
                <a:solidFill>
                  <a:schemeClr val="tx1"/>
                </a:solidFill>
                <a:effectLst/>
                <a:latin typeface="+mn-lt"/>
                <a:ea typeface="+mn-ea"/>
                <a:cs typeface="+mn-cs"/>
              </a:rPr>
              <a:t>2</a:t>
            </a:r>
            <a:r>
              <a:rPr lang="fr-FR" sz="1200" b="0" i="1" kern="1200" dirty="0">
                <a:solidFill>
                  <a:schemeClr val="tx1"/>
                </a:solidFill>
                <a:effectLst/>
                <a:latin typeface="+mn-lt"/>
                <a:ea typeface="+mn-ea"/>
                <a:cs typeface="+mn-cs"/>
              </a:rPr>
              <a:t> / T de ciment usuel.</a:t>
            </a:r>
          </a:p>
          <a:p>
            <a:pPr marL="0" indent="0">
              <a:buFontTx/>
              <a:buNone/>
            </a:pPr>
            <a:endParaRPr lang="fr-FR" baseline="0"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22</a:t>
            </a:fld>
            <a:endParaRPr lang="fr-FR"/>
          </a:p>
        </p:txBody>
      </p:sp>
    </p:spTree>
    <p:extLst>
      <p:ext uri="{BB962C8B-B14F-4D97-AF65-F5344CB8AC3E}">
        <p14:creationId xmlns:p14="http://schemas.microsoft.com/office/powerpoint/2010/main" val="2580495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Message : </a:t>
            </a:r>
            <a:r>
              <a:rPr lang="fr-FR" sz="1200" b="1" i="0" u="none" strike="noStrike" kern="1200" baseline="0" dirty="0">
                <a:solidFill>
                  <a:schemeClr val="tx1"/>
                </a:solidFill>
                <a:latin typeface="+mn-lt"/>
                <a:ea typeface="+mn-ea"/>
                <a:cs typeface="+mn-cs"/>
              </a:rPr>
              <a:t>la moitié des émissions sont issues des achats d'aliments (53%). Le poste secondaire correspond à la gestion des effluents (15%). </a:t>
            </a:r>
            <a:endParaRPr lang="fr-FR" b="1" dirty="0"/>
          </a:p>
          <a:p>
            <a:r>
              <a:rPr lang="fr-FR" baseline="0" dirty="0"/>
              <a:t>Légende : les 15% violet correspondent aux émissions liées à la gestion des effluents (stockage/épandage); les 9 % vert correspondent aux émissions liées à la production de déjections par les porcs (essentiellement CH4 </a:t>
            </a:r>
            <a:r>
              <a:rPr lang="fr-FR" sz="1200" kern="1200" dirty="0">
                <a:solidFill>
                  <a:schemeClr val="tx1"/>
                </a:solidFill>
                <a:effectLst/>
                <a:latin typeface="+mn-lt"/>
                <a:ea typeface="+mn-ea"/>
                <a:cs typeface="+mn-cs"/>
              </a:rPr>
              <a:t>d'après la méthodologie </a:t>
            </a:r>
            <a:r>
              <a:rPr lang="fr-FR" sz="1200" kern="1200" dirty="0" err="1">
                <a:solidFill>
                  <a:schemeClr val="tx1"/>
                </a:solidFill>
                <a:effectLst/>
                <a:latin typeface="+mn-lt"/>
                <a:ea typeface="+mn-ea"/>
                <a:cs typeface="+mn-cs"/>
              </a:rPr>
              <a:t>Diaterre</a:t>
            </a:r>
            <a:r>
              <a:rPr lang="fr-FR" sz="1200" kern="1200" dirty="0">
                <a:solidFill>
                  <a:schemeClr val="tx1"/>
                </a:solidFill>
                <a:effectLst/>
                <a:latin typeface="+mn-lt"/>
                <a:ea typeface="+mn-ea"/>
                <a:cs typeface="+mn-cs"/>
              </a:rPr>
              <a:t>).</a:t>
            </a:r>
            <a:endParaRPr lang="fr-FR" baseline="0" dirty="0"/>
          </a:p>
          <a:p>
            <a:r>
              <a:rPr lang="fr-FR" baseline="0" dirty="0"/>
              <a:t>Chiffres issus de diagnostics effectués sur une grosse dizaine d’exploitations du Grand Est, avec en moyenne 10 ha de SAU en COP, et 244 truies.</a:t>
            </a:r>
          </a:p>
          <a:p>
            <a:pPr marL="0" marR="0" indent="0" algn="l" defTabSz="914400" rtl="0" eaLnBrk="1" fontAlgn="auto" latinLnBrk="0" hangingPunct="1">
              <a:lnSpc>
                <a:spcPct val="100000"/>
              </a:lnSpc>
              <a:spcBef>
                <a:spcPts val="0"/>
              </a:spcBef>
              <a:spcAft>
                <a:spcPts val="0"/>
              </a:spcAft>
              <a:buClrTx/>
              <a:buSzTx/>
              <a:buFontTx/>
              <a:buNone/>
              <a:tabLst/>
              <a:defRPr/>
            </a:pPr>
            <a:r>
              <a:rPr lang="fr-FR" i="1" dirty="0"/>
              <a:t>Source</a:t>
            </a:r>
            <a:r>
              <a:rPr lang="fr-FR" i="1" baseline="0" dirty="0"/>
              <a:t> : Mieux connaitre l’empreinte carbone et énergétique des systèmes agricoles du Grand Est.</a:t>
            </a:r>
          </a:p>
          <a:p>
            <a:endParaRPr lang="fr-FR" baseline="0"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23</a:t>
            </a:fld>
            <a:endParaRPr lang="fr-FR"/>
          </a:p>
        </p:txBody>
      </p:sp>
    </p:spTree>
    <p:extLst>
      <p:ext uri="{BB962C8B-B14F-4D97-AF65-F5344CB8AC3E}">
        <p14:creationId xmlns:p14="http://schemas.microsoft.com/office/powerpoint/2010/main" val="11272030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dirty="0">
                <a:solidFill>
                  <a:prstClr val="black"/>
                </a:solidFill>
              </a:rPr>
              <a:t>Message: précision sur le poste intrants alimentaires. Il s’agit surtout d’émissions de </a:t>
            </a:r>
            <a:r>
              <a:rPr lang="fr-FR" sz="1200" b="1" i="0" baseline="0" dirty="0">
                <a:solidFill>
                  <a:prstClr val="black"/>
                </a:solidFill>
              </a:rPr>
              <a:t> </a:t>
            </a:r>
            <a:r>
              <a:rPr lang="fr-FR" sz="1200" b="1" i="0" dirty="0">
                <a:solidFill>
                  <a:srgbClr val="000000"/>
                </a:solidFill>
                <a:cs typeface="Arial" pitchFamily="34" charset="0"/>
                <a:sym typeface="Wingdings" pitchFamily="2" charset="2"/>
              </a:rPr>
              <a:t>de protoxyde d’azote N</a:t>
            </a:r>
            <a:r>
              <a:rPr lang="fr-FR" sz="1200" b="1" i="0" baseline="-25000" dirty="0">
                <a:solidFill>
                  <a:srgbClr val="000000"/>
                </a:solidFill>
                <a:cs typeface="Arial" pitchFamily="34" charset="0"/>
                <a:sym typeface="Wingdings" pitchFamily="2" charset="2"/>
              </a:rPr>
              <a:t>2</a:t>
            </a:r>
            <a:r>
              <a:rPr lang="fr-FR" sz="1200" b="1" i="0" dirty="0">
                <a:solidFill>
                  <a:srgbClr val="000000"/>
                </a:solidFill>
                <a:cs typeface="Arial" pitchFamily="34" charset="0"/>
                <a:sym typeface="Wingdings" pitchFamily="2" charset="2"/>
              </a:rPr>
              <a:t>O (itinéraires culturaux pour produire les aliments) et d’émissions de CO</a:t>
            </a:r>
            <a:r>
              <a:rPr lang="fr-FR" sz="1200" b="1" i="0" baseline="-25000" dirty="0">
                <a:solidFill>
                  <a:srgbClr val="000000"/>
                </a:solidFill>
                <a:cs typeface="Arial" pitchFamily="34" charset="0"/>
                <a:sym typeface="Wingdings" pitchFamily="2" charset="2"/>
              </a:rPr>
              <a:t>2</a:t>
            </a:r>
            <a:r>
              <a:rPr lang="fr-FR" sz="1200" b="1" i="0" dirty="0">
                <a:solidFill>
                  <a:srgbClr val="000000"/>
                </a:solidFill>
                <a:cs typeface="Arial" pitchFamily="34" charset="0"/>
                <a:sym typeface="Wingdings" pitchFamily="2" charset="2"/>
              </a:rPr>
              <a:t> liées à la consommation d’énergie et au fonctionnement des usines. </a:t>
            </a:r>
            <a:endParaRPr lang="fr-FR" sz="1200" b="1" i="0" dirty="0">
              <a:solidFill>
                <a:prstClr val="black"/>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i="1" dirty="0">
                <a:solidFill>
                  <a:prstClr val="black"/>
                </a:solidFill>
              </a:rPr>
              <a:t>Source : S. Espagnol (IFIP)</a:t>
            </a:r>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solidFill>
                  <a:prstClr val="black"/>
                </a:solidFill>
              </a:rPr>
              <a:pPr/>
              <a:t>24</a:t>
            </a:fld>
            <a:endParaRPr lang="fr-FR">
              <a:solidFill>
                <a:prstClr val="black"/>
              </a:solidFill>
            </a:endParaRPr>
          </a:p>
        </p:txBody>
      </p:sp>
    </p:spTree>
    <p:extLst>
      <p:ext uri="{BB962C8B-B14F-4D97-AF65-F5344CB8AC3E}">
        <p14:creationId xmlns:p14="http://schemas.microsoft.com/office/powerpoint/2010/main" val="1460166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autre façon de mesurer l’impact d</a:t>
            </a:r>
            <a:r>
              <a:rPr lang="fr-FR" b="1" baseline="0" dirty="0"/>
              <a:t>es intrants alimentaires par la consommation d’énergie (donc émission de CO2). </a:t>
            </a:r>
            <a:r>
              <a:rPr lang="fr-FR" dirty="0"/>
              <a:t>C’est ce que montre cette diapo sous l’angle des consommations</a:t>
            </a:r>
            <a:r>
              <a:rPr lang="fr-FR" baseline="0" dirty="0"/>
              <a:t> d’</a:t>
            </a:r>
            <a:r>
              <a:rPr lang="fr-FR" dirty="0"/>
              <a:t>énergies directe/indirecte, où plus de 60 % de la consommation est liée à l’énergie indirecte et aux intrants</a:t>
            </a:r>
            <a:r>
              <a:rPr lang="fr-FR" baseline="0" dirty="0"/>
              <a:t> alimentaires. Les données sont exprimées en EQF, équivalent litre de fioul.</a:t>
            </a:r>
          </a:p>
          <a:p>
            <a:r>
              <a:rPr lang="fr-FR" baseline="0" dirty="0"/>
              <a:t>Les consommations d’énergie varient selon l’orientation : moyenne 983 kWh/truie/an en naisseurs engraisseurs, 403 kWh/truie/an chez les naisseurs, 25 kWh/porc produit/an chez les post-</a:t>
            </a:r>
            <a:r>
              <a:rPr lang="fr-FR" baseline="0" dirty="0" err="1"/>
              <a:t>sevreurs</a:t>
            </a:r>
            <a:r>
              <a:rPr lang="fr-FR" baseline="0" dirty="0"/>
              <a:t>-engraisseurs (rapport URE ADEME 2008)</a:t>
            </a:r>
          </a:p>
          <a:p>
            <a:pPr marL="0" marR="0" indent="0" algn="l" defTabSz="914400" rtl="0" eaLnBrk="1" fontAlgn="auto" latinLnBrk="0" hangingPunct="1">
              <a:lnSpc>
                <a:spcPct val="100000"/>
              </a:lnSpc>
              <a:spcBef>
                <a:spcPts val="0"/>
              </a:spcBef>
              <a:spcAft>
                <a:spcPts val="0"/>
              </a:spcAft>
              <a:buClrTx/>
              <a:buSzTx/>
              <a:buFontTx/>
              <a:buNone/>
              <a:tabLst/>
              <a:defRPr/>
            </a:pPr>
            <a:r>
              <a:rPr lang="fr-FR" i="1" baseline="0" dirty="0"/>
              <a:t>Source : Présentation ACSE Grand Est, 2020.</a:t>
            </a:r>
            <a:endParaRPr lang="fr-FR" baseline="0" dirty="0"/>
          </a:p>
        </p:txBody>
      </p:sp>
      <p:sp>
        <p:nvSpPr>
          <p:cNvPr id="4" name="Espace réservé du numéro de diapositive 3"/>
          <p:cNvSpPr>
            <a:spLocks noGrp="1"/>
          </p:cNvSpPr>
          <p:nvPr>
            <p:ph type="sldNum" sz="quarter" idx="10"/>
          </p:nvPr>
        </p:nvSpPr>
        <p:spPr/>
        <p:txBody>
          <a:bodyPr/>
          <a:lstStyle/>
          <a:p>
            <a:fld id="{98373357-5334-48FB-89DA-A21D8CF7FEDE}" type="slidenum">
              <a:rPr lang="fr-FR" smtClean="0">
                <a:solidFill>
                  <a:prstClr val="black"/>
                </a:solidFill>
              </a:rPr>
              <a:pPr/>
              <a:t>25</a:t>
            </a:fld>
            <a:endParaRPr lang="fr-FR">
              <a:solidFill>
                <a:prstClr val="black"/>
              </a:solidFill>
            </a:endParaRPr>
          </a:p>
        </p:txBody>
      </p:sp>
    </p:spTree>
    <p:extLst>
      <p:ext uri="{BB962C8B-B14F-4D97-AF65-F5344CB8AC3E}">
        <p14:creationId xmlns:p14="http://schemas.microsoft.com/office/powerpoint/2010/main" val="3479010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dirty="0">
                <a:solidFill>
                  <a:prstClr val="black"/>
                </a:solidFill>
              </a:rPr>
              <a:t>Message : </a:t>
            </a:r>
            <a:r>
              <a:rPr lang="fr-FR" sz="1200" b="0" i="0" dirty="0">
                <a:solidFill>
                  <a:prstClr val="black"/>
                </a:solidFill>
              </a:rPr>
              <a:t>L</a:t>
            </a:r>
            <a:r>
              <a:rPr lang="fr-FR" sz="1200" b="0" i="0" u="none" strike="noStrike" kern="1200" baseline="0" dirty="0">
                <a:solidFill>
                  <a:schemeClr val="tx1"/>
                </a:solidFill>
                <a:latin typeface="+mn-lt"/>
                <a:ea typeface="+mn-ea"/>
                <a:cs typeface="+mn-cs"/>
              </a:rPr>
              <a:t>e CH4 est un produit de la fermentation (processus métabolique des populations microbiennes en milieu anaérobie). Cette fermentation a lieu au sein même du système digestif des animaux, on parle alors de fermentation entérique, dans les litières des bâtiments d’élevage et dans les zones de stockage des déjections.</a:t>
            </a:r>
            <a:endParaRPr lang="fr-FR" sz="1200" b="1" i="0" dirty="0">
              <a:solidFill>
                <a:prstClr val="black"/>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i="0" dirty="0">
                <a:solidFill>
                  <a:prstClr val="black"/>
                </a:solidFill>
              </a:rPr>
              <a:t>En production porcine, la majorité</a:t>
            </a:r>
            <a:r>
              <a:rPr lang="fr-FR" sz="1200" b="1" i="0" baseline="0" dirty="0">
                <a:solidFill>
                  <a:prstClr val="black"/>
                </a:solidFill>
              </a:rPr>
              <a:t> des émissions liée à la gestion des effluents est d</a:t>
            </a:r>
            <a:r>
              <a:rPr lang="fr-FR" sz="1200" b="1" i="0" dirty="0">
                <a:solidFill>
                  <a:prstClr val="black"/>
                </a:solidFill>
              </a:rPr>
              <a:t>u méthane, puisqu’on est surtout sur des effluents liquides,</a:t>
            </a:r>
            <a:r>
              <a:rPr lang="fr-FR" sz="1200" b="1" i="0" baseline="0" dirty="0">
                <a:solidFill>
                  <a:prstClr val="black"/>
                </a:solidFill>
              </a:rPr>
              <a:t> </a:t>
            </a:r>
            <a:r>
              <a:rPr lang="fr-FR" sz="1200" b="1" i="0" dirty="0">
                <a:solidFill>
                  <a:prstClr val="black"/>
                </a:solidFill>
              </a:rPr>
              <a:t>et un peu de protoxyde d’azote </a:t>
            </a:r>
            <a:r>
              <a:rPr lang="fr-FR" sz="1200" i="0" dirty="0">
                <a:solidFill>
                  <a:prstClr val="black"/>
                </a:solidFill>
              </a:rPr>
              <a:t>(pour les élevages</a:t>
            </a:r>
            <a:r>
              <a:rPr lang="fr-FR" sz="1200" i="0" baseline="0" dirty="0">
                <a:solidFill>
                  <a:prstClr val="black"/>
                </a:solidFill>
              </a:rPr>
              <a:t> sur litières)</a:t>
            </a:r>
            <a:r>
              <a:rPr lang="fr-FR" sz="1200" i="0" dirty="0">
                <a:solidFill>
                  <a:prstClr val="black"/>
                </a:solidFill>
              </a:rPr>
              <a:t>. Cela pointe</a:t>
            </a:r>
            <a:r>
              <a:rPr lang="fr-FR" sz="1200" i="0" baseline="0" dirty="0">
                <a:solidFill>
                  <a:prstClr val="black"/>
                </a:solidFill>
              </a:rPr>
              <a:t> l’i</a:t>
            </a:r>
            <a:r>
              <a:rPr lang="fr-FR" sz="1200" i="0" dirty="0">
                <a:solidFill>
                  <a:prstClr val="black"/>
                </a:solidFill>
              </a:rPr>
              <a:t>mportance de la gestion de la litière quand on est sur paille, car les émissions</a:t>
            </a:r>
            <a:r>
              <a:rPr lang="fr-FR" sz="1200" i="0" baseline="0" dirty="0">
                <a:solidFill>
                  <a:prstClr val="black"/>
                </a:solidFill>
              </a:rPr>
              <a:t> N2O augmentent avec l’humidité de la litière !!! Ces émissions restent cependant très faibles au regard des émissions globales de l’agriculture.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1" dirty="0">
                <a:solidFill>
                  <a:prstClr val="black"/>
                </a:solidFill>
              </a:rPr>
              <a:t>Source : S. Espagnol (IFIP)</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i="0" dirty="0">
              <a:solidFill>
                <a:prstClr val="black"/>
              </a:solidFill>
            </a:endParaRPr>
          </a:p>
          <a:p>
            <a:endParaRPr lang="fr-FR" i="0"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solidFill>
                  <a:prstClr val="black"/>
                </a:solidFill>
              </a:rPr>
              <a:pPr/>
              <a:t>26</a:t>
            </a:fld>
            <a:endParaRPr lang="fr-FR">
              <a:solidFill>
                <a:prstClr val="black"/>
              </a:solidFill>
            </a:endParaRPr>
          </a:p>
        </p:txBody>
      </p:sp>
    </p:spTree>
    <p:extLst>
      <p:ext uri="{BB962C8B-B14F-4D97-AF65-F5344CB8AC3E}">
        <p14:creationId xmlns:p14="http://schemas.microsoft.com/office/powerpoint/2010/main" val="43413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l’empreinte carbone de mon exploitation = empreinte carbone nette.</a:t>
            </a:r>
          </a:p>
          <a:p>
            <a:r>
              <a:rPr lang="fr-FR" dirty="0"/>
              <a:t>L’empreinte carbone nette correspond au calcul : (Émissions Brutes de Gaz à effet de serre) – (Stockage carbone).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19410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 où l’on constate que l’empreinte carbone des élevages</a:t>
            </a:r>
            <a:r>
              <a:rPr lang="fr-FR" b="1" baseline="0" dirty="0"/>
              <a:t> de porcs n’est pas la plus élevée. </a:t>
            </a:r>
          </a:p>
          <a:p>
            <a:pPr marL="0" marR="0" indent="0" algn="l" defTabSz="914400" rtl="0" eaLnBrk="1" fontAlgn="auto" latinLnBrk="0" hangingPunct="1">
              <a:lnSpc>
                <a:spcPct val="100000"/>
              </a:lnSpc>
              <a:spcBef>
                <a:spcPts val="0"/>
              </a:spcBef>
              <a:spcAft>
                <a:spcPts val="0"/>
              </a:spcAft>
              <a:buClrTx/>
              <a:buSzTx/>
              <a:buFontTx/>
              <a:buNone/>
              <a:tabLst/>
              <a:defRPr/>
            </a:pPr>
            <a:r>
              <a:rPr lang="fr-FR" b="0" baseline="0" dirty="0"/>
              <a:t>La donnée </a:t>
            </a:r>
            <a:r>
              <a:rPr lang="fr-FR" dirty="0"/>
              <a:t>2,7 kg éq.CO2/kg porc vif mesure l’impact </a:t>
            </a:r>
            <a:r>
              <a:rPr lang="fr-FR" sz="1200" b="0" dirty="0">
                <a:solidFill>
                  <a:srgbClr val="C00000"/>
                </a:solidFill>
              </a:rPr>
              <a:t>par</a:t>
            </a:r>
            <a:r>
              <a:rPr lang="fr-FR" sz="1200" b="0" baseline="0" dirty="0">
                <a:solidFill>
                  <a:srgbClr val="C00000"/>
                </a:solidFill>
              </a:rPr>
              <a:t> q</a:t>
            </a:r>
            <a:r>
              <a:rPr lang="fr-FR" sz="1200" b="0" dirty="0">
                <a:solidFill>
                  <a:srgbClr val="C00000"/>
                </a:solidFill>
              </a:rPr>
              <a:t>uantité viande produite </a:t>
            </a:r>
            <a:r>
              <a:rPr lang="fr-FR" sz="1200" dirty="0">
                <a:solidFill>
                  <a:prstClr val="black"/>
                </a:solidFill>
              </a:rPr>
              <a:t>= quantité viande porcs engraissés + quantité viande truies réformées.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prstClr val="black"/>
                </a:solidFill>
              </a:rPr>
              <a:t>Cet histogramme permet de situer la production porcine par rapport à d’autres productions agricoles. Et de constater l’effet mathématique des calculs : le bio</a:t>
            </a:r>
            <a:r>
              <a:rPr lang="fr-FR" sz="1200" baseline="0" dirty="0">
                <a:solidFill>
                  <a:prstClr val="black"/>
                </a:solidFill>
              </a:rPr>
              <a:t> est caractérisé par</a:t>
            </a:r>
            <a:r>
              <a:rPr lang="fr-FR" sz="1200" dirty="0">
                <a:solidFill>
                  <a:prstClr val="black"/>
                </a:solidFill>
              </a:rPr>
              <a:t> des animaux élevés en partie en extérieur, donc avec des performances techniques moins bonnes, et une durée d’élevage plus longue. Il se retrouve donc mathématiquement</a:t>
            </a:r>
            <a:r>
              <a:rPr lang="fr-FR" sz="1200" baseline="0" dirty="0">
                <a:solidFill>
                  <a:prstClr val="black"/>
                </a:solidFill>
              </a:rPr>
              <a:t> avec des résultats moins bons que le porc conventionnel, où tout est optimisé. Ceci est le cas quand on ne considère que le calcul réalisé dans le cadre de l’ACV.</a:t>
            </a:r>
            <a:endParaRPr lang="fr-FR" sz="1200" dirty="0">
              <a:solidFill>
                <a:prstClr val="black"/>
              </a:solidFill>
            </a:endParaRPr>
          </a:p>
          <a:p>
            <a:r>
              <a:rPr lang="fr-FR" i="1" dirty="0"/>
              <a:t>Source : </a:t>
            </a:r>
            <a:r>
              <a:rPr lang="fr-FR" i="1" dirty="0" err="1"/>
              <a:t>AgriBalyse</a:t>
            </a:r>
            <a:r>
              <a:rPr lang="fr-FR" i="1" dirty="0"/>
              <a:t> 2013</a:t>
            </a:r>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28</a:t>
            </a:fld>
            <a:endParaRPr lang="fr-FR"/>
          </a:p>
        </p:txBody>
      </p:sp>
    </p:spTree>
    <p:extLst>
      <p:ext uri="{BB962C8B-B14F-4D97-AF65-F5344CB8AC3E}">
        <p14:creationId xmlns:p14="http://schemas.microsoft.com/office/powerpoint/2010/main" val="2912210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dans le système d’exploitation, ne pas oublier la possibilité de stockage C dans les sols, qui</a:t>
            </a:r>
            <a:r>
              <a:rPr lang="fr-FR" b="1" baseline="0" dirty="0"/>
              <a:t> peut avoir un impact important sur l’empreinte C d’une exploitation. </a:t>
            </a:r>
            <a:r>
              <a:rPr lang="fr-FR" b="1" dirty="0"/>
              <a:t>Diapo complémentaire pour aller + loin</a:t>
            </a:r>
            <a:r>
              <a:rPr lang="fr-FR" dirty="0"/>
              <a:t> </a:t>
            </a:r>
            <a:r>
              <a:rPr lang="fr-FR" b="1" dirty="0"/>
              <a:t>sur  le stockage du carbone dans les sols. </a:t>
            </a:r>
          </a:p>
          <a:p>
            <a:r>
              <a:rPr lang="fr-FR" dirty="0"/>
              <a:t>La plante réalise la photosynthèse en assimilant du CO2. Ce CO2 est stocké en étant fixé dans la matière organique du sol (= séquestration) grâce à la capacité de la plante et des micro-organismes</a:t>
            </a:r>
            <a:r>
              <a:rPr lang="fr-FR" baseline="0" dirty="0"/>
              <a:t> à synthétiser des molécules organiques à partir du CO2 atmosphérique. </a:t>
            </a:r>
          </a:p>
          <a:p>
            <a:r>
              <a:rPr lang="fr-FR" baseline="0" dirty="0"/>
              <a:t>Les leviers « stockage de carbone dans les sols » sont détaillés dans la parte 4_Leviers.</a:t>
            </a:r>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FR" i="1" dirty="0"/>
              <a:t>Source : EIP-Agri </a:t>
            </a:r>
            <a:r>
              <a:rPr lang="fr-FR" i="1" dirty="0" err="1"/>
              <a:t>Grazing</a:t>
            </a:r>
            <a:r>
              <a:rPr lang="fr-FR" i="1" dirty="0"/>
              <a:t> for </a:t>
            </a:r>
            <a:r>
              <a:rPr lang="fr-FR" i="1" dirty="0" err="1"/>
              <a:t>carbon</a:t>
            </a:r>
            <a:r>
              <a:rPr lang="fr-FR" i="1" dirty="0"/>
              <a:t> 2018 et CRA Bretagne</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0428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le bilan carbone et le calcul de l’empreinte carbone d’une exploitation est l’occasion de mettre aussi en avant les contributions positives à l’échelle territoriale. Et surtout de faire un point sur ses pratiques agricoles et de mettre en avant des pistes d’améliorations techniques et économiques. </a:t>
            </a:r>
            <a:r>
              <a:rPr lang="fr-FR" dirty="0"/>
              <a:t>L’amélioration de l’impact environnemental est en effet </a:t>
            </a:r>
            <a:r>
              <a:rPr lang="fr-FR" baseline="0" dirty="0"/>
              <a:t>lié à des améliorations technico-économiques, qui peuvent devenir des sources d’économies d’échelle.</a:t>
            </a:r>
            <a:br>
              <a:rPr lang="fr-FR" dirty="0"/>
            </a:br>
            <a:r>
              <a:rPr lang="fr-FR" baseline="0" dirty="0"/>
              <a:t>Cela nous amène à parler du parcours de progrès bas carbone.</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251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6.xml"/><Relationship Id="rId4" Type="http://schemas.openxmlformats.org/officeDocument/2006/relationships/image" Target="../media/image17.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7.xml"/><Relationship Id="rId4" Type="http://schemas.openxmlformats.org/officeDocument/2006/relationships/image" Target="../media/image26.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7.xml"/><Relationship Id="rId4" Type="http://schemas.openxmlformats.org/officeDocument/2006/relationships/image" Target="../media/image3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52511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93321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823082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22/01/2025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093911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ADAD0B6-C55F-468A-9E4B-82F89FF08BD9}" type="datetimeFigureOut">
              <a:rPr lang="fr-FR" smtClean="0"/>
              <a:t>22/01/2025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479434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ADAD0B6-C55F-468A-9E4B-82F89FF08BD9}" type="datetimeFigureOut">
              <a:rPr lang="fr-FR" smtClean="0"/>
              <a:t>22/01/2025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49633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ADAD0B6-C55F-468A-9E4B-82F89FF08BD9}" type="datetimeFigureOut">
              <a:rPr lang="fr-FR" smtClean="0"/>
              <a:t>22/01/2025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25141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22/01/2025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720563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22/01/2025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174239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547525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967319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4" name="Picture 7"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434" y="0"/>
            <a:ext cx="118575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09600" y="381000"/>
            <a:ext cx="8331200" cy="1524000"/>
          </a:xfrm>
        </p:spPr>
        <p:txBody>
          <a:bodyPr/>
          <a:lstStyle>
            <a:lvl1pPr>
              <a:defRPr b="1"/>
            </a:lvl1pPr>
          </a:lstStyle>
          <a:p>
            <a:pPr lvl="0"/>
            <a:r>
              <a:rPr lang="fr-FR" noProof="0"/>
              <a:t>Modifiez le style du titre</a:t>
            </a:r>
            <a:endParaRPr lang="en-US" noProof="0" dirty="0"/>
          </a:p>
        </p:txBody>
      </p:sp>
      <p:sp>
        <p:nvSpPr>
          <p:cNvPr id="3075" name="Rectangle 3"/>
          <p:cNvSpPr>
            <a:spLocks noGrp="1" noChangeArrowheads="1"/>
          </p:cNvSpPr>
          <p:nvPr>
            <p:ph type="subTitle" idx="1"/>
          </p:nvPr>
        </p:nvSpPr>
        <p:spPr>
          <a:xfrm>
            <a:off x="609600" y="1905000"/>
            <a:ext cx="6197600" cy="1752600"/>
          </a:xfrm>
        </p:spPr>
        <p:txBody>
          <a:bodyPr/>
          <a:lstStyle>
            <a:lvl1pPr marL="0" indent="0">
              <a:buFontTx/>
              <a:buNone/>
              <a:defRPr sz="2400">
                <a:solidFill>
                  <a:schemeClr val="tx1"/>
                </a:solidFill>
              </a:defRPr>
            </a:lvl1pPr>
          </a:lstStyle>
          <a:p>
            <a:pPr lvl="0"/>
            <a:r>
              <a:rPr lang="fr-FR" noProof="0"/>
              <a:t>Modifiez le style des sous-titres du masque</a:t>
            </a:r>
            <a:endParaRPr lang="en-US" noProof="0"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435" y="3429000"/>
            <a:ext cx="3072341" cy="1249232"/>
          </a:xfrm>
          <a:prstGeom prst="rect">
            <a:avLst/>
          </a:prstGeom>
        </p:spPr>
      </p:pic>
    </p:spTree>
    <p:extLst>
      <p:ext uri="{BB962C8B-B14F-4D97-AF65-F5344CB8AC3E}">
        <p14:creationId xmlns:p14="http://schemas.microsoft.com/office/powerpoint/2010/main" val="3220211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392996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963084" y="4406901"/>
            <a:ext cx="10363200" cy="1362075"/>
          </a:xfrm>
        </p:spPr>
        <p:txBody>
          <a:bodyPr anchor="t"/>
          <a:lstStyle>
            <a:lvl1pPr algn="l">
              <a:defRPr sz="3600" b="1" cap="all"/>
            </a:lvl1pPr>
          </a:lstStyle>
          <a:p>
            <a:r>
              <a:rPr lang="fr-FR"/>
              <a:t>Modifiez le style du titre</a:t>
            </a:r>
            <a:endParaRPr lang="fr-FR" dirty="0"/>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Tree>
    <p:extLst>
      <p:ext uri="{BB962C8B-B14F-4D97-AF65-F5344CB8AC3E}">
        <p14:creationId xmlns:p14="http://schemas.microsoft.com/office/powerpoint/2010/main" val="666464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re de section">
    <p:spTree>
      <p:nvGrpSpPr>
        <p:cNvPr id="1" name=""/>
        <p:cNvGrpSpPr/>
        <p:nvPr/>
      </p:nvGrpSpPr>
      <p:grpSpPr>
        <a:xfrm>
          <a:off x="0" y="0"/>
          <a:ext cx="0" cy="0"/>
          <a:chOff x="0" y="0"/>
          <a:chExt cx="0" cy="0"/>
        </a:xfrm>
      </p:grpSpPr>
      <p:pic>
        <p:nvPicPr>
          <p:cNvPr id="3" name="Picture 3" descr="cercle haut pw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8608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152" y="6186488"/>
            <a:ext cx="10991849"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99701" y="4437063"/>
            <a:ext cx="1750484"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1007435" y="2852937"/>
            <a:ext cx="10363200" cy="1362075"/>
          </a:xfrm>
        </p:spPr>
        <p:txBody>
          <a:bodyPr anchor="t"/>
          <a:lstStyle>
            <a:lvl1pPr algn="l">
              <a:defRPr sz="3600" b="1" cap="all">
                <a:solidFill>
                  <a:srgbClr val="009139"/>
                </a:solidFill>
              </a:defRPr>
            </a:lvl1pPr>
          </a:lstStyle>
          <a:p>
            <a:r>
              <a:rPr lang="fr-FR"/>
              <a:t>Modifiez le style du titre</a:t>
            </a:r>
            <a:endParaRPr lang="fr-FR" dirty="0"/>
          </a:p>
        </p:txBody>
      </p:sp>
    </p:spTree>
    <p:extLst>
      <p:ext uri="{BB962C8B-B14F-4D97-AF65-F5344CB8AC3E}">
        <p14:creationId xmlns:p14="http://schemas.microsoft.com/office/powerpoint/2010/main" val="1117473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endParaRPr lang="fr-FR" dirty="0"/>
          </a:p>
        </p:txBody>
      </p:sp>
      <p:sp>
        <p:nvSpPr>
          <p:cNvPr id="3" name="Espace réservé du contenu 2"/>
          <p:cNvSpPr>
            <a:spLocks noGrp="1"/>
          </p:cNvSpPr>
          <p:nvPr>
            <p:ph sz="half" idx="1"/>
          </p:nvPr>
        </p:nvSpPr>
        <p:spPr>
          <a:xfrm>
            <a:off x="914400" y="1981200"/>
            <a:ext cx="5080000" cy="4114800"/>
          </a:xfrm>
        </p:spPr>
        <p:txBody>
          <a:bodyPr/>
          <a:lstStyle>
            <a:lvl1pPr>
              <a:defRPr sz="2800" baseline="0">
                <a:latin typeface="Verdana"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549780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5"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a:t>Cliquez sur l'icône pour ajouter une image</a:t>
            </a: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21541373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4"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59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rot="5400000" flipH="1">
            <a:off x="7283980" y="3321051"/>
            <a:ext cx="6264275"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4217" y="5661025"/>
            <a:ext cx="12192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rot="5400000">
            <a:off x="8286812" y="2246300"/>
            <a:ext cx="5544616" cy="1285280"/>
          </a:xfrm>
        </p:spPr>
        <p:txBody>
          <a:bodyPr/>
          <a:lstStyle/>
          <a:p>
            <a:r>
              <a:rPr lang="fr-FR"/>
              <a:t>Modifiez le style du titre</a:t>
            </a:r>
            <a:endParaRPr lang="fr-FR" dirty="0"/>
          </a:p>
        </p:txBody>
      </p:sp>
      <p:sp>
        <p:nvSpPr>
          <p:cNvPr id="3" name="Espace réservé du texte vertical 2"/>
          <p:cNvSpPr>
            <a:spLocks noGrp="1"/>
          </p:cNvSpPr>
          <p:nvPr>
            <p:ph type="body" orient="vert" idx="1"/>
          </p:nvPr>
        </p:nvSpPr>
        <p:spPr>
          <a:xfrm>
            <a:off x="917303" y="1124744"/>
            <a:ext cx="9118037" cy="41148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78379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8680430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79988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833957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0766782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0472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0090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098808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803073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1751534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0305225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370519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7" name="Espace réservé du texte 14"/>
          <p:cNvSpPr>
            <a:spLocks noGrp="1"/>
          </p:cNvSpPr>
          <p:nvPr>
            <p:ph type="body" sz="quarter" idx="12"/>
          </p:nvPr>
        </p:nvSpPr>
        <p:spPr>
          <a:xfrm>
            <a:off x="716439" y="1677980"/>
            <a:ext cx="10746557" cy="2671501"/>
          </a:xfrm>
          <a:prstGeom prst="rect">
            <a:avLst/>
          </a:prstGeom>
        </p:spPr>
        <p:txBody>
          <a:bodyPr/>
          <a:lstStyle>
            <a:lvl1pPr>
              <a:buSzPct val="100000"/>
              <a:buFontTx/>
              <a:buBlip>
                <a:blip r:embed="rId2"/>
              </a:buBlip>
              <a:defRPr kumimoji="0" lang="fr-FR" sz="2100" b="1" i="0" u="none" strike="noStrike" kern="0" cap="none" spc="0" normalizeH="0" baseline="0" noProof="0" dirty="0" smtClean="0">
                <a:ln>
                  <a:noFill/>
                </a:ln>
                <a:solidFill>
                  <a:srgbClr val="003560"/>
                </a:solidFill>
                <a:effectLst/>
                <a:uLnTx/>
                <a:uFillTx/>
                <a:latin typeface="+mn-lt"/>
                <a:ea typeface="+mn-ea"/>
                <a:cs typeface="+mn-cs"/>
              </a:defRPr>
            </a:lvl1pPr>
            <a:lvl2pPr marL="339329" marR="0" indent="-134541" algn="l" defTabSz="685800" rtl="0" eaLnBrk="0" fontAlgn="base" latinLnBrk="0" hangingPunct="0">
              <a:lnSpc>
                <a:spcPct val="80000"/>
              </a:lnSpc>
              <a:spcBef>
                <a:spcPct val="40000"/>
              </a:spcBef>
              <a:spcAft>
                <a:spcPct val="0"/>
              </a:spcAft>
              <a:buClr>
                <a:srgbClr val="C00000"/>
              </a:buClr>
              <a:buSzPct val="101000"/>
              <a:buFontTx/>
              <a:buBlip>
                <a:blip r:embed="rId2"/>
              </a:buBlip>
              <a:tabLst/>
              <a:defRPr kumimoji="0" lang="fr-FR" sz="1350" b="0" i="0" u="none" strike="noStrike" kern="0" cap="none" spc="0" normalizeH="0" baseline="0" noProof="0">
                <a:ln>
                  <a:noFill/>
                </a:ln>
                <a:solidFill>
                  <a:srgbClr val="003560"/>
                </a:solidFill>
                <a:effectLst/>
                <a:uLnTx/>
                <a:uFillTx/>
                <a:latin typeface="+mn-lt"/>
                <a:ea typeface="+mn-ea"/>
                <a:cs typeface="+mn-cs"/>
              </a:defRPr>
            </a:lvl2pPr>
            <a:lvl3pPr>
              <a:defRPr sz="600"/>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9"/>
          <p:cNvSpPr>
            <a:spLocks noGrp="1"/>
          </p:cNvSpPr>
          <p:nvPr>
            <p:ph type="body" sz="quarter" idx="13"/>
          </p:nvPr>
        </p:nvSpPr>
        <p:spPr>
          <a:xfrm>
            <a:off x="4046215" y="603133"/>
            <a:ext cx="7266516" cy="688975"/>
          </a:xfrm>
          <a:prstGeom prst="rect">
            <a:avLst/>
          </a:prstGeom>
        </p:spPr>
        <p:txBody>
          <a:bodyPr/>
          <a:lstStyle>
            <a:lvl1pPr>
              <a:buNone/>
              <a:defRPr sz="2700" b="1">
                <a:solidFill>
                  <a:srgbClr val="C000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26609429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22/01/2025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38607757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4551913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536264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571279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7189020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07617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5593686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4637418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948439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1994454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6299158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9317540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110132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128097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317776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798389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146557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0278538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5963148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2798433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39778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5833710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407347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8469011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5367498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3343966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17082105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39347685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82151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31916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28607077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32318866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02" y="2778345"/>
            <a:ext cx="11473818"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lstStyle/>
          <a:p>
            <a:pPr algn="ctr"/>
            <a:endParaRPr lang="fr-FR" sz="2300"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21"/>
            <a:ext cx="10692000" cy="1015200"/>
          </a:xfrm>
        </p:spPr>
        <p:txBody>
          <a:bodyPr anchor="b">
            <a:normAutofit/>
          </a:bodyPr>
          <a:lstStyle>
            <a:lvl1pPr algn="l">
              <a:defRPr sz="4299">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63" y="3818899"/>
            <a:ext cx="9513937" cy="1128600"/>
          </a:xfrm>
        </p:spPr>
        <p:txBody>
          <a:bodyPr>
            <a:normAutofit/>
          </a:bodyPr>
          <a:lstStyle>
            <a:lvl1pPr marL="0" indent="0" algn="l">
              <a:buNone/>
              <a:defRPr sz="3199">
                <a:solidFill>
                  <a:schemeClr val="bg1"/>
                </a:solidFill>
              </a:defRPr>
            </a:lvl1pPr>
            <a:lvl2pPr marL="609353" indent="0" algn="ctr">
              <a:buNone/>
              <a:defRPr sz="2699"/>
            </a:lvl2pPr>
            <a:lvl3pPr marL="1218716" indent="0" algn="ctr">
              <a:buNone/>
              <a:defRPr sz="2400"/>
            </a:lvl3pPr>
            <a:lvl4pPr marL="1828071" indent="0" algn="ctr">
              <a:buNone/>
              <a:defRPr sz="2100"/>
            </a:lvl4pPr>
            <a:lvl5pPr marL="2437430" indent="0" algn="ctr">
              <a:buNone/>
              <a:defRPr sz="2100"/>
            </a:lvl5pPr>
            <a:lvl6pPr marL="3046783" indent="0" algn="ctr">
              <a:buNone/>
              <a:defRPr sz="2100"/>
            </a:lvl6pPr>
            <a:lvl7pPr marL="3656136" indent="0" algn="ctr">
              <a:buNone/>
              <a:defRPr sz="2100"/>
            </a:lvl7pPr>
            <a:lvl8pPr marL="4265494" indent="0" algn="ctr">
              <a:buNone/>
              <a:defRPr sz="2100"/>
            </a:lvl8pPr>
            <a:lvl9pPr marL="4874850" indent="0" algn="ctr">
              <a:buNone/>
              <a:defRPr sz="2100"/>
            </a:lvl9pPr>
          </a:lstStyle>
          <a:p>
            <a:r>
              <a:rPr lang="fr-FR"/>
              <a:t>Modifiez le style des sous-titres du masque</a:t>
            </a:r>
            <a:endParaRPr lang="fr-FR" dirty="0"/>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82485" y="4884839"/>
            <a:ext cx="1340971" cy="1388977"/>
          </a:xfrm>
          <a:prstGeom prst="rect">
            <a:avLst/>
          </a:prstGeom>
        </p:spPr>
      </p:pic>
      <p:sp>
        <p:nvSpPr>
          <p:cNvPr id="6" name="Rectangle 5">
            <a:extLst>
              <a:ext uri="{FF2B5EF4-FFF2-40B4-BE49-F238E27FC236}">
                <a16:creationId xmlns:a16="http://schemas.microsoft.com/office/drawing/2014/main" id="{31D427EE-B9CB-483A-B5CF-2F86322DAEF4}"/>
              </a:ext>
            </a:extLst>
          </p:cNvPr>
          <p:cNvSpPr/>
          <p:nvPr/>
        </p:nvSpPr>
        <p:spPr>
          <a:xfrm>
            <a:off x="359093" y="285621"/>
            <a:ext cx="11473816" cy="24927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nchorCtr="0"/>
          <a:lstStyle/>
          <a:p>
            <a:pPr algn="ctr"/>
            <a:r>
              <a:rPr lang="fr-FR" sz="1800" i="1" dirty="0"/>
              <a:t>Insérer une photo de votre choix sur ce cadre gris </a:t>
            </a:r>
            <a:r>
              <a:rPr lang="fr-FR" sz="1800" i="1" u="sng" dirty="0"/>
              <a:t>en respectant les dimensions</a:t>
            </a:r>
          </a:p>
        </p:txBody>
      </p:sp>
      <p:pic>
        <p:nvPicPr>
          <p:cNvPr id="11" name="Imag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034" y="5798232"/>
            <a:ext cx="1776118" cy="529326"/>
          </a:xfrm>
          <a:prstGeom prst="rect">
            <a:avLst/>
          </a:prstGeom>
        </p:spPr>
      </p:pic>
    </p:spTree>
    <p:extLst>
      <p:ext uri="{BB962C8B-B14F-4D97-AF65-F5344CB8AC3E}">
        <p14:creationId xmlns:p14="http://schemas.microsoft.com/office/powerpoint/2010/main" val="38496907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02692468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6704038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378340465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35177457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4654441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12812755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657217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421992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16639940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5447108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4" y="2778345"/>
            <a:ext cx="11473817"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9"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sz="1800" i="1" dirty="0"/>
              <a:t>Insérer une photo de votre choix sur ce cadre gris </a:t>
            </a:r>
            <a:r>
              <a:rPr lang="fr-FR" sz="1800" i="1" u="sng" dirty="0"/>
              <a:t>en respectant les dimensions</a:t>
            </a:r>
          </a:p>
        </p:txBody>
      </p:sp>
      <p:sp>
        <p:nvSpPr>
          <p:cNvPr id="4" name="ZoneTexte 3"/>
          <p:cNvSpPr txBox="1"/>
          <p:nvPr userDrawn="1"/>
        </p:nvSpPr>
        <p:spPr>
          <a:xfrm>
            <a:off x="406400" y="6134101"/>
            <a:ext cx="5029200" cy="307777"/>
          </a:xfrm>
          <a:prstGeom prst="rect">
            <a:avLst/>
          </a:prstGeom>
          <a:noFill/>
        </p:spPr>
        <p:txBody>
          <a:bodyPr wrap="square" rtlCol="0">
            <a:spAutoFit/>
          </a:bodyPr>
          <a:lstStyle/>
          <a:p>
            <a:r>
              <a:rPr lang="fr-FR" sz="1400" dirty="0">
                <a:solidFill>
                  <a:schemeClr val="bg1"/>
                </a:solidFill>
                <a:latin typeface="Roboto Slab" pitchFamily="2" charset="0"/>
                <a:ea typeface="Roboto Slab" pitchFamily="2" charset="0"/>
              </a:rPr>
              <a:t>resolia.chambres-agriculture.fr</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a:off x="10416092" y="-478191"/>
            <a:ext cx="1047749" cy="2004133"/>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1707" y="5990323"/>
            <a:ext cx="2147211" cy="410283"/>
          </a:xfrm>
          <a:prstGeom prst="rect">
            <a:avLst/>
          </a:prstGeom>
        </p:spPr>
      </p:pic>
      <p:pic>
        <p:nvPicPr>
          <p:cNvPr id="5" name="Imag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38918" y="4925184"/>
            <a:ext cx="2088191" cy="1587868"/>
          </a:xfrm>
          <a:prstGeom prst="rect">
            <a:avLst/>
          </a:prstGeom>
        </p:spPr>
      </p:pic>
    </p:spTree>
    <p:extLst>
      <p:ext uri="{BB962C8B-B14F-4D97-AF65-F5344CB8AC3E}">
        <p14:creationId xmlns:p14="http://schemas.microsoft.com/office/powerpoint/2010/main" val="2301459548"/>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theme" Target="../theme/theme7.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BA90F-FE6B-4D39-9F14-A5EFAC762ECA}" type="slidenum">
              <a:rPr lang="fr-FR" smtClean="0"/>
              <a:t>‹N°›</a:t>
            </a:fld>
            <a:endParaRPr lang="fr-FR"/>
          </a:p>
        </p:txBody>
      </p:sp>
    </p:spTree>
    <p:extLst>
      <p:ext uri="{BB962C8B-B14F-4D97-AF65-F5344CB8AC3E}">
        <p14:creationId xmlns:p14="http://schemas.microsoft.com/office/powerpoint/2010/main" val="2841106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alpha val="1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04801"/>
            <a:ext cx="10363200"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Cliquez pour modifier le style du titre du masque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Tree>
    <p:extLst>
      <p:ext uri="{BB962C8B-B14F-4D97-AF65-F5344CB8AC3E}">
        <p14:creationId xmlns:p14="http://schemas.microsoft.com/office/powerpoint/2010/main" val="1002862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rtl="0" eaLnBrk="1" fontAlgn="base" hangingPunct="1">
        <a:spcBef>
          <a:spcPct val="0"/>
        </a:spcBef>
        <a:spcAft>
          <a:spcPct val="0"/>
        </a:spcAft>
        <a:defRPr sz="3600">
          <a:solidFill>
            <a:srgbClr val="009139"/>
          </a:solidFill>
          <a:latin typeface="+mj-lt"/>
          <a:ea typeface="+mj-ea"/>
          <a:cs typeface="+mj-cs"/>
        </a:defRPr>
      </a:lvl1pPr>
      <a:lvl2pPr algn="l" rtl="0" eaLnBrk="1" fontAlgn="base" hangingPunct="1">
        <a:spcBef>
          <a:spcPct val="0"/>
        </a:spcBef>
        <a:spcAft>
          <a:spcPct val="0"/>
        </a:spcAft>
        <a:defRPr sz="3600">
          <a:solidFill>
            <a:srgbClr val="009139"/>
          </a:solidFill>
          <a:latin typeface="Verdana" pitchFamily="34" charset="0"/>
        </a:defRPr>
      </a:lvl2pPr>
      <a:lvl3pPr algn="l" rtl="0" eaLnBrk="1" fontAlgn="base" hangingPunct="1">
        <a:spcBef>
          <a:spcPct val="0"/>
        </a:spcBef>
        <a:spcAft>
          <a:spcPct val="0"/>
        </a:spcAft>
        <a:defRPr sz="3600">
          <a:solidFill>
            <a:srgbClr val="009139"/>
          </a:solidFill>
          <a:latin typeface="Verdana" pitchFamily="34" charset="0"/>
        </a:defRPr>
      </a:lvl3pPr>
      <a:lvl4pPr algn="l" rtl="0" eaLnBrk="1" fontAlgn="base" hangingPunct="1">
        <a:spcBef>
          <a:spcPct val="0"/>
        </a:spcBef>
        <a:spcAft>
          <a:spcPct val="0"/>
        </a:spcAft>
        <a:defRPr sz="3600">
          <a:solidFill>
            <a:srgbClr val="009139"/>
          </a:solidFill>
          <a:latin typeface="Verdana" pitchFamily="34" charset="0"/>
        </a:defRPr>
      </a:lvl4pPr>
      <a:lvl5pPr algn="l" rtl="0" eaLnBrk="1" fontAlgn="base" hangingPunct="1">
        <a:spcBef>
          <a:spcPct val="0"/>
        </a:spcBef>
        <a:spcAft>
          <a:spcPct val="0"/>
        </a:spcAft>
        <a:defRPr sz="3600">
          <a:solidFill>
            <a:srgbClr val="009139"/>
          </a:solidFill>
          <a:latin typeface="Verdana" pitchFamily="34" charset="0"/>
        </a:defRPr>
      </a:lvl5pPr>
      <a:lvl6pPr marL="457200" algn="l" rtl="0" eaLnBrk="1" fontAlgn="base" hangingPunct="1">
        <a:spcBef>
          <a:spcPct val="0"/>
        </a:spcBef>
        <a:spcAft>
          <a:spcPct val="0"/>
        </a:spcAft>
        <a:defRPr sz="3600">
          <a:solidFill>
            <a:schemeClr val="tx2"/>
          </a:solidFill>
          <a:latin typeface="Verdana" pitchFamily="34" charset="0"/>
        </a:defRPr>
      </a:lvl6pPr>
      <a:lvl7pPr marL="914400" algn="l" rtl="0" eaLnBrk="1" fontAlgn="base" hangingPunct="1">
        <a:spcBef>
          <a:spcPct val="0"/>
        </a:spcBef>
        <a:spcAft>
          <a:spcPct val="0"/>
        </a:spcAft>
        <a:defRPr sz="3600">
          <a:solidFill>
            <a:schemeClr val="tx2"/>
          </a:solidFill>
          <a:latin typeface="Verdana" pitchFamily="34" charset="0"/>
        </a:defRPr>
      </a:lvl7pPr>
      <a:lvl8pPr marL="1371600" algn="l" rtl="0" eaLnBrk="1" fontAlgn="base" hangingPunct="1">
        <a:spcBef>
          <a:spcPct val="0"/>
        </a:spcBef>
        <a:spcAft>
          <a:spcPct val="0"/>
        </a:spcAft>
        <a:defRPr sz="3600">
          <a:solidFill>
            <a:schemeClr val="tx2"/>
          </a:solidFill>
          <a:latin typeface="Verdana" pitchFamily="34" charset="0"/>
        </a:defRPr>
      </a:lvl8pPr>
      <a:lvl9pPr marL="1828800" algn="l" rtl="0" eaLnBrk="1" fontAlgn="base" hangingPunct="1">
        <a:spcBef>
          <a:spcPct val="0"/>
        </a:spcBef>
        <a:spcAft>
          <a:spcPct val="0"/>
        </a:spcAft>
        <a:defRPr sz="3600">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0513337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511365105"/>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187363135"/>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3855736529"/>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4234058896"/>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63.xml"/><Relationship Id="rId4" Type="http://schemas.openxmlformats.org/officeDocument/2006/relationships/image" Target="../media/image32.png"/></Relationships>
</file>

<file path=ppt/slides/_rels/slide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3.xml"/></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3.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hyperlink" Target="https://nosgestesclimat.fr/simulateur/bilan" TargetMode="External"/><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70.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20.xml"/><Relationship Id="rId5" Type="http://schemas.openxmlformats.org/officeDocument/2006/relationships/image" Target="../media/image42.jpe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36.png"/><Relationship Id="rId3" Type="http://schemas.openxmlformats.org/officeDocument/2006/relationships/image" Target="../media/image45.jpeg"/><Relationship Id="rId7" Type="http://schemas.openxmlformats.org/officeDocument/2006/relationships/image" Target="../media/image49.jpeg"/><Relationship Id="rId12"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57.jpeg"/><Relationship Id="rId4" Type="http://schemas.openxmlformats.org/officeDocument/2006/relationships/image" Target="../media/image56.jpe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66.png"/><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7.png"/><Relationship Id="rId7" Type="http://schemas.openxmlformats.org/officeDocument/2006/relationships/hyperlink" Target="http://www.google.fr/imgres?imgurl=http://www.midi-batiment.com/img/fic-tec/materiaux/parpaing.jpg&amp;imgrefurl=http://www.midi-batiment.com/fiches-techniques-materiaux-construction-maison-concept-economie-developpement-durable.php&amp;usg=___cjryhuhfq0JaeZBSvSeONpgqwA=&amp;h=84&amp;w=96&amp;sz=7&amp;hl=fr&amp;start=6&amp;zoom=1&amp;um=1&amp;itbs=1&amp;tbnid=ipzyNnoVQaFCHM:&amp;tbnh=71&amp;tbnw=81&amp;prev=/images?q=parpaing&amp;um=1&amp;hl=fr&amp;sa=N&amp;tbs=isch:1"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10" Type="http://schemas.openxmlformats.org/officeDocument/2006/relationships/image" Target="../media/image36.png"/><Relationship Id="rId4" Type="http://schemas.openxmlformats.org/officeDocument/2006/relationships/image" Target="../media/image68.png"/><Relationship Id="rId9" Type="http://schemas.openxmlformats.org/officeDocument/2006/relationships/image" Target="../media/image72.png"/></Relationships>
</file>

<file path=ppt/slides/_rels/slide2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s>
</file>

<file path=ppt/slides/_rels/slide2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2.xml"/><Relationship Id="rId1" Type="http://schemas.openxmlformats.org/officeDocument/2006/relationships/slideLayout" Target="../slideLayouts/slideLayout44.xml"/><Relationship Id="rId6" Type="http://schemas.openxmlformats.org/officeDocument/2006/relationships/image" Target="../media/image36.png"/><Relationship Id="rId5" Type="http://schemas.openxmlformats.org/officeDocument/2006/relationships/image" Target="../media/image70.png"/><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33.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44.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68.png"/></Relationships>
</file>

<file path=ppt/slides/_rels/slide2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88.pn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image" Target="../media/image89.png"/><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3967718"/>
            <a:ext cx="10692000" cy="1015200"/>
          </a:xfrm>
        </p:spPr>
        <p:txBody>
          <a:bodyPr>
            <a:normAutofit fontScale="90000"/>
          </a:bodyPr>
          <a:lstStyle/>
          <a:p>
            <a:r>
              <a:rPr lang="fr-FR" sz="4400" dirty="0"/>
              <a:t>Enjeux et impacts du changement   climatique pour mon exploitation - </a:t>
            </a:r>
            <a:r>
              <a:rPr lang="fr-FR" sz="4000" i="1" dirty="0"/>
              <a:t>Comment être acteur ?</a:t>
            </a:r>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750000" y="5472457"/>
            <a:ext cx="5112568"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pic>
        <p:nvPicPr>
          <p:cNvPr id="7" name="Image 6" descr="Une image contenant texte, Police, capture d’écran&#10;&#10;Description générée automatiquement">
            <a:extLst>
              <a:ext uri="{FF2B5EF4-FFF2-40B4-BE49-F238E27FC236}">
                <a16:creationId xmlns:a16="http://schemas.microsoft.com/office/drawing/2014/main" id="{CFFFC295-4E45-7C2E-30CF-D04F3000C2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3244" y="5313332"/>
            <a:ext cx="3186875" cy="1123458"/>
          </a:xfrm>
          <a:prstGeom prst="rect">
            <a:avLst/>
          </a:prstGeom>
        </p:spPr>
      </p:pic>
    </p:spTree>
    <p:extLst>
      <p:ext uri="{BB962C8B-B14F-4D97-AF65-F5344CB8AC3E}">
        <p14:creationId xmlns:p14="http://schemas.microsoft.com/office/powerpoint/2010/main" val="3107965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4581128"/>
            <a:ext cx="10692000" cy="1015200"/>
          </a:xfrm>
        </p:spPr>
        <p:txBody>
          <a:bodyPr>
            <a:normAutofit fontScale="90000"/>
          </a:bodyPr>
          <a:lstStyle/>
          <a:p>
            <a:r>
              <a:rPr lang="fr-FR" sz="3300" b="1" i="1" dirty="0"/>
              <a:t>Étape Plan d’action</a:t>
            </a:r>
            <a:br>
              <a:rPr lang="fr-FR" sz="3300" b="1" i="1" dirty="0"/>
            </a:br>
            <a:br>
              <a:rPr lang="fr-FR" sz="3300" b="1" i="1" dirty="0"/>
            </a:br>
            <a:r>
              <a:rPr lang="fr-FR" sz="4000" b="1" dirty="0">
                <a:solidFill>
                  <a:schemeClr val="bg1"/>
                </a:solidFill>
              </a:rPr>
              <a:t>Agir sur le bilan carbone de mon système d’exploitation</a:t>
            </a:r>
            <a:br>
              <a:rPr lang="fr-FR" sz="4000" b="1" dirty="0">
                <a:solidFill>
                  <a:schemeClr val="bg1"/>
                </a:solidFill>
              </a:rPr>
            </a:br>
            <a:endParaRPr lang="fr-FR" sz="4000" dirty="0"/>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3539715" y="6157211"/>
            <a:ext cx="5755113"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REFLEX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spTree>
    <p:extLst>
      <p:ext uri="{BB962C8B-B14F-4D97-AF65-F5344CB8AC3E}">
        <p14:creationId xmlns:p14="http://schemas.microsoft.com/office/powerpoint/2010/main" val="1666412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2456" y="404664"/>
            <a:ext cx="6707088" cy="745156"/>
          </a:xfrm>
        </p:spPr>
        <p:txBody>
          <a:bodyPr>
            <a:noAutofit/>
          </a:bodyPr>
          <a:lstStyle/>
          <a:p>
            <a:pPr defTabSz="457200"/>
            <a:r>
              <a:rPr lang="fr-FR" sz="3200" b="1" u="sng" dirty="0">
                <a:latin typeface="Verdana"/>
                <a:ea typeface="ＭＳ Ｐゴシック" pitchFamily="-110" charset="-128"/>
                <a:cs typeface="ＭＳ Ｐゴシック" pitchFamily="-110" charset="-128"/>
              </a:rPr>
              <a:t>Proposition d’organisation</a:t>
            </a:r>
            <a:r>
              <a:rPr lang="fr-FR" sz="3200" b="1" dirty="0">
                <a:latin typeface="Verdana"/>
                <a:ea typeface="ＭＳ Ｐゴシック" pitchFamily="-110" charset="-128"/>
                <a:cs typeface="ＭＳ Ｐゴシック" pitchFamily="-110" charset="-128"/>
              </a:rPr>
              <a:t> :</a:t>
            </a:r>
            <a:endParaRPr lang="fr-FR" sz="3200" dirty="0">
              <a:latin typeface="Verdana"/>
              <a:ea typeface="ＭＳ Ｐゴシック" pitchFamily="-110" charset="-128"/>
              <a:cs typeface="ＭＳ Ｐゴシック" pitchFamily="-110" charset="-128"/>
            </a:endParaRPr>
          </a:p>
        </p:txBody>
      </p:sp>
      <p:sp>
        <p:nvSpPr>
          <p:cNvPr id="3" name="Espace réservé du contenu 2"/>
          <p:cNvSpPr>
            <a:spLocks noGrp="1"/>
          </p:cNvSpPr>
          <p:nvPr>
            <p:ph idx="1"/>
          </p:nvPr>
        </p:nvSpPr>
        <p:spPr>
          <a:xfrm>
            <a:off x="1148713" y="1657817"/>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dirty="0">
                <a:solidFill>
                  <a:srgbClr val="00B050"/>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dirty="0">
                <a:solidFill>
                  <a:srgbClr val="00B050"/>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dirty="0">
                <a:solidFill>
                  <a:srgbClr val="00B050"/>
                </a:solidFill>
              </a:rPr>
              <a:t>6. La construction du plan d’action</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3DF30-4CD9-445A-A5DF-B35FCF167A0B}" type="slidenum">
              <a:rPr kumimoji="0" lang="fr-FR" alt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altLang="fr-FR" sz="12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spTree>
    <p:extLst>
      <p:ext uri="{BB962C8B-B14F-4D97-AF65-F5344CB8AC3E}">
        <p14:creationId xmlns:p14="http://schemas.microsoft.com/office/powerpoint/2010/main" val="949111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27448" y="1487696"/>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b="1" dirty="0">
                <a:solidFill>
                  <a:schemeClr val="accent6">
                    <a:lumMod val="75000"/>
                  </a:schemeClr>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dirty="0">
                <a:solidFill>
                  <a:srgbClr val="00B050"/>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dirty="0">
                <a:solidFill>
                  <a:srgbClr val="00B050"/>
                </a:solidFill>
              </a:rPr>
              <a:t>6. La construction du plan d’action</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3DF30-4CD9-445A-A5DF-B35FCF167A0B}" type="slidenum">
              <a:rPr kumimoji="0" lang="fr-FR" alt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altLang="fr-FR" sz="12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graphicFrame>
        <p:nvGraphicFramePr>
          <p:cNvPr id="6" name="Diagramme 5">
            <a:extLst>
              <a:ext uri="{FF2B5EF4-FFF2-40B4-BE49-F238E27FC236}">
                <a16:creationId xmlns:a16="http://schemas.microsoft.com/office/drawing/2014/main" id="{AD4F5965-5987-58B1-3DDF-ACDC4EA5FDC0}"/>
              </a:ext>
            </a:extLst>
          </p:cNvPr>
          <p:cNvGraphicFramePr/>
          <p:nvPr/>
        </p:nvGraphicFramePr>
        <p:xfrm>
          <a:off x="0" y="0"/>
          <a:ext cx="12199104" cy="3651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59769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txBox="1">
            <a:spLocks/>
          </p:cNvSpPr>
          <p:nvPr/>
        </p:nvSpPr>
        <p:spPr>
          <a:xfrm>
            <a:off x="1439429" y="955525"/>
            <a:ext cx="9097115" cy="3744416"/>
          </a:xfrm>
          <a:prstGeom prst="rect">
            <a:avLst/>
          </a:prstGeom>
        </p:spPr>
        <p:txBody>
          <a:bodyPr vert="horz" lIns="91440" tIns="45720" rIns="91440" bIns="45720" rtlCol="0" anchor="ctr">
            <a:noAutofit/>
          </a:bodyPr>
          <a:lstStyle>
            <a:lvl1pPr algn="ctr" defTabSz="457200">
              <a:spcBef>
                <a:spcPct val="0"/>
              </a:spcBef>
              <a:buNone/>
              <a:defRPr sz="3200" b="1">
                <a:solidFill>
                  <a:srgbClr val="00B050"/>
                </a:solidFill>
                <a:latin typeface="Verdana"/>
                <a:ea typeface="ＭＳ Ｐゴシック" pitchFamily="-110" charset="-128"/>
                <a:cs typeface="ＭＳ Ｐゴシック" pitchFamily="-110" charset="-128"/>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a:ln>
                  <a:noFill/>
                </a:ln>
                <a:solidFill>
                  <a:srgbClr val="00B050"/>
                </a:solidFill>
                <a:effectLst/>
                <a:uLnTx/>
                <a:uFillTx/>
                <a:latin typeface="Verdana"/>
                <a:ea typeface="ＭＳ Ｐゴシック" pitchFamily="-110" charset="-128"/>
              </a:rPr>
              <a:t>Avant de démarrer…</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rPr>
              <a:t>Le cercle des prénoms (avec son café </a:t>
            </a: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sym typeface="Wingdings" panose="05000000000000000000" pitchFamily="2" charset="2"/>
              </a:rPr>
              <a:t>)</a:t>
            </a: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rPr>
              <a:t>Tour de table et nuage de mots « Carbone » ça vous évoque quoi ?</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rPr>
              <a:t>Pour calculer son bilan carbone perso:</a:t>
            </a:r>
          </a:p>
        </p:txBody>
      </p:sp>
      <p:sp>
        <p:nvSpPr>
          <p:cNvPr id="3" name="ZoneTexte 2"/>
          <p:cNvSpPr txBox="1"/>
          <p:nvPr/>
        </p:nvSpPr>
        <p:spPr>
          <a:xfrm>
            <a:off x="3755739" y="4509120"/>
            <a:ext cx="44644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1" u="sng" strike="noStrike" kern="1200" cap="none" spc="0" normalizeH="0" baseline="0" noProof="0" dirty="0">
                <a:ln>
                  <a:noFill/>
                </a:ln>
                <a:solidFill>
                  <a:prstClr val="black"/>
                </a:solidFill>
                <a:effectLst/>
                <a:uLnTx/>
                <a:uFillTx/>
                <a:latin typeface="Calibri"/>
                <a:ea typeface="+mn-ea"/>
                <a:cs typeface="+mn-cs"/>
                <a:hlinkClick r:id="rId3"/>
              </a:rPr>
              <a:t>https://nosgestesclimat.fr/simulateur/bilan</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Image 3" descr="Une image contenant Graphique, graphisme, Police, logo&#10;&#10;Description générée automatiquement">
            <a:extLst>
              <a:ext uri="{FF2B5EF4-FFF2-40B4-BE49-F238E27FC236}">
                <a16:creationId xmlns:a16="http://schemas.microsoft.com/office/drawing/2014/main" id="{CC5FFC02-0AF9-D6F7-A2A7-E42F432325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spTree>
    <p:extLst>
      <p:ext uri="{BB962C8B-B14F-4D97-AF65-F5344CB8AC3E}">
        <p14:creationId xmlns:p14="http://schemas.microsoft.com/office/powerpoint/2010/main" val="3563662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5">
            <a:extLst>
              <a:ext uri="{FF2B5EF4-FFF2-40B4-BE49-F238E27FC236}">
                <a16:creationId xmlns:a16="http://schemas.microsoft.com/office/drawing/2014/main" id="{529237C6-59D0-A501-FB9B-BC7B81B3C369}"/>
              </a:ext>
            </a:extLst>
          </p:cNvPr>
          <p:cNvSpPr>
            <a:spLocks noGrp="1"/>
          </p:cNvSpPr>
          <p:nvPr>
            <p:ph type="title"/>
          </p:nvPr>
        </p:nvSpPr>
        <p:spPr>
          <a:xfrm>
            <a:off x="172290" y="389952"/>
            <a:ext cx="11847419" cy="864000"/>
          </a:xfrm>
        </p:spPr>
        <p:txBody>
          <a:bodyPr>
            <a:normAutofit/>
          </a:bodyPr>
          <a:lstStyle/>
          <a:p>
            <a:r>
              <a:rPr lang="fr-FR" sz="2600" cap="small" dirty="0"/>
              <a:t>Émissions de GES, bilan carbone, Empreinte carbone…</a:t>
            </a:r>
          </a:p>
        </p:txBody>
      </p:sp>
      <p:graphicFrame>
        <p:nvGraphicFramePr>
          <p:cNvPr id="3" name="Tableau 4">
            <a:extLst>
              <a:ext uri="{FF2B5EF4-FFF2-40B4-BE49-F238E27FC236}">
                <a16:creationId xmlns:a16="http://schemas.microsoft.com/office/drawing/2014/main" id="{30F8EE29-4057-4F96-7963-99500E08192E}"/>
              </a:ext>
            </a:extLst>
          </p:cNvPr>
          <p:cNvGraphicFramePr>
            <a:graphicFrameLocks noGrp="1"/>
          </p:cNvGraphicFramePr>
          <p:nvPr/>
        </p:nvGraphicFramePr>
        <p:xfrm>
          <a:off x="1027888" y="1700808"/>
          <a:ext cx="10136222" cy="4577080"/>
        </p:xfrm>
        <a:graphic>
          <a:graphicData uri="http://schemas.openxmlformats.org/drawingml/2006/table">
            <a:tbl>
              <a:tblPr firstRow="1" bandRow="1">
                <a:tableStyleId>{5C22544A-7EE6-4342-B048-85BDC9FD1C3A}</a:tableStyleId>
              </a:tblPr>
              <a:tblGrid>
                <a:gridCol w="5068111">
                  <a:extLst>
                    <a:ext uri="{9D8B030D-6E8A-4147-A177-3AD203B41FA5}">
                      <a16:colId xmlns:a16="http://schemas.microsoft.com/office/drawing/2014/main" val="1600806074"/>
                    </a:ext>
                  </a:extLst>
                </a:gridCol>
                <a:gridCol w="5068111">
                  <a:extLst>
                    <a:ext uri="{9D8B030D-6E8A-4147-A177-3AD203B41FA5}">
                      <a16:colId xmlns:a16="http://schemas.microsoft.com/office/drawing/2014/main" val="3793098435"/>
                    </a:ext>
                  </a:extLst>
                </a:gridCol>
              </a:tblGrid>
              <a:tr h="370840">
                <a:tc>
                  <a:txBody>
                    <a:bodyPr/>
                    <a:lstStyle/>
                    <a:p>
                      <a:pPr algn="ctr"/>
                      <a:r>
                        <a:rPr lang="fr-FR" dirty="0"/>
                        <a:t>BILAN CARBONE</a:t>
                      </a:r>
                    </a:p>
                  </a:txBody>
                  <a:tcPr/>
                </a:tc>
                <a:tc>
                  <a:txBody>
                    <a:bodyPr/>
                    <a:lstStyle/>
                    <a:p>
                      <a:pPr algn="ctr"/>
                      <a:r>
                        <a:rPr lang="fr-FR" dirty="0"/>
                        <a:t>EMPREINTE CARBONE</a:t>
                      </a:r>
                    </a:p>
                  </a:txBody>
                  <a:tcPr/>
                </a:tc>
                <a:extLst>
                  <a:ext uri="{0D108BD9-81ED-4DB2-BD59-A6C34878D82A}">
                    <a16:rowId xmlns:a16="http://schemas.microsoft.com/office/drawing/2014/main" val="954616054"/>
                  </a:ext>
                </a:extLst>
              </a:tr>
              <a:tr h="546875">
                <a:tc gridSpan="2">
                  <a:txBody>
                    <a:bodyPr/>
                    <a:lstStyle/>
                    <a:p>
                      <a:pPr algn="ctr"/>
                      <a:r>
                        <a:rPr lang="fr-FR" sz="1800" dirty="0"/>
                        <a:t>Outil visant à mesurer une quantité de GES émise dans l’atmosphère par un être humain, un État, la production d’un bien ou d’un service</a:t>
                      </a:r>
                    </a:p>
                    <a:p>
                      <a:pPr algn="ctr"/>
                      <a:endParaRPr lang="fr-FR" sz="600" dirty="0"/>
                    </a:p>
                  </a:txBody>
                  <a:tcPr/>
                </a:tc>
                <a:tc hMerge="1">
                  <a:txBody>
                    <a:bodyPr/>
                    <a:lstStyle/>
                    <a:p>
                      <a:endParaRPr lang="fr-FR" dirty="0"/>
                    </a:p>
                  </a:txBody>
                  <a:tcPr/>
                </a:tc>
                <a:extLst>
                  <a:ext uri="{0D108BD9-81ED-4DB2-BD59-A6C34878D82A}">
                    <a16:rowId xmlns:a16="http://schemas.microsoft.com/office/drawing/2014/main" val="885993031"/>
                  </a:ext>
                </a:extLst>
              </a:tr>
              <a:tr h="370840">
                <a:tc gridSpan="2">
                  <a:txBody>
                    <a:bodyPr/>
                    <a:lstStyle/>
                    <a:p>
                      <a:pPr algn="ctr"/>
                      <a:r>
                        <a:rPr lang="fr-FR" dirty="0"/>
                        <a:t>Exprimé en « CO2 équivalent » = somme de tous les GES</a:t>
                      </a:r>
                    </a:p>
                    <a:p>
                      <a:pPr algn="ctr"/>
                      <a:endParaRPr lang="fr-FR" sz="600" dirty="0"/>
                    </a:p>
                  </a:txBody>
                  <a:tcPr/>
                </a:tc>
                <a:tc hMerge="1">
                  <a:txBody>
                    <a:bodyPr/>
                    <a:lstStyle/>
                    <a:p>
                      <a:endParaRPr lang="fr-FR" dirty="0"/>
                    </a:p>
                  </a:txBody>
                  <a:tcPr/>
                </a:tc>
                <a:extLst>
                  <a:ext uri="{0D108BD9-81ED-4DB2-BD59-A6C34878D82A}">
                    <a16:rowId xmlns:a16="http://schemas.microsoft.com/office/drawing/2014/main" val="2907764404"/>
                  </a:ext>
                </a:extLst>
              </a:tr>
              <a:tr h="370840">
                <a:tc>
                  <a:txBody>
                    <a:bodyPr/>
                    <a:lstStyle/>
                    <a:p>
                      <a:pPr algn="ctr"/>
                      <a:r>
                        <a:rPr lang="fr-FR" dirty="0"/>
                        <a:t>Une mesure limitée : c</a:t>
                      </a:r>
                      <a:r>
                        <a:rPr lang="fr-FR" sz="1800" kern="1200" dirty="0">
                          <a:solidFill>
                            <a:schemeClr val="dk1"/>
                          </a:solidFill>
                          <a:effectLst/>
                          <a:latin typeface="+mn-lt"/>
                          <a:ea typeface="+mn-ea"/>
                          <a:cs typeface="+mn-cs"/>
                        </a:rPr>
                        <a:t>omptabilise les émissions de l’industrie, des ménages, de l’agriculture =&gt; toute l’activité économique d’un territoire, mais uniquement des émissions réalisées à l’intérieur du périmètre.</a:t>
                      </a:r>
                    </a:p>
                    <a:p>
                      <a:pPr algn="ctr"/>
                      <a:endParaRPr lang="fr-FR" sz="600" dirty="0"/>
                    </a:p>
                  </a:txBody>
                  <a:tcPr/>
                </a:tc>
                <a:tc>
                  <a:txBody>
                    <a:bodyPr/>
                    <a:lstStyle/>
                    <a:p>
                      <a:pPr algn="ctr"/>
                      <a:r>
                        <a:rPr lang="fr-FR" dirty="0"/>
                        <a:t>Une mesure précise = </a:t>
                      </a:r>
                      <a:r>
                        <a:rPr lang="fr-FR" sz="1800" kern="1200" dirty="0">
                          <a:solidFill>
                            <a:schemeClr val="dk1"/>
                          </a:solidFill>
                          <a:effectLst/>
                          <a:latin typeface="+mn-lt"/>
                          <a:ea typeface="+mn-ea"/>
                          <a:cs typeface="+mn-cs"/>
                        </a:rPr>
                        <a:t>somme des émissions produites sur le territoire + émissions liées aux produits importés et consommés - émissions liées aux produits exportés</a:t>
                      </a:r>
                      <a:endParaRPr lang="fr-FR" dirty="0"/>
                    </a:p>
                  </a:txBody>
                  <a:tcPr/>
                </a:tc>
                <a:extLst>
                  <a:ext uri="{0D108BD9-81ED-4DB2-BD59-A6C34878D82A}">
                    <a16:rowId xmlns:a16="http://schemas.microsoft.com/office/drawing/2014/main" val="3943920775"/>
                  </a:ext>
                </a:extLst>
              </a:tr>
              <a:tr h="370840">
                <a:tc>
                  <a:txBody>
                    <a:bodyPr/>
                    <a:lstStyle/>
                    <a:p>
                      <a:pPr algn="ctr"/>
                      <a:r>
                        <a:rPr lang="fr-FR" dirty="0"/>
                        <a:t>France = 438 millions t CO2 eq</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France = 666 millions t CO2 eq</a:t>
                      </a:r>
                    </a:p>
                    <a:p>
                      <a:pPr algn="ctr"/>
                      <a:endParaRPr lang="fr-FR" sz="600" dirty="0"/>
                    </a:p>
                  </a:txBody>
                  <a:tcPr/>
                </a:tc>
                <a:extLst>
                  <a:ext uri="{0D108BD9-81ED-4DB2-BD59-A6C34878D82A}">
                    <a16:rowId xmlns:a16="http://schemas.microsoft.com/office/drawing/2014/main" val="970547267"/>
                  </a:ext>
                </a:extLst>
              </a:tr>
              <a:tr h="370840">
                <a:tc>
                  <a:txBody>
                    <a:bodyPr/>
                    <a:lstStyle/>
                    <a:p>
                      <a:pPr algn="ctr"/>
                      <a:r>
                        <a:rPr lang="fr-FR" dirty="0"/>
                        <a:t>En agriculture = émissions de GES</a:t>
                      </a:r>
                    </a:p>
                  </a:txBody>
                  <a:tcPr/>
                </a:tc>
                <a:tc>
                  <a:txBody>
                    <a:bodyPr/>
                    <a:lstStyle/>
                    <a:p>
                      <a:pPr algn="ctr"/>
                      <a:r>
                        <a:rPr lang="fr-FR" dirty="0"/>
                        <a:t>En agriculture = émissions de GES – stockage carbone</a:t>
                      </a:r>
                    </a:p>
                    <a:p>
                      <a:pPr algn="ctr"/>
                      <a:endParaRPr lang="fr-FR" sz="600" dirty="0"/>
                    </a:p>
                  </a:txBody>
                  <a:tcPr/>
                </a:tc>
                <a:extLst>
                  <a:ext uri="{0D108BD9-81ED-4DB2-BD59-A6C34878D82A}">
                    <a16:rowId xmlns:a16="http://schemas.microsoft.com/office/drawing/2014/main" val="919598793"/>
                  </a:ext>
                </a:extLst>
              </a:tr>
            </a:tbl>
          </a:graphicData>
        </a:graphic>
      </p:graphicFrame>
      <p:graphicFrame>
        <p:nvGraphicFramePr>
          <p:cNvPr id="2" name="Diagramme 1">
            <a:extLst>
              <a:ext uri="{FF2B5EF4-FFF2-40B4-BE49-F238E27FC236}">
                <a16:creationId xmlns:a16="http://schemas.microsoft.com/office/drawing/2014/main" id="{EB26FEB4-F7E7-ED9F-1CD4-CCE3D2658653}"/>
              </a:ext>
            </a:extLst>
          </p:cNvPr>
          <p:cNvGraphicFramePr/>
          <p:nvPr/>
        </p:nvGraphicFramePr>
        <p:xfrm>
          <a:off x="0" y="0"/>
          <a:ext cx="12199104" cy="365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7914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FB785F-1440-F00F-60CB-4766BD706683}"/>
              </a:ext>
            </a:extLst>
          </p:cNvPr>
          <p:cNvSpPr>
            <a:spLocks noGrp="1"/>
          </p:cNvSpPr>
          <p:nvPr>
            <p:ph type="title"/>
          </p:nvPr>
        </p:nvSpPr>
        <p:spPr/>
        <p:txBody>
          <a:bodyPr/>
          <a:lstStyle/>
          <a:p>
            <a:endParaRPr lang="fr-FR"/>
          </a:p>
        </p:txBody>
      </p:sp>
      <p:pic>
        <p:nvPicPr>
          <p:cNvPr id="5" name="Image 4" descr="Une image contenant texte, capture d’écran, Police, nombre&#10;&#10;Description générée automatiquement">
            <a:extLst>
              <a:ext uri="{FF2B5EF4-FFF2-40B4-BE49-F238E27FC236}">
                <a16:creationId xmlns:a16="http://schemas.microsoft.com/office/drawing/2014/main" id="{02F305B3-BA71-CEB6-4AA0-8C942A3933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58977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27448" y="1037804"/>
            <a:ext cx="7344816" cy="3314700"/>
          </a:xfrm>
        </p:spPr>
        <p:txBody>
          <a:bodyPr>
            <a:normAutofit fontScale="85000" lnSpcReduction="20000"/>
          </a:bodyPr>
          <a:lstStyle/>
          <a:p>
            <a:r>
              <a:rPr lang="fr-FR" dirty="0"/>
              <a:t>Un citoyen français moyen émet  environ 10 T eq. CO</a:t>
            </a:r>
            <a:r>
              <a:rPr lang="fr-FR" baseline="-25000" dirty="0"/>
              <a:t>2</a:t>
            </a:r>
            <a:r>
              <a:rPr lang="fr-FR" dirty="0"/>
              <a:t>/an </a:t>
            </a:r>
          </a:p>
          <a:p>
            <a:pPr lvl="1"/>
            <a:r>
              <a:rPr lang="fr-FR" dirty="0"/>
              <a:t>Dont </a:t>
            </a:r>
            <a:r>
              <a:rPr lang="fr-FR" dirty="0">
                <a:solidFill>
                  <a:schemeClr val="accent6">
                    <a:lumMod val="75000"/>
                  </a:schemeClr>
                </a:solidFill>
              </a:rPr>
              <a:t>2,45 T eq. CO</a:t>
            </a:r>
            <a:r>
              <a:rPr lang="fr-FR" baseline="-25000" dirty="0">
                <a:solidFill>
                  <a:schemeClr val="accent6">
                    <a:lumMod val="75000"/>
                  </a:schemeClr>
                </a:solidFill>
              </a:rPr>
              <a:t>2</a:t>
            </a:r>
            <a:r>
              <a:rPr lang="fr-FR" dirty="0">
                <a:solidFill>
                  <a:schemeClr val="accent6">
                    <a:lumMod val="75000"/>
                  </a:schemeClr>
                </a:solidFill>
              </a:rPr>
              <a:t> </a:t>
            </a:r>
            <a:r>
              <a:rPr lang="fr-FR" dirty="0"/>
              <a:t>liées à son </a:t>
            </a:r>
            <a:r>
              <a:rPr lang="fr-FR" dirty="0">
                <a:solidFill>
                  <a:schemeClr val="accent6">
                    <a:lumMod val="75000"/>
                  </a:schemeClr>
                </a:solidFill>
              </a:rPr>
              <a:t>alimentation</a:t>
            </a:r>
            <a:endParaRPr lang="fr-FR" sz="525" i="1" dirty="0">
              <a:solidFill>
                <a:schemeClr val="accent6">
                  <a:lumMod val="75000"/>
                </a:schemeClr>
              </a:solidFill>
            </a:endParaRPr>
          </a:p>
          <a:p>
            <a:endParaRPr lang="fr-FR" dirty="0"/>
          </a:p>
          <a:p>
            <a:r>
              <a:rPr lang="fr-FR" dirty="0"/>
              <a:t>3 leviers d’action sur cette partie alimentation:</a:t>
            </a:r>
          </a:p>
          <a:p>
            <a:pPr lvl="1">
              <a:buFontTx/>
              <a:buChar char="-"/>
            </a:pPr>
            <a:r>
              <a:rPr lang="fr-FR" dirty="0"/>
              <a:t>Limiter le gaspillage alimentaire</a:t>
            </a:r>
          </a:p>
          <a:p>
            <a:pPr lvl="1">
              <a:buFontTx/>
              <a:buChar char="-"/>
            </a:pPr>
            <a:r>
              <a:rPr lang="fr-FR" dirty="0">
                <a:solidFill>
                  <a:schemeClr val="accent6">
                    <a:lumMod val="75000"/>
                  </a:schemeClr>
                </a:solidFill>
              </a:rPr>
              <a:t>Des produits alimentaires à faible impact carbone</a:t>
            </a:r>
          </a:p>
          <a:p>
            <a:pPr lvl="1">
              <a:buFontTx/>
              <a:buChar char="-"/>
            </a:pPr>
            <a:r>
              <a:rPr lang="fr-FR" dirty="0">
                <a:solidFill>
                  <a:schemeClr val="accent1">
                    <a:lumMod val="75000"/>
                  </a:schemeClr>
                </a:solidFill>
              </a:rPr>
              <a:t>Équilibrer nos régimes alimentaires</a:t>
            </a:r>
          </a:p>
        </p:txBody>
      </p:sp>
      <p:pic>
        <p:nvPicPr>
          <p:cNvPr id="4" name="Espace réservé du contenu 3"/>
          <p:cNvPicPr>
            <a:picLocks noChangeAspect="1"/>
          </p:cNvPicPr>
          <p:nvPr/>
        </p:nvPicPr>
        <p:blipFill>
          <a:blip r:embed="rId3"/>
          <a:stretch>
            <a:fillRect/>
          </a:stretch>
        </p:blipFill>
        <p:spPr bwMode="auto">
          <a:xfrm rot="21022584">
            <a:off x="7050081" y="3552008"/>
            <a:ext cx="4930053" cy="2914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31504" y="4642915"/>
            <a:ext cx="3888432" cy="193899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1" u="none" strike="noStrike" kern="1200" cap="none" spc="0" normalizeH="0" baseline="0" noProof="0" dirty="0">
                <a:ln>
                  <a:noFill/>
                </a:ln>
                <a:solidFill>
                  <a:srgbClr val="FF0000"/>
                </a:solidFill>
                <a:effectLst/>
                <a:uLnTx/>
                <a:uFillTx/>
                <a:latin typeface="Calibri"/>
                <a:ea typeface="+mn-ea"/>
                <a:cs typeface="+mn-cs"/>
              </a:rPr>
              <a:t>+ 7 %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solidFill>
                <a:effectLst/>
                <a:uLnTx/>
                <a:uFillTx/>
                <a:latin typeface="Calibri"/>
                <a:ea typeface="+mn-ea"/>
                <a:cs typeface="+mn-cs"/>
              </a:rPr>
              <a:t>Hausse de l'empreinte carbone d’un français entre 1995 et 2018 (mesurée sur les trois principaux gaz à effet de serre CO</a:t>
            </a:r>
            <a:r>
              <a:rPr kumimoji="0" lang="fr-FR" sz="1800" b="0" i="1" u="none" strike="noStrike" kern="1200" cap="none" spc="0" normalizeH="0" baseline="-25000" noProof="0" dirty="0">
                <a:ln>
                  <a:noFill/>
                </a:ln>
                <a:solidFill>
                  <a:prstClr val="black"/>
                </a:solidFill>
                <a:effectLst/>
                <a:uLnTx/>
                <a:uFillTx/>
                <a:latin typeface="Calibri"/>
                <a:ea typeface="+mn-ea"/>
                <a:cs typeface="+mn-cs"/>
              </a:rPr>
              <a:t>2</a:t>
            </a:r>
            <a:r>
              <a:rPr kumimoji="0" lang="fr-FR" sz="1800" b="0" i="1" u="none" strike="noStrike" kern="1200" cap="none" spc="0" normalizeH="0" baseline="0" noProof="0" dirty="0">
                <a:ln>
                  <a:noFill/>
                </a:ln>
                <a:solidFill>
                  <a:prstClr val="black"/>
                </a:solidFill>
                <a:effectLst/>
                <a:uLnTx/>
                <a:uFillTx/>
                <a:latin typeface="Calibri"/>
                <a:ea typeface="+mn-ea"/>
                <a:cs typeface="+mn-cs"/>
              </a:rPr>
              <a:t> - CH</a:t>
            </a:r>
            <a:r>
              <a:rPr kumimoji="0" lang="fr-FR" sz="1800" b="0" i="1" u="none" strike="noStrike" kern="1200" cap="none" spc="0" normalizeH="0" baseline="-25000" noProof="0" dirty="0">
                <a:ln>
                  <a:noFill/>
                </a:ln>
                <a:solidFill>
                  <a:prstClr val="black"/>
                </a:solidFill>
                <a:effectLst/>
                <a:uLnTx/>
                <a:uFillTx/>
                <a:latin typeface="Calibri"/>
                <a:ea typeface="+mn-ea"/>
                <a:cs typeface="+mn-cs"/>
              </a:rPr>
              <a:t>4</a:t>
            </a:r>
            <a:r>
              <a:rPr kumimoji="0" lang="fr-FR" sz="1800" b="0" i="1" u="none" strike="noStrike" kern="1200" cap="none" spc="0" normalizeH="0" baseline="0" noProof="0" dirty="0">
                <a:ln>
                  <a:noFill/>
                </a:ln>
                <a:solidFill>
                  <a:prstClr val="black"/>
                </a:solidFill>
                <a:effectLst/>
                <a:uLnTx/>
                <a:uFillTx/>
                <a:latin typeface="Calibri"/>
                <a:ea typeface="+mn-ea"/>
                <a:cs typeface="+mn-cs"/>
              </a:rPr>
              <a:t> - N</a:t>
            </a:r>
            <a:r>
              <a:rPr kumimoji="0" lang="fr-FR" sz="1800" b="0" i="1" u="none" strike="noStrike" kern="1200" cap="none" spc="0" normalizeH="0" baseline="-25000" noProof="0" dirty="0">
                <a:ln>
                  <a:noFill/>
                </a:ln>
                <a:solidFill>
                  <a:prstClr val="black"/>
                </a:solidFill>
                <a:effectLst/>
                <a:uLnTx/>
                <a:uFillTx/>
                <a:latin typeface="Calibri"/>
                <a:ea typeface="+mn-ea"/>
                <a:cs typeface="+mn-cs"/>
              </a:rPr>
              <a:t>2</a:t>
            </a:r>
            <a:r>
              <a:rPr kumimoji="0" lang="fr-FR" sz="1800" b="0" i="1" u="none" strike="noStrike" kern="1200" cap="none" spc="0" normalizeH="0" baseline="0" noProof="0" dirty="0">
                <a:ln>
                  <a:noFill/>
                </a:ln>
                <a:solidFill>
                  <a:prstClr val="black"/>
                </a:solidFill>
                <a:effectLst/>
                <a:uLnTx/>
                <a:uFillTx/>
                <a:latin typeface="Calibri"/>
                <a:ea typeface="+mn-ea"/>
                <a:cs typeface="+mn-cs"/>
              </a:rPr>
              <a: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1"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Calibri"/>
                <a:ea typeface="+mn-ea"/>
                <a:cs typeface="+mn-cs"/>
              </a:rPr>
              <a:t>Source : www.statistiques.developpement-durable.gouv.fr</a:t>
            </a:r>
          </a:p>
        </p:txBody>
      </p:sp>
      <p:sp>
        <p:nvSpPr>
          <p:cNvPr id="8" name="Titre 1"/>
          <p:cNvSpPr txBox="1">
            <a:spLocks/>
          </p:cNvSpPr>
          <p:nvPr/>
        </p:nvSpPr>
        <p:spPr>
          <a:xfrm>
            <a:off x="839416" y="156084"/>
            <a:ext cx="9865096" cy="576064"/>
          </a:xfrm>
          <a:prstGeom prst="rect">
            <a:avLst/>
          </a:prstGeom>
        </p:spPr>
        <p:txBody>
          <a:bodyPr vert="horz" lIns="91440" tIns="45720" rIns="91440" bIns="45720" rtlCol="0" anchor="ctr">
            <a:normAutofit/>
          </a:bodyPr>
          <a:lstStyle>
            <a:lvl1pPr marL="571500" indent="-571500">
              <a:lnSpc>
                <a:spcPct val="90000"/>
              </a:lnSpc>
              <a:spcBef>
                <a:spcPct val="0"/>
              </a:spcBef>
              <a:buFontTx/>
              <a:buBlip>
                <a:blip r:embed="rId4"/>
              </a:buBlip>
              <a:defRPr sz="3200" b="1" cap="sma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Alimentation humaine et empreinte carbone</a:t>
            </a:r>
          </a:p>
        </p:txBody>
      </p:sp>
      <p:pic>
        <p:nvPicPr>
          <p:cNvPr id="6" name="Image 5">
            <a:extLst>
              <a:ext uri="{FF2B5EF4-FFF2-40B4-BE49-F238E27FC236}">
                <a16:creationId xmlns:a16="http://schemas.microsoft.com/office/drawing/2014/main" id="{DC78CDBA-A8C8-9D84-F41A-01E83B3F7686}"/>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154343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747343" y="-12598"/>
            <a:ext cx="11305256" cy="911533"/>
          </a:xfrm>
        </p:spPr>
        <p:txBody>
          <a:bodyPr vert="horz" lIns="91440" tIns="45720" rIns="91440" bIns="45720" rtlCol="0" anchor="ctr">
            <a:normAutofit fontScale="90000"/>
          </a:bodyPr>
          <a:lstStyle/>
          <a:p>
            <a:pPr algn="l">
              <a:lnSpc>
                <a:spcPct val="90000"/>
              </a:lnSpc>
            </a:pPr>
            <a:r>
              <a:rPr lang="fr-FR" sz="3200" b="1" cap="small" dirty="0">
                <a:latin typeface="Verdana" panose="020B0604030504040204" pitchFamily="34" charset="0"/>
                <a:ea typeface="Verdana" panose="020B0604030504040204" pitchFamily="34" charset="0"/>
              </a:rPr>
              <a:t>Pourquoi parler carbone dans les systèmes d’élevage ?  </a:t>
            </a:r>
          </a:p>
        </p:txBody>
      </p:sp>
      <p:pic>
        <p:nvPicPr>
          <p:cNvPr id="1026" name="Picture 2" descr="Gens de dessin animé agriculteur jardinier | Télécharge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3293" y="1144580"/>
            <a:ext cx="4752530" cy="4780900"/>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p:cNvSpPr/>
          <p:nvPr/>
        </p:nvSpPr>
        <p:spPr>
          <a:xfrm>
            <a:off x="1909644" y="1320345"/>
            <a:ext cx="1202432" cy="1146369"/>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F81BD">
                    <a:lumMod val="75000"/>
                  </a:srgbClr>
                </a:solidFill>
                <a:effectLst/>
                <a:uLnTx/>
                <a:uFillTx/>
                <a:latin typeface="Calibri"/>
                <a:ea typeface="+mn-ea"/>
                <a:cs typeface="+mn-cs"/>
              </a:rPr>
              <a:t>1</a:t>
            </a:r>
          </a:p>
        </p:txBody>
      </p:sp>
      <p:sp>
        <p:nvSpPr>
          <p:cNvPr id="5" name="ZoneTexte 4"/>
          <p:cNvSpPr txBox="1"/>
          <p:nvPr/>
        </p:nvSpPr>
        <p:spPr>
          <a:xfrm>
            <a:off x="669628" y="2642478"/>
            <a:ext cx="3939976"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600" b="0" i="0" u="none" strike="noStrike" kern="1200" cap="none" spc="0" normalizeH="0" baseline="0" noProof="0" dirty="0">
                <a:ln>
                  <a:noFill/>
                </a:ln>
                <a:solidFill>
                  <a:prstClr val="black"/>
                </a:solidFill>
                <a:effectLst/>
                <a:uLnTx/>
                <a:uFillTx/>
                <a:latin typeface="Calibri"/>
                <a:ea typeface="+mn-ea"/>
                <a:cs typeface="+mn-cs"/>
              </a:rPr>
              <a:t>Le changement climatique, un sujet d’actualité  </a:t>
            </a:r>
          </a:p>
        </p:txBody>
      </p:sp>
      <p:sp>
        <p:nvSpPr>
          <p:cNvPr id="6" name="Ellipse 5"/>
          <p:cNvSpPr/>
          <p:nvPr/>
        </p:nvSpPr>
        <p:spPr>
          <a:xfrm>
            <a:off x="9192344" y="1331663"/>
            <a:ext cx="1202432" cy="1146369"/>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F81BD">
                    <a:lumMod val="75000"/>
                  </a:srgbClr>
                </a:solidFill>
                <a:effectLst/>
                <a:uLnTx/>
                <a:uFillTx/>
                <a:latin typeface="Calibri"/>
                <a:ea typeface="+mn-ea"/>
                <a:cs typeface="+mn-cs"/>
              </a:rPr>
              <a:t>2</a:t>
            </a:r>
          </a:p>
        </p:txBody>
      </p:sp>
      <p:sp>
        <p:nvSpPr>
          <p:cNvPr id="7" name="ZoneTexte 6"/>
          <p:cNvSpPr txBox="1"/>
          <p:nvPr/>
        </p:nvSpPr>
        <p:spPr>
          <a:xfrm>
            <a:off x="8045358" y="2665114"/>
            <a:ext cx="3939976"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600" b="0" i="0" u="none" strike="noStrike" kern="1200" cap="none" spc="0" normalizeH="0" baseline="0" noProof="0" dirty="0">
                <a:ln>
                  <a:noFill/>
                </a:ln>
                <a:solidFill>
                  <a:prstClr val="black"/>
                </a:solidFill>
                <a:effectLst/>
                <a:uLnTx/>
                <a:uFillTx/>
                <a:latin typeface="Calibri"/>
                <a:ea typeface="+mn-ea"/>
                <a:cs typeface="+mn-cs"/>
              </a:rPr>
              <a:t>L’élevage a un rôle à jouer</a:t>
            </a:r>
          </a:p>
        </p:txBody>
      </p:sp>
      <p:sp>
        <p:nvSpPr>
          <p:cNvPr id="8" name="Ellipse 7"/>
          <p:cNvSpPr/>
          <p:nvPr/>
        </p:nvSpPr>
        <p:spPr>
          <a:xfrm>
            <a:off x="2135560" y="5379630"/>
            <a:ext cx="1224136" cy="1145461"/>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F81BD">
                    <a:lumMod val="75000"/>
                  </a:srgbClr>
                </a:solidFill>
                <a:effectLst/>
                <a:uLnTx/>
                <a:uFillTx/>
                <a:latin typeface="Calibri"/>
                <a:ea typeface="+mn-ea"/>
                <a:cs typeface="+mn-cs"/>
              </a:rPr>
              <a:t>3</a:t>
            </a:r>
          </a:p>
        </p:txBody>
      </p:sp>
      <p:sp>
        <p:nvSpPr>
          <p:cNvPr id="9" name="ZoneTexte 8"/>
          <p:cNvSpPr txBox="1"/>
          <p:nvPr/>
        </p:nvSpPr>
        <p:spPr>
          <a:xfrm>
            <a:off x="3503712" y="5754707"/>
            <a:ext cx="7838185"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600" b="0" i="0" u="none" strike="noStrike" kern="1200" cap="none" spc="0" normalizeH="0" baseline="0" noProof="0" dirty="0">
                <a:ln>
                  <a:noFill/>
                </a:ln>
                <a:solidFill>
                  <a:prstClr val="black"/>
                </a:solidFill>
                <a:effectLst/>
                <a:uLnTx/>
                <a:uFillTx/>
                <a:latin typeface="Calibri"/>
                <a:ea typeface="+mn-ea"/>
                <a:cs typeface="+mn-cs"/>
              </a:rPr>
              <a:t>Une demande sociétale et des consommateurs </a:t>
            </a:r>
          </a:p>
        </p:txBody>
      </p:sp>
      <p:pic>
        <p:nvPicPr>
          <p:cNvPr id="10" name="Image 9">
            <a:extLst>
              <a:ext uri="{FF2B5EF4-FFF2-40B4-BE49-F238E27FC236}">
                <a16:creationId xmlns:a16="http://schemas.microsoft.com/office/drawing/2014/main" id="{BE509ECE-F4AC-D3C0-BEA5-B014677B4BD7}"/>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1874692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24F266-3D85-0C9A-36A1-EF8BD78651BC}"/>
              </a:ext>
            </a:extLst>
          </p:cNvPr>
          <p:cNvSpPr>
            <a:spLocks noGrp="1"/>
          </p:cNvSpPr>
          <p:nvPr>
            <p:ph type="title"/>
          </p:nvPr>
        </p:nvSpPr>
        <p:spPr>
          <a:xfrm>
            <a:off x="119336" y="370801"/>
            <a:ext cx="10980000" cy="864000"/>
          </a:xfrm>
          <a:noFill/>
          <a:ln w="9525">
            <a:noFill/>
            <a:miter lim="800000"/>
            <a:headEnd/>
            <a:tailEnd/>
          </a:ln>
          <a:effectLst/>
        </p:spPr>
        <p:txBody>
          <a:bodyPr vert="horz" wrap="square" lIns="91440" tIns="45720" rIns="91440" bIns="45720" rtlCol="0" anchor="ctr">
            <a:noAutofit/>
          </a:bodyPr>
          <a:lstStyle/>
          <a:p>
            <a:r>
              <a:rPr lang="fr-FR" sz="3400" cap="small" dirty="0">
                <a:ea typeface="Verdana" panose="020B0604030504040204" pitchFamily="34" charset="0"/>
              </a:rPr>
              <a:t>Un sujet d’actualité !</a:t>
            </a:r>
          </a:p>
        </p:txBody>
      </p:sp>
      <p:pic>
        <p:nvPicPr>
          <p:cNvPr id="5" name="Image 4">
            <a:extLst>
              <a:ext uri="{FF2B5EF4-FFF2-40B4-BE49-F238E27FC236}">
                <a16:creationId xmlns:a16="http://schemas.microsoft.com/office/drawing/2014/main" id="{B8CE9087-C789-64E3-B1B5-7E849B8D965F}"/>
              </a:ext>
            </a:extLst>
          </p:cNvPr>
          <p:cNvPicPr>
            <a:picLocks noChangeAspect="1"/>
          </p:cNvPicPr>
          <p:nvPr/>
        </p:nvPicPr>
        <p:blipFill rotWithShape="1">
          <a:blip r:embed="rId2"/>
          <a:srcRect l="17706" t="28179" r="29175" b="34020"/>
          <a:stretch/>
        </p:blipFill>
        <p:spPr>
          <a:xfrm>
            <a:off x="622169" y="1442301"/>
            <a:ext cx="10361941" cy="4147794"/>
          </a:xfrm>
          <a:prstGeom prst="rect">
            <a:avLst/>
          </a:prstGeom>
        </p:spPr>
      </p:pic>
      <p:pic>
        <p:nvPicPr>
          <p:cNvPr id="3" name="Image 2" descr="Une image contenant Police, logo, symbole, Graphique&#10;&#10;Description générée automatiquement">
            <a:extLst>
              <a:ext uri="{FF2B5EF4-FFF2-40B4-BE49-F238E27FC236}">
                <a16:creationId xmlns:a16="http://schemas.microsoft.com/office/drawing/2014/main" id="{75BBC548-B538-8AE5-050A-879BF801A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8567" y="1704767"/>
            <a:ext cx="2150275" cy="1352470"/>
          </a:xfrm>
          <a:prstGeom prst="rect">
            <a:avLst/>
          </a:prstGeom>
        </p:spPr>
      </p:pic>
    </p:spTree>
    <p:extLst>
      <p:ext uri="{BB962C8B-B14F-4D97-AF65-F5344CB8AC3E}">
        <p14:creationId xmlns:p14="http://schemas.microsoft.com/office/powerpoint/2010/main" val="2394581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479377" y="178644"/>
            <a:ext cx="9289032" cy="639651"/>
          </a:xfrm>
          <a:noFill/>
          <a:ln w="9525">
            <a:noFill/>
            <a:miter lim="800000"/>
            <a:headEnd/>
            <a:tailEnd/>
          </a:ln>
          <a:effectLst/>
        </p:spPr>
        <p:txBody>
          <a:bodyPr vert="horz" wrap="square" lIns="91440" tIns="45720" rIns="91440" bIns="45720" rtlCol="0" anchor="ctr">
            <a:noAutofit/>
          </a:bodyPr>
          <a:lstStyle/>
          <a:p>
            <a:pPr marL="571500" indent="-571500" algn="l">
              <a:lnSpc>
                <a:spcPct val="90000"/>
              </a:lnSpc>
              <a:buFontTx/>
              <a:buBlip>
                <a:blip r:embed="rId3"/>
              </a:buBlip>
            </a:pPr>
            <a:r>
              <a:rPr lang="fr-FR" sz="3400" b="1" cap="small" dirty="0">
                <a:latin typeface="Verdana" panose="020B0604030504040204" pitchFamily="34" charset="0"/>
                <a:ea typeface="Verdana" panose="020B0604030504040204" pitchFamily="34" charset="0"/>
              </a:rPr>
              <a:t>L’agriculture a un rôle à jouer !</a:t>
            </a:r>
          </a:p>
        </p:txBody>
      </p:sp>
      <p:pic>
        <p:nvPicPr>
          <p:cNvPr id="2" name="Image 1"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377" y="1124743"/>
            <a:ext cx="10153542" cy="55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9368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mp;#39;élevage rend des services à la société | Charte des bonnes pratiques d&amp;#39; élev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40" y="809328"/>
            <a:ext cx="6192688" cy="6048672"/>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p:cNvSpPr>
            <a:spLocks noGrp="1"/>
          </p:cNvSpPr>
          <p:nvPr>
            <p:ph type="ctrTitle"/>
          </p:nvPr>
        </p:nvSpPr>
        <p:spPr>
          <a:xfrm>
            <a:off x="335360" y="147663"/>
            <a:ext cx="11260180" cy="936104"/>
          </a:xfrm>
          <a:noFill/>
          <a:ln w="9525">
            <a:noFill/>
            <a:miter lim="800000"/>
            <a:headEnd/>
            <a:tailEnd/>
          </a:ln>
          <a:effectLst/>
        </p:spPr>
        <p:txBody>
          <a:bodyPr vert="horz" wrap="square" lIns="91440" tIns="45720" rIns="91440" bIns="45720" rtlCol="0" anchor="ctr">
            <a:noAutofit/>
          </a:bodyPr>
          <a:lstStyle/>
          <a:p>
            <a:pPr marL="571500" indent="-571500" algn="l">
              <a:lnSpc>
                <a:spcPct val="90000"/>
              </a:lnSpc>
              <a:buFontTx/>
              <a:buBlip>
                <a:blip r:embed="rId4"/>
              </a:buBlip>
            </a:pPr>
            <a:r>
              <a:rPr lang="fr-FR" sz="3400" b="1" cap="small" dirty="0">
                <a:latin typeface="Verdana" panose="020B0604030504040204" pitchFamily="34" charset="0"/>
                <a:ea typeface="Verdana" panose="020B0604030504040204" pitchFamily="34" charset="0"/>
              </a:rPr>
              <a:t>Les attentes sociétales : fleur des services rendus par l’agriculture</a:t>
            </a:r>
          </a:p>
        </p:txBody>
      </p:sp>
      <p:pic>
        <p:nvPicPr>
          <p:cNvPr id="1028" name="Picture 4" descr="Mosaïque Des Animaux De Ferme Et De L&amp;#39;imagerie Agricole Dans L&amp;#39;imagerie De  Collage Banque D&amp;#39;Images Et Photos Libres De Droits. Image 426265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59898" y="3221596"/>
            <a:ext cx="1717480"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0107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767408" y="-47152"/>
            <a:ext cx="8229600" cy="850106"/>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latin typeface="Verdana" panose="020B0604030504040204" pitchFamily="34" charset="0"/>
                <a:ea typeface="Verdana" panose="020B0604030504040204" pitchFamily="34" charset="0"/>
              </a:rPr>
              <a:t>Les attentes du consommateur</a:t>
            </a:r>
          </a:p>
        </p:txBody>
      </p:sp>
      <p:sp>
        <p:nvSpPr>
          <p:cNvPr id="8" name="ZoneTexte 7"/>
          <p:cNvSpPr txBox="1"/>
          <p:nvPr/>
        </p:nvSpPr>
        <p:spPr>
          <a:xfrm>
            <a:off x="1775520" y="3501008"/>
            <a:ext cx="2736304" cy="2862322"/>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Tendance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les consommateurs veulent « moins mais mieux », attentes vers plus de </a:t>
            </a:r>
            <a:r>
              <a:rPr kumimoji="0" lang="fr-FR" sz="1800" b="1" i="0" u="none" strike="noStrike" kern="1200" cap="none" spc="0" normalizeH="0" baseline="0" noProof="0" dirty="0">
                <a:ln>
                  <a:noFill/>
                </a:ln>
                <a:solidFill>
                  <a:prstClr val="black"/>
                </a:solidFill>
                <a:effectLst/>
                <a:uLnTx/>
                <a:uFillTx/>
                <a:latin typeface="Calibri"/>
                <a:ea typeface="+mn-ea"/>
                <a:cs typeface="+mn-cs"/>
              </a:rPr>
              <a:t>qualité et de sens</a:t>
            </a:r>
            <a:r>
              <a:rPr kumimoji="0" lang="fr-FR" sz="1800" b="0" i="0" u="none" strike="noStrike" kern="1200" cap="none" spc="0" normalizeH="0" baseline="0" noProof="0" dirty="0">
                <a:ln>
                  <a:noFill/>
                </a:ln>
                <a:solidFill>
                  <a:prstClr val="black"/>
                </a:solidFill>
                <a:effectLst/>
                <a:uLnTx/>
                <a:uFillTx/>
                <a:latin typeface="Calibri"/>
                <a:ea typeface="+mn-ea"/>
                <a:cs typeface="+mn-cs"/>
              </a:rPr>
              <a:t>, dans un contexte en </a:t>
            </a:r>
            <a:r>
              <a:rPr kumimoji="0" lang="fr-FR" sz="1800" b="1" i="0" u="none" strike="noStrike" kern="1200" cap="none" spc="0" normalizeH="0" baseline="0" noProof="0" dirty="0">
                <a:ln>
                  <a:noFill/>
                </a:ln>
                <a:solidFill>
                  <a:prstClr val="black"/>
                </a:solidFill>
                <a:effectLst/>
                <a:uLnTx/>
                <a:uFillTx/>
                <a:latin typeface="Calibri"/>
                <a:ea typeface="+mn-ea"/>
                <a:cs typeface="+mn-cs"/>
              </a:rPr>
              <a:t>évolution</a:t>
            </a:r>
            <a:r>
              <a:rPr kumimoji="0" lang="fr-FR" sz="1800" b="0" i="0" u="none" strike="noStrike" kern="1200" cap="none" spc="0" normalizeH="0" baseline="0" noProof="0" dirty="0">
                <a:ln>
                  <a:noFill/>
                </a:ln>
                <a:solidFill>
                  <a:prstClr val="black"/>
                </a:solidFill>
                <a:effectLst/>
                <a:uLnTx/>
                <a:uFillTx/>
                <a:latin typeface="Calibri"/>
                <a:ea typeface="+mn-ea"/>
                <a:cs typeface="+mn-cs"/>
              </a:rPr>
              <a:t> (budget, temps, produits frais /transformés, modes de distribution…)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à coins arrondis 8"/>
          <p:cNvSpPr/>
          <p:nvPr/>
        </p:nvSpPr>
        <p:spPr>
          <a:xfrm>
            <a:off x="1847528" y="971230"/>
            <a:ext cx="3240360" cy="1728192"/>
          </a:xfrm>
          <a:prstGeom prst="roundRect">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Qualité sanitaire (sécurité)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Qualité gustative (bon)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Disponibilité (tout de suite)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Prix (équilibré)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Traçabilité (origine)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050" name="Picture 2" descr="Les français selon leur rapport à l&amp;#39;alimentation : 1 sur 6 est typé  “bio-local” – Nielsen"/>
          <p:cNvPicPr>
            <a:picLocks noChangeAspect="1" noChangeArrowheads="1"/>
          </p:cNvPicPr>
          <p:nvPr/>
        </p:nvPicPr>
        <p:blipFill rotWithShape="1">
          <a:blip r:embed="rId3">
            <a:extLst>
              <a:ext uri="{28A0092B-C50C-407E-A947-70E740481C1C}">
                <a14:useLocalDpi xmlns:a14="http://schemas.microsoft.com/office/drawing/2010/main" val="0"/>
              </a:ext>
            </a:extLst>
          </a:blip>
          <a:srcRect l="1219" t="3804" r="2920"/>
          <a:stretch/>
        </p:blipFill>
        <p:spPr bwMode="auto">
          <a:xfrm>
            <a:off x="4807760" y="2826823"/>
            <a:ext cx="5660230" cy="402723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à coins arrondis 10"/>
          <p:cNvSpPr/>
          <p:nvPr/>
        </p:nvSpPr>
        <p:spPr>
          <a:xfrm>
            <a:off x="6023992" y="1412777"/>
            <a:ext cx="4374486" cy="563069"/>
          </a:xfrm>
          <a:prstGeom prst="roundRect">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Vers des comportements divers et paradoxaux</a:t>
            </a:r>
            <a:endParaRPr kumimoji="0" lang="fr-FR"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0" name="Flèche droite rayée 9"/>
          <p:cNvSpPr/>
          <p:nvPr/>
        </p:nvSpPr>
        <p:spPr>
          <a:xfrm>
            <a:off x="5231904" y="1628800"/>
            <a:ext cx="576064" cy="21602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lèche vers le bas 11"/>
          <p:cNvSpPr/>
          <p:nvPr/>
        </p:nvSpPr>
        <p:spPr>
          <a:xfrm>
            <a:off x="8211236" y="2132856"/>
            <a:ext cx="261029"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Image 3">
            <a:extLst>
              <a:ext uri="{FF2B5EF4-FFF2-40B4-BE49-F238E27FC236}">
                <a16:creationId xmlns:a16="http://schemas.microsoft.com/office/drawing/2014/main" id="{285EF4B8-E9B4-0FA1-6084-D432D5239BF5}"/>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3152163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9425"/>
          <a:stretch/>
        </p:blipFill>
        <p:spPr bwMode="auto">
          <a:xfrm>
            <a:off x="393902" y="1196752"/>
            <a:ext cx="6286252" cy="575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re 1"/>
          <p:cNvSpPr txBox="1">
            <a:spLocks/>
          </p:cNvSpPr>
          <p:nvPr/>
        </p:nvSpPr>
        <p:spPr>
          <a:xfrm>
            <a:off x="695400" y="284649"/>
            <a:ext cx="11089232" cy="792088"/>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Comprendre mon empreinte carbone :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l’analyse du cycle de vie</a:t>
            </a:r>
          </a:p>
        </p:txBody>
      </p:sp>
      <p:sp>
        <p:nvSpPr>
          <p:cNvPr id="6" name="ZoneTexte 5"/>
          <p:cNvSpPr txBox="1"/>
          <p:nvPr/>
        </p:nvSpPr>
        <p:spPr>
          <a:xfrm>
            <a:off x="7293613" y="1331718"/>
            <a:ext cx="4608512"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F79646">
                    <a:lumMod val="75000"/>
                  </a:srgbClr>
                </a:solidFill>
                <a:effectLst/>
                <a:uLnTx/>
                <a:uFillTx/>
                <a:latin typeface="Calibri"/>
                <a:ea typeface="+mn-ea"/>
                <a:cs typeface="+mn-cs"/>
              </a:rPr>
              <a:t>L’analyse du cycle de vie </a:t>
            </a:r>
            <a:r>
              <a:rPr kumimoji="0" lang="fr-FR" sz="2200" b="0" i="0" u="none" strike="noStrike" kern="1200" cap="none" spc="0" normalizeH="0" baseline="0" noProof="0" dirty="0">
                <a:ln>
                  <a:noFill/>
                </a:ln>
                <a:solidFill>
                  <a:prstClr val="black"/>
                </a:solidFill>
                <a:effectLst/>
                <a:uLnTx/>
                <a:uFillTx/>
                <a:latin typeface="Calibri"/>
                <a:ea typeface="+mn-ea"/>
                <a:cs typeface="+mn-cs"/>
              </a:rPr>
              <a:t>(</a:t>
            </a:r>
            <a:r>
              <a:rPr kumimoji="0" lang="fr-FR" sz="2200" b="1" i="0" u="none" strike="noStrike" kern="1200" cap="none" spc="0" normalizeH="0" baseline="0" noProof="0" dirty="0">
                <a:ln>
                  <a:noFill/>
                </a:ln>
                <a:solidFill>
                  <a:prstClr val="black"/>
                </a:solidFill>
                <a:effectLst/>
                <a:uLnTx/>
                <a:uFillTx/>
                <a:latin typeface="Calibri"/>
                <a:ea typeface="+mn-ea"/>
                <a:cs typeface="+mn-cs"/>
              </a:rPr>
              <a:t>ACV</a:t>
            </a:r>
            <a:r>
              <a:rPr kumimoji="0" lang="fr-FR" sz="2200" b="0" i="0" u="none" strike="noStrike" kern="1200" cap="none" spc="0" normalizeH="0" baseline="0" noProof="0" dirty="0">
                <a:ln>
                  <a:noFill/>
                </a:ln>
                <a:solidFill>
                  <a:prstClr val="black"/>
                </a:solidFill>
                <a:effectLst/>
                <a:uLnTx/>
                <a:uFillTx/>
                <a:latin typeface="Calibri"/>
                <a:ea typeface="+mn-ea"/>
                <a:cs typeface="+mn-cs"/>
              </a:rPr>
              <a:t>) : une approche </a:t>
            </a:r>
            <a:r>
              <a:rPr kumimoji="0" lang="fr-FR" sz="2200" b="1" i="0" u="none" strike="noStrike" kern="1200" cap="none" spc="0" normalizeH="0" baseline="0" noProof="0" dirty="0">
                <a:ln>
                  <a:noFill/>
                </a:ln>
                <a:solidFill>
                  <a:prstClr val="black"/>
                </a:solidFill>
                <a:effectLst/>
                <a:uLnTx/>
                <a:uFillTx/>
                <a:latin typeface="Calibri"/>
                <a:ea typeface="+mn-ea"/>
                <a:cs typeface="+mn-cs"/>
              </a:rPr>
              <a:t>globale</a:t>
            </a:r>
            <a:r>
              <a:rPr kumimoji="0" lang="fr-FR" sz="2200" b="0" i="0" u="none" strike="noStrike" kern="1200" cap="none" spc="0" normalizeH="0" baseline="0" noProof="0" dirty="0">
                <a:ln>
                  <a:noFill/>
                </a:ln>
                <a:solidFill>
                  <a:prstClr val="black"/>
                </a:solidFill>
                <a:effectLst/>
                <a:uLnTx/>
                <a:uFillTx/>
                <a:latin typeface="Calibri"/>
                <a:ea typeface="+mn-ea"/>
                <a:cs typeface="+mn-cs"/>
              </a:rPr>
              <a:t> qui recense et quantifie, tout au long de la vie des produits, les flux physiques de matière et d’énergie associés aux activités humaines.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ZoneTexte 1"/>
          <p:cNvSpPr txBox="1"/>
          <p:nvPr/>
        </p:nvSpPr>
        <p:spPr>
          <a:xfrm>
            <a:off x="9120336" y="6381329"/>
            <a:ext cx="129614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Source : ADEME</a:t>
            </a:r>
          </a:p>
        </p:txBody>
      </p:sp>
      <p:sp>
        <p:nvSpPr>
          <p:cNvPr id="3" name="ZoneTexte 2"/>
          <p:cNvSpPr txBox="1"/>
          <p:nvPr/>
        </p:nvSpPr>
        <p:spPr>
          <a:xfrm>
            <a:off x="7392144" y="4238788"/>
            <a:ext cx="4392488"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black"/>
                </a:solidFill>
                <a:effectLst/>
                <a:uLnTx/>
                <a:uFillTx/>
                <a:latin typeface="Calibri"/>
                <a:ea typeface="+mn-ea"/>
                <a:cs typeface="+mn-cs"/>
              </a:rPr>
              <a:t>Elle prend en compte les </a:t>
            </a:r>
            <a:r>
              <a:rPr kumimoji="0" lang="fr-FR" sz="2200" b="1" i="0" u="none" strike="noStrike" kern="1200" cap="none" spc="0" normalizeH="0" baseline="0" noProof="0" dirty="0">
                <a:ln>
                  <a:noFill/>
                </a:ln>
                <a:solidFill>
                  <a:prstClr val="black"/>
                </a:solidFill>
                <a:effectLst/>
                <a:uLnTx/>
                <a:uFillTx/>
                <a:latin typeface="Calibri"/>
                <a:ea typeface="+mn-ea"/>
                <a:cs typeface="+mn-cs"/>
              </a:rPr>
              <a:t>flux entrants</a:t>
            </a:r>
            <a:r>
              <a:rPr kumimoji="0" lang="fr-FR" sz="2200" b="0" i="0" u="none" strike="noStrike" kern="1200" cap="none" spc="0" normalizeH="0" baseline="0" noProof="0" dirty="0">
                <a:ln>
                  <a:noFill/>
                </a:ln>
                <a:solidFill>
                  <a:prstClr val="black"/>
                </a:solidFill>
                <a:effectLst/>
                <a:uLnTx/>
                <a:uFillTx/>
                <a:latin typeface="Calibri"/>
                <a:ea typeface="+mn-ea"/>
                <a:cs typeface="+mn-cs"/>
              </a:rPr>
              <a:t> (matières premières, transport) et les </a:t>
            </a:r>
            <a:r>
              <a:rPr kumimoji="0" lang="fr-FR" sz="2200" b="1" i="0" u="none" strike="noStrike" kern="1200" cap="none" spc="0" normalizeH="0" baseline="0" noProof="0" dirty="0">
                <a:ln>
                  <a:noFill/>
                </a:ln>
                <a:solidFill>
                  <a:prstClr val="black"/>
                </a:solidFill>
                <a:effectLst/>
                <a:uLnTx/>
                <a:uFillTx/>
                <a:latin typeface="Calibri"/>
                <a:ea typeface="+mn-ea"/>
                <a:cs typeface="+mn-cs"/>
              </a:rPr>
              <a:t>flux sortants </a:t>
            </a:r>
            <a:r>
              <a:rPr kumimoji="0" lang="fr-FR" sz="2200" b="0" i="0" u="none" strike="noStrike" kern="1200" cap="none" spc="0" normalizeH="0" baseline="0" noProof="0" dirty="0">
                <a:ln>
                  <a:noFill/>
                </a:ln>
                <a:solidFill>
                  <a:prstClr val="black"/>
                </a:solidFill>
                <a:effectLst/>
                <a:uLnTx/>
                <a:uFillTx/>
                <a:latin typeface="Calibri"/>
                <a:ea typeface="+mn-ea"/>
                <a:cs typeface="+mn-cs"/>
              </a:rPr>
              <a:t>(déchets traités, recyclés ou non).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Image 6">
            <a:extLst>
              <a:ext uri="{FF2B5EF4-FFF2-40B4-BE49-F238E27FC236}">
                <a16:creationId xmlns:a16="http://schemas.microsoft.com/office/drawing/2014/main" id="{EE09553E-CEED-7679-BC89-73478A430951}"/>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3711394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937058" y="272517"/>
            <a:ext cx="10830192" cy="792088"/>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Comprendre mon empreinte carbone :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ACV et bilan carbone</a:t>
            </a:r>
          </a:p>
        </p:txBody>
      </p:sp>
      <p:graphicFrame>
        <p:nvGraphicFramePr>
          <p:cNvPr id="3" name="Tableau 2"/>
          <p:cNvGraphicFramePr>
            <a:graphicFrameLocks noGrp="1"/>
          </p:cNvGraphicFramePr>
          <p:nvPr/>
        </p:nvGraphicFramePr>
        <p:xfrm>
          <a:off x="911424" y="1359639"/>
          <a:ext cx="9865096" cy="4445625"/>
        </p:xfrm>
        <a:graphic>
          <a:graphicData uri="http://schemas.openxmlformats.org/drawingml/2006/table">
            <a:tbl>
              <a:tblPr firstRow="1" bandRow="1">
                <a:tableStyleId>{5C22544A-7EE6-4342-B048-85BDC9FD1C3A}</a:tableStyleId>
              </a:tblPr>
              <a:tblGrid>
                <a:gridCol w="4932548">
                  <a:extLst>
                    <a:ext uri="{9D8B030D-6E8A-4147-A177-3AD203B41FA5}">
                      <a16:colId xmlns:a16="http://schemas.microsoft.com/office/drawing/2014/main" val="20000"/>
                    </a:ext>
                  </a:extLst>
                </a:gridCol>
                <a:gridCol w="4932548">
                  <a:extLst>
                    <a:ext uri="{9D8B030D-6E8A-4147-A177-3AD203B41FA5}">
                      <a16:colId xmlns:a16="http://schemas.microsoft.com/office/drawing/2014/main" val="20001"/>
                    </a:ext>
                  </a:extLst>
                </a:gridCol>
              </a:tblGrid>
              <a:tr h="562088">
                <a:tc>
                  <a:txBody>
                    <a:bodyPr/>
                    <a:lstStyle/>
                    <a:p>
                      <a:pPr algn="ctr"/>
                      <a:r>
                        <a:rPr lang="fr-FR" sz="2400" dirty="0"/>
                        <a:t>ACV</a:t>
                      </a:r>
                    </a:p>
                  </a:txBody>
                  <a:tcPr/>
                </a:tc>
                <a:tc>
                  <a:txBody>
                    <a:bodyPr/>
                    <a:lstStyle/>
                    <a:p>
                      <a:pPr algn="ctr"/>
                      <a:r>
                        <a:rPr lang="fr-FR" sz="2400" dirty="0"/>
                        <a:t>BILAN</a:t>
                      </a:r>
                      <a:r>
                        <a:rPr lang="fr-FR" sz="2400" baseline="0" dirty="0"/>
                        <a:t> CARBONE</a:t>
                      </a:r>
                      <a:endParaRPr lang="fr-FR" sz="2400" dirty="0"/>
                    </a:p>
                  </a:txBody>
                  <a:tcPr/>
                </a:tc>
                <a:extLst>
                  <a:ext uri="{0D108BD9-81ED-4DB2-BD59-A6C34878D82A}">
                    <a16:rowId xmlns:a16="http://schemas.microsoft.com/office/drawing/2014/main" val="10000"/>
                  </a:ext>
                </a:extLst>
              </a:tr>
              <a:tr h="542842">
                <a:tc gridSpan="2">
                  <a:txBody>
                    <a:bodyPr/>
                    <a:lstStyle/>
                    <a:p>
                      <a:pPr algn="ctr"/>
                      <a:r>
                        <a:rPr lang="fr-FR" dirty="0"/>
                        <a:t>Approche globale</a:t>
                      </a:r>
                    </a:p>
                  </a:txBody>
                  <a:tcPr/>
                </a:tc>
                <a:tc hMerge="1">
                  <a:txBody>
                    <a:bodyPr/>
                    <a:lstStyle/>
                    <a:p>
                      <a:endParaRPr lang="fr-FR" dirty="0"/>
                    </a:p>
                  </a:txBody>
                  <a:tcPr/>
                </a:tc>
                <a:extLst>
                  <a:ext uri="{0D108BD9-81ED-4DB2-BD59-A6C34878D82A}">
                    <a16:rowId xmlns:a16="http://schemas.microsoft.com/office/drawing/2014/main" val="10001"/>
                  </a:ext>
                </a:extLst>
              </a:tr>
              <a:tr h="950450">
                <a:tc>
                  <a:txBody>
                    <a:bodyPr/>
                    <a:lstStyle/>
                    <a:p>
                      <a:r>
                        <a:rPr lang="fr-FR" dirty="0"/>
                        <a:t>Quantifie les flux physiques de matières et d’énergie (multicritère)</a:t>
                      </a:r>
                    </a:p>
                  </a:txBody>
                  <a:tcPr/>
                </a:tc>
                <a:tc>
                  <a:txBody>
                    <a:bodyPr/>
                    <a:lstStyle/>
                    <a:p>
                      <a:r>
                        <a:rPr lang="fr-FR" dirty="0"/>
                        <a:t>Quantifie l’empreinte C (un seul critère = GES)</a:t>
                      </a:r>
                    </a:p>
                  </a:txBody>
                  <a:tcPr/>
                </a:tc>
                <a:extLst>
                  <a:ext uri="{0D108BD9-81ED-4DB2-BD59-A6C34878D82A}">
                    <a16:rowId xmlns:a16="http://schemas.microsoft.com/office/drawing/2014/main" val="10002"/>
                  </a:ext>
                </a:extLst>
              </a:tr>
              <a:tr h="936961">
                <a:tc>
                  <a:txBody>
                    <a:bodyPr/>
                    <a:lstStyle/>
                    <a:p>
                      <a:r>
                        <a:rPr lang="fr-FR" dirty="0"/>
                        <a:t>Évalue les impacts potentiels sur l’environnement et la société</a:t>
                      </a:r>
                    </a:p>
                  </a:txBody>
                  <a:tcPr/>
                </a:tc>
                <a:tc>
                  <a:txBody>
                    <a:bodyPr/>
                    <a:lstStyle/>
                    <a:p>
                      <a:r>
                        <a:rPr lang="fr-FR" dirty="0"/>
                        <a:t>Évalue</a:t>
                      </a:r>
                      <a:r>
                        <a:rPr lang="fr-FR" baseline="0" dirty="0"/>
                        <a:t> les i</a:t>
                      </a:r>
                      <a:r>
                        <a:rPr lang="fr-FR" dirty="0"/>
                        <a:t>mpacts réels sur l’environnement</a:t>
                      </a:r>
                    </a:p>
                  </a:txBody>
                  <a:tcPr/>
                </a:tc>
                <a:extLst>
                  <a:ext uri="{0D108BD9-81ED-4DB2-BD59-A6C34878D82A}">
                    <a16:rowId xmlns:a16="http://schemas.microsoft.com/office/drawing/2014/main" val="10003"/>
                  </a:ext>
                </a:extLst>
              </a:tr>
              <a:tr h="833591">
                <a:tc>
                  <a:txBody>
                    <a:bodyPr/>
                    <a:lstStyle/>
                    <a:p>
                      <a:r>
                        <a:rPr lang="fr-FR" dirty="0"/>
                        <a:t>Interprète les résultats selon des objectifs initiaux</a:t>
                      </a:r>
                    </a:p>
                  </a:txBody>
                  <a:tcPr/>
                </a:tc>
                <a:tc>
                  <a:txBody>
                    <a:bodyPr/>
                    <a:lstStyle/>
                    <a:p>
                      <a:r>
                        <a:rPr lang="fr-FR" dirty="0"/>
                        <a:t>Identifie les leviers de réduction GES et qualifie l’efficacité des actions</a:t>
                      </a:r>
                    </a:p>
                  </a:txBody>
                  <a:tcPr/>
                </a:tc>
                <a:extLst>
                  <a:ext uri="{0D108BD9-81ED-4DB2-BD59-A6C34878D82A}">
                    <a16:rowId xmlns:a16="http://schemas.microsoft.com/office/drawing/2014/main" val="10004"/>
                  </a:ext>
                </a:extLst>
              </a:tr>
              <a:tr h="619693">
                <a:tc>
                  <a:txBody>
                    <a:bodyPr/>
                    <a:lstStyle/>
                    <a:p>
                      <a:r>
                        <a:rPr lang="fr-FR" dirty="0"/>
                        <a:t>Qualitative ET quantitative</a:t>
                      </a:r>
                    </a:p>
                  </a:txBody>
                  <a:tcPr/>
                </a:tc>
                <a:tc>
                  <a:txBody>
                    <a:bodyPr/>
                    <a:lstStyle/>
                    <a:p>
                      <a:r>
                        <a:rPr lang="fr-FR" dirty="0"/>
                        <a:t>Quantitative</a:t>
                      </a:r>
                    </a:p>
                  </a:txBody>
                  <a:tcPr/>
                </a:tc>
                <a:extLst>
                  <a:ext uri="{0D108BD9-81ED-4DB2-BD59-A6C34878D82A}">
                    <a16:rowId xmlns:a16="http://schemas.microsoft.com/office/drawing/2014/main" val="10005"/>
                  </a:ext>
                </a:extLst>
              </a:tr>
            </a:tbl>
          </a:graphicData>
        </a:graphic>
      </p:graphicFrame>
      <p:sp>
        <p:nvSpPr>
          <p:cNvPr id="4" name="ZoneTexte 3"/>
          <p:cNvSpPr txBox="1"/>
          <p:nvPr/>
        </p:nvSpPr>
        <p:spPr>
          <a:xfrm>
            <a:off x="2567608" y="5877272"/>
            <a:ext cx="669674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Empreinte carbone = prise en compte des émissions GES totales sur l’ensemble du cycle de vie d’un animal</a:t>
            </a:r>
          </a:p>
        </p:txBody>
      </p:sp>
      <p:pic>
        <p:nvPicPr>
          <p:cNvPr id="6" name="Image 5">
            <a:extLst>
              <a:ext uri="{FF2B5EF4-FFF2-40B4-BE49-F238E27FC236}">
                <a16:creationId xmlns:a16="http://schemas.microsoft.com/office/drawing/2014/main" id="{A5AF092A-1037-FD38-7CCC-98617A24C7F4}"/>
              </a:ext>
            </a:extLst>
          </p:cNvPr>
          <p:cNvPicPr>
            <a:picLocks noChangeAspect="1"/>
          </p:cNvPicPr>
          <p:nvPr/>
        </p:nvPicPr>
        <p:blipFill>
          <a:blip r:embed="rId3"/>
          <a:stretch>
            <a:fillRect/>
          </a:stretch>
        </p:blipFill>
        <p:spPr>
          <a:xfrm>
            <a:off x="191344" y="272517"/>
            <a:ext cx="405116" cy="343198"/>
          </a:xfrm>
          <a:prstGeom prst="rect">
            <a:avLst/>
          </a:prstGeom>
        </p:spPr>
      </p:pic>
    </p:spTree>
    <p:extLst>
      <p:ext uri="{BB962C8B-B14F-4D97-AF65-F5344CB8AC3E}">
        <p14:creationId xmlns:p14="http://schemas.microsoft.com/office/powerpoint/2010/main" val="314333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57991" y="219671"/>
            <a:ext cx="12241360" cy="792088"/>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32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sz="3000" dirty="0"/>
              <a:t>Comprendre mon empreinte carbone : </a:t>
            </a:r>
          </a:p>
          <a:p>
            <a:r>
              <a:rPr lang="fr-FR" sz="3000" dirty="0"/>
              <a:t>prise en compte des flux</a:t>
            </a:r>
          </a:p>
        </p:txBody>
      </p:sp>
      <p:sp>
        <p:nvSpPr>
          <p:cNvPr id="6" name="ZoneTexte 5"/>
          <p:cNvSpPr txBox="1"/>
          <p:nvPr/>
        </p:nvSpPr>
        <p:spPr>
          <a:xfrm>
            <a:off x="729110" y="1126239"/>
            <a:ext cx="11305256" cy="461665"/>
          </a:xfrm>
          <a:prstGeom prst="rect">
            <a:avLst/>
          </a:prstGeom>
          <a:solidFill>
            <a:schemeClr val="tx2"/>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ctr" defTabSz="457200">
              <a:defRPr/>
            </a:pPr>
            <a:r>
              <a:rPr lang="fr-FR" sz="2400" b="1" dirty="0">
                <a:solidFill>
                  <a:prstClr val="white"/>
                </a:solidFill>
              </a:rPr>
              <a:t>Quantités de GES émise sur le cycle de vie du porc (kg </a:t>
            </a:r>
            <a:r>
              <a:rPr lang="fr-FR" sz="2400" b="1" dirty="0" err="1">
                <a:solidFill>
                  <a:prstClr val="white"/>
                </a:solidFill>
              </a:rPr>
              <a:t>eq</a:t>
            </a:r>
            <a:r>
              <a:rPr lang="fr-FR" sz="2400" b="1" dirty="0">
                <a:solidFill>
                  <a:prstClr val="white"/>
                </a:solidFill>
              </a:rPr>
              <a:t> CO</a:t>
            </a:r>
            <a:r>
              <a:rPr lang="fr-FR" sz="2400" b="1" baseline="-25000" dirty="0">
                <a:solidFill>
                  <a:prstClr val="white"/>
                </a:solidFill>
              </a:rPr>
              <a:t>2</a:t>
            </a:r>
            <a:r>
              <a:rPr lang="fr-FR" sz="2400" b="1" dirty="0">
                <a:solidFill>
                  <a:prstClr val="white"/>
                </a:solidFill>
              </a:rPr>
              <a:t> / kg porcs produit)</a:t>
            </a:r>
          </a:p>
        </p:txBody>
      </p:sp>
      <p:grpSp>
        <p:nvGrpSpPr>
          <p:cNvPr id="7" name="Groupe 48"/>
          <p:cNvGrpSpPr>
            <a:grpSpLocks/>
          </p:cNvGrpSpPr>
          <p:nvPr/>
        </p:nvGrpSpPr>
        <p:grpSpPr bwMode="auto">
          <a:xfrm>
            <a:off x="2452688" y="1564540"/>
            <a:ext cx="7429500" cy="5000625"/>
            <a:chOff x="1" y="357166"/>
            <a:chExt cx="8609948" cy="6215063"/>
          </a:xfrm>
        </p:grpSpPr>
        <p:sp>
          <p:nvSpPr>
            <p:cNvPr id="8" name="Rectangle 6"/>
            <p:cNvSpPr>
              <a:spLocks noChangeArrowheads="1"/>
            </p:cNvSpPr>
            <p:nvPr/>
          </p:nvSpPr>
          <p:spPr bwMode="auto">
            <a:xfrm>
              <a:off x="4643486" y="1499554"/>
              <a:ext cx="1285972" cy="54455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Culture des végétaux</a:t>
              </a:r>
            </a:p>
          </p:txBody>
        </p:sp>
        <p:sp>
          <p:nvSpPr>
            <p:cNvPr id="9" name="Rectangle 8"/>
            <p:cNvSpPr>
              <a:spLocks noChangeArrowheads="1"/>
            </p:cNvSpPr>
            <p:nvPr/>
          </p:nvSpPr>
          <p:spPr bwMode="auto">
            <a:xfrm>
              <a:off x="4643486" y="2357824"/>
              <a:ext cx="1295172" cy="30384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Transport</a:t>
              </a:r>
            </a:p>
          </p:txBody>
        </p:sp>
        <p:sp>
          <p:nvSpPr>
            <p:cNvPr id="10" name="Rectangle 11"/>
            <p:cNvSpPr>
              <a:spLocks noChangeArrowheads="1"/>
            </p:cNvSpPr>
            <p:nvPr/>
          </p:nvSpPr>
          <p:spPr bwMode="auto">
            <a:xfrm>
              <a:off x="7428841" y="4928691"/>
              <a:ext cx="932744" cy="526800"/>
            </a:xfrm>
            <a:prstGeom prst="rect">
              <a:avLst/>
            </a:prstGeom>
            <a:solidFill>
              <a:srgbClr val="3399FF"/>
            </a:solidFill>
            <a:ln w="25400">
              <a:solidFill>
                <a:schemeClr val="accent4">
                  <a:lumMod val="90000"/>
                  <a:lumOff val="10000"/>
                </a:schemeClr>
              </a:solidFill>
              <a:miter lim="800000"/>
              <a:headEnd/>
              <a:tailEnd/>
            </a:ln>
          </p:spPr>
          <p:txBody>
            <a:bodyPr/>
            <a:lstStyle/>
            <a:p>
              <a:pPr algn="ctr" defTabSz="457200" eaLnBrk="0" hangingPunct="0">
                <a:defRPr/>
              </a:pPr>
              <a:r>
                <a:rPr lang="fr-FR" sz="1200" b="1" dirty="0">
                  <a:solidFill>
                    <a:prstClr val="white"/>
                  </a:solidFill>
                </a:rPr>
                <a:t>Stockage de lisier</a:t>
              </a:r>
            </a:p>
          </p:txBody>
        </p:sp>
        <p:sp>
          <p:nvSpPr>
            <p:cNvPr id="11" name="Rectangle 12"/>
            <p:cNvSpPr>
              <a:spLocks noChangeArrowheads="1"/>
            </p:cNvSpPr>
            <p:nvPr/>
          </p:nvSpPr>
          <p:spPr bwMode="auto">
            <a:xfrm>
              <a:off x="2643696" y="4857661"/>
              <a:ext cx="4143078" cy="643210"/>
            </a:xfrm>
            <a:prstGeom prst="rect">
              <a:avLst/>
            </a:prstGeom>
            <a:solidFill>
              <a:srgbClr val="3399FF"/>
            </a:solidFill>
            <a:ln w="25400">
              <a:solidFill>
                <a:schemeClr val="accent4">
                  <a:lumMod val="90000"/>
                  <a:lumOff val="10000"/>
                </a:schemeClr>
              </a:solidFill>
              <a:miter lim="800000"/>
              <a:headEnd/>
              <a:tailEnd/>
            </a:ln>
          </p:spPr>
          <p:txBody>
            <a:bodyPr/>
            <a:lstStyle/>
            <a:p>
              <a:pPr algn="ctr" defTabSz="457200" eaLnBrk="0" hangingPunct="0">
                <a:defRPr/>
              </a:pPr>
              <a:r>
                <a:rPr lang="fr-FR" b="1" dirty="0">
                  <a:solidFill>
                    <a:prstClr val="white"/>
                  </a:solidFill>
                </a:rPr>
                <a:t>Production de porcs </a:t>
              </a:r>
            </a:p>
          </p:txBody>
        </p:sp>
        <p:sp>
          <p:nvSpPr>
            <p:cNvPr id="12" name="Rectangle 15"/>
            <p:cNvSpPr>
              <a:spLocks noChangeArrowheads="1"/>
            </p:cNvSpPr>
            <p:nvPr/>
          </p:nvSpPr>
          <p:spPr bwMode="auto">
            <a:xfrm>
              <a:off x="2333625" y="4738667"/>
              <a:ext cx="6110746" cy="904875"/>
            </a:xfrm>
            <a:prstGeom prst="rect">
              <a:avLst/>
            </a:prstGeom>
            <a:noFill/>
            <a:ln w="9525">
              <a:solidFill>
                <a:srgbClr val="000000"/>
              </a:solidFill>
              <a:miter lim="800000"/>
              <a:headEnd/>
              <a:tailEnd/>
            </a:ln>
          </p:spPr>
          <p:txBody>
            <a:bodyPr/>
            <a:lstStyle/>
            <a:p>
              <a:pPr defTabSz="457200"/>
              <a:endParaRPr lang="fr-FR">
                <a:solidFill>
                  <a:prstClr val="black"/>
                </a:solidFill>
              </a:endParaRPr>
            </a:p>
          </p:txBody>
        </p:sp>
        <p:sp>
          <p:nvSpPr>
            <p:cNvPr id="13" name="Line 19"/>
            <p:cNvSpPr>
              <a:spLocks noChangeShapeType="1"/>
            </p:cNvSpPr>
            <p:nvPr/>
          </p:nvSpPr>
          <p:spPr bwMode="auto">
            <a:xfrm>
              <a:off x="6858000" y="5143479"/>
              <a:ext cx="533400" cy="0"/>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14" name="Line 21"/>
            <p:cNvSpPr>
              <a:spLocks noChangeShapeType="1"/>
            </p:cNvSpPr>
            <p:nvPr/>
          </p:nvSpPr>
          <p:spPr bwMode="auto">
            <a:xfrm>
              <a:off x="5286374" y="2000248"/>
              <a:ext cx="0" cy="304800"/>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15" name="Rectangle 25"/>
            <p:cNvSpPr>
              <a:spLocks noChangeArrowheads="1"/>
            </p:cNvSpPr>
            <p:nvPr/>
          </p:nvSpPr>
          <p:spPr bwMode="auto">
            <a:xfrm>
              <a:off x="3071813" y="6143604"/>
              <a:ext cx="2057400" cy="304800"/>
            </a:xfrm>
            <a:prstGeom prst="rect">
              <a:avLst/>
            </a:prstGeom>
            <a:noFill/>
            <a:ln w="9525">
              <a:noFill/>
              <a:miter lim="800000"/>
              <a:headEnd/>
              <a:tailEnd/>
            </a:ln>
          </p:spPr>
          <p:txBody>
            <a:bodyPr/>
            <a:lstStyle/>
            <a:p>
              <a:pPr algn="ctr" defTabSz="457200" eaLnBrk="0" hangingPunct="0"/>
              <a:r>
                <a:rPr lang="fr-FR" sz="1400" b="1">
                  <a:solidFill>
                    <a:prstClr val="black"/>
                  </a:solidFill>
                </a:rPr>
                <a:t>Truies réformées</a:t>
              </a:r>
            </a:p>
          </p:txBody>
        </p:sp>
        <p:sp>
          <p:nvSpPr>
            <p:cNvPr id="16" name="Rectangle 26"/>
            <p:cNvSpPr>
              <a:spLocks noChangeArrowheads="1"/>
            </p:cNvSpPr>
            <p:nvPr/>
          </p:nvSpPr>
          <p:spPr bwMode="auto">
            <a:xfrm>
              <a:off x="4929188" y="6143604"/>
              <a:ext cx="1624012" cy="285750"/>
            </a:xfrm>
            <a:prstGeom prst="rect">
              <a:avLst/>
            </a:prstGeom>
            <a:noFill/>
            <a:ln w="9525">
              <a:noFill/>
              <a:miter lim="800000"/>
              <a:headEnd/>
              <a:tailEnd/>
            </a:ln>
          </p:spPr>
          <p:txBody>
            <a:bodyPr/>
            <a:lstStyle/>
            <a:p>
              <a:pPr algn="ctr" defTabSz="457200" eaLnBrk="0" hangingPunct="0"/>
              <a:r>
                <a:rPr lang="fr-FR" sz="1400" b="1">
                  <a:solidFill>
                    <a:prstClr val="black"/>
                  </a:solidFill>
                </a:rPr>
                <a:t>Charcutiers finis</a:t>
              </a:r>
            </a:p>
          </p:txBody>
        </p:sp>
        <p:sp>
          <p:nvSpPr>
            <p:cNvPr id="17" name="Line 31"/>
            <p:cNvSpPr>
              <a:spLocks noChangeShapeType="1"/>
            </p:cNvSpPr>
            <p:nvPr/>
          </p:nvSpPr>
          <p:spPr bwMode="auto">
            <a:xfrm>
              <a:off x="5286374" y="4357685"/>
              <a:ext cx="0" cy="381000"/>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18" name="Rectangle 3"/>
            <p:cNvSpPr>
              <a:spLocks noChangeArrowheads="1"/>
            </p:cNvSpPr>
            <p:nvPr/>
          </p:nvSpPr>
          <p:spPr bwMode="auto">
            <a:xfrm>
              <a:off x="356909" y="4999720"/>
              <a:ext cx="1357723" cy="501151"/>
            </a:xfrm>
            <a:prstGeom prst="rect">
              <a:avLst/>
            </a:prstGeom>
            <a:solidFill>
              <a:srgbClr val="CCECFF"/>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algn="ctr" defTabSz="457200" eaLnBrk="0" hangingPunct="0">
                <a:defRPr/>
              </a:pPr>
              <a:r>
                <a:rPr lang="fr-FR" sz="1200" b="1" dirty="0">
                  <a:solidFill>
                    <a:prstClr val="black"/>
                  </a:solidFill>
                </a:rPr>
                <a:t>Construction du bâtiment</a:t>
              </a:r>
            </a:p>
          </p:txBody>
        </p:sp>
        <p:sp>
          <p:nvSpPr>
            <p:cNvPr id="19" name="Rectangle 8"/>
            <p:cNvSpPr>
              <a:spLocks noChangeArrowheads="1"/>
            </p:cNvSpPr>
            <p:nvPr/>
          </p:nvSpPr>
          <p:spPr bwMode="auto">
            <a:xfrm>
              <a:off x="4470551" y="3020764"/>
              <a:ext cx="1642881" cy="57020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Transformation aliments</a:t>
              </a:r>
            </a:p>
          </p:txBody>
        </p:sp>
        <p:sp>
          <p:nvSpPr>
            <p:cNvPr id="20" name="Line 21"/>
            <p:cNvSpPr>
              <a:spLocks noChangeShapeType="1"/>
            </p:cNvSpPr>
            <p:nvPr/>
          </p:nvSpPr>
          <p:spPr bwMode="auto">
            <a:xfrm>
              <a:off x="5286374" y="2714623"/>
              <a:ext cx="0" cy="304800"/>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21" name="Line 21"/>
            <p:cNvSpPr>
              <a:spLocks noChangeShapeType="1"/>
            </p:cNvSpPr>
            <p:nvPr/>
          </p:nvSpPr>
          <p:spPr bwMode="auto">
            <a:xfrm>
              <a:off x="5286374" y="3643310"/>
              <a:ext cx="0" cy="304800"/>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22" name="Rectangle 8"/>
            <p:cNvSpPr>
              <a:spLocks noChangeArrowheads="1"/>
            </p:cNvSpPr>
            <p:nvPr/>
          </p:nvSpPr>
          <p:spPr bwMode="auto">
            <a:xfrm>
              <a:off x="4643486" y="4001364"/>
              <a:ext cx="1295172" cy="30384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Transport</a:t>
              </a:r>
            </a:p>
          </p:txBody>
        </p:sp>
        <p:sp>
          <p:nvSpPr>
            <p:cNvPr id="23" name="Line 38"/>
            <p:cNvSpPr>
              <a:spLocks noChangeShapeType="1"/>
            </p:cNvSpPr>
            <p:nvPr/>
          </p:nvSpPr>
          <p:spPr bwMode="auto">
            <a:xfrm>
              <a:off x="1714500" y="5214916"/>
              <a:ext cx="609600" cy="0"/>
            </a:xfrm>
            <a:prstGeom prst="line">
              <a:avLst/>
            </a:prstGeom>
            <a:noFill/>
            <a:ln w="9525">
              <a:solidFill>
                <a:schemeClr val="tx1"/>
              </a:solidFill>
              <a:round/>
              <a:headEnd/>
              <a:tailEnd type="triangle" w="med" len="med"/>
            </a:ln>
          </p:spPr>
          <p:txBody>
            <a:bodyPr wrap="none" anchor="ctr"/>
            <a:lstStyle/>
            <a:p>
              <a:pPr defTabSz="457200"/>
              <a:endParaRPr lang="fr-FR">
                <a:solidFill>
                  <a:prstClr val="black"/>
                </a:solidFill>
              </a:endParaRPr>
            </a:p>
          </p:txBody>
        </p:sp>
        <p:sp>
          <p:nvSpPr>
            <p:cNvPr id="24" name="Rectangle 3"/>
            <p:cNvSpPr>
              <a:spLocks noChangeArrowheads="1"/>
            </p:cNvSpPr>
            <p:nvPr/>
          </p:nvSpPr>
          <p:spPr bwMode="auto">
            <a:xfrm>
              <a:off x="356909" y="4285481"/>
              <a:ext cx="1357723" cy="286090"/>
            </a:xfrm>
            <a:prstGeom prst="rect">
              <a:avLst/>
            </a:prstGeom>
            <a:solidFill>
              <a:srgbClr val="CCECFF"/>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algn="ctr" defTabSz="457200" eaLnBrk="0" hangingPunct="0">
                <a:defRPr/>
              </a:pPr>
              <a:r>
                <a:rPr lang="fr-FR" sz="1200" b="1" dirty="0">
                  <a:solidFill>
                    <a:prstClr val="black"/>
                  </a:solidFill>
                </a:rPr>
                <a:t>Transport</a:t>
              </a:r>
            </a:p>
          </p:txBody>
        </p:sp>
        <p:sp>
          <p:nvSpPr>
            <p:cNvPr id="25" name="Rectangle 3"/>
            <p:cNvSpPr>
              <a:spLocks noChangeArrowheads="1"/>
            </p:cNvSpPr>
            <p:nvPr/>
          </p:nvSpPr>
          <p:spPr bwMode="auto">
            <a:xfrm>
              <a:off x="143499" y="3199018"/>
              <a:ext cx="1784541" cy="730023"/>
            </a:xfrm>
            <a:prstGeom prst="rect">
              <a:avLst/>
            </a:prstGeom>
            <a:solidFill>
              <a:srgbClr val="CCECFF"/>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algn="ctr" defTabSz="457200" eaLnBrk="0" hangingPunct="0">
                <a:defRPr/>
              </a:pPr>
              <a:r>
                <a:rPr lang="fr-FR" sz="1200" b="1" dirty="0">
                  <a:solidFill>
                    <a:prstClr val="black"/>
                  </a:solidFill>
                </a:rPr>
                <a:t>Production des matériaux de construction</a:t>
              </a:r>
            </a:p>
          </p:txBody>
        </p:sp>
        <p:sp>
          <p:nvSpPr>
            <p:cNvPr id="26" name="Line 21"/>
            <p:cNvSpPr>
              <a:spLocks noChangeShapeType="1"/>
            </p:cNvSpPr>
            <p:nvPr/>
          </p:nvSpPr>
          <p:spPr bwMode="auto">
            <a:xfrm>
              <a:off x="1071563" y="4643416"/>
              <a:ext cx="0" cy="304800"/>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27" name="Line 21"/>
            <p:cNvSpPr>
              <a:spLocks noChangeShapeType="1"/>
            </p:cNvSpPr>
            <p:nvPr/>
          </p:nvSpPr>
          <p:spPr bwMode="auto">
            <a:xfrm>
              <a:off x="1071563" y="3929041"/>
              <a:ext cx="0" cy="304800"/>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28" name="Line 31"/>
            <p:cNvSpPr>
              <a:spLocks noChangeShapeType="1"/>
            </p:cNvSpPr>
            <p:nvPr/>
          </p:nvSpPr>
          <p:spPr bwMode="auto">
            <a:xfrm>
              <a:off x="3357548" y="4357686"/>
              <a:ext cx="0" cy="381000"/>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29" name="Rectangle 8"/>
            <p:cNvSpPr>
              <a:spLocks noChangeArrowheads="1"/>
            </p:cNvSpPr>
            <p:nvPr/>
          </p:nvSpPr>
          <p:spPr bwMode="auto">
            <a:xfrm>
              <a:off x="2566427" y="3020764"/>
              <a:ext cx="1642882" cy="532720"/>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Récolte de la paille</a:t>
              </a:r>
            </a:p>
          </p:txBody>
        </p:sp>
        <p:sp>
          <p:nvSpPr>
            <p:cNvPr id="30" name="Line 21"/>
            <p:cNvSpPr>
              <a:spLocks noChangeShapeType="1"/>
            </p:cNvSpPr>
            <p:nvPr/>
          </p:nvSpPr>
          <p:spPr bwMode="auto">
            <a:xfrm>
              <a:off x="3357548" y="3643311"/>
              <a:ext cx="0" cy="304800"/>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31" name="Rectangle 8"/>
            <p:cNvSpPr>
              <a:spLocks noChangeArrowheads="1"/>
            </p:cNvSpPr>
            <p:nvPr/>
          </p:nvSpPr>
          <p:spPr bwMode="auto">
            <a:xfrm>
              <a:off x="2715446" y="4001364"/>
              <a:ext cx="1295172" cy="30384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Transport</a:t>
              </a:r>
            </a:p>
          </p:txBody>
        </p:sp>
        <p:sp>
          <p:nvSpPr>
            <p:cNvPr id="32" name="Flèche vers le bas 31"/>
            <p:cNvSpPr/>
            <p:nvPr/>
          </p:nvSpPr>
          <p:spPr bwMode="auto">
            <a:xfrm>
              <a:off x="4001419" y="5786961"/>
              <a:ext cx="285159" cy="35712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a:defRPr/>
              </a:pPr>
              <a:endParaRPr lang="fr-FR">
                <a:solidFill>
                  <a:srgbClr val="FFFFFF"/>
                </a:solidFill>
                <a:cs typeface="Arial" charset="0"/>
              </a:endParaRPr>
            </a:p>
          </p:txBody>
        </p:sp>
        <p:sp>
          <p:nvSpPr>
            <p:cNvPr id="33" name="Flèche vers le bas 32"/>
            <p:cNvSpPr/>
            <p:nvPr/>
          </p:nvSpPr>
          <p:spPr bwMode="auto">
            <a:xfrm>
              <a:off x="5572550" y="5786961"/>
              <a:ext cx="285159" cy="35712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a:defRPr/>
              </a:pPr>
              <a:endParaRPr lang="fr-FR">
                <a:solidFill>
                  <a:srgbClr val="FFFFFF"/>
                </a:solidFill>
                <a:cs typeface="Arial" charset="0"/>
              </a:endParaRPr>
            </a:p>
          </p:txBody>
        </p:sp>
        <p:sp>
          <p:nvSpPr>
            <p:cNvPr id="34" name="Rectangle 33"/>
            <p:cNvSpPr/>
            <p:nvPr/>
          </p:nvSpPr>
          <p:spPr bwMode="auto">
            <a:xfrm>
              <a:off x="1" y="357166"/>
              <a:ext cx="8609948" cy="6215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fr-FR">
                <a:solidFill>
                  <a:srgbClr val="FFFFFF"/>
                </a:solidFill>
                <a:cs typeface="Arial" charset="0"/>
              </a:endParaRPr>
            </a:p>
          </p:txBody>
        </p:sp>
        <p:sp>
          <p:nvSpPr>
            <p:cNvPr id="35" name="Rectangle 34"/>
            <p:cNvSpPr/>
            <p:nvPr/>
          </p:nvSpPr>
          <p:spPr bwMode="auto">
            <a:xfrm>
              <a:off x="2356698" y="572228"/>
              <a:ext cx="6087675" cy="3999343"/>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fr-FR">
                <a:solidFill>
                  <a:srgbClr val="FFFFFF"/>
                </a:solidFill>
                <a:cs typeface="Arial" charset="0"/>
              </a:endParaRPr>
            </a:p>
          </p:txBody>
        </p:sp>
        <p:sp>
          <p:nvSpPr>
            <p:cNvPr id="36" name="ZoneTexte 69"/>
            <p:cNvSpPr txBox="1">
              <a:spLocks noChangeArrowheads="1"/>
            </p:cNvSpPr>
            <p:nvPr/>
          </p:nvSpPr>
          <p:spPr bwMode="auto">
            <a:xfrm>
              <a:off x="4786313" y="361613"/>
              <a:ext cx="1138842" cy="382523"/>
            </a:xfrm>
            <a:prstGeom prst="rect">
              <a:avLst/>
            </a:prstGeom>
            <a:solidFill>
              <a:schemeClr val="bg1"/>
            </a:solidFill>
            <a:ln w="9525">
              <a:noFill/>
              <a:miter lim="800000"/>
              <a:headEnd/>
              <a:tailEnd/>
            </a:ln>
          </p:spPr>
          <p:txBody>
            <a:bodyPr wrap="square">
              <a:spAutoFit/>
            </a:bodyPr>
            <a:lstStyle/>
            <a:p>
              <a:pPr algn="ctr" defTabSz="457200"/>
              <a:r>
                <a:rPr lang="fr-FR" sz="1400" b="1" dirty="0">
                  <a:solidFill>
                    <a:prstClr val="black"/>
                  </a:solidFill>
                </a:rPr>
                <a:t>Intrants </a:t>
              </a:r>
            </a:p>
          </p:txBody>
        </p:sp>
        <p:sp>
          <p:nvSpPr>
            <p:cNvPr id="37" name="Rectangle 36"/>
            <p:cNvSpPr/>
            <p:nvPr/>
          </p:nvSpPr>
          <p:spPr bwMode="auto">
            <a:xfrm>
              <a:off x="71750" y="2928032"/>
              <a:ext cx="1999790" cy="2714897"/>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fr-FR">
                <a:solidFill>
                  <a:srgbClr val="FFFFFF"/>
                </a:solidFill>
                <a:cs typeface="Arial" charset="0"/>
              </a:endParaRPr>
            </a:p>
          </p:txBody>
        </p:sp>
        <p:sp>
          <p:nvSpPr>
            <p:cNvPr id="38" name="ZoneTexte 71"/>
            <p:cNvSpPr txBox="1">
              <a:spLocks noChangeArrowheads="1"/>
            </p:cNvSpPr>
            <p:nvPr/>
          </p:nvSpPr>
          <p:spPr bwMode="auto">
            <a:xfrm>
              <a:off x="285750" y="2786041"/>
              <a:ext cx="1571625" cy="325144"/>
            </a:xfrm>
            <a:prstGeom prst="rect">
              <a:avLst/>
            </a:prstGeom>
            <a:solidFill>
              <a:schemeClr val="bg1"/>
            </a:solidFill>
            <a:ln w="9525">
              <a:noFill/>
              <a:miter lim="800000"/>
              <a:headEnd/>
              <a:tailEnd/>
            </a:ln>
          </p:spPr>
          <p:txBody>
            <a:bodyPr>
              <a:spAutoFit/>
            </a:bodyPr>
            <a:lstStyle/>
            <a:p>
              <a:pPr algn="ctr" defTabSz="457200"/>
              <a:r>
                <a:rPr lang="fr-FR" sz="1100">
                  <a:solidFill>
                    <a:prstClr val="black"/>
                  </a:solidFill>
                </a:rPr>
                <a:t>Biens d’équipement </a:t>
              </a:r>
            </a:p>
          </p:txBody>
        </p:sp>
        <p:sp>
          <p:nvSpPr>
            <p:cNvPr id="39" name="Line 21"/>
            <p:cNvSpPr>
              <a:spLocks noChangeShapeType="1"/>
            </p:cNvSpPr>
            <p:nvPr/>
          </p:nvSpPr>
          <p:spPr bwMode="auto">
            <a:xfrm>
              <a:off x="4553324" y="1245035"/>
              <a:ext cx="447304" cy="183700"/>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40" name="Line 21"/>
            <p:cNvSpPr>
              <a:spLocks noChangeShapeType="1"/>
            </p:cNvSpPr>
            <p:nvPr/>
          </p:nvSpPr>
          <p:spPr bwMode="auto">
            <a:xfrm flipH="1">
              <a:off x="5500694" y="1214423"/>
              <a:ext cx="285746" cy="214314"/>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41" name="Line 21"/>
            <p:cNvSpPr>
              <a:spLocks noChangeShapeType="1"/>
            </p:cNvSpPr>
            <p:nvPr/>
          </p:nvSpPr>
          <p:spPr bwMode="auto">
            <a:xfrm>
              <a:off x="3143250" y="1142978"/>
              <a:ext cx="1428750" cy="500072"/>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42" name="Line 21"/>
            <p:cNvSpPr>
              <a:spLocks noChangeShapeType="1"/>
            </p:cNvSpPr>
            <p:nvPr/>
          </p:nvSpPr>
          <p:spPr bwMode="auto">
            <a:xfrm flipH="1">
              <a:off x="6000760" y="1214421"/>
              <a:ext cx="1428760" cy="428629"/>
            </a:xfrm>
            <a:prstGeom prst="line">
              <a:avLst/>
            </a:prstGeom>
            <a:noFill/>
            <a:ln w="9525">
              <a:solidFill>
                <a:srgbClr val="000000"/>
              </a:solidFill>
              <a:round/>
              <a:headEnd/>
              <a:tailEnd type="triangle" w="med" len="med"/>
            </a:ln>
          </p:spPr>
          <p:txBody>
            <a:bodyPr/>
            <a:lstStyle/>
            <a:p>
              <a:pPr defTabSz="457200"/>
              <a:endParaRPr lang="fr-FR">
                <a:solidFill>
                  <a:prstClr val="black"/>
                </a:solidFill>
              </a:endParaRPr>
            </a:p>
          </p:txBody>
        </p:sp>
        <p:sp>
          <p:nvSpPr>
            <p:cNvPr id="43" name="Rectangle 6"/>
            <p:cNvSpPr>
              <a:spLocks noChangeArrowheads="1"/>
            </p:cNvSpPr>
            <p:nvPr/>
          </p:nvSpPr>
          <p:spPr bwMode="auto">
            <a:xfrm>
              <a:off x="2400851" y="785315"/>
              <a:ext cx="1028411" cy="370931"/>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Semences</a:t>
              </a:r>
            </a:p>
          </p:txBody>
        </p:sp>
        <p:sp>
          <p:nvSpPr>
            <p:cNvPr id="44" name="Rectangle 6"/>
            <p:cNvSpPr>
              <a:spLocks noChangeArrowheads="1"/>
            </p:cNvSpPr>
            <p:nvPr/>
          </p:nvSpPr>
          <p:spPr bwMode="auto">
            <a:xfrm>
              <a:off x="3501011" y="712312"/>
              <a:ext cx="1355883" cy="532720"/>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Engrais</a:t>
              </a:r>
              <a:r>
                <a:rPr lang="fr-FR" sz="1200" dirty="0">
                  <a:solidFill>
                    <a:prstClr val="white"/>
                  </a:solidFill>
                </a:rPr>
                <a:t> minéraux</a:t>
              </a:r>
            </a:p>
          </p:txBody>
        </p:sp>
        <p:sp>
          <p:nvSpPr>
            <p:cNvPr id="45" name="Rectangle 6"/>
            <p:cNvSpPr>
              <a:spLocks noChangeArrowheads="1"/>
            </p:cNvSpPr>
            <p:nvPr/>
          </p:nvSpPr>
          <p:spPr bwMode="auto">
            <a:xfrm>
              <a:off x="4967279" y="712312"/>
              <a:ext cx="1642881" cy="530747"/>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Produits protection des cultures</a:t>
              </a:r>
            </a:p>
          </p:txBody>
        </p:sp>
        <p:sp>
          <p:nvSpPr>
            <p:cNvPr id="46" name="Rectangle 6"/>
            <p:cNvSpPr>
              <a:spLocks noChangeArrowheads="1"/>
            </p:cNvSpPr>
            <p:nvPr/>
          </p:nvSpPr>
          <p:spPr bwMode="auto">
            <a:xfrm>
              <a:off x="6705825" y="712312"/>
              <a:ext cx="1642882" cy="530747"/>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Fabrication des agroéquipements</a:t>
              </a:r>
            </a:p>
          </p:txBody>
        </p:sp>
        <p:sp>
          <p:nvSpPr>
            <p:cNvPr id="4" name="Rectangle 6">
              <a:extLst>
                <a:ext uri="{FF2B5EF4-FFF2-40B4-BE49-F238E27FC236}">
                  <a16:creationId xmlns:a16="http://schemas.microsoft.com/office/drawing/2014/main" id="{14D2B236-9DB7-1656-2360-EB0CC6E78645}"/>
                </a:ext>
              </a:extLst>
            </p:cNvPr>
            <p:cNvSpPr>
              <a:spLocks noChangeArrowheads="1"/>
            </p:cNvSpPr>
            <p:nvPr/>
          </p:nvSpPr>
          <p:spPr bwMode="auto">
            <a:xfrm>
              <a:off x="4639183" y="1499928"/>
              <a:ext cx="1285972" cy="54455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Culture des végétaux</a:t>
              </a:r>
            </a:p>
          </p:txBody>
        </p:sp>
        <p:sp>
          <p:nvSpPr>
            <p:cNvPr id="47" name="Rectangle 46">
              <a:extLst>
                <a:ext uri="{FF2B5EF4-FFF2-40B4-BE49-F238E27FC236}">
                  <a16:creationId xmlns:a16="http://schemas.microsoft.com/office/drawing/2014/main" id="{03E082D6-8EA2-1FEA-649F-5FC3DAE81DCD}"/>
                </a:ext>
              </a:extLst>
            </p:cNvPr>
            <p:cNvSpPr>
              <a:spLocks noChangeArrowheads="1"/>
            </p:cNvSpPr>
            <p:nvPr/>
          </p:nvSpPr>
          <p:spPr bwMode="auto">
            <a:xfrm>
              <a:off x="4639183" y="2358198"/>
              <a:ext cx="1295172" cy="30384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Transport</a:t>
              </a:r>
            </a:p>
          </p:txBody>
        </p:sp>
        <p:sp>
          <p:nvSpPr>
            <p:cNvPr id="48" name="Rectangle 8">
              <a:extLst>
                <a:ext uri="{FF2B5EF4-FFF2-40B4-BE49-F238E27FC236}">
                  <a16:creationId xmlns:a16="http://schemas.microsoft.com/office/drawing/2014/main" id="{F567CB35-8248-3564-128F-8FF5A18CA367}"/>
                </a:ext>
              </a:extLst>
            </p:cNvPr>
            <p:cNvSpPr>
              <a:spLocks noChangeArrowheads="1"/>
            </p:cNvSpPr>
            <p:nvPr/>
          </p:nvSpPr>
          <p:spPr bwMode="auto">
            <a:xfrm>
              <a:off x="4466248" y="3021139"/>
              <a:ext cx="1642881" cy="57020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Transformation aliments</a:t>
              </a:r>
            </a:p>
          </p:txBody>
        </p:sp>
        <p:sp>
          <p:nvSpPr>
            <p:cNvPr id="49" name="Rectangle 6">
              <a:extLst>
                <a:ext uri="{FF2B5EF4-FFF2-40B4-BE49-F238E27FC236}">
                  <a16:creationId xmlns:a16="http://schemas.microsoft.com/office/drawing/2014/main" id="{8EAF856E-3987-44F5-A558-ED2371F4A671}"/>
                </a:ext>
              </a:extLst>
            </p:cNvPr>
            <p:cNvSpPr>
              <a:spLocks noChangeArrowheads="1"/>
            </p:cNvSpPr>
            <p:nvPr/>
          </p:nvSpPr>
          <p:spPr bwMode="auto">
            <a:xfrm>
              <a:off x="2396548" y="785690"/>
              <a:ext cx="1028411" cy="370931"/>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Semences</a:t>
              </a:r>
            </a:p>
          </p:txBody>
        </p:sp>
        <p:sp>
          <p:nvSpPr>
            <p:cNvPr id="51" name="Rectangle 6">
              <a:extLst>
                <a:ext uri="{FF2B5EF4-FFF2-40B4-BE49-F238E27FC236}">
                  <a16:creationId xmlns:a16="http://schemas.microsoft.com/office/drawing/2014/main" id="{A33D4C99-C8B0-3C06-CF89-DD4887423643}"/>
                </a:ext>
              </a:extLst>
            </p:cNvPr>
            <p:cNvSpPr>
              <a:spLocks noChangeArrowheads="1"/>
            </p:cNvSpPr>
            <p:nvPr/>
          </p:nvSpPr>
          <p:spPr bwMode="auto">
            <a:xfrm>
              <a:off x="3496708" y="712687"/>
              <a:ext cx="1355883" cy="532720"/>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Engrais</a:t>
              </a:r>
              <a:r>
                <a:rPr lang="fr-FR" sz="1200" dirty="0">
                  <a:solidFill>
                    <a:prstClr val="white"/>
                  </a:solidFill>
                </a:rPr>
                <a:t> minéraux</a:t>
              </a:r>
            </a:p>
          </p:txBody>
        </p:sp>
        <p:sp>
          <p:nvSpPr>
            <p:cNvPr id="52" name="Rectangle 6">
              <a:extLst>
                <a:ext uri="{FF2B5EF4-FFF2-40B4-BE49-F238E27FC236}">
                  <a16:creationId xmlns:a16="http://schemas.microsoft.com/office/drawing/2014/main" id="{A090D115-5924-C2D5-D4EB-674B5AF07000}"/>
                </a:ext>
              </a:extLst>
            </p:cNvPr>
            <p:cNvSpPr>
              <a:spLocks noChangeArrowheads="1"/>
            </p:cNvSpPr>
            <p:nvPr/>
          </p:nvSpPr>
          <p:spPr bwMode="auto">
            <a:xfrm>
              <a:off x="4962976" y="712687"/>
              <a:ext cx="1642881" cy="530747"/>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Produits protection des cultures</a:t>
              </a:r>
            </a:p>
          </p:txBody>
        </p:sp>
        <p:sp>
          <p:nvSpPr>
            <p:cNvPr id="53" name="Rectangle 6">
              <a:extLst>
                <a:ext uri="{FF2B5EF4-FFF2-40B4-BE49-F238E27FC236}">
                  <a16:creationId xmlns:a16="http://schemas.microsoft.com/office/drawing/2014/main" id="{6FFB66A1-A6F3-1F0D-F3B3-BFF53AF8801C}"/>
                </a:ext>
              </a:extLst>
            </p:cNvPr>
            <p:cNvSpPr>
              <a:spLocks noChangeArrowheads="1"/>
            </p:cNvSpPr>
            <p:nvPr/>
          </p:nvSpPr>
          <p:spPr bwMode="auto">
            <a:xfrm>
              <a:off x="6701522" y="712687"/>
              <a:ext cx="1642882" cy="530747"/>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dirty="0">
                  <a:solidFill>
                    <a:prstClr val="white"/>
                  </a:solidFill>
                </a:rPr>
                <a:t>Fabrication des agroéquipements</a:t>
              </a:r>
            </a:p>
          </p:txBody>
        </p:sp>
        <p:sp>
          <p:nvSpPr>
            <p:cNvPr id="54" name="Rectangle 8">
              <a:extLst>
                <a:ext uri="{FF2B5EF4-FFF2-40B4-BE49-F238E27FC236}">
                  <a16:creationId xmlns:a16="http://schemas.microsoft.com/office/drawing/2014/main" id="{8DBEBFA1-23E8-2CF9-4527-75A35F21E4BA}"/>
                </a:ext>
              </a:extLst>
            </p:cNvPr>
            <p:cNvSpPr>
              <a:spLocks noChangeArrowheads="1"/>
            </p:cNvSpPr>
            <p:nvPr/>
          </p:nvSpPr>
          <p:spPr bwMode="auto">
            <a:xfrm>
              <a:off x="4643487" y="4001364"/>
              <a:ext cx="1295172" cy="30384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Transport</a:t>
              </a:r>
            </a:p>
          </p:txBody>
        </p:sp>
        <p:sp>
          <p:nvSpPr>
            <p:cNvPr id="55" name="Rectangle 8">
              <a:extLst>
                <a:ext uri="{FF2B5EF4-FFF2-40B4-BE49-F238E27FC236}">
                  <a16:creationId xmlns:a16="http://schemas.microsoft.com/office/drawing/2014/main" id="{07F26974-CD08-0873-8147-A4C4C5789625}"/>
                </a:ext>
              </a:extLst>
            </p:cNvPr>
            <p:cNvSpPr>
              <a:spLocks noChangeArrowheads="1"/>
            </p:cNvSpPr>
            <p:nvPr/>
          </p:nvSpPr>
          <p:spPr bwMode="auto">
            <a:xfrm>
              <a:off x="2566428" y="3020764"/>
              <a:ext cx="1642882" cy="532720"/>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Récolte de la paille</a:t>
              </a:r>
            </a:p>
          </p:txBody>
        </p:sp>
        <p:sp>
          <p:nvSpPr>
            <p:cNvPr id="56" name="Rectangle 6">
              <a:extLst>
                <a:ext uri="{FF2B5EF4-FFF2-40B4-BE49-F238E27FC236}">
                  <a16:creationId xmlns:a16="http://schemas.microsoft.com/office/drawing/2014/main" id="{00D010A5-E43C-F6E7-C735-84BA4433F9D8}"/>
                </a:ext>
              </a:extLst>
            </p:cNvPr>
            <p:cNvSpPr>
              <a:spLocks noChangeArrowheads="1"/>
            </p:cNvSpPr>
            <p:nvPr/>
          </p:nvSpPr>
          <p:spPr bwMode="auto">
            <a:xfrm>
              <a:off x="4639184" y="1499928"/>
              <a:ext cx="1285972" cy="54455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Culture des végétaux</a:t>
              </a:r>
            </a:p>
          </p:txBody>
        </p:sp>
        <p:sp>
          <p:nvSpPr>
            <p:cNvPr id="57" name="Rectangle 56">
              <a:extLst>
                <a:ext uri="{FF2B5EF4-FFF2-40B4-BE49-F238E27FC236}">
                  <a16:creationId xmlns:a16="http://schemas.microsoft.com/office/drawing/2014/main" id="{27A0403E-93CC-264A-4997-FF1CBFEAFDC7}"/>
                </a:ext>
              </a:extLst>
            </p:cNvPr>
            <p:cNvSpPr>
              <a:spLocks noChangeArrowheads="1"/>
            </p:cNvSpPr>
            <p:nvPr/>
          </p:nvSpPr>
          <p:spPr bwMode="auto">
            <a:xfrm>
              <a:off x="4639184" y="2358198"/>
              <a:ext cx="1295172" cy="30384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Transport</a:t>
              </a:r>
            </a:p>
          </p:txBody>
        </p:sp>
        <p:sp>
          <p:nvSpPr>
            <p:cNvPr id="58" name="Rectangle 8">
              <a:extLst>
                <a:ext uri="{FF2B5EF4-FFF2-40B4-BE49-F238E27FC236}">
                  <a16:creationId xmlns:a16="http://schemas.microsoft.com/office/drawing/2014/main" id="{37EB4C14-56D1-73CD-61A9-B583CFA7E491}"/>
                </a:ext>
              </a:extLst>
            </p:cNvPr>
            <p:cNvSpPr>
              <a:spLocks noChangeArrowheads="1"/>
            </p:cNvSpPr>
            <p:nvPr/>
          </p:nvSpPr>
          <p:spPr bwMode="auto">
            <a:xfrm>
              <a:off x="4466249" y="3021139"/>
              <a:ext cx="1642881" cy="570208"/>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Transformation aliments</a:t>
              </a:r>
            </a:p>
          </p:txBody>
        </p:sp>
        <p:sp>
          <p:nvSpPr>
            <p:cNvPr id="59" name="Rectangle 6">
              <a:extLst>
                <a:ext uri="{FF2B5EF4-FFF2-40B4-BE49-F238E27FC236}">
                  <a16:creationId xmlns:a16="http://schemas.microsoft.com/office/drawing/2014/main" id="{83C41C78-F03A-FB1C-ABD1-C338383A2228}"/>
                </a:ext>
              </a:extLst>
            </p:cNvPr>
            <p:cNvSpPr>
              <a:spLocks noChangeArrowheads="1"/>
            </p:cNvSpPr>
            <p:nvPr/>
          </p:nvSpPr>
          <p:spPr bwMode="auto">
            <a:xfrm>
              <a:off x="2396550" y="785690"/>
              <a:ext cx="1028411" cy="370931"/>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Semences</a:t>
              </a:r>
            </a:p>
          </p:txBody>
        </p:sp>
        <p:sp>
          <p:nvSpPr>
            <p:cNvPr id="60" name="Rectangle 6">
              <a:extLst>
                <a:ext uri="{FF2B5EF4-FFF2-40B4-BE49-F238E27FC236}">
                  <a16:creationId xmlns:a16="http://schemas.microsoft.com/office/drawing/2014/main" id="{3A97914D-A714-47A6-C814-E6F585254649}"/>
                </a:ext>
              </a:extLst>
            </p:cNvPr>
            <p:cNvSpPr>
              <a:spLocks noChangeArrowheads="1"/>
            </p:cNvSpPr>
            <p:nvPr/>
          </p:nvSpPr>
          <p:spPr bwMode="auto">
            <a:xfrm>
              <a:off x="3496710" y="712687"/>
              <a:ext cx="1355883" cy="532720"/>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Engrais minéraux</a:t>
              </a:r>
            </a:p>
          </p:txBody>
        </p:sp>
        <p:sp>
          <p:nvSpPr>
            <p:cNvPr id="61" name="Rectangle 6">
              <a:extLst>
                <a:ext uri="{FF2B5EF4-FFF2-40B4-BE49-F238E27FC236}">
                  <a16:creationId xmlns:a16="http://schemas.microsoft.com/office/drawing/2014/main" id="{8C2CA006-6EED-C61B-18A5-80062DB463EA}"/>
                </a:ext>
              </a:extLst>
            </p:cNvPr>
            <p:cNvSpPr>
              <a:spLocks noChangeArrowheads="1"/>
            </p:cNvSpPr>
            <p:nvPr/>
          </p:nvSpPr>
          <p:spPr bwMode="auto">
            <a:xfrm>
              <a:off x="4962977" y="712687"/>
              <a:ext cx="1642881" cy="530747"/>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Produits protection des cultures</a:t>
              </a:r>
            </a:p>
          </p:txBody>
        </p:sp>
        <p:sp>
          <p:nvSpPr>
            <p:cNvPr id="62" name="Rectangle 6">
              <a:extLst>
                <a:ext uri="{FF2B5EF4-FFF2-40B4-BE49-F238E27FC236}">
                  <a16:creationId xmlns:a16="http://schemas.microsoft.com/office/drawing/2014/main" id="{932A3492-7D60-DEA2-84C2-14C297BCB90F}"/>
                </a:ext>
              </a:extLst>
            </p:cNvPr>
            <p:cNvSpPr>
              <a:spLocks noChangeArrowheads="1"/>
            </p:cNvSpPr>
            <p:nvPr/>
          </p:nvSpPr>
          <p:spPr bwMode="auto">
            <a:xfrm>
              <a:off x="6701524" y="712687"/>
              <a:ext cx="1642882" cy="530747"/>
            </a:xfrm>
            <a:prstGeom prst="rect">
              <a:avLst/>
            </a:prstGeom>
            <a:solidFill>
              <a:schemeClr val="accent4">
                <a:lumMod val="90000"/>
                <a:lumOff val="10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pPr algn="ctr" defTabSz="457200" eaLnBrk="0" hangingPunct="0">
                <a:defRPr/>
              </a:pPr>
              <a:r>
                <a:rPr lang="fr-FR" sz="1200" b="1" dirty="0">
                  <a:solidFill>
                    <a:prstClr val="white"/>
                  </a:solidFill>
                </a:rPr>
                <a:t>Fabrication des agroéquipements</a:t>
              </a:r>
            </a:p>
          </p:txBody>
        </p:sp>
      </p:grpSp>
      <p:pic>
        <p:nvPicPr>
          <p:cNvPr id="2050" name="Picture 2" descr="Parpaing creux béton B40 15 x 20 x 50cm | Castoram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457" t="16854" r="13565" b="14995"/>
          <a:stretch/>
        </p:blipFill>
        <p:spPr bwMode="auto">
          <a:xfrm>
            <a:off x="1703513" y="3753251"/>
            <a:ext cx="635823" cy="5779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inq technologies pour révolutionner le transport routi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383" t="35334" r="15540" b="12456"/>
          <a:stretch/>
        </p:blipFill>
        <p:spPr bwMode="auto">
          <a:xfrm>
            <a:off x="1583043" y="4593047"/>
            <a:ext cx="756292" cy="49459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Un bâtiment engraissement tourné vers le bien-être | Journal Paysan Breton"/>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783" r="2685"/>
          <a:stretch/>
        </p:blipFill>
        <p:spPr bwMode="auto">
          <a:xfrm>
            <a:off x="1583043" y="5225494"/>
            <a:ext cx="756292" cy="51573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ngrais sac peintures murales • tableaux engrais, compost, Patch |  myloview.f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39532" y="2790952"/>
            <a:ext cx="545357" cy="68169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www.lafranceagricole.fr/ra/lowres/Publie/FA/p1/Images/Web/2020-12-07/Interface-pour-bineuse-kJqC-U103091523400XXD-860x420%40lafranceagricole.fr.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14171" y="2642862"/>
            <a:ext cx="1142529" cy="55798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omment organiser la nourriture d&amp;#39;un porc ?"/>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3774" r="17583"/>
          <a:stretch/>
        </p:blipFill>
        <p:spPr bwMode="auto">
          <a:xfrm>
            <a:off x="8122743" y="3346508"/>
            <a:ext cx="1133956" cy="659206"/>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descr="Cinq technologies pour révolutionner le transport routie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0383" t="35334" r="15540" b="12456"/>
          <a:stretch/>
        </p:blipFill>
        <p:spPr bwMode="auto">
          <a:xfrm>
            <a:off x="8156575" y="4124293"/>
            <a:ext cx="1100124" cy="71945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s://www.entraid.com/wp-content/uploads/2020/06/disponibilite-paille.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3995" t="8128" r="10255" b="11449"/>
          <a:stretch/>
        </p:blipFill>
        <p:spPr bwMode="auto">
          <a:xfrm>
            <a:off x="4614849" y="2771333"/>
            <a:ext cx="761221" cy="69832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18" descr="Producteur de porc bio en Moselle - Ferme de Thury"/>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pic>
        <p:nvPicPr>
          <p:cNvPr id="2068" name="Picture 20" descr="http://www.ferme-de-thury.fr/content/galleries/cochon%201.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41075" y="5878585"/>
            <a:ext cx="674322" cy="674322"/>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Murs de stockage en béton pour fosse à lisier | Maison Bleue préfabrication  bét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830705" y="5843878"/>
            <a:ext cx="901700" cy="532004"/>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AEF61108-B284-2E8E-C080-9400B6C09359}"/>
              </a:ext>
            </a:extLst>
          </p:cNvPr>
          <p:cNvPicPr>
            <a:picLocks noChangeAspect="1"/>
          </p:cNvPicPr>
          <p:nvPr/>
        </p:nvPicPr>
        <p:blipFill>
          <a:blip r:embed="rId13"/>
          <a:stretch>
            <a:fillRect/>
          </a:stretch>
        </p:blipFill>
        <p:spPr>
          <a:xfrm>
            <a:off x="191344" y="272517"/>
            <a:ext cx="405116" cy="343198"/>
          </a:xfrm>
          <a:prstGeom prst="rect">
            <a:avLst/>
          </a:prstGeom>
        </p:spPr>
      </p:pic>
    </p:spTree>
    <p:extLst>
      <p:ext uri="{BB962C8B-B14F-4D97-AF65-F5344CB8AC3E}">
        <p14:creationId xmlns:p14="http://schemas.microsoft.com/office/powerpoint/2010/main" val="3666101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892837" y="52605"/>
            <a:ext cx="7704856" cy="792088"/>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30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dirty="0"/>
              <a:t>Les GES comptabilisés</a:t>
            </a:r>
          </a:p>
        </p:txBody>
      </p:sp>
      <p:sp>
        <p:nvSpPr>
          <p:cNvPr id="2" name="ZoneTexte 1"/>
          <p:cNvSpPr txBox="1"/>
          <p:nvPr/>
        </p:nvSpPr>
        <p:spPr>
          <a:xfrm>
            <a:off x="892837" y="989453"/>
            <a:ext cx="6336705" cy="5139869"/>
          </a:xfrm>
          <a:prstGeom prst="rect">
            <a:avLst/>
          </a:prstGeom>
          <a:noFill/>
        </p:spPr>
        <p:txBody>
          <a:bodyPr wrap="square" rtlCol="0">
            <a:spAutoFit/>
          </a:bodyPr>
          <a:lstStyle/>
          <a:p>
            <a:r>
              <a:rPr lang="fr-FR" sz="2200" b="1" dirty="0">
                <a:solidFill>
                  <a:schemeClr val="accent6">
                    <a:lumMod val="75000"/>
                  </a:schemeClr>
                </a:solidFill>
              </a:rPr>
              <a:t>Le méthane (CH</a:t>
            </a:r>
            <a:r>
              <a:rPr lang="fr-FR" sz="2200" b="1" baseline="-25000" dirty="0">
                <a:solidFill>
                  <a:schemeClr val="accent6">
                    <a:lumMod val="75000"/>
                  </a:schemeClr>
                </a:solidFill>
              </a:rPr>
              <a:t>4</a:t>
            </a:r>
            <a:r>
              <a:rPr lang="fr-FR" sz="2200" b="1" dirty="0">
                <a:solidFill>
                  <a:schemeClr val="accent6">
                    <a:lumMod val="75000"/>
                  </a:schemeClr>
                </a:solidFill>
              </a:rPr>
              <a:t>)</a:t>
            </a:r>
          </a:p>
          <a:p>
            <a:r>
              <a:rPr lang="fr-FR" sz="2200" dirty="0"/>
              <a:t>- Issu de la dégradation anaérobie de la matière organique</a:t>
            </a:r>
          </a:p>
          <a:p>
            <a:r>
              <a:rPr lang="fr-FR" sz="2200" dirty="0"/>
              <a:t>- PRG = 25</a:t>
            </a:r>
          </a:p>
          <a:p>
            <a:endParaRPr lang="fr-FR" sz="1000" dirty="0"/>
          </a:p>
          <a:p>
            <a:r>
              <a:rPr lang="fr-FR" sz="2200" b="1" dirty="0">
                <a:solidFill>
                  <a:schemeClr val="accent6">
                    <a:lumMod val="75000"/>
                  </a:schemeClr>
                </a:solidFill>
              </a:rPr>
              <a:t>Le protoxyde d’azote (N</a:t>
            </a:r>
            <a:r>
              <a:rPr lang="fr-FR" sz="2200" b="1" baseline="-25000" dirty="0">
                <a:solidFill>
                  <a:schemeClr val="accent6">
                    <a:lumMod val="75000"/>
                  </a:schemeClr>
                </a:solidFill>
              </a:rPr>
              <a:t>2</a:t>
            </a:r>
            <a:r>
              <a:rPr lang="fr-FR" sz="2200" b="1" dirty="0">
                <a:solidFill>
                  <a:schemeClr val="accent6">
                    <a:lumMod val="75000"/>
                  </a:schemeClr>
                </a:solidFill>
              </a:rPr>
              <a:t>O)</a:t>
            </a:r>
          </a:p>
          <a:p>
            <a:r>
              <a:rPr lang="fr-FR" sz="2200" dirty="0"/>
              <a:t>- Issu des transformations aérobies/anoxiques de l’azote (processus de nitrification /dénitrification)</a:t>
            </a:r>
          </a:p>
          <a:p>
            <a:r>
              <a:rPr lang="fr-FR" sz="2200" dirty="0"/>
              <a:t>- PRG = 298</a:t>
            </a:r>
          </a:p>
          <a:p>
            <a:endParaRPr lang="fr-FR" sz="1000" dirty="0"/>
          </a:p>
          <a:p>
            <a:r>
              <a:rPr lang="fr-FR" sz="2200" b="1" dirty="0">
                <a:solidFill>
                  <a:schemeClr val="accent6">
                    <a:lumMod val="75000"/>
                  </a:schemeClr>
                </a:solidFill>
              </a:rPr>
              <a:t>Le dioxyde de carbone (CO</a:t>
            </a:r>
            <a:r>
              <a:rPr lang="fr-FR" sz="2200" b="1" baseline="-25000" dirty="0">
                <a:solidFill>
                  <a:schemeClr val="accent6">
                    <a:lumMod val="75000"/>
                  </a:schemeClr>
                </a:solidFill>
              </a:rPr>
              <a:t>2</a:t>
            </a:r>
            <a:r>
              <a:rPr lang="fr-FR" sz="2200" b="1" dirty="0">
                <a:solidFill>
                  <a:schemeClr val="accent6">
                    <a:lumMod val="75000"/>
                  </a:schemeClr>
                </a:solidFill>
              </a:rPr>
              <a:t>)</a:t>
            </a:r>
          </a:p>
          <a:p>
            <a:pPr marL="342900" indent="-342900">
              <a:buFontTx/>
              <a:buChar char="-"/>
            </a:pPr>
            <a:r>
              <a:rPr lang="fr-FR" sz="2200" dirty="0"/>
              <a:t>Issu de la combustion d’énergies fossiles et du stockage/déstockage du carbone </a:t>
            </a:r>
          </a:p>
          <a:p>
            <a:pPr marL="342900" indent="-342900">
              <a:buFontTx/>
              <a:buChar char="-"/>
            </a:pPr>
            <a:r>
              <a:rPr lang="fr-FR" sz="2200" dirty="0"/>
              <a:t>Issu des émissions indirectes des intrants (fabrication + transport)</a:t>
            </a:r>
          </a:p>
          <a:p>
            <a:r>
              <a:rPr lang="fr-FR" sz="2200" dirty="0"/>
              <a:t>- PRG = 1</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314" r="6666" b="4143"/>
          <a:stretch/>
        </p:blipFill>
        <p:spPr bwMode="auto">
          <a:xfrm>
            <a:off x="7248128" y="706594"/>
            <a:ext cx="4680520" cy="590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Les porcs baignés de lumière naturelle | Journal Paysan Bret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88388" y="970193"/>
            <a:ext cx="2135686" cy="15229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 cochon bentheimer colorés avec plusieurs autres porcs mélangé à un tas  de fumier Photo Stock - Alamy"/>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540" r="4689" b="13429"/>
          <a:stretch/>
        </p:blipFill>
        <p:spPr bwMode="auto">
          <a:xfrm>
            <a:off x="7320137" y="922617"/>
            <a:ext cx="2087061" cy="1549076"/>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31FCCF6C-14B0-0B0D-CA70-7011F6E83B85}"/>
              </a:ext>
            </a:extLst>
          </p:cNvPr>
          <p:cNvPicPr>
            <a:picLocks noChangeAspect="1"/>
          </p:cNvPicPr>
          <p:nvPr/>
        </p:nvPicPr>
        <p:blipFill>
          <a:blip r:embed="rId6"/>
          <a:stretch>
            <a:fillRect/>
          </a:stretch>
        </p:blipFill>
        <p:spPr>
          <a:xfrm>
            <a:off x="407368" y="309095"/>
            <a:ext cx="405116" cy="343198"/>
          </a:xfrm>
          <a:prstGeom prst="rect">
            <a:avLst/>
          </a:prstGeom>
        </p:spPr>
      </p:pic>
    </p:spTree>
    <p:extLst>
      <p:ext uri="{BB962C8B-B14F-4D97-AF65-F5344CB8AC3E}">
        <p14:creationId xmlns:p14="http://schemas.microsoft.com/office/powerpoint/2010/main" val="1615079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839416" y="116632"/>
            <a:ext cx="8381920" cy="90872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30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dirty="0"/>
              <a:t>Des émissions à géométrie variable…</a:t>
            </a: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940" y="1160748"/>
            <a:ext cx="9712588" cy="5454136"/>
          </a:xfrm>
          <a:prstGeom prst="rect">
            <a:avLst/>
          </a:prstGeom>
        </p:spPr>
      </p:pic>
      <p:pic>
        <p:nvPicPr>
          <p:cNvPr id="2" name="Image 1">
            <a:extLst>
              <a:ext uri="{FF2B5EF4-FFF2-40B4-BE49-F238E27FC236}">
                <a16:creationId xmlns:a16="http://schemas.microsoft.com/office/drawing/2014/main" id="{BC4CACE6-6831-B38B-F941-13B534B74B67}"/>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3084163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695400" y="-41995"/>
            <a:ext cx="6696744" cy="90872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30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dirty="0"/>
              <a:t>Les émissions de CO</a:t>
            </a:r>
            <a:r>
              <a:rPr lang="fr-FR" baseline="-25000" dirty="0"/>
              <a:t>2</a:t>
            </a:r>
          </a:p>
        </p:txBody>
      </p:sp>
      <p:sp>
        <p:nvSpPr>
          <p:cNvPr id="6" name="ZoneTexte 5"/>
          <p:cNvSpPr txBox="1"/>
          <p:nvPr/>
        </p:nvSpPr>
        <p:spPr>
          <a:xfrm>
            <a:off x="47328" y="6548757"/>
            <a:ext cx="7992888" cy="276999"/>
          </a:xfrm>
          <a:prstGeom prst="rect">
            <a:avLst/>
          </a:prstGeom>
          <a:noFill/>
        </p:spPr>
        <p:txBody>
          <a:bodyPr wrap="square" rtlCol="0">
            <a:spAutoFit/>
          </a:bodyPr>
          <a:lstStyle/>
          <a:p>
            <a:pPr defTabSz="457200"/>
            <a:r>
              <a:rPr lang="fr-FR" sz="1200" b="1" dirty="0">
                <a:solidFill>
                  <a:prstClr val="black"/>
                </a:solidFill>
              </a:rPr>
              <a:t>Source : CITEPA – rapport SECTEN – édition 2020</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2292" y="2492185"/>
            <a:ext cx="4305172" cy="2309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474" y="1370781"/>
            <a:ext cx="7854255"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 1">
            <a:extLst>
              <a:ext uri="{FF2B5EF4-FFF2-40B4-BE49-F238E27FC236}">
                <a16:creationId xmlns:a16="http://schemas.microsoft.com/office/drawing/2014/main" id="{FF43BBA2-A657-5514-19C0-1F7E45A2B19E}"/>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752187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695399" y="-10244"/>
            <a:ext cx="5560465" cy="90872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30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dirty="0"/>
              <a:t>Les émissions de CH</a:t>
            </a:r>
            <a:r>
              <a:rPr lang="fr-FR" baseline="-25000" dirty="0"/>
              <a:t>4</a:t>
            </a:r>
          </a:p>
        </p:txBody>
      </p:sp>
      <p:sp>
        <p:nvSpPr>
          <p:cNvPr id="6" name="ZoneTexte 5"/>
          <p:cNvSpPr txBox="1"/>
          <p:nvPr/>
        </p:nvSpPr>
        <p:spPr>
          <a:xfrm>
            <a:off x="2135560" y="6037048"/>
            <a:ext cx="3960440" cy="276999"/>
          </a:xfrm>
          <a:prstGeom prst="rect">
            <a:avLst/>
          </a:prstGeom>
          <a:noFill/>
        </p:spPr>
        <p:txBody>
          <a:bodyPr wrap="square" rtlCol="0">
            <a:spAutoFit/>
          </a:bodyPr>
          <a:lstStyle/>
          <a:p>
            <a:pPr defTabSz="457200"/>
            <a:r>
              <a:rPr lang="fr-FR" sz="1200" b="1" dirty="0">
                <a:solidFill>
                  <a:prstClr val="black"/>
                </a:solidFill>
              </a:rPr>
              <a:t>Source : CITEPA – rapport SECTEN – édition 2020</a:t>
            </a:r>
          </a:p>
        </p:txBody>
      </p:sp>
      <p:sp>
        <p:nvSpPr>
          <p:cNvPr id="11" name="Ellipse 10"/>
          <p:cNvSpPr/>
          <p:nvPr/>
        </p:nvSpPr>
        <p:spPr>
          <a:xfrm>
            <a:off x="8717971" y="1246971"/>
            <a:ext cx="360040" cy="32969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16280" y="273734"/>
            <a:ext cx="3305981" cy="2854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75" y="1340768"/>
            <a:ext cx="7637491" cy="439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llipse 4"/>
          <p:cNvSpPr/>
          <p:nvPr/>
        </p:nvSpPr>
        <p:spPr>
          <a:xfrm>
            <a:off x="3073027" y="4689140"/>
            <a:ext cx="2277781" cy="2520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7325" y="3506995"/>
            <a:ext cx="4375267" cy="3197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Connecteur droit avec flèche 14"/>
          <p:cNvCxnSpPr/>
          <p:nvPr/>
        </p:nvCxnSpPr>
        <p:spPr>
          <a:xfrm>
            <a:off x="8341460" y="4581128"/>
            <a:ext cx="3528392" cy="72008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CF19346A-B727-DB8D-AD14-D16721B1FD66}"/>
              </a:ext>
            </a:extLst>
          </p:cNvPr>
          <p:cNvPicPr>
            <a:picLocks noChangeAspect="1"/>
          </p:cNvPicPr>
          <p:nvPr/>
        </p:nvPicPr>
        <p:blipFill>
          <a:blip r:embed="rId6"/>
          <a:stretch>
            <a:fillRect/>
          </a:stretch>
        </p:blipFill>
        <p:spPr>
          <a:xfrm>
            <a:off x="191344" y="272517"/>
            <a:ext cx="405116" cy="343198"/>
          </a:xfrm>
          <a:prstGeom prst="rect">
            <a:avLst/>
          </a:prstGeom>
        </p:spPr>
      </p:pic>
    </p:spTree>
    <p:extLst>
      <p:ext uri="{BB962C8B-B14F-4D97-AF65-F5344CB8AC3E}">
        <p14:creationId xmlns:p14="http://schemas.microsoft.com/office/powerpoint/2010/main" val="1114815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729420" y="150484"/>
            <a:ext cx="5366580" cy="587264"/>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30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dirty="0"/>
              <a:t>Les émissions de N</a:t>
            </a:r>
            <a:r>
              <a:rPr lang="fr-FR" baseline="-25000" dirty="0"/>
              <a:t>2</a:t>
            </a:r>
            <a:r>
              <a:rPr lang="fr-FR" dirty="0"/>
              <a:t>O</a:t>
            </a:r>
          </a:p>
        </p:txBody>
      </p:sp>
      <p:sp>
        <p:nvSpPr>
          <p:cNvPr id="6" name="ZoneTexte 5"/>
          <p:cNvSpPr txBox="1"/>
          <p:nvPr/>
        </p:nvSpPr>
        <p:spPr>
          <a:xfrm>
            <a:off x="1791856" y="6165305"/>
            <a:ext cx="3800088" cy="276999"/>
          </a:xfrm>
          <a:prstGeom prst="rect">
            <a:avLst/>
          </a:prstGeom>
          <a:noFill/>
        </p:spPr>
        <p:txBody>
          <a:bodyPr wrap="square" rtlCol="0">
            <a:spAutoFit/>
          </a:bodyPr>
          <a:lstStyle/>
          <a:p>
            <a:pPr defTabSz="457200"/>
            <a:r>
              <a:rPr lang="fr-FR" sz="1200" b="1" dirty="0">
                <a:solidFill>
                  <a:prstClr val="black"/>
                </a:solidFill>
              </a:rPr>
              <a:t>Source : CITEPA – rapport SECTEN – édition 2020</a:t>
            </a:r>
          </a:p>
        </p:txBody>
      </p:sp>
      <p:pic>
        <p:nvPicPr>
          <p:cNvPr id="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4784"/>
            <a:ext cx="7752829" cy="4344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8920" y="31214"/>
            <a:ext cx="3823445" cy="3194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00157" y="3573016"/>
            <a:ext cx="4352900" cy="3284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llipse 3"/>
          <p:cNvSpPr/>
          <p:nvPr/>
        </p:nvSpPr>
        <p:spPr>
          <a:xfrm>
            <a:off x="2207568" y="2420888"/>
            <a:ext cx="3744416" cy="11521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8" name="Connecteur droit avec flèche 17"/>
          <p:cNvCxnSpPr/>
          <p:nvPr/>
        </p:nvCxnSpPr>
        <p:spPr>
          <a:xfrm>
            <a:off x="8328248" y="4892893"/>
            <a:ext cx="3528392" cy="72008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656FD8E1-8AFA-40AC-FE94-EEFE16D645E0}"/>
              </a:ext>
            </a:extLst>
          </p:cNvPr>
          <p:cNvPicPr>
            <a:picLocks noChangeAspect="1"/>
          </p:cNvPicPr>
          <p:nvPr/>
        </p:nvPicPr>
        <p:blipFill>
          <a:blip r:embed="rId6"/>
          <a:stretch>
            <a:fillRect/>
          </a:stretch>
        </p:blipFill>
        <p:spPr>
          <a:xfrm>
            <a:off x="191344" y="272517"/>
            <a:ext cx="405116" cy="343198"/>
          </a:xfrm>
          <a:prstGeom prst="rect">
            <a:avLst/>
          </a:prstGeom>
        </p:spPr>
      </p:pic>
    </p:spTree>
    <p:extLst>
      <p:ext uri="{BB962C8B-B14F-4D97-AF65-F5344CB8AC3E}">
        <p14:creationId xmlns:p14="http://schemas.microsoft.com/office/powerpoint/2010/main" val="485333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1151" y="5734051"/>
            <a:ext cx="6643673" cy="67627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fr-FR">
              <a:solidFill>
                <a:prstClr val="white"/>
              </a:solidFill>
            </a:endParaRPr>
          </a:p>
        </p:txBody>
      </p:sp>
      <p:sp>
        <p:nvSpPr>
          <p:cNvPr id="6" name="Rectangle 25"/>
          <p:cNvSpPr>
            <a:spLocks noChangeArrowheads="1"/>
          </p:cNvSpPr>
          <p:nvPr/>
        </p:nvSpPr>
        <p:spPr bwMode="auto">
          <a:xfrm>
            <a:off x="7796213" y="5195889"/>
            <a:ext cx="285750" cy="71437"/>
          </a:xfrm>
          <a:prstGeom prst="rect">
            <a:avLst/>
          </a:prstGeom>
          <a:solidFill>
            <a:srgbClr val="996633"/>
          </a:solidFill>
          <a:ln w="9525" algn="ctr">
            <a:noFill/>
            <a:round/>
            <a:headEnd/>
            <a:tailEnd/>
          </a:ln>
        </p:spPr>
        <p:txBody>
          <a:bodyPr wrap="none"/>
          <a:lstStyle/>
          <a:p>
            <a:pPr defTabSz="457200"/>
            <a:endParaRPr lang="fr-FR">
              <a:solidFill>
                <a:prstClr val="black"/>
              </a:solidFill>
            </a:endParaRP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1713" y="4267201"/>
            <a:ext cx="1714500" cy="1243013"/>
          </a:xfrm>
          <a:prstGeom prst="rect">
            <a:avLst/>
          </a:prstGeom>
          <a:noFill/>
          <a:ln w="9525">
            <a:noFill/>
            <a:miter lim="800000"/>
            <a:headEnd/>
            <a:tailEnd/>
          </a:ln>
        </p:spPr>
      </p:pic>
      <p:pic>
        <p:nvPicPr>
          <p:cNvPr id="8" name="Image 69" descr="fosse.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10525" y="4981576"/>
            <a:ext cx="928688" cy="523875"/>
          </a:xfrm>
          <a:prstGeom prst="rect">
            <a:avLst/>
          </a:prstGeom>
          <a:noFill/>
          <a:ln w="9525">
            <a:noFill/>
            <a:miter lim="800000"/>
            <a:headEnd/>
            <a:tailEnd/>
          </a:ln>
        </p:spPr>
      </p:pic>
      <p:pic>
        <p:nvPicPr>
          <p:cNvPr id="9" name="Image 47" descr="usine.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95714" y="4124325"/>
            <a:ext cx="1673225" cy="1447800"/>
          </a:xfrm>
          <a:prstGeom prst="rect">
            <a:avLst/>
          </a:prstGeom>
          <a:noFill/>
          <a:ln w="9525">
            <a:noFill/>
            <a:miter lim="800000"/>
            <a:headEnd/>
            <a:tailEnd/>
          </a:ln>
        </p:spPr>
      </p:pic>
      <p:pic>
        <p:nvPicPr>
          <p:cNvPr id="10" name="Image 75" descr="champ.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81150" y="4624389"/>
            <a:ext cx="1708150" cy="941387"/>
          </a:xfrm>
          <a:prstGeom prst="rect">
            <a:avLst/>
          </a:prstGeom>
          <a:noFill/>
          <a:ln w="9525">
            <a:noFill/>
            <a:miter lim="800000"/>
            <a:headEnd/>
            <a:tailEnd/>
          </a:ln>
        </p:spPr>
      </p:pic>
      <p:cxnSp>
        <p:nvCxnSpPr>
          <p:cNvPr id="11" name="Connecteur droit avec flèche 78"/>
          <p:cNvCxnSpPr>
            <a:cxnSpLocks noChangeShapeType="1"/>
          </p:cNvCxnSpPr>
          <p:nvPr/>
        </p:nvCxnSpPr>
        <p:spPr bwMode="auto">
          <a:xfrm>
            <a:off x="3438525" y="5195889"/>
            <a:ext cx="642938" cy="1587"/>
          </a:xfrm>
          <a:prstGeom prst="straightConnector1">
            <a:avLst/>
          </a:prstGeom>
          <a:noFill/>
          <a:ln w="19050" algn="ctr">
            <a:solidFill>
              <a:srgbClr val="000000"/>
            </a:solidFill>
            <a:round/>
            <a:headEnd/>
            <a:tailEnd type="triangle" w="med" len="med"/>
          </a:ln>
        </p:spPr>
      </p:cxnSp>
      <p:cxnSp>
        <p:nvCxnSpPr>
          <p:cNvPr id="12" name="Connecteur droit avec flèche 79"/>
          <p:cNvCxnSpPr>
            <a:cxnSpLocks noChangeShapeType="1"/>
          </p:cNvCxnSpPr>
          <p:nvPr/>
        </p:nvCxnSpPr>
        <p:spPr bwMode="auto">
          <a:xfrm>
            <a:off x="5295900" y="5195889"/>
            <a:ext cx="642938" cy="1587"/>
          </a:xfrm>
          <a:prstGeom prst="straightConnector1">
            <a:avLst/>
          </a:prstGeom>
          <a:noFill/>
          <a:ln w="19050" algn="ctr">
            <a:solidFill>
              <a:srgbClr val="000000"/>
            </a:solidFill>
            <a:round/>
            <a:headEnd/>
            <a:tailEnd type="triangle" w="med" len="med"/>
          </a:ln>
        </p:spPr>
      </p:cxnSp>
      <p:pic>
        <p:nvPicPr>
          <p:cNvPr id="13" name="Picture 2" descr="http://t2.gstatic.com/images?q=tbn:ipzyNnoVQaFCHM:http://www.midi-batiment.com/img/fic-tec/materiaux/parpaing.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1839" y="5734051"/>
            <a:ext cx="771525" cy="676275"/>
          </a:xfrm>
          <a:prstGeom prst="rect">
            <a:avLst/>
          </a:prstGeom>
          <a:noFill/>
          <a:ln w="9525">
            <a:noFill/>
            <a:miter lim="800000"/>
            <a:headEnd/>
            <a:tailEnd/>
          </a:ln>
        </p:spPr>
      </p:pic>
      <p:cxnSp>
        <p:nvCxnSpPr>
          <p:cNvPr id="14" name="Connecteur droit avec flèche 87"/>
          <p:cNvCxnSpPr>
            <a:cxnSpLocks noChangeShapeType="1"/>
          </p:cNvCxnSpPr>
          <p:nvPr/>
        </p:nvCxnSpPr>
        <p:spPr bwMode="auto">
          <a:xfrm rot="5400000" flipH="1" flipV="1">
            <a:off x="7332663" y="5659438"/>
            <a:ext cx="214313" cy="1588"/>
          </a:xfrm>
          <a:prstGeom prst="straightConnector1">
            <a:avLst/>
          </a:prstGeom>
          <a:noFill/>
          <a:ln w="19050" algn="ctr">
            <a:solidFill>
              <a:srgbClr val="000000"/>
            </a:solidFill>
            <a:round/>
            <a:headEnd/>
            <a:tailEnd type="triangle" w="med" len="med"/>
          </a:ln>
        </p:spPr>
      </p:cxnSp>
      <p:cxnSp>
        <p:nvCxnSpPr>
          <p:cNvPr id="15" name="Connecteur droit avec flèche 87"/>
          <p:cNvCxnSpPr>
            <a:cxnSpLocks noChangeShapeType="1"/>
          </p:cNvCxnSpPr>
          <p:nvPr/>
        </p:nvCxnSpPr>
        <p:spPr bwMode="auto">
          <a:xfrm rot="5400000" flipH="1" flipV="1">
            <a:off x="6475413" y="5659438"/>
            <a:ext cx="214313" cy="1588"/>
          </a:xfrm>
          <a:prstGeom prst="straightConnector1">
            <a:avLst/>
          </a:prstGeom>
          <a:noFill/>
          <a:ln w="19050" algn="ctr">
            <a:solidFill>
              <a:srgbClr val="000000"/>
            </a:solidFill>
            <a:round/>
            <a:headEnd/>
            <a:tailEnd type="triangle" w="med" len="med"/>
          </a:ln>
        </p:spPr>
      </p:cxnSp>
      <p:sp>
        <p:nvSpPr>
          <p:cNvPr id="16" name="Rectangle 15"/>
          <p:cNvSpPr/>
          <p:nvPr/>
        </p:nvSpPr>
        <p:spPr bwMode="auto">
          <a:xfrm>
            <a:off x="1343473" y="2132856"/>
            <a:ext cx="7813158" cy="4608512"/>
          </a:xfrm>
          <a:prstGeom prst="rect">
            <a:avLst/>
          </a:prstGeom>
          <a:noFill/>
          <a:ln w="38100" cap="flat" cmpd="sng" algn="ctr">
            <a:solidFill>
              <a:srgbClr val="FF6600"/>
            </a:solidFill>
            <a:prstDash val="solid"/>
            <a:round/>
            <a:headEnd type="none" w="med" len="med"/>
            <a:tailEnd type="none" w="med" len="med"/>
          </a:ln>
          <a:effectLst>
            <a:outerShdw blurRad="50800" dist="38100" dir="2700000" algn="tl" rotWithShape="0">
              <a:prstClr val="black">
                <a:alpha val="40000"/>
              </a:prstClr>
            </a:outerShdw>
          </a:effectLst>
        </p:spPr>
        <p:txBody>
          <a:bodyPr wrap="none"/>
          <a:lstStyle/>
          <a:p>
            <a:pPr defTabSz="457200"/>
            <a:endParaRPr lang="fr-FR">
              <a:solidFill>
                <a:prstClr val="black"/>
              </a:solidFill>
            </a:endParaRPr>
          </a:p>
        </p:txBody>
      </p:sp>
      <p:grpSp>
        <p:nvGrpSpPr>
          <p:cNvPr id="17" name="Groupe 204"/>
          <p:cNvGrpSpPr>
            <a:grpSpLocks/>
          </p:cNvGrpSpPr>
          <p:nvPr/>
        </p:nvGrpSpPr>
        <p:grpSpPr bwMode="auto">
          <a:xfrm>
            <a:off x="1938338" y="2708921"/>
            <a:ext cx="6786562" cy="3345805"/>
            <a:chOff x="357128" y="3429000"/>
            <a:chExt cx="6786658" cy="3072628"/>
          </a:xfrm>
        </p:grpSpPr>
        <p:cxnSp>
          <p:nvCxnSpPr>
            <p:cNvPr id="18" name="Connecteur droit avec flèche 76"/>
            <p:cNvCxnSpPr>
              <a:cxnSpLocks noChangeShapeType="1"/>
            </p:cNvCxnSpPr>
            <p:nvPr/>
          </p:nvCxnSpPr>
          <p:spPr bwMode="auto">
            <a:xfrm rot="5400000" flipH="1" flipV="1">
              <a:off x="-358016" y="4429132"/>
              <a:ext cx="2001058" cy="794"/>
            </a:xfrm>
            <a:prstGeom prst="straightConnector1">
              <a:avLst/>
            </a:prstGeom>
            <a:noFill/>
            <a:ln w="28575" algn="ctr">
              <a:solidFill>
                <a:schemeClr val="tx1"/>
              </a:solidFill>
              <a:round/>
              <a:headEnd/>
              <a:tailEnd type="arrow" w="med" len="med"/>
            </a:ln>
          </p:spPr>
        </p:cxnSp>
        <p:cxnSp>
          <p:nvCxnSpPr>
            <p:cNvPr id="19" name="Connecteur droit avec flèche 79"/>
            <p:cNvCxnSpPr>
              <a:cxnSpLocks noChangeShapeType="1"/>
            </p:cNvCxnSpPr>
            <p:nvPr/>
          </p:nvCxnSpPr>
          <p:spPr bwMode="auto">
            <a:xfrm rot="5400000" flipH="1" flipV="1">
              <a:off x="892943" y="4536289"/>
              <a:ext cx="2214578" cy="1588"/>
            </a:xfrm>
            <a:prstGeom prst="straightConnector1">
              <a:avLst/>
            </a:prstGeom>
            <a:noFill/>
            <a:ln w="28575" algn="ctr">
              <a:solidFill>
                <a:schemeClr val="tx1"/>
              </a:solidFill>
              <a:round/>
              <a:headEnd/>
              <a:tailEnd type="arrow" w="med" len="med"/>
            </a:ln>
          </p:spPr>
        </p:cxnSp>
        <p:cxnSp>
          <p:nvCxnSpPr>
            <p:cNvPr id="20" name="Connecteur droit avec flèche 81"/>
            <p:cNvCxnSpPr>
              <a:cxnSpLocks noChangeShapeType="1"/>
            </p:cNvCxnSpPr>
            <p:nvPr/>
          </p:nvCxnSpPr>
          <p:spPr bwMode="auto">
            <a:xfrm rot="5400000" flipH="1" flipV="1">
              <a:off x="2071670" y="4286256"/>
              <a:ext cx="1714512" cy="1588"/>
            </a:xfrm>
            <a:prstGeom prst="straightConnector1">
              <a:avLst/>
            </a:prstGeom>
            <a:noFill/>
            <a:ln w="28575" algn="ctr">
              <a:solidFill>
                <a:schemeClr val="tx1"/>
              </a:solidFill>
              <a:round/>
              <a:headEnd/>
              <a:tailEnd type="arrow" w="med" len="med"/>
            </a:ln>
          </p:spPr>
        </p:cxnSp>
        <p:cxnSp>
          <p:nvCxnSpPr>
            <p:cNvPr id="21" name="Connecteur droit avec flèche 83"/>
            <p:cNvCxnSpPr>
              <a:cxnSpLocks noChangeShapeType="1"/>
            </p:cNvCxnSpPr>
            <p:nvPr/>
          </p:nvCxnSpPr>
          <p:spPr bwMode="auto">
            <a:xfrm rot="5400000" flipH="1" flipV="1">
              <a:off x="2893207" y="4536289"/>
              <a:ext cx="2214578" cy="1588"/>
            </a:xfrm>
            <a:prstGeom prst="straightConnector1">
              <a:avLst/>
            </a:prstGeom>
            <a:noFill/>
            <a:ln w="28575" algn="ctr">
              <a:solidFill>
                <a:schemeClr val="tx1"/>
              </a:solidFill>
              <a:round/>
              <a:headEnd/>
              <a:tailEnd type="arrow" w="med" len="med"/>
            </a:ln>
          </p:spPr>
        </p:cxnSp>
        <p:cxnSp>
          <p:nvCxnSpPr>
            <p:cNvPr id="22" name="Connecteur droit avec flèche 84"/>
            <p:cNvCxnSpPr>
              <a:cxnSpLocks noChangeShapeType="1"/>
            </p:cNvCxnSpPr>
            <p:nvPr/>
          </p:nvCxnSpPr>
          <p:spPr bwMode="auto">
            <a:xfrm rot="5400000" flipH="1" flipV="1">
              <a:off x="3321041" y="4964917"/>
              <a:ext cx="3072628" cy="794"/>
            </a:xfrm>
            <a:prstGeom prst="straightConnector1">
              <a:avLst/>
            </a:prstGeom>
            <a:noFill/>
            <a:ln w="28575" algn="ctr">
              <a:solidFill>
                <a:schemeClr val="tx1"/>
              </a:solidFill>
              <a:round/>
              <a:headEnd/>
              <a:tailEnd type="arrow" w="med" len="med"/>
            </a:ln>
          </p:spPr>
        </p:cxnSp>
        <p:cxnSp>
          <p:nvCxnSpPr>
            <p:cNvPr id="23" name="Connecteur droit avec flèche 86"/>
            <p:cNvCxnSpPr>
              <a:cxnSpLocks noChangeShapeType="1"/>
            </p:cNvCxnSpPr>
            <p:nvPr/>
          </p:nvCxnSpPr>
          <p:spPr bwMode="auto">
            <a:xfrm rot="5400000" flipH="1" flipV="1">
              <a:off x="4607719" y="4107661"/>
              <a:ext cx="1357322" cy="1588"/>
            </a:xfrm>
            <a:prstGeom prst="straightConnector1">
              <a:avLst/>
            </a:prstGeom>
            <a:noFill/>
            <a:ln w="28575" algn="ctr">
              <a:solidFill>
                <a:schemeClr val="tx1"/>
              </a:solidFill>
              <a:round/>
              <a:headEnd/>
              <a:tailEnd type="arrow" w="med" len="med"/>
            </a:ln>
          </p:spPr>
        </p:cxnSp>
        <p:cxnSp>
          <p:nvCxnSpPr>
            <p:cNvPr id="24" name="Connecteur droit avec flèche 88"/>
            <p:cNvCxnSpPr>
              <a:cxnSpLocks noChangeShapeType="1"/>
            </p:cNvCxnSpPr>
            <p:nvPr/>
          </p:nvCxnSpPr>
          <p:spPr bwMode="auto">
            <a:xfrm rot="5400000" flipH="1" flipV="1">
              <a:off x="5750727" y="4536289"/>
              <a:ext cx="2214578" cy="1588"/>
            </a:xfrm>
            <a:prstGeom prst="straightConnector1">
              <a:avLst/>
            </a:prstGeom>
            <a:noFill/>
            <a:ln w="28575" algn="ctr">
              <a:solidFill>
                <a:schemeClr val="tx1"/>
              </a:solidFill>
              <a:round/>
              <a:headEnd/>
              <a:tailEnd type="arrow" w="med" len="med"/>
            </a:ln>
          </p:spPr>
        </p:cxnSp>
        <p:cxnSp>
          <p:nvCxnSpPr>
            <p:cNvPr id="25" name="Connecteur droit avec flèche 92"/>
            <p:cNvCxnSpPr>
              <a:cxnSpLocks noChangeShapeType="1"/>
            </p:cNvCxnSpPr>
            <p:nvPr/>
          </p:nvCxnSpPr>
          <p:spPr bwMode="auto">
            <a:xfrm rot="5400000" flipH="1" flipV="1">
              <a:off x="4429124" y="4929198"/>
              <a:ext cx="3000396" cy="1588"/>
            </a:xfrm>
            <a:prstGeom prst="straightConnector1">
              <a:avLst/>
            </a:prstGeom>
            <a:noFill/>
            <a:ln w="28575" algn="ctr">
              <a:solidFill>
                <a:schemeClr val="tx1"/>
              </a:solidFill>
              <a:round/>
              <a:headEnd/>
              <a:tailEnd type="arrow" w="med" len="med"/>
            </a:ln>
          </p:spPr>
        </p:cxnSp>
        <p:grpSp>
          <p:nvGrpSpPr>
            <p:cNvPr id="26" name="Groupe 102"/>
            <p:cNvGrpSpPr>
              <a:grpSpLocks/>
            </p:cNvGrpSpPr>
            <p:nvPr/>
          </p:nvGrpSpPr>
          <p:grpSpPr bwMode="auto">
            <a:xfrm>
              <a:off x="357128" y="4000289"/>
              <a:ext cx="571508" cy="285752"/>
              <a:chOff x="6786548" y="785579"/>
              <a:chExt cx="571508" cy="285752"/>
            </a:xfrm>
          </p:grpSpPr>
          <p:sp>
            <p:nvSpPr>
              <p:cNvPr id="69" name="Ellipse 97"/>
              <p:cNvSpPr>
                <a:spLocks noChangeArrowheads="1"/>
              </p:cNvSpPr>
              <p:nvPr/>
            </p:nvSpPr>
            <p:spPr bwMode="auto">
              <a:xfrm>
                <a:off x="6857987" y="785579"/>
                <a:ext cx="357191"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70" name="ZoneTexte 69"/>
              <p:cNvSpPr txBox="1"/>
              <p:nvPr/>
            </p:nvSpPr>
            <p:spPr>
              <a:xfrm>
                <a:off x="6786548" y="785642"/>
                <a:ext cx="571508" cy="282647"/>
              </a:xfrm>
              <a:prstGeom prst="rect">
                <a:avLst/>
              </a:prstGeom>
              <a:noFill/>
            </p:spPr>
            <p:txBody>
              <a:bodyPr>
                <a:spAutoFit/>
              </a:bodyPr>
              <a:lstStyle/>
              <a:p>
                <a:pPr defTabSz="457200">
                  <a:defRPr/>
                </a:pPr>
                <a:r>
                  <a:rPr lang="fr-FR" sz="1400" b="1" dirty="0">
                    <a:solidFill>
                      <a:prstClr val="black"/>
                    </a:solidFill>
                  </a:rPr>
                  <a:t>CH</a:t>
                </a:r>
                <a:r>
                  <a:rPr lang="fr-FR" sz="1400" b="1" baseline="-25000" dirty="0">
                    <a:solidFill>
                      <a:prstClr val="black"/>
                    </a:solidFill>
                  </a:rPr>
                  <a:t>4</a:t>
                </a:r>
              </a:p>
            </p:txBody>
          </p:sp>
        </p:grpSp>
        <p:grpSp>
          <p:nvGrpSpPr>
            <p:cNvPr id="27" name="Groupe 100"/>
            <p:cNvGrpSpPr>
              <a:grpSpLocks/>
            </p:cNvGrpSpPr>
            <p:nvPr/>
          </p:nvGrpSpPr>
          <p:grpSpPr bwMode="auto">
            <a:xfrm>
              <a:off x="357128" y="4286030"/>
              <a:ext cx="571508" cy="285763"/>
              <a:chOff x="7429490" y="2142890"/>
              <a:chExt cx="571508" cy="285763"/>
            </a:xfrm>
          </p:grpSpPr>
          <p:sp>
            <p:nvSpPr>
              <p:cNvPr id="67" name="Ellipse 99"/>
              <p:cNvSpPr>
                <a:spLocks noChangeArrowheads="1"/>
              </p:cNvSpPr>
              <p:nvPr/>
            </p:nvSpPr>
            <p:spPr bwMode="auto">
              <a:xfrm>
                <a:off x="7500929" y="2142901"/>
                <a:ext cx="357191"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68" name="ZoneTexte 67"/>
              <p:cNvSpPr txBox="1"/>
              <p:nvPr/>
            </p:nvSpPr>
            <p:spPr>
              <a:xfrm>
                <a:off x="7429490" y="2142890"/>
                <a:ext cx="571508" cy="282648"/>
              </a:xfrm>
              <a:prstGeom prst="rect">
                <a:avLst/>
              </a:prstGeom>
              <a:noFill/>
            </p:spPr>
            <p:txBody>
              <a:bodyPr>
                <a:spAutoFit/>
              </a:bodyPr>
              <a:lstStyle/>
              <a:p>
                <a:pPr defTabSz="457200">
                  <a:defRPr/>
                </a:pPr>
                <a:r>
                  <a:rPr lang="fr-FR" sz="1400" b="1" dirty="0">
                    <a:solidFill>
                      <a:prstClr val="black"/>
                    </a:solidFill>
                  </a:rPr>
                  <a:t>CO</a:t>
                </a:r>
                <a:r>
                  <a:rPr lang="fr-FR" sz="1400" b="1" baseline="-25000" dirty="0">
                    <a:solidFill>
                      <a:prstClr val="black"/>
                    </a:solidFill>
                  </a:rPr>
                  <a:t>2</a:t>
                </a:r>
              </a:p>
            </p:txBody>
          </p:sp>
        </p:grpSp>
        <p:grpSp>
          <p:nvGrpSpPr>
            <p:cNvPr id="28" name="Groupe 104"/>
            <p:cNvGrpSpPr>
              <a:grpSpLocks/>
            </p:cNvGrpSpPr>
            <p:nvPr/>
          </p:nvGrpSpPr>
          <p:grpSpPr bwMode="auto">
            <a:xfrm>
              <a:off x="5000631" y="4000352"/>
              <a:ext cx="571508" cy="285904"/>
              <a:chOff x="7429523" y="785642"/>
              <a:chExt cx="571508" cy="285904"/>
            </a:xfrm>
          </p:grpSpPr>
          <p:sp>
            <p:nvSpPr>
              <p:cNvPr id="65" name="Ellipse 105"/>
              <p:cNvSpPr>
                <a:spLocks noChangeArrowheads="1"/>
              </p:cNvSpPr>
              <p:nvPr/>
            </p:nvSpPr>
            <p:spPr bwMode="auto">
              <a:xfrm>
                <a:off x="7500958" y="785794"/>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66" name="ZoneTexte 65"/>
              <p:cNvSpPr txBox="1"/>
              <p:nvPr/>
            </p:nvSpPr>
            <p:spPr>
              <a:xfrm>
                <a:off x="7429523" y="785642"/>
                <a:ext cx="571508" cy="282648"/>
              </a:xfrm>
              <a:prstGeom prst="rect">
                <a:avLst/>
              </a:prstGeom>
              <a:noFill/>
            </p:spPr>
            <p:txBody>
              <a:bodyPr>
                <a:spAutoFit/>
              </a:bodyPr>
              <a:lstStyle/>
              <a:p>
                <a:pPr defTabSz="457200">
                  <a:defRPr/>
                </a:pPr>
                <a:r>
                  <a:rPr lang="fr-FR" sz="1400" b="1" dirty="0">
                    <a:solidFill>
                      <a:prstClr val="black"/>
                    </a:solidFill>
                  </a:rPr>
                  <a:t>CH</a:t>
                </a:r>
                <a:r>
                  <a:rPr lang="fr-FR" sz="1400" b="1" baseline="-25000" dirty="0">
                    <a:solidFill>
                      <a:prstClr val="black"/>
                    </a:solidFill>
                  </a:rPr>
                  <a:t>4</a:t>
                </a:r>
              </a:p>
            </p:txBody>
          </p:sp>
        </p:grpSp>
        <p:grpSp>
          <p:nvGrpSpPr>
            <p:cNvPr id="29" name="Groupe 107"/>
            <p:cNvGrpSpPr>
              <a:grpSpLocks/>
            </p:cNvGrpSpPr>
            <p:nvPr/>
          </p:nvGrpSpPr>
          <p:grpSpPr bwMode="auto">
            <a:xfrm>
              <a:off x="5000631" y="3714673"/>
              <a:ext cx="571508" cy="285831"/>
              <a:chOff x="7715275" y="1214343"/>
              <a:chExt cx="571508" cy="285831"/>
            </a:xfrm>
          </p:grpSpPr>
          <p:sp>
            <p:nvSpPr>
              <p:cNvPr id="63" name="Ellipse 108"/>
              <p:cNvSpPr>
                <a:spLocks noChangeArrowheads="1"/>
              </p:cNvSpPr>
              <p:nvPr/>
            </p:nvSpPr>
            <p:spPr bwMode="auto">
              <a:xfrm>
                <a:off x="7786710" y="1214422"/>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64" name="ZoneTexte 63"/>
              <p:cNvSpPr txBox="1"/>
              <p:nvPr/>
            </p:nvSpPr>
            <p:spPr>
              <a:xfrm>
                <a:off x="7715275" y="1214343"/>
                <a:ext cx="571508" cy="282648"/>
              </a:xfrm>
              <a:prstGeom prst="rect">
                <a:avLst/>
              </a:prstGeom>
              <a:noFill/>
            </p:spPr>
            <p:txBody>
              <a:bodyPr>
                <a:spAutoFit/>
              </a:bodyPr>
              <a:lstStyle/>
              <a:p>
                <a:pPr defTabSz="457200"/>
                <a:r>
                  <a:rPr lang="fr-FR" sz="1400" b="1">
                    <a:solidFill>
                      <a:prstClr val="black"/>
                    </a:solidFill>
                    <a:latin typeface="Arial" pitchFamily="34" charset="0"/>
                  </a:rPr>
                  <a:t>N</a:t>
                </a:r>
                <a:r>
                  <a:rPr lang="fr-FR" sz="1400" b="1" baseline="-25000">
                    <a:solidFill>
                      <a:prstClr val="black"/>
                    </a:solidFill>
                    <a:latin typeface="Arial" pitchFamily="34" charset="0"/>
                  </a:rPr>
                  <a:t>2</a:t>
                </a:r>
                <a:r>
                  <a:rPr lang="fr-FR" sz="1400" b="1">
                    <a:solidFill>
                      <a:prstClr val="black"/>
                    </a:solidFill>
                    <a:latin typeface="Arial" pitchFamily="34" charset="0"/>
                  </a:rPr>
                  <a:t>O</a:t>
                </a:r>
                <a:endParaRPr lang="fr-FR" sz="1400" b="1" baseline="-25000">
                  <a:solidFill>
                    <a:prstClr val="black"/>
                  </a:solidFill>
                  <a:latin typeface="Arial" pitchFamily="34" charset="0"/>
                </a:endParaRPr>
              </a:p>
            </p:txBody>
          </p:sp>
        </p:grpSp>
        <p:grpSp>
          <p:nvGrpSpPr>
            <p:cNvPr id="30" name="Groupe 110"/>
            <p:cNvGrpSpPr>
              <a:grpSpLocks/>
            </p:cNvGrpSpPr>
            <p:nvPr/>
          </p:nvGrpSpPr>
          <p:grpSpPr bwMode="auto">
            <a:xfrm>
              <a:off x="5000631" y="4286030"/>
              <a:ext cx="571508" cy="285978"/>
              <a:chOff x="8072465" y="2142890"/>
              <a:chExt cx="571508" cy="285978"/>
            </a:xfrm>
          </p:grpSpPr>
          <p:sp>
            <p:nvSpPr>
              <p:cNvPr id="61" name="Ellipse 111"/>
              <p:cNvSpPr>
                <a:spLocks noChangeArrowheads="1"/>
              </p:cNvSpPr>
              <p:nvPr/>
            </p:nvSpPr>
            <p:spPr bwMode="auto">
              <a:xfrm>
                <a:off x="8143900" y="2143116"/>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62" name="ZoneTexte 61"/>
              <p:cNvSpPr txBox="1"/>
              <p:nvPr/>
            </p:nvSpPr>
            <p:spPr>
              <a:xfrm>
                <a:off x="8072465" y="2142890"/>
                <a:ext cx="571508" cy="282648"/>
              </a:xfrm>
              <a:prstGeom prst="rect">
                <a:avLst/>
              </a:prstGeom>
              <a:noFill/>
            </p:spPr>
            <p:txBody>
              <a:bodyPr>
                <a:spAutoFit/>
              </a:bodyPr>
              <a:lstStyle/>
              <a:p>
                <a:pPr defTabSz="457200">
                  <a:defRPr/>
                </a:pPr>
                <a:r>
                  <a:rPr lang="fr-FR" sz="1400" b="1" dirty="0">
                    <a:solidFill>
                      <a:prstClr val="black"/>
                    </a:solidFill>
                  </a:rPr>
                  <a:t>CO</a:t>
                </a:r>
                <a:r>
                  <a:rPr lang="fr-FR" sz="1400" b="1" baseline="-25000" dirty="0">
                    <a:solidFill>
                      <a:prstClr val="black"/>
                    </a:solidFill>
                  </a:rPr>
                  <a:t>2</a:t>
                </a:r>
              </a:p>
            </p:txBody>
          </p:sp>
        </p:grpSp>
        <p:grpSp>
          <p:nvGrpSpPr>
            <p:cNvPr id="31" name="Groupe 165"/>
            <p:cNvGrpSpPr>
              <a:grpSpLocks/>
            </p:cNvGrpSpPr>
            <p:nvPr/>
          </p:nvGrpSpPr>
          <p:grpSpPr bwMode="auto">
            <a:xfrm>
              <a:off x="1714459" y="4286030"/>
              <a:ext cx="571508" cy="285978"/>
              <a:chOff x="8072441" y="2142890"/>
              <a:chExt cx="571508" cy="285978"/>
            </a:xfrm>
          </p:grpSpPr>
          <p:sp>
            <p:nvSpPr>
              <p:cNvPr id="59" name="Ellipse 166"/>
              <p:cNvSpPr>
                <a:spLocks noChangeArrowheads="1"/>
              </p:cNvSpPr>
              <p:nvPr/>
            </p:nvSpPr>
            <p:spPr bwMode="auto">
              <a:xfrm>
                <a:off x="8143900" y="2143116"/>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60" name="ZoneTexte 59"/>
              <p:cNvSpPr txBox="1"/>
              <p:nvPr/>
            </p:nvSpPr>
            <p:spPr>
              <a:xfrm>
                <a:off x="8072441" y="2142890"/>
                <a:ext cx="571508" cy="282648"/>
              </a:xfrm>
              <a:prstGeom prst="rect">
                <a:avLst/>
              </a:prstGeom>
              <a:noFill/>
            </p:spPr>
            <p:txBody>
              <a:bodyPr>
                <a:spAutoFit/>
              </a:bodyPr>
              <a:lstStyle/>
              <a:p>
                <a:pPr defTabSz="457200">
                  <a:defRPr/>
                </a:pPr>
                <a:r>
                  <a:rPr lang="fr-FR" sz="1400" b="1" dirty="0">
                    <a:solidFill>
                      <a:prstClr val="black"/>
                    </a:solidFill>
                  </a:rPr>
                  <a:t>CO</a:t>
                </a:r>
                <a:r>
                  <a:rPr lang="fr-FR" sz="1400" b="1" baseline="-25000" dirty="0">
                    <a:solidFill>
                      <a:prstClr val="black"/>
                    </a:solidFill>
                  </a:rPr>
                  <a:t>2</a:t>
                </a:r>
              </a:p>
            </p:txBody>
          </p:sp>
        </p:grpSp>
        <p:grpSp>
          <p:nvGrpSpPr>
            <p:cNvPr id="32" name="Groupe 168"/>
            <p:cNvGrpSpPr>
              <a:grpSpLocks/>
            </p:cNvGrpSpPr>
            <p:nvPr/>
          </p:nvGrpSpPr>
          <p:grpSpPr bwMode="auto">
            <a:xfrm>
              <a:off x="3714737" y="4286030"/>
              <a:ext cx="571508" cy="285978"/>
              <a:chOff x="8072455" y="2142890"/>
              <a:chExt cx="571508" cy="285978"/>
            </a:xfrm>
          </p:grpSpPr>
          <p:sp>
            <p:nvSpPr>
              <p:cNvPr id="57" name="Ellipse 169"/>
              <p:cNvSpPr>
                <a:spLocks noChangeArrowheads="1"/>
              </p:cNvSpPr>
              <p:nvPr/>
            </p:nvSpPr>
            <p:spPr bwMode="auto">
              <a:xfrm>
                <a:off x="8143900" y="2143116"/>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58" name="ZoneTexte 57"/>
              <p:cNvSpPr txBox="1"/>
              <p:nvPr/>
            </p:nvSpPr>
            <p:spPr>
              <a:xfrm>
                <a:off x="8072455" y="2142890"/>
                <a:ext cx="571508" cy="282648"/>
              </a:xfrm>
              <a:prstGeom prst="rect">
                <a:avLst/>
              </a:prstGeom>
              <a:noFill/>
            </p:spPr>
            <p:txBody>
              <a:bodyPr>
                <a:spAutoFit/>
              </a:bodyPr>
              <a:lstStyle/>
              <a:p>
                <a:pPr defTabSz="457200">
                  <a:defRPr/>
                </a:pPr>
                <a:r>
                  <a:rPr lang="fr-FR" sz="1400" b="1" dirty="0">
                    <a:solidFill>
                      <a:prstClr val="black"/>
                    </a:solidFill>
                  </a:rPr>
                  <a:t>CO</a:t>
                </a:r>
                <a:r>
                  <a:rPr lang="fr-FR" sz="1400" b="1" baseline="-25000" dirty="0">
                    <a:solidFill>
                      <a:prstClr val="black"/>
                    </a:solidFill>
                  </a:rPr>
                  <a:t>2</a:t>
                </a:r>
              </a:p>
            </p:txBody>
          </p:sp>
        </p:grpSp>
        <p:grpSp>
          <p:nvGrpSpPr>
            <p:cNvPr id="33" name="Groupe 171"/>
            <p:cNvGrpSpPr>
              <a:grpSpLocks/>
            </p:cNvGrpSpPr>
            <p:nvPr/>
          </p:nvGrpSpPr>
          <p:grpSpPr bwMode="auto">
            <a:xfrm>
              <a:off x="357128" y="3714673"/>
              <a:ext cx="571508" cy="285831"/>
              <a:chOff x="7715242" y="1214343"/>
              <a:chExt cx="571508" cy="285831"/>
            </a:xfrm>
          </p:grpSpPr>
          <p:sp>
            <p:nvSpPr>
              <p:cNvPr id="55" name="Ellipse 172"/>
              <p:cNvSpPr>
                <a:spLocks noChangeArrowheads="1"/>
              </p:cNvSpPr>
              <p:nvPr/>
            </p:nvSpPr>
            <p:spPr bwMode="auto">
              <a:xfrm>
                <a:off x="7786710" y="1214422"/>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56" name="ZoneTexte 55"/>
              <p:cNvSpPr txBox="1"/>
              <p:nvPr/>
            </p:nvSpPr>
            <p:spPr>
              <a:xfrm>
                <a:off x="7715242" y="1214343"/>
                <a:ext cx="571508" cy="282648"/>
              </a:xfrm>
              <a:prstGeom prst="rect">
                <a:avLst/>
              </a:prstGeom>
              <a:noFill/>
            </p:spPr>
            <p:txBody>
              <a:bodyPr>
                <a:spAutoFit/>
              </a:bodyPr>
              <a:lstStyle/>
              <a:p>
                <a:pPr defTabSz="457200"/>
                <a:r>
                  <a:rPr lang="fr-FR" sz="1400" b="1">
                    <a:solidFill>
                      <a:prstClr val="black"/>
                    </a:solidFill>
                    <a:latin typeface="Arial" pitchFamily="34" charset="0"/>
                  </a:rPr>
                  <a:t>N</a:t>
                </a:r>
                <a:r>
                  <a:rPr lang="fr-FR" sz="1400" b="1" baseline="-25000">
                    <a:solidFill>
                      <a:prstClr val="black"/>
                    </a:solidFill>
                    <a:latin typeface="Arial" pitchFamily="34" charset="0"/>
                  </a:rPr>
                  <a:t>2</a:t>
                </a:r>
                <a:r>
                  <a:rPr lang="fr-FR" sz="1400" b="1">
                    <a:solidFill>
                      <a:prstClr val="black"/>
                    </a:solidFill>
                    <a:latin typeface="Arial" pitchFamily="34" charset="0"/>
                  </a:rPr>
                  <a:t>O</a:t>
                </a:r>
                <a:endParaRPr lang="fr-FR" sz="1400" b="1" baseline="-25000">
                  <a:solidFill>
                    <a:prstClr val="black"/>
                  </a:solidFill>
                  <a:latin typeface="Arial" pitchFamily="34" charset="0"/>
                </a:endParaRPr>
              </a:p>
            </p:txBody>
          </p:sp>
        </p:grpSp>
        <p:grpSp>
          <p:nvGrpSpPr>
            <p:cNvPr id="34" name="Groupe 177"/>
            <p:cNvGrpSpPr>
              <a:grpSpLocks/>
            </p:cNvGrpSpPr>
            <p:nvPr/>
          </p:nvGrpSpPr>
          <p:grpSpPr bwMode="auto">
            <a:xfrm>
              <a:off x="2643160" y="4286030"/>
              <a:ext cx="571508" cy="285978"/>
              <a:chOff x="8072448" y="2142890"/>
              <a:chExt cx="571508" cy="285978"/>
            </a:xfrm>
          </p:grpSpPr>
          <p:sp>
            <p:nvSpPr>
              <p:cNvPr id="53" name="Ellipse 178"/>
              <p:cNvSpPr>
                <a:spLocks noChangeArrowheads="1"/>
              </p:cNvSpPr>
              <p:nvPr/>
            </p:nvSpPr>
            <p:spPr bwMode="auto">
              <a:xfrm>
                <a:off x="8143900" y="2143116"/>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54" name="ZoneTexte 53"/>
              <p:cNvSpPr txBox="1"/>
              <p:nvPr/>
            </p:nvSpPr>
            <p:spPr>
              <a:xfrm>
                <a:off x="8072448" y="2142890"/>
                <a:ext cx="571508" cy="282648"/>
              </a:xfrm>
              <a:prstGeom prst="rect">
                <a:avLst/>
              </a:prstGeom>
              <a:noFill/>
            </p:spPr>
            <p:txBody>
              <a:bodyPr>
                <a:spAutoFit/>
              </a:bodyPr>
              <a:lstStyle/>
              <a:p>
                <a:pPr defTabSz="457200">
                  <a:defRPr/>
                </a:pPr>
                <a:r>
                  <a:rPr lang="fr-FR" sz="1400" b="1" dirty="0">
                    <a:solidFill>
                      <a:prstClr val="black"/>
                    </a:solidFill>
                  </a:rPr>
                  <a:t>CO</a:t>
                </a:r>
                <a:r>
                  <a:rPr lang="fr-FR" sz="1400" b="1" baseline="-25000" dirty="0">
                    <a:solidFill>
                      <a:prstClr val="black"/>
                    </a:solidFill>
                  </a:rPr>
                  <a:t>2</a:t>
                </a:r>
              </a:p>
            </p:txBody>
          </p:sp>
        </p:grpSp>
        <p:grpSp>
          <p:nvGrpSpPr>
            <p:cNvPr id="35" name="Groupe 180"/>
            <p:cNvGrpSpPr>
              <a:grpSpLocks/>
            </p:cNvGrpSpPr>
            <p:nvPr/>
          </p:nvGrpSpPr>
          <p:grpSpPr bwMode="auto">
            <a:xfrm>
              <a:off x="4572000" y="4000352"/>
              <a:ext cx="571508" cy="285904"/>
              <a:chOff x="7429520" y="785642"/>
              <a:chExt cx="571508" cy="285904"/>
            </a:xfrm>
          </p:grpSpPr>
          <p:sp>
            <p:nvSpPr>
              <p:cNvPr id="51" name="Ellipse 181"/>
              <p:cNvSpPr>
                <a:spLocks noChangeArrowheads="1"/>
              </p:cNvSpPr>
              <p:nvPr/>
            </p:nvSpPr>
            <p:spPr bwMode="auto">
              <a:xfrm>
                <a:off x="7500958" y="785794"/>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52" name="ZoneTexte 51"/>
              <p:cNvSpPr txBox="1"/>
              <p:nvPr/>
            </p:nvSpPr>
            <p:spPr>
              <a:xfrm>
                <a:off x="7429520" y="785642"/>
                <a:ext cx="571508" cy="282648"/>
              </a:xfrm>
              <a:prstGeom prst="rect">
                <a:avLst/>
              </a:prstGeom>
              <a:noFill/>
            </p:spPr>
            <p:txBody>
              <a:bodyPr>
                <a:spAutoFit/>
              </a:bodyPr>
              <a:lstStyle/>
              <a:p>
                <a:pPr defTabSz="457200">
                  <a:defRPr/>
                </a:pPr>
                <a:r>
                  <a:rPr lang="fr-FR" sz="1400" b="1" dirty="0">
                    <a:solidFill>
                      <a:prstClr val="black"/>
                    </a:solidFill>
                  </a:rPr>
                  <a:t>CH</a:t>
                </a:r>
                <a:r>
                  <a:rPr lang="fr-FR" sz="1400" b="1" baseline="-25000" dirty="0">
                    <a:solidFill>
                      <a:prstClr val="black"/>
                    </a:solidFill>
                  </a:rPr>
                  <a:t>4</a:t>
                </a:r>
              </a:p>
            </p:txBody>
          </p:sp>
        </p:grpSp>
        <p:grpSp>
          <p:nvGrpSpPr>
            <p:cNvPr id="36" name="Groupe 183"/>
            <p:cNvGrpSpPr>
              <a:grpSpLocks/>
            </p:cNvGrpSpPr>
            <p:nvPr/>
          </p:nvGrpSpPr>
          <p:grpSpPr bwMode="auto">
            <a:xfrm>
              <a:off x="4572000" y="3714673"/>
              <a:ext cx="571508" cy="285831"/>
              <a:chOff x="7715272" y="1214343"/>
              <a:chExt cx="571508" cy="285831"/>
            </a:xfrm>
          </p:grpSpPr>
          <p:sp>
            <p:nvSpPr>
              <p:cNvPr id="49" name="Ellipse 184"/>
              <p:cNvSpPr>
                <a:spLocks noChangeArrowheads="1"/>
              </p:cNvSpPr>
              <p:nvPr/>
            </p:nvSpPr>
            <p:spPr bwMode="auto">
              <a:xfrm>
                <a:off x="7786710" y="1214422"/>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50" name="ZoneTexte 49"/>
              <p:cNvSpPr txBox="1"/>
              <p:nvPr/>
            </p:nvSpPr>
            <p:spPr>
              <a:xfrm>
                <a:off x="7715272" y="1214343"/>
                <a:ext cx="571508" cy="282648"/>
              </a:xfrm>
              <a:prstGeom prst="rect">
                <a:avLst/>
              </a:prstGeom>
              <a:noFill/>
            </p:spPr>
            <p:txBody>
              <a:bodyPr>
                <a:spAutoFit/>
              </a:bodyPr>
              <a:lstStyle/>
              <a:p>
                <a:pPr defTabSz="457200"/>
                <a:r>
                  <a:rPr lang="fr-FR" sz="1400" b="1">
                    <a:solidFill>
                      <a:prstClr val="black"/>
                    </a:solidFill>
                    <a:latin typeface="Arial" pitchFamily="34" charset="0"/>
                  </a:rPr>
                  <a:t>N</a:t>
                </a:r>
                <a:r>
                  <a:rPr lang="fr-FR" sz="1400" b="1" baseline="-25000">
                    <a:solidFill>
                      <a:prstClr val="black"/>
                    </a:solidFill>
                    <a:latin typeface="Arial" pitchFamily="34" charset="0"/>
                  </a:rPr>
                  <a:t>2</a:t>
                </a:r>
                <a:r>
                  <a:rPr lang="fr-FR" sz="1400" b="1">
                    <a:solidFill>
                      <a:prstClr val="black"/>
                    </a:solidFill>
                    <a:latin typeface="Arial" pitchFamily="34" charset="0"/>
                  </a:rPr>
                  <a:t>O</a:t>
                </a:r>
                <a:endParaRPr lang="fr-FR" sz="1400" b="1" baseline="-25000">
                  <a:solidFill>
                    <a:prstClr val="black"/>
                  </a:solidFill>
                  <a:latin typeface="Arial" pitchFamily="34" charset="0"/>
                </a:endParaRPr>
              </a:p>
            </p:txBody>
          </p:sp>
        </p:grpSp>
        <p:grpSp>
          <p:nvGrpSpPr>
            <p:cNvPr id="37" name="Groupe 186"/>
            <p:cNvGrpSpPr>
              <a:grpSpLocks/>
            </p:cNvGrpSpPr>
            <p:nvPr/>
          </p:nvGrpSpPr>
          <p:grpSpPr bwMode="auto">
            <a:xfrm>
              <a:off x="4572000" y="4286030"/>
              <a:ext cx="571508" cy="285978"/>
              <a:chOff x="8072462" y="2142890"/>
              <a:chExt cx="571508" cy="285978"/>
            </a:xfrm>
          </p:grpSpPr>
          <p:sp>
            <p:nvSpPr>
              <p:cNvPr id="47" name="Ellipse 187"/>
              <p:cNvSpPr>
                <a:spLocks noChangeArrowheads="1"/>
              </p:cNvSpPr>
              <p:nvPr/>
            </p:nvSpPr>
            <p:spPr bwMode="auto">
              <a:xfrm>
                <a:off x="8143900" y="2143116"/>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48" name="ZoneTexte 47"/>
              <p:cNvSpPr txBox="1"/>
              <p:nvPr/>
            </p:nvSpPr>
            <p:spPr>
              <a:xfrm>
                <a:off x="8072462" y="2142890"/>
                <a:ext cx="571508" cy="282648"/>
              </a:xfrm>
              <a:prstGeom prst="rect">
                <a:avLst/>
              </a:prstGeom>
              <a:noFill/>
            </p:spPr>
            <p:txBody>
              <a:bodyPr>
                <a:spAutoFit/>
              </a:bodyPr>
              <a:lstStyle/>
              <a:p>
                <a:pPr defTabSz="457200">
                  <a:defRPr/>
                </a:pPr>
                <a:r>
                  <a:rPr lang="fr-FR" sz="1400" b="1" dirty="0">
                    <a:solidFill>
                      <a:prstClr val="black"/>
                    </a:solidFill>
                  </a:rPr>
                  <a:t>CO</a:t>
                </a:r>
                <a:r>
                  <a:rPr lang="fr-FR" sz="1400" b="1" baseline="-25000" dirty="0">
                    <a:solidFill>
                      <a:prstClr val="black"/>
                    </a:solidFill>
                  </a:rPr>
                  <a:t>2</a:t>
                </a:r>
              </a:p>
            </p:txBody>
          </p:sp>
        </p:grpSp>
        <p:grpSp>
          <p:nvGrpSpPr>
            <p:cNvPr id="38" name="Groupe 195"/>
            <p:cNvGrpSpPr>
              <a:grpSpLocks/>
            </p:cNvGrpSpPr>
            <p:nvPr/>
          </p:nvGrpSpPr>
          <p:grpSpPr bwMode="auto">
            <a:xfrm>
              <a:off x="5643578" y="4286030"/>
              <a:ext cx="571508" cy="285978"/>
              <a:chOff x="8072470" y="2142890"/>
              <a:chExt cx="571508" cy="285978"/>
            </a:xfrm>
          </p:grpSpPr>
          <p:sp>
            <p:nvSpPr>
              <p:cNvPr id="45" name="Ellipse 196"/>
              <p:cNvSpPr>
                <a:spLocks noChangeArrowheads="1"/>
              </p:cNvSpPr>
              <p:nvPr/>
            </p:nvSpPr>
            <p:spPr bwMode="auto">
              <a:xfrm>
                <a:off x="8143900" y="2143116"/>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46" name="ZoneTexte 45"/>
              <p:cNvSpPr txBox="1"/>
              <p:nvPr/>
            </p:nvSpPr>
            <p:spPr>
              <a:xfrm>
                <a:off x="8072470" y="2142890"/>
                <a:ext cx="571508" cy="282648"/>
              </a:xfrm>
              <a:prstGeom prst="rect">
                <a:avLst/>
              </a:prstGeom>
              <a:noFill/>
            </p:spPr>
            <p:txBody>
              <a:bodyPr>
                <a:spAutoFit/>
              </a:bodyPr>
              <a:lstStyle/>
              <a:p>
                <a:pPr defTabSz="457200">
                  <a:defRPr/>
                </a:pPr>
                <a:r>
                  <a:rPr lang="fr-FR" sz="1400" b="1" dirty="0">
                    <a:solidFill>
                      <a:prstClr val="black"/>
                    </a:solidFill>
                  </a:rPr>
                  <a:t>CO</a:t>
                </a:r>
                <a:r>
                  <a:rPr lang="fr-FR" sz="1400" b="1" baseline="-25000" dirty="0">
                    <a:solidFill>
                      <a:prstClr val="black"/>
                    </a:solidFill>
                  </a:rPr>
                  <a:t>2</a:t>
                </a:r>
              </a:p>
            </p:txBody>
          </p:sp>
        </p:grpSp>
        <p:grpSp>
          <p:nvGrpSpPr>
            <p:cNvPr id="39" name="Groupe 198"/>
            <p:cNvGrpSpPr>
              <a:grpSpLocks/>
            </p:cNvGrpSpPr>
            <p:nvPr/>
          </p:nvGrpSpPr>
          <p:grpSpPr bwMode="auto">
            <a:xfrm>
              <a:off x="6572278" y="4000352"/>
              <a:ext cx="571508" cy="285904"/>
              <a:chOff x="7429534" y="785642"/>
              <a:chExt cx="571508" cy="285904"/>
            </a:xfrm>
          </p:grpSpPr>
          <p:sp>
            <p:nvSpPr>
              <p:cNvPr id="43" name="Ellipse 199"/>
              <p:cNvSpPr>
                <a:spLocks noChangeArrowheads="1"/>
              </p:cNvSpPr>
              <p:nvPr/>
            </p:nvSpPr>
            <p:spPr bwMode="auto">
              <a:xfrm>
                <a:off x="7500958" y="785794"/>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44" name="ZoneTexte 43"/>
              <p:cNvSpPr txBox="1"/>
              <p:nvPr/>
            </p:nvSpPr>
            <p:spPr>
              <a:xfrm>
                <a:off x="7429534" y="785642"/>
                <a:ext cx="571508" cy="282648"/>
              </a:xfrm>
              <a:prstGeom prst="rect">
                <a:avLst/>
              </a:prstGeom>
              <a:noFill/>
            </p:spPr>
            <p:txBody>
              <a:bodyPr>
                <a:spAutoFit/>
              </a:bodyPr>
              <a:lstStyle/>
              <a:p>
                <a:pPr defTabSz="457200">
                  <a:defRPr/>
                </a:pPr>
                <a:r>
                  <a:rPr lang="fr-FR" sz="1400" b="1" dirty="0">
                    <a:solidFill>
                      <a:prstClr val="black"/>
                    </a:solidFill>
                  </a:rPr>
                  <a:t>CH</a:t>
                </a:r>
                <a:r>
                  <a:rPr lang="fr-FR" sz="1400" b="1" baseline="-25000" dirty="0">
                    <a:solidFill>
                      <a:prstClr val="black"/>
                    </a:solidFill>
                  </a:rPr>
                  <a:t>4</a:t>
                </a:r>
              </a:p>
            </p:txBody>
          </p:sp>
        </p:grpSp>
        <p:grpSp>
          <p:nvGrpSpPr>
            <p:cNvPr id="40" name="Groupe 201"/>
            <p:cNvGrpSpPr>
              <a:grpSpLocks/>
            </p:cNvGrpSpPr>
            <p:nvPr/>
          </p:nvGrpSpPr>
          <p:grpSpPr bwMode="auto">
            <a:xfrm>
              <a:off x="6572278" y="3714673"/>
              <a:ext cx="571508" cy="285831"/>
              <a:chOff x="7715286" y="1214343"/>
              <a:chExt cx="571508" cy="285831"/>
            </a:xfrm>
          </p:grpSpPr>
          <p:sp>
            <p:nvSpPr>
              <p:cNvPr id="41" name="Ellipse 202"/>
              <p:cNvSpPr>
                <a:spLocks noChangeArrowheads="1"/>
              </p:cNvSpPr>
              <p:nvPr/>
            </p:nvSpPr>
            <p:spPr bwMode="auto">
              <a:xfrm>
                <a:off x="7786710" y="1214422"/>
                <a:ext cx="357190" cy="285752"/>
              </a:xfrm>
              <a:prstGeom prst="ellipse">
                <a:avLst/>
              </a:prstGeom>
              <a:solidFill>
                <a:schemeClr val="bg1"/>
              </a:solidFill>
              <a:ln w="9525" algn="ctr">
                <a:solidFill>
                  <a:schemeClr val="tx1"/>
                </a:solidFill>
                <a:round/>
                <a:headEnd/>
                <a:tailEnd/>
              </a:ln>
            </p:spPr>
            <p:txBody>
              <a:bodyPr wrap="none"/>
              <a:lstStyle/>
              <a:p>
                <a:pPr defTabSz="457200"/>
                <a:endParaRPr lang="fr-FR">
                  <a:solidFill>
                    <a:prstClr val="black"/>
                  </a:solidFill>
                </a:endParaRPr>
              </a:p>
            </p:txBody>
          </p:sp>
          <p:sp>
            <p:nvSpPr>
              <p:cNvPr id="42" name="ZoneTexte 41"/>
              <p:cNvSpPr txBox="1"/>
              <p:nvPr/>
            </p:nvSpPr>
            <p:spPr>
              <a:xfrm>
                <a:off x="7715286" y="1214343"/>
                <a:ext cx="571508" cy="282648"/>
              </a:xfrm>
              <a:prstGeom prst="rect">
                <a:avLst/>
              </a:prstGeom>
              <a:noFill/>
            </p:spPr>
            <p:txBody>
              <a:bodyPr>
                <a:spAutoFit/>
              </a:bodyPr>
              <a:lstStyle/>
              <a:p>
                <a:pPr defTabSz="457200"/>
                <a:r>
                  <a:rPr lang="fr-FR" sz="1400" b="1">
                    <a:solidFill>
                      <a:prstClr val="black"/>
                    </a:solidFill>
                    <a:latin typeface="Arial" pitchFamily="34" charset="0"/>
                  </a:rPr>
                  <a:t>N</a:t>
                </a:r>
                <a:r>
                  <a:rPr lang="fr-FR" sz="1400" b="1" baseline="-25000">
                    <a:solidFill>
                      <a:prstClr val="black"/>
                    </a:solidFill>
                    <a:latin typeface="Arial" pitchFamily="34" charset="0"/>
                  </a:rPr>
                  <a:t>2</a:t>
                </a:r>
                <a:r>
                  <a:rPr lang="fr-FR" sz="1400" b="1">
                    <a:solidFill>
                      <a:prstClr val="black"/>
                    </a:solidFill>
                    <a:latin typeface="Arial" pitchFamily="34" charset="0"/>
                  </a:rPr>
                  <a:t>O</a:t>
                </a:r>
                <a:endParaRPr lang="fr-FR" sz="1400" b="1" baseline="-25000">
                  <a:solidFill>
                    <a:prstClr val="black"/>
                  </a:solidFill>
                  <a:latin typeface="Arial" pitchFamily="34" charset="0"/>
                </a:endParaRPr>
              </a:p>
            </p:txBody>
          </p:sp>
        </p:grpSp>
      </p:grpSp>
      <p:sp>
        <p:nvSpPr>
          <p:cNvPr id="71" name="ZoneTexte 42"/>
          <p:cNvSpPr txBox="1">
            <a:spLocks noChangeArrowheads="1"/>
          </p:cNvSpPr>
          <p:nvPr/>
        </p:nvSpPr>
        <p:spPr bwMode="auto">
          <a:xfrm>
            <a:off x="2015974" y="863488"/>
            <a:ext cx="7143750" cy="1107996"/>
          </a:xfrm>
          <a:prstGeom prst="rect">
            <a:avLst/>
          </a:prstGeom>
          <a:noFill/>
          <a:ln w="9525">
            <a:noFill/>
            <a:miter lim="800000"/>
            <a:headEnd/>
            <a:tailEnd/>
          </a:ln>
        </p:spPr>
        <p:txBody>
          <a:bodyPr wrap="square">
            <a:spAutoFit/>
          </a:bodyPr>
          <a:lstStyle/>
          <a:p>
            <a:pPr defTabSz="457200">
              <a:defRPr/>
            </a:pPr>
            <a:r>
              <a:rPr lang="fr-FR" sz="2200" b="1" dirty="0">
                <a:solidFill>
                  <a:prstClr val="black"/>
                </a:solidFill>
              </a:rPr>
              <a:t>=</a:t>
            </a:r>
            <a:r>
              <a:rPr lang="fr-FR" sz="2200" b="1" dirty="0">
                <a:solidFill>
                  <a:srgbClr val="851419"/>
                </a:solidFill>
              </a:rPr>
              <a:t>  </a:t>
            </a:r>
            <a:r>
              <a:rPr lang="fr-FR" sz="2200" b="1" dirty="0">
                <a:solidFill>
                  <a:prstClr val="black"/>
                </a:solidFill>
              </a:rPr>
              <a:t>quantité de CO</a:t>
            </a:r>
            <a:r>
              <a:rPr lang="fr-FR" sz="2200" b="1" baseline="-25000" dirty="0">
                <a:solidFill>
                  <a:prstClr val="black"/>
                </a:solidFill>
              </a:rPr>
              <a:t>2 </a:t>
            </a:r>
            <a:r>
              <a:rPr lang="fr-FR" sz="2200" b="1" dirty="0">
                <a:solidFill>
                  <a:prstClr val="black"/>
                </a:solidFill>
              </a:rPr>
              <a:t>émise </a:t>
            </a:r>
            <a:r>
              <a:rPr lang="fr-FR" sz="2200" dirty="0">
                <a:solidFill>
                  <a:prstClr val="black"/>
                </a:solidFill>
              </a:rPr>
              <a:t>(kg CO</a:t>
            </a:r>
            <a:r>
              <a:rPr lang="fr-FR" sz="2200" baseline="-25000" dirty="0">
                <a:solidFill>
                  <a:prstClr val="black"/>
                </a:solidFill>
              </a:rPr>
              <a:t>2</a:t>
            </a:r>
            <a:r>
              <a:rPr lang="fr-FR" sz="2200" dirty="0">
                <a:solidFill>
                  <a:prstClr val="black"/>
                </a:solidFill>
              </a:rPr>
              <a:t> / kg poids vif) </a:t>
            </a:r>
            <a:r>
              <a:rPr lang="fr-FR" sz="2200" b="1" dirty="0">
                <a:solidFill>
                  <a:srgbClr val="851419"/>
                </a:solidFill>
              </a:rPr>
              <a:t>x 1</a:t>
            </a:r>
          </a:p>
          <a:p>
            <a:pPr defTabSz="457200">
              <a:defRPr/>
            </a:pPr>
            <a:r>
              <a:rPr lang="fr-FR" sz="2200" b="1" dirty="0">
                <a:solidFill>
                  <a:prstClr val="black"/>
                </a:solidFill>
              </a:rPr>
              <a:t>+ </a:t>
            </a:r>
            <a:r>
              <a:rPr lang="fr-FR" sz="2200" b="1" dirty="0">
                <a:solidFill>
                  <a:srgbClr val="851419"/>
                </a:solidFill>
              </a:rPr>
              <a:t> </a:t>
            </a:r>
            <a:r>
              <a:rPr lang="fr-FR" sz="2200" b="1" dirty="0">
                <a:solidFill>
                  <a:prstClr val="black"/>
                </a:solidFill>
              </a:rPr>
              <a:t>quantité de CH</a:t>
            </a:r>
            <a:r>
              <a:rPr lang="fr-FR" sz="2200" b="1" baseline="-25000" dirty="0">
                <a:solidFill>
                  <a:prstClr val="black"/>
                </a:solidFill>
              </a:rPr>
              <a:t>4 </a:t>
            </a:r>
            <a:r>
              <a:rPr lang="fr-FR" sz="2200" b="1" dirty="0">
                <a:solidFill>
                  <a:prstClr val="black"/>
                </a:solidFill>
              </a:rPr>
              <a:t>émise</a:t>
            </a:r>
            <a:r>
              <a:rPr lang="fr-FR" sz="2200" b="1" baseline="-25000" dirty="0">
                <a:solidFill>
                  <a:prstClr val="black"/>
                </a:solidFill>
              </a:rPr>
              <a:t> </a:t>
            </a:r>
            <a:r>
              <a:rPr lang="fr-FR" sz="2200" dirty="0">
                <a:solidFill>
                  <a:prstClr val="black"/>
                </a:solidFill>
              </a:rPr>
              <a:t>(kg CH</a:t>
            </a:r>
            <a:r>
              <a:rPr lang="fr-FR" sz="2200" baseline="-25000" dirty="0">
                <a:solidFill>
                  <a:prstClr val="black"/>
                </a:solidFill>
              </a:rPr>
              <a:t>4</a:t>
            </a:r>
            <a:r>
              <a:rPr lang="fr-FR" sz="2200" dirty="0">
                <a:solidFill>
                  <a:prstClr val="black"/>
                </a:solidFill>
              </a:rPr>
              <a:t>/ kg poids vif) </a:t>
            </a:r>
            <a:r>
              <a:rPr lang="fr-FR" sz="2200" b="1" dirty="0">
                <a:solidFill>
                  <a:srgbClr val="851419"/>
                </a:solidFill>
              </a:rPr>
              <a:t>x 25</a:t>
            </a:r>
          </a:p>
          <a:p>
            <a:pPr defTabSz="457200">
              <a:defRPr/>
            </a:pPr>
            <a:r>
              <a:rPr lang="fr-FR" sz="2200" b="1" dirty="0">
                <a:solidFill>
                  <a:prstClr val="black"/>
                </a:solidFill>
              </a:rPr>
              <a:t>+</a:t>
            </a:r>
            <a:r>
              <a:rPr lang="fr-FR" sz="2200" b="1" dirty="0">
                <a:solidFill>
                  <a:srgbClr val="851419"/>
                </a:solidFill>
              </a:rPr>
              <a:t>  </a:t>
            </a:r>
            <a:r>
              <a:rPr lang="fr-FR" sz="2200" b="1" dirty="0">
                <a:solidFill>
                  <a:prstClr val="black"/>
                </a:solidFill>
              </a:rPr>
              <a:t>quantité de N</a:t>
            </a:r>
            <a:r>
              <a:rPr lang="fr-FR" sz="2200" b="1" baseline="-25000" dirty="0">
                <a:solidFill>
                  <a:prstClr val="black"/>
                </a:solidFill>
              </a:rPr>
              <a:t>2</a:t>
            </a:r>
            <a:r>
              <a:rPr lang="fr-FR" sz="2200" b="1" dirty="0">
                <a:solidFill>
                  <a:prstClr val="black"/>
                </a:solidFill>
              </a:rPr>
              <a:t>O émise </a:t>
            </a:r>
            <a:r>
              <a:rPr lang="fr-FR" sz="2200" dirty="0">
                <a:solidFill>
                  <a:prstClr val="black"/>
                </a:solidFill>
              </a:rPr>
              <a:t>(kg N</a:t>
            </a:r>
            <a:r>
              <a:rPr lang="fr-FR" sz="2200" baseline="-25000" dirty="0">
                <a:solidFill>
                  <a:prstClr val="black"/>
                </a:solidFill>
              </a:rPr>
              <a:t>2</a:t>
            </a:r>
            <a:r>
              <a:rPr lang="fr-FR" sz="2200" dirty="0">
                <a:solidFill>
                  <a:prstClr val="black"/>
                </a:solidFill>
              </a:rPr>
              <a:t>O/ kg poids vif) </a:t>
            </a:r>
            <a:r>
              <a:rPr lang="fr-FR" sz="2200" b="1" dirty="0">
                <a:solidFill>
                  <a:srgbClr val="851419"/>
                </a:solidFill>
              </a:rPr>
              <a:t>x 298</a:t>
            </a:r>
          </a:p>
        </p:txBody>
      </p:sp>
      <p:pic>
        <p:nvPicPr>
          <p:cNvPr id="72" name="Image 71" descr="silhouette porc.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24588" y="4754218"/>
            <a:ext cx="665451" cy="441671"/>
          </a:xfrm>
          <a:prstGeom prst="rect">
            <a:avLst/>
          </a:prstGeom>
        </p:spPr>
      </p:pic>
      <p:pic>
        <p:nvPicPr>
          <p:cNvPr id="73" name="Image 72" descr="silhouette porc.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53151" y="5833890"/>
            <a:ext cx="665451" cy="441671"/>
          </a:xfrm>
          <a:prstGeom prst="rect">
            <a:avLst/>
          </a:prstGeom>
        </p:spPr>
      </p:pic>
      <p:pic>
        <p:nvPicPr>
          <p:cNvPr id="74" name="Image 73" descr="silhouette porc.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12313" y="4838701"/>
            <a:ext cx="1076325" cy="714375"/>
          </a:xfrm>
          <a:prstGeom prst="rect">
            <a:avLst/>
          </a:prstGeom>
        </p:spPr>
      </p:pic>
      <p:sp>
        <p:nvSpPr>
          <p:cNvPr id="75" name="Flèche droite 74"/>
          <p:cNvSpPr/>
          <p:nvPr/>
        </p:nvSpPr>
        <p:spPr>
          <a:xfrm>
            <a:off x="9159725" y="5020818"/>
            <a:ext cx="350989" cy="484632"/>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fr-FR">
              <a:solidFill>
                <a:prstClr val="white"/>
              </a:solidFill>
            </a:endParaRPr>
          </a:p>
        </p:txBody>
      </p:sp>
      <p:sp>
        <p:nvSpPr>
          <p:cNvPr id="79" name="Titre 1"/>
          <p:cNvSpPr>
            <a:spLocks noGrp="1"/>
          </p:cNvSpPr>
          <p:nvPr>
            <p:ph type="title"/>
          </p:nvPr>
        </p:nvSpPr>
        <p:spPr>
          <a:xfrm>
            <a:off x="652684" y="51522"/>
            <a:ext cx="9856352" cy="792088"/>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GES émis sur le cycle de vie du porc</a:t>
            </a:r>
          </a:p>
        </p:txBody>
      </p:sp>
      <p:sp>
        <p:nvSpPr>
          <p:cNvPr id="80" name="ZoneTexte 79"/>
          <p:cNvSpPr txBox="1"/>
          <p:nvPr/>
        </p:nvSpPr>
        <p:spPr>
          <a:xfrm>
            <a:off x="8924076" y="322467"/>
            <a:ext cx="2716540" cy="313093"/>
          </a:xfrm>
          <a:prstGeom prst="rect">
            <a:avLst/>
          </a:prstGeom>
          <a:noFill/>
        </p:spPr>
        <p:txBody>
          <a:bodyPr wrap="square" rtlCol="0">
            <a:spAutoFit/>
          </a:bodyPr>
          <a:lstStyle/>
          <a:p>
            <a:r>
              <a:rPr lang="fr-FR" sz="1400" dirty="0"/>
              <a:t>(en kg éq.CO</a:t>
            </a:r>
            <a:r>
              <a:rPr lang="fr-FR" sz="1400" baseline="-25000" dirty="0"/>
              <a:t>2 </a:t>
            </a:r>
            <a:r>
              <a:rPr lang="fr-FR" sz="1400" dirty="0"/>
              <a:t>/ </a:t>
            </a:r>
            <a:r>
              <a:rPr lang="fr-FR" sz="1400" dirty="0">
                <a:solidFill>
                  <a:prstClr val="black"/>
                </a:solidFill>
              </a:rPr>
              <a:t>kg poids vif)</a:t>
            </a:r>
            <a:endParaRPr lang="fr-FR" sz="1400" dirty="0"/>
          </a:p>
        </p:txBody>
      </p:sp>
      <p:sp>
        <p:nvSpPr>
          <p:cNvPr id="2" name="ZoneTexte 1"/>
          <p:cNvSpPr txBox="1"/>
          <p:nvPr/>
        </p:nvSpPr>
        <p:spPr>
          <a:xfrm>
            <a:off x="3183936" y="5285747"/>
            <a:ext cx="1152117" cy="369332"/>
          </a:xfrm>
          <a:prstGeom prst="rect">
            <a:avLst/>
          </a:prstGeom>
          <a:noFill/>
        </p:spPr>
        <p:txBody>
          <a:bodyPr wrap="square" rtlCol="0">
            <a:spAutoFit/>
          </a:bodyPr>
          <a:lstStyle/>
          <a:p>
            <a:r>
              <a:rPr lang="fr-FR" i="1" dirty="0">
                <a:solidFill>
                  <a:schemeClr val="accent6">
                    <a:lumMod val="75000"/>
                  </a:schemeClr>
                </a:solidFill>
              </a:rPr>
              <a:t>Transport</a:t>
            </a:r>
          </a:p>
        </p:txBody>
      </p:sp>
      <p:sp>
        <p:nvSpPr>
          <p:cNvPr id="3" name="Rectangle 2"/>
          <p:cNvSpPr/>
          <p:nvPr/>
        </p:nvSpPr>
        <p:spPr>
          <a:xfrm>
            <a:off x="6653210" y="2982126"/>
            <a:ext cx="428629" cy="1285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ZoneTexte 76"/>
          <p:cNvSpPr txBox="1"/>
          <p:nvPr/>
        </p:nvSpPr>
        <p:spPr>
          <a:xfrm>
            <a:off x="1790932" y="5648499"/>
            <a:ext cx="1152117" cy="646331"/>
          </a:xfrm>
          <a:prstGeom prst="rect">
            <a:avLst/>
          </a:prstGeom>
          <a:noFill/>
        </p:spPr>
        <p:txBody>
          <a:bodyPr wrap="square" rtlCol="0">
            <a:spAutoFit/>
          </a:bodyPr>
          <a:lstStyle/>
          <a:p>
            <a:r>
              <a:rPr lang="fr-FR" i="1" dirty="0">
                <a:solidFill>
                  <a:schemeClr val="accent6">
                    <a:lumMod val="75000"/>
                  </a:schemeClr>
                </a:solidFill>
              </a:rPr>
              <a:t>Itinéraires culturaux</a:t>
            </a:r>
          </a:p>
        </p:txBody>
      </p:sp>
      <p:sp>
        <p:nvSpPr>
          <p:cNvPr id="78" name="ZoneTexte 77"/>
          <p:cNvSpPr txBox="1"/>
          <p:nvPr/>
        </p:nvSpPr>
        <p:spPr>
          <a:xfrm>
            <a:off x="5067709" y="5325547"/>
            <a:ext cx="1152117" cy="369332"/>
          </a:xfrm>
          <a:prstGeom prst="rect">
            <a:avLst/>
          </a:prstGeom>
          <a:noFill/>
        </p:spPr>
        <p:txBody>
          <a:bodyPr wrap="square" rtlCol="0">
            <a:spAutoFit/>
          </a:bodyPr>
          <a:lstStyle/>
          <a:p>
            <a:r>
              <a:rPr lang="fr-FR" i="1" dirty="0">
                <a:solidFill>
                  <a:schemeClr val="accent6">
                    <a:lumMod val="75000"/>
                  </a:schemeClr>
                </a:solidFill>
              </a:rPr>
              <a:t>Transport</a:t>
            </a:r>
          </a:p>
        </p:txBody>
      </p:sp>
      <p:sp>
        <p:nvSpPr>
          <p:cNvPr id="81" name="ZoneTexte 80"/>
          <p:cNvSpPr txBox="1"/>
          <p:nvPr/>
        </p:nvSpPr>
        <p:spPr>
          <a:xfrm>
            <a:off x="4137892" y="5775719"/>
            <a:ext cx="1331047" cy="646331"/>
          </a:xfrm>
          <a:prstGeom prst="rect">
            <a:avLst/>
          </a:prstGeom>
          <a:noFill/>
        </p:spPr>
        <p:txBody>
          <a:bodyPr wrap="square" rtlCol="0">
            <a:spAutoFit/>
          </a:bodyPr>
          <a:lstStyle/>
          <a:p>
            <a:r>
              <a:rPr lang="fr-FR" i="1" dirty="0">
                <a:solidFill>
                  <a:schemeClr val="accent6">
                    <a:lumMod val="75000"/>
                  </a:schemeClr>
                </a:solidFill>
              </a:rPr>
              <a:t>Fabrication d’aliments</a:t>
            </a:r>
          </a:p>
        </p:txBody>
      </p:sp>
      <p:sp>
        <p:nvSpPr>
          <p:cNvPr id="82" name="ZoneTexte 81"/>
          <p:cNvSpPr txBox="1"/>
          <p:nvPr/>
        </p:nvSpPr>
        <p:spPr>
          <a:xfrm>
            <a:off x="5940267" y="6275560"/>
            <a:ext cx="2141696" cy="369332"/>
          </a:xfrm>
          <a:prstGeom prst="rect">
            <a:avLst/>
          </a:prstGeom>
          <a:noFill/>
        </p:spPr>
        <p:txBody>
          <a:bodyPr wrap="square" rtlCol="0">
            <a:spAutoFit/>
          </a:bodyPr>
          <a:lstStyle/>
          <a:p>
            <a:r>
              <a:rPr lang="fr-FR" i="1" dirty="0">
                <a:solidFill>
                  <a:schemeClr val="accent6">
                    <a:lumMod val="75000"/>
                  </a:schemeClr>
                </a:solidFill>
              </a:rPr>
              <a:t>Bâtiment d’élevage</a:t>
            </a:r>
          </a:p>
        </p:txBody>
      </p:sp>
      <p:sp>
        <p:nvSpPr>
          <p:cNvPr id="83" name="ZoneTexte 82"/>
          <p:cNvSpPr txBox="1"/>
          <p:nvPr/>
        </p:nvSpPr>
        <p:spPr>
          <a:xfrm>
            <a:off x="8081963" y="5734051"/>
            <a:ext cx="1044770" cy="646331"/>
          </a:xfrm>
          <a:prstGeom prst="rect">
            <a:avLst/>
          </a:prstGeom>
          <a:noFill/>
        </p:spPr>
        <p:txBody>
          <a:bodyPr wrap="square" rtlCol="0">
            <a:spAutoFit/>
          </a:bodyPr>
          <a:lstStyle/>
          <a:p>
            <a:r>
              <a:rPr lang="fr-FR" i="1" dirty="0">
                <a:solidFill>
                  <a:schemeClr val="accent6">
                    <a:lumMod val="75000"/>
                  </a:schemeClr>
                </a:solidFill>
              </a:rPr>
              <a:t>Stockage effluents</a:t>
            </a:r>
          </a:p>
        </p:txBody>
      </p:sp>
      <p:sp>
        <p:nvSpPr>
          <p:cNvPr id="84" name="ZoneTexte 83"/>
          <p:cNvSpPr txBox="1"/>
          <p:nvPr/>
        </p:nvSpPr>
        <p:spPr>
          <a:xfrm>
            <a:off x="9447955" y="4124325"/>
            <a:ext cx="2140745" cy="646331"/>
          </a:xfrm>
          <a:prstGeom prst="rect">
            <a:avLst/>
          </a:prstGeom>
          <a:noFill/>
        </p:spPr>
        <p:txBody>
          <a:bodyPr wrap="square" rtlCol="0">
            <a:spAutoFit/>
          </a:bodyPr>
          <a:lstStyle/>
          <a:p>
            <a:r>
              <a:rPr lang="fr-FR" b="1" i="1" dirty="0">
                <a:solidFill>
                  <a:schemeClr val="accent6">
                    <a:lumMod val="75000"/>
                  </a:schemeClr>
                </a:solidFill>
              </a:rPr>
              <a:t>EMPREINTE CARBONE BRUTE</a:t>
            </a:r>
          </a:p>
        </p:txBody>
      </p:sp>
      <p:pic>
        <p:nvPicPr>
          <p:cNvPr id="5" name="Image 4">
            <a:extLst>
              <a:ext uri="{FF2B5EF4-FFF2-40B4-BE49-F238E27FC236}">
                <a16:creationId xmlns:a16="http://schemas.microsoft.com/office/drawing/2014/main" id="{3B6F6BB6-D591-EDF6-4BCB-1045C0EF41EB}"/>
              </a:ext>
            </a:extLst>
          </p:cNvPr>
          <p:cNvPicPr>
            <a:picLocks noChangeAspect="1"/>
          </p:cNvPicPr>
          <p:nvPr/>
        </p:nvPicPr>
        <p:blipFill>
          <a:blip r:embed="rId10"/>
          <a:stretch>
            <a:fillRect/>
          </a:stretch>
        </p:blipFill>
        <p:spPr>
          <a:xfrm>
            <a:off x="191344" y="272517"/>
            <a:ext cx="405116" cy="343198"/>
          </a:xfrm>
          <a:prstGeom prst="rect">
            <a:avLst/>
          </a:prstGeom>
        </p:spPr>
      </p:pic>
    </p:spTree>
    <p:extLst>
      <p:ext uri="{BB962C8B-B14F-4D97-AF65-F5344CB8AC3E}">
        <p14:creationId xmlns:p14="http://schemas.microsoft.com/office/powerpoint/2010/main" val="13154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819087" y="373161"/>
            <a:ext cx="12385376" cy="616952"/>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Émissions brutes de GES d’un élevage porcin </a:t>
            </a:r>
          </a:p>
          <a:p>
            <a:r>
              <a:rPr lang="fr-FR" altLang="fr-FR" dirty="0"/>
              <a:t>par poste (naisseur engraisseur)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5722" y="1590167"/>
            <a:ext cx="3793484" cy="3679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0815" y="5600776"/>
            <a:ext cx="40576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359689" y="1702081"/>
            <a:ext cx="7183090" cy="585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nvSpPr>
        <p:spPr>
          <a:xfrm>
            <a:off x="8689242" y="6504439"/>
            <a:ext cx="1800201" cy="246221"/>
          </a:xfrm>
          <a:prstGeom prst="rect">
            <a:avLst/>
          </a:prstGeom>
          <a:noFill/>
        </p:spPr>
        <p:txBody>
          <a:bodyPr wrap="square" rtlCol="0">
            <a:spAutoFit/>
          </a:bodyPr>
          <a:lstStyle/>
          <a:p>
            <a:r>
              <a:rPr lang="fr-FR" sz="1000" dirty="0"/>
              <a:t>Source : ACSE Grand Est (2019)</a:t>
            </a:r>
          </a:p>
        </p:txBody>
      </p:sp>
      <p:sp>
        <p:nvSpPr>
          <p:cNvPr id="10" name="ZoneTexte 9"/>
          <p:cNvSpPr txBox="1"/>
          <p:nvPr/>
        </p:nvSpPr>
        <p:spPr>
          <a:xfrm>
            <a:off x="705960" y="2432748"/>
            <a:ext cx="5757080" cy="3046988"/>
          </a:xfrm>
          <a:prstGeom prst="rect">
            <a:avLst/>
          </a:prstGeom>
          <a:noFill/>
        </p:spPr>
        <p:txBody>
          <a:bodyPr wrap="square" rtlCol="0">
            <a:spAutoFit/>
          </a:bodyPr>
          <a:lstStyle/>
          <a:p>
            <a:pPr marL="0" lvl="1" defTabSz="457200">
              <a:spcBef>
                <a:spcPct val="20000"/>
              </a:spcBef>
              <a:buSzPct val="100000"/>
            </a:pPr>
            <a:r>
              <a:rPr lang="fr-FR" sz="2400" dirty="0">
                <a:solidFill>
                  <a:srgbClr val="595959"/>
                </a:solidFill>
                <a:cs typeface="Arial"/>
              </a:rPr>
              <a:t>Les postes les plus émetteurs de GES : </a:t>
            </a:r>
          </a:p>
          <a:p>
            <a:pPr marL="0" lvl="1" defTabSz="457200">
              <a:spcBef>
                <a:spcPct val="20000"/>
              </a:spcBef>
              <a:buSzPct val="100000"/>
            </a:pPr>
            <a:endParaRPr lang="fr-FR" sz="1000" dirty="0">
              <a:solidFill>
                <a:srgbClr val="595959"/>
              </a:solidFill>
              <a:cs typeface="Arial"/>
            </a:endParaRPr>
          </a:p>
          <a:p>
            <a:pPr marL="342900" lvl="1" indent="-342900" defTabSz="457200">
              <a:spcBef>
                <a:spcPct val="20000"/>
              </a:spcBef>
              <a:buSzPct val="100000"/>
              <a:buBlip>
                <a:blip r:embed="rId6"/>
              </a:buBlip>
            </a:pPr>
            <a:r>
              <a:rPr lang="fr-FR" sz="2400" dirty="0">
                <a:solidFill>
                  <a:srgbClr val="595959"/>
                </a:solidFill>
                <a:cs typeface="Arial"/>
              </a:rPr>
              <a:t>Les intrants alimentaires (production des matières premières, fabrication des aliments et acheminement)</a:t>
            </a:r>
          </a:p>
          <a:p>
            <a:pPr marL="342900" lvl="1" indent="-342900" defTabSz="457200">
              <a:spcBef>
                <a:spcPct val="20000"/>
              </a:spcBef>
              <a:buSzPct val="100000"/>
              <a:buBlip>
                <a:blip r:embed="rId6"/>
              </a:buBlip>
            </a:pPr>
            <a:r>
              <a:rPr lang="fr-FR" sz="2400" dirty="0">
                <a:solidFill>
                  <a:srgbClr val="595959"/>
                </a:solidFill>
                <a:cs typeface="Arial"/>
              </a:rPr>
              <a:t>La gestion des effluents (en bâtiment, au stockage et lors d’un traitement éventuel)</a:t>
            </a:r>
          </a:p>
          <a:p>
            <a:pPr marL="0" lvl="1" defTabSz="457200">
              <a:spcBef>
                <a:spcPct val="20000"/>
              </a:spcBef>
              <a:buSzPct val="100000"/>
            </a:pPr>
            <a:endParaRPr lang="fr-FR" sz="2200" dirty="0">
              <a:solidFill>
                <a:srgbClr val="595959"/>
              </a:solidFill>
              <a:cs typeface="Arial"/>
            </a:endParaRPr>
          </a:p>
        </p:txBody>
      </p:sp>
      <p:pic>
        <p:nvPicPr>
          <p:cNvPr id="9" name="Image 47" descr="usine.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68405" y="4002485"/>
            <a:ext cx="788119" cy="681940"/>
          </a:xfrm>
          <a:prstGeom prst="rect">
            <a:avLst/>
          </a:prstGeom>
          <a:noFill/>
          <a:ln w="9525">
            <a:noFill/>
            <a:miter lim="800000"/>
            <a:headEnd/>
            <a:tailEnd/>
          </a:ln>
        </p:spPr>
      </p:pic>
      <p:pic>
        <p:nvPicPr>
          <p:cNvPr id="11" name="Image 75" descr="champ.pn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42969" y="3591262"/>
            <a:ext cx="804569" cy="443410"/>
          </a:xfrm>
          <a:prstGeom prst="rect">
            <a:avLst/>
          </a:prstGeom>
          <a:noFill/>
          <a:ln w="9525">
            <a:noFill/>
            <a:miter lim="800000"/>
            <a:headEnd/>
            <a:tailEnd/>
          </a:ln>
        </p:spPr>
      </p:pic>
      <p:pic>
        <p:nvPicPr>
          <p:cNvPr id="12" name="Image 69" descr="fosse.pn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435204" y="2117183"/>
            <a:ext cx="464344" cy="261938"/>
          </a:xfrm>
          <a:prstGeom prst="rect">
            <a:avLst/>
          </a:prstGeom>
          <a:noFill/>
          <a:ln w="9525">
            <a:noFill/>
            <a:miter lim="800000"/>
            <a:headEnd/>
            <a:tailEnd/>
          </a:ln>
        </p:spPr>
      </p:pic>
      <p:pic>
        <p:nvPicPr>
          <p:cNvPr id="13"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509960" y="3005683"/>
            <a:ext cx="807695" cy="585579"/>
          </a:xfrm>
          <a:prstGeom prst="rect">
            <a:avLst/>
          </a:prstGeom>
          <a:noFill/>
          <a:ln w="9525">
            <a:noFill/>
            <a:miter lim="800000"/>
            <a:headEnd/>
            <a:tailEnd/>
          </a:ln>
        </p:spPr>
      </p:pic>
      <p:pic>
        <p:nvPicPr>
          <p:cNvPr id="14" name="Image 13" descr="silhouette porc.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40948" y="3178314"/>
            <a:ext cx="424774" cy="281930"/>
          </a:xfrm>
          <a:prstGeom prst="rect">
            <a:avLst/>
          </a:prstGeom>
        </p:spPr>
      </p:pic>
      <p:sp>
        <p:nvSpPr>
          <p:cNvPr id="5" name="ZoneTexte 4"/>
          <p:cNvSpPr txBox="1"/>
          <p:nvPr/>
        </p:nvSpPr>
        <p:spPr>
          <a:xfrm>
            <a:off x="10027892" y="5269276"/>
            <a:ext cx="1787719" cy="323165"/>
          </a:xfrm>
          <a:prstGeom prst="rect">
            <a:avLst/>
          </a:prstGeom>
          <a:noFill/>
          <a:ln>
            <a:solidFill>
              <a:srgbClr val="C00000"/>
            </a:solidFill>
          </a:ln>
        </p:spPr>
        <p:txBody>
          <a:bodyPr wrap="square" rtlCol="0">
            <a:spAutoFit/>
          </a:bodyPr>
          <a:lstStyle/>
          <a:p>
            <a:pPr algn="ctr"/>
            <a:r>
              <a:rPr lang="fr-FR" sz="1500" dirty="0"/>
              <a:t>dont aliments: 53 %</a:t>
            </a:r>
          </a:p>
        </p:txBody>
      </p:sp>
      <p:sp>
        <p:nvSpPr>
          <p:cNvPr id="3" name="Rectangle 2"/>
          <p:cNvSpPr/>
          <p:nvPr/>
        </p:nvSpPr>
        <p:spPr>
          <a:xfrm>
            <a:off x="6069810" y="6517231"/>
            <a:ext cx="98199" cy="12311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6096000" y="6451023"/>
            <a:ext cx="2437844" cy="292388"/>
          </a:xfrm>
          <a:prstGeom prst="rect">
            <a:avLst/>
          </a:prstGeom>
          <a:noFill/>
        </p:spPr>
        <p:txBody>
          <a:bodyPr wrap="square" rtlCol="0">
            <a:spAutoFit/>
          </a:bodyPr>
          <a:lstStyle/>
          <a:p>
            <a:r>
              <a:rPr lang="fr-FR" sz="1300" b="1" dirty="0">
                <a:solidFill>
                  <a:schemeClr val="tx1">
                    <a:lumMod val="75000"/>
                    <a:lumOff val="25000"/>
                  </a:schemeClr>
                </a:solidFill>
              </a:rPr>
              <a:t>Production déjections animales</a:t>
            </a:r>
          </a:p>
        </p:txBody>
      </p:sp>
      <p:pic>
        <p:nvPicPr>
          <p:cNvPr id="2" name="Image 1">
            <a:extLst>
              <a:ext uri="{FF2B5EF4-FFF2-40B4-BE49-F238E27FC236}">
                <a16:creationId xmlns:a16="http://schemas.microsoft.com/office/drawing/2014/main" id="{78B7BE6D-8D7F-7A82-1028-81BD1806C57D}"/>
              </a:ext>
            </a:extLst>
          </p:cNvPr>
          <p:cNvPicPr>
            <a:picLocks noChangeAspect="1"/>
          </p:cNvPicPr>
          <p:nvPr/>
        </p:nvPicPr>
        <p:blipFill>
          <a:blip r:embed="rId12"/>
          <a:stretch>
            <a:fillRect/>
          </a:stretch>
        </p:blipFill>
        <p:spPr>
          <a:xfrm>
            <a:off x="191344" y="272517"/>
            <a:ext cx="405116" cy="343198"/>
          </a:xfrm>
          <a:prstGeom prst="rect">
            <a:avLst/>
          </a:prstGeom>
        </p:spPr>
      </p:pic>
    </p:spTree>
    <p:extLst>
      <p:ext uri="{BB962C8B-B14F-4D97-AF65-F5344CB8AC3E}">
        <p14:creationId xmlns:p14="http://schemas.microsoft.com/office/powerpoint/2010/main" val="42426276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21" name="Picture 13"/>
          <p:cNvPicPr>
            <a:picLocks noChangeAspect="1" noChangeArrowheads="1"/>
          </p:cNvPicPr>
          <p:nvPr/>
        </p:nvPicPr>
        <p:blipFill>
          <a:blip r:embed="rId3"/>
          <a:srcRect/>
          <a:stretch>
            <a:fillRect/>
          </a:stretch>
        </p:blipFill>
        <p:spPr bwMode="auto">
          <a:xfrm>
            <a:off x="3071664" y="980728"/>
            <a:ext cx="6623808" cy="4073055"/>
          </a:xfrm>
          <a:prstGeom prst="rect">
            <a:avLst/>
          </a:prstGeom>
          <a:noFill/>
          <a:ln w="9525">
            <a:noFill/>
            <a:miter lim="800000"/>
            <a:headEnd/>
            <a:tailEnd/>
          </a:ln>
        </p:spPr>
      </p:pic>
      <p:sp>
        <p:nvSpPr>
          <p:cNvPr id="13" name="ZoneTexte 12"/>
          <p:cNvSpPr txBox="1">
            <a:spLocks noChangeArrowheads="1"/>
          </p:cNvSpPr>
          <p:nvPr/>
        </p:nvSpPr>
        <p:spPr bwMode="auto">
          <a:xfrm>
            <a:off x="155340" y="4517687"/>
            <a:ext cx="11881320" cy="400110"/>
          </a:xfrm>
          <a:prstGeom prst="rect">
            <a:avLst/>
          </a:prstGeom>
          <a:noFill/>
          <a:ln w="9525">
            <a:noFill/>
            <a:miter lim="800000"/>
            <a:headEnd/>
            <a:tailEnd/>
          </a:ln>
        </p:spPr>
        <p:txBody>
          <a:bodyPr wrap="square">
            <a:spAutoFit/>
          </a:bodyPr>
          <a:lstStyle/>
          <a:p>
            <a:pPr defTabSz="457200"/>
            <a:r>
              <a:rPr lang="fr-FR" sz="2000" dirty="0">
                <a:solidFill>
                  <a:schemeClr val="accent6">
                    <a:lumMod val="75000"/>
                  </a:schemeClr>
                </a:solidFill>
                <a:cs typeface="Arial" pitchFamily="34" charset="0"/>
                <a:sym typeface="Wingdings" pitchFamily="2" charset="2"/>
              </a:rPr>
              <a:t></a:t>
            </a:r>
            <a:r>
              <a:rPr lang="fr-FR" sz="2000" dirty="0">
                <a:solidFill>
                  <a:srgbClr val="000000"/>
                </a:solidFill>
                <a:cs typeface="Arial" pitchFamily="34" charset="0"/>
                <a:sym typeface="Wingdings" pitchFamily="2" charset="2"/>
              </a:rPr>
              <a:t> Surtout des émissions de protoxyde d’azote </a:t>
            </a:r>
            <a:r>
              <a:rPr lang="fr-FR" sz="2000" b="1" dirty="0">
                <a:solidFill>
                  <a:schemeClr val="accent6">
                    <a:lumMod val="75000"/>
                  </a:schemeClr>
                </a:solidFill>
                <a:cs typeface="Arial" pitchFamily="34" charset="0"/>
                <a:sym typeface="Wingdings" pitchFamily="2" charset="2"/>
              </a:rPr>
              <a:t>N</a:t>
            </a:r>
            <a:r>
              <a:rPr lang="fr-FR" sz="2000" b="1" baseline="-25000" dirty="0">
                <a:solidFill>
                  <a:schemeClr val="accent6">
                    <a:lumMod val="75000"/>
                  </a:schemeClr>
                </a:solidFill>
                <a:cs typeface="Arial" pitchFamily="34" charset="0"/>
                <a:sym typeface="Wingdings" pitchFamily="2" charset="2"/>
              </a:rPr>
              <a:t>2</a:t>
            </a:r>
            <a:r>
              <a:rPr lang="fr-FR" sz="2000" b="1" dirty="0">
                <a:solidFill>
                  <a:schemeClr val="accent6">
                    <a:lumMod val="75000"/>
                  </a:schemeClr>
                </a:solidFill>
                <a:cs typeface="Arial" pitchFamily="34" charset="0"/>
                <a:sym typeface="Wingdings" pitchFamily="2" charset="2"/>
              </a:rPr>
              <a:t>O</a:t>
            </a:r>
            <a:r>
              <a:rPr lang="fr-FR" sz="2000" b="1" dirty="0">
                <a:solidFill>
                  <a:srgbClr val="FF0000"/>
                </a:solidFill>
                <a:cs typeface="Arial" pitchFamily="34" charset="0"/>
                <a:sym typeface="Wingdings" pitchFamily="2" charset="2"/>
              </a:rPr>
              <a:t> </a:t>
            </a:r>
            <a:r>
              <a:rPr lang="fr-FR" sz="2000" dirty="0">
                <a:solidFill>
                  <a:srgbClr val="000000"/>
                </a:solidFill>
                <a:cs typeface="Arial" pitchFamily="34" charset="0"/>
                <a:sym typeface="Wingdings" pitchFamily="2" charset="2"/>
              </a:rPr>
              <a:t>et les émissions liées à la consommation d’énergie, donc </a:t>
            </a:r>
            <a:r>
              <a:rPr lang="fr-FR" sz="2000" b="1" dirty="0">
                <a:solidFill>
                  <a:schemeClr val="accent6">
                    <a:lumMod val="75000"/>
                  </a:schemeClr>
                </a:solidFill>
                <a:cs typeface="Arial" pitchFamily="34" charset="0"/>
                <a:sym typeface="Wingdings" pitchFamily="2" charset="2"/>
              </a:rPr>
              <a:t>CO</a:t>
            </a:r>
            <a:r>
              <a:rPr lang="fr-FR" sz="2000" b="1" baseline="-25000" dirty="0">
                <a:solidFill>
                  <a:schemeClr val="accent6">
                    <a:lumMod val="75000"/>
                  </a:schemeClr>
                </a:solidFill>
                <a:cs typeface="Arial" pitchFamily="34" charset="0"/>
                <a:sym typeface="Wingdings" pitchFamily="2" charset="2"/>
              </a:rPr>
              <a:t>2</a:t>
            </a:r>
            <a:endParaRPr lang="fr-FR" sz="2000" baseline="-25000" dirty="0">
              <a:solidFill>
                <a:srgbClr val="000000"/>
              </a:solidFill>
              <a:cs typeface="Arial" pitchFamily="34" charset="0"/>
              <a:sym typeface="Wingdings" pitchFamily="2" charset="2"/>
            </a:endParaRPr>
          </a:p>
        </p:txBody>
      </p:sp>
      <p:sp>
        <p:nvSpPr>
          <p:cNvPr id="14" name="Titre 1"/>
          <p:cNvSpPr txBox="1">
            <a:spLocks/>
          </p:cNvSpPr>
          <p:nvPr/>
        </p:nvSpPr>
        <p:spPr>
          <a:xfrm>
            <a:off x="839416" y="391064"/>
            <a:ext cx="11161240" cy="580292"/>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solidFill>
                  <a:prstClr val="black"/>
                </a:solidFill>
                <a:latin typeface="Verdana" panose="020B0604030504040204" pitchFamily="34" charset="0"/>
                <a:ea typeface="Verdana" panose="020B0604030504040204" pitchFamily="34" charset="0"/>
                <a:cs typeface="+mj-cs"/>
              </a:defRPr>
            </a:lvl1pPr>
          </a:lstStyle>
          <a:p>
            <a:r>
              <a:rPr lang="fr-FR" dirty="0"/>
              <a:t>Les postes les plus émetteurs de GES : </a:t>
            </a:r>
          </a:p>
          <a:p>
            <a:r>
              <a:rPr lang="fr-FR" dirty="0"/>
              <a:t>intrants alimentaires</a:t>
            </a:r>
          </a:p>
        </p:txBody>
      </p:sp>
      <p:sp>
        <p:nvSpPr>
          <p:cNvPr id="5" name="ZoneTexte 4"/>
          <p:cNvSpPr txBox="1"/>
          <p:nvPr/>
        </p:nvSpPr>
        <p:spPr>
          <a:xfrm>
            <a:off x="8688288" y="6439117"/>
            <a:ext cx="2664296" cy="276999"/>
          </a:xfrm>
          <a:prstGeom prst="rect">
            <a:avLst/>
          </a:prstGeom>
          <a:noFill/>
        </p:spPr>
        <p:txBody>
          <a:bodyPr wrap="square" rtlCol="0">
            <a:spAutoFit/>
          </a:bodyPr>
          <a:lstStyle/>
          <a:p>
            <a:pPr>
              <a:defRPr/>
            </a:pPr>
            <a:r>
              <a:rPr lang="fr-FR" sz="1200" i="1" dirty="0">
                <a:solidFill>
                  <a:prstClr val="black"/>
                </a:solidFill>
              </a:rPr>
              <a:t>Source : S. Espagnol (IFIP)</a:t>
            </a:r>
          </a:p>
        </p:txBody>
      </p:sp>
      <p:pic>
        <p:nvPicPr>
          <p:cNvPr id="11" name="Image 47" descr="usine.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99548" y="5053783"/>
            <a:ext cx="1673225" cy="1447800"/>
          </a:xfrm>
          <a:prstGeom prst="rect">
            <a:avLst/>
          </a:prstGeom>
          <a:noFill/>
          <a:ln w="9525">
            <a:noFill/>
            <a:miter lim="800000"/>
            <a:headEnd/>
            <a:tailEnd/>
          </a:ln>
        </p:spPr>
      </p:pic>
      <p:pic>
        <p:nvPicPr>
          <p:cNvPr id="12" name="Image 75" descr="champ.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99818" y="5489698"/>
            <a:ext cx="1708150" cy="941387"/>
          </a:xfrm>
          <a:prstGeom prst="rect">
            <a:avLst/>
          </a:prstGeom>
          <a:noFill/>
          <a:ln w="9525">
            <a:noFill/>
            <a:miter lim="800000"/>
            <a:headEnd/>
            <a:tailEnd/>
          </a:ln>
        </p:spPr>
      </p:pic>
      <p:pic>
        <p:nvPicPr>
          <p:cNvPr id="2" name="Image 1">
            <a:extLst>
              <a:ext uri="{FF2B5EF4-FFF2-40B4-BE49-F238E27FC236}">
                <a16:creationId xmlns:a16="http://schemas.microsoft.com/office/drawing/2014/main" id="{9966CD44-F666-D462-A1A0-CCC87015B106}"/>
              </a:ext>
            </a:extLst>
          </p:cNvPr>
          <p:cNvPicPr>
            <a:picLocks noChangeAspect="1"/>
          </p:cNvPicPr>
          <p:nvPr/>
        </p:nvPicPr>
        <p:blipFill>
          <a:blip r:embed="rId6"/>
          <a:stretch>
            <a:fillRect/>
          </a:stretch>
        </p:blipFill>
        <p:spPr>
          <a:xfrm>
            <a:off x="191344" y="272517"/>
            <a:ext cx="405116" cy="343198"/>
          </a:xfrm>
          <a:prstGeom prst="rect">
            <a:avLst/>
          </a:prstGeom>
        </p:spPr>
      </p:pic>
    </p:spTree>
    <p:extLst>
      <p:ext uri="{BB962C8B-B14F-4D97-AF65-F5344CB8AC3E}">
        <p14:creationId xmlns:p14="http://schemas.microsoft.com/office/powerpoint/2010/main" val="2783252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371363" y="1262096"/>
            <a:ext cx="11449272" cy="4525963"/>
          </a:xfrm>
        </p:spPr>
        <p:txBody>
          <a:bodyPr/>
          <a:lstStyle/>
          <a:p>
            <a:pPr marL="0" indent="0">
              <a:buNone/>
            </a:pPr>
            <a:r>
              <a:rPr lang="fr-FR" sz="2300" dirty="0">
                <a:ea typeface="Verdana" pitchFamily="34" charset="0"/>
              </a:rPr>
              <a:t>La consommation </a:t>
            </a:r>
            <a:r>
              <a:rPr lang="fr-FR" sz="2300" b="1" dirty="0">
                <a:ea typeface="Verdana" pitchFamily="34" charset="0"/>
              </a:rPr>
              <a:t>d’énergie indirecte liée à la production et au transport des aliments est au moins deux fois supérieure à la consommation d’énergie directe nécessaire à l’élevage</a:t>
            </a:r>
          </a:p>
          <a:p>
            <a:endParaRPr lang="fr-FR" dirty="0">
              <a:latin typeface="Verdana" pitchFamily="34" charset="0"/>
              <a:ea typeface="Verdana" pitchFamily="34" charset="0"/>
            </a:endParaRPr>
          </a:p>
        </p:txBody>
      </p:sp>
      <p:sp>
        <p:nvSpPr>
          <p:cNvPr id="6" name="Rectangle 5"/>
          <p:cNvSpPr/>
          <p:nvPr/>
        </p:nvSpPr>
        <p:spPr>
          <a:xfrm>
            <a:off x="596460" y="2845955"/>
            <a:ext cx="4347412" cy="984885"/>
          </a:xfrm>
          <a:prstGeom prst="rect">
            <a:avLst/>
          </a:prstGeom>
        </p:spPr>
        <p:txBody>
          <a:bodyPr wrap="square">
            <a:spAutoFit/>
          </a:bodyPr>
          <a:lstStyle/>
          <a:p>
            <a:r>
              <a:rPr lang="fr-FR" sz="2000" b="1" dirty="0">
                <a:solidFill>
                  <a:prstClr val="black"/>
                </a:solidFill>
                <a:ea typeface="Verdana" pitchFamily="34" charset="0"/>
              </a:rPr>
              <a:t>Exemple de l’élevage de porcs en système naisseur-engraisseur</a:t>
            </a:r>
          </a:p>
          <a:p>
            <a:r>
              <a:rPr lang="fr-FR" i="1" dirty="0">
                <a:solidFill>
                  <a:prstClr val="black"/>
                </a:solidFill>
                <a:ea typeface="Verdana" pitchFamily="34" charset="0"/>
              </a:rPr>
              <a:t>(244 truies et 1440 places en engraissement)</a:t>
            </a:r>
            <a:endParaRPr lang="fr-FR" sz="2400" b="1" dirty="0">
              <a:solidFill>
                <a:prstClr val="black"/>
              </a:solidFill>
              <a:ea typeface="Verdana" pitchFamily="34" charset="0"/>
            </a:endParaRPr>
          </a:p>
        </p:txBody>
      </p:sp>
      <p:grpSp>
        <p:nvGrpSpPr>
          <p:cNvPr id="2" name="Groupe 6"/>
          <p:cNvGrpSpPr/>
          <p:nvPr/>
        </p:nvGrpSpPr>
        <p:grpSpPr>
          <a:xfrm>
            <a:off x="5237998" y="2184253"/>
            <a:ext cx="7488832" cy="4525963"/>
            <a:chOff x="3238710" y="1583041"/>
            <a:chExt cx="6000034" cy="3586719"/>
          </a:xfrm>
        </p:grpSpPr>
        <p:graphicFrame>
          <p:nvGraphicFramePr>
            <p:cNvPr id="8" name="Graphique 7"/>
            <p:cNvGraphicFramePr>
              <a:graphicFrameLocks/>
            </p:cNvGraphicFramePr>
            <p:nvPr>
              <p:extLst>
                <p:ext uri="{D42A27DB-BD31-4B8C-83A1-F6EECF244321}">
                  <p14:modId xmlns:p14="http://schemas.microsoft.com/office/powerpoint/2010/main" val="2948593363"/>
                </p:ext>
              </p:extLst>
            </p:nvPr>
          </p:nvGraphicFramePr>
          <p:xfrm>
            <a:off x="3238710" y="1583041"/>
            <a:ext cx="6000034" cy="3586719"/>
          </p:xfrm>
          <a:graphic>
            <a:graphicData uri="http://schemas.openxmlformats.org/drawingml/2006/chart">
              <c:chart xmlns:c="http://schemas.openxmlformats.org/drawingml/2006/chart" xmlns:r="http://schemas.openxmlformats.org/officeDocument/2006/relationships" r:id="rId3"/>
            </a:graphicData>
          </a:graphic>
        </p:graphicFrame>
        <p:sp>
          <p:nvSpPr>
            <p:cNvPr id="9" name="Accolade fermante 8"/>
            <p:cNvSpPr/>
            <p:nvPr/>
          </p:nvSpPr>
          <p:spPr>
            <a:xfrm>
              <a:off x="6372200" y="2789750"/>
              <a:ext cx="144016" cy="76142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latin typeface="Verdana" pitchFamily="34" charset="0"/>
                <a:ea typeface="Verdana" pitchFamily="34" charset="0"/>
              </a:endParaRPr>
            </a:p>
          </p:txBody>
        </p:sp>
        <p:sp>
          <p:nvSpPr>
            <p:cNvPr id="10" name="Accolade fermante 9"/>
            <p:cNvSpPr/>
            <p:nvPr/>
          </p:nvSpPr>
          <p:spPr>
            <a:xfrm>
              <a:off x="6372200" y="3551422"/>
              <a:ext cx="144000" cy="143632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latin typeface="Verdana" pitchFamily="34" charset="0"/>
                <a:ea typeface="Verdana" pitchFamily="34" charset="0"/>
              </a:endParaRPr>
            </a:p>
          </p:txBody>
        </p:sp>
        <p:sp>
          <p:nvSpPr>
            <p:cNvPr id="11" name="ZoneTexte 10"/>
            <p:cNvSpPr txBox="1"/>
            <p:nvPr/>
          </p:nvSpPr>
          <p:spPr>
            <a:xfrm>
              <a:off x="6588224" y="3029032"/>
              <a:ext cx="1152128" cy="380454"/>
            </a:xfrm>
            <a:prstGeom prst="rect">
              <a:avLst/>
            </a:prstGeom>
            <a:noFill/>
          </p:spPr>
          <p:txBody>
            <a:bodyPr wrap="square" rtlCol="0">
              <a:spAutoFit/>
            </a:bodyPr>
            <a:lstStyle/>
            <a:p>
              <a:r>
                <a:rPr lang="fr-FR" sz="1100" b="1" dirty="0">
                  <a:solidFill>
                    <a:prstClr val="black"/>
                  </a:solidFill>
                  <a:latin typeface="Verdana" pitchFamily="34" charset="0"/>
                  <a:ea typeface="Verdana" pitchFamily="34" charset="0"/>
                </a:rPr>
                <a:t>énergie directe</a:t>
              </a:r>
            </a:p>
          </p:txBody>
        </p:sp>
        <p:sp>
          <p:nvSpPr>
            <p:cNvPr id="12" name="ZoneTexte 11"/>
            <p:cNvSpPr txBox="1"/>
            <p:nvPr/>
          </p:nvSpPr>
          <p:spPr>
            <a:xfrm>
              <a:off x="6588224" y="4090284"/>
              <a:ext cx="1296144" cy="380454"/>
            </a:xfrm>
            <a:prstGeom prst="rect">
              <a:avLst/>
            </a:prstGeom>
            <a:noFill/>
          </p:spPr>
          <p:txBody>
            <a:bodyPr wrap="square" rtlCol="0">
              <a:spAutoFit/>
            </a:bodyPr>
            <a:lstStyle/>
            <a:p>
              <a:r>
                <a:rPr lang="fr-FR" sz="1100" b="1" dirty="0">
                  <a:solidFill>
                    <a:prstClr val="black"/>
                  </a:solidFill>
                  <a:latin typeface="Verdana" pitchFamily="34" charset="0"/>
                  <a:ea typeface="Verdana" pitchFamily="34" charset="0"/>
                </a:rPr>
                <a:t>énergie indirecte</a:t>
              </a:r>
            </a:p>
          </p:txBody>
        </p:sp>
      </p:grpSp>
      <p:sp>
        <p:nvSpPr>
          <p:cNvPr id="3" name="ZoneTexte 2"/>
          <p:cNvSpPr txBox="1"/>
          <p:nvPr/>
        </p:nvSpPr>
        <p:spPr>
          <a:xfrm>
            <a:off x="709158" y="4147732"/>
            <a:ext cx="4090697" cy="830997"/>
          </a:xfrm>
          <a:prstGeom prst="rect">
            <a:avLst/>
          </a:prstGeom>
          <a:solidFill>
            <a:schemeClr val="accent2">
              <a:lumMod val="20000"/>
              <a:lumOff val="80000"/>
            </a:schemeClr>
          </a:solidFill>
        </p:spPr>
        <p:txBody>
          <a:bodyPr wrap="square" rtlCol="0">
            <a:spAutoFit/>
          </a:bodyPr>
          <a:lstStyle/>
          <a:p>
            <a:r>
              <a:rPr lang="fr-FR" dirty="0"/>
              <a:t>Chez les NE, la consommation moyenne s’élève à </a:t>
            </a:r>
            <a:r>
              <a:rPr lang="fr-FR" b="1" dirty="0"/>
              <a:t>983 kWh/truie présente/an</a:t>
            </a:r>
            <a:r>
              <a:rPr lang="fr-FR" dirty="0"/>
              <a:t> </a:t>
            </a:r>
            <a:r>
              <a:rPr lang="fr-FR" sz="1200" i="1" dirty="0"/>
              <a:t>(Source ADEME, 2008)</a:t>
            </a:r>
          </a:p>
        </p:txBody>
      </p:sp>
      <p:sp>
        <p:nvSpPr>
          <p:cNvPr id="14" name="Titre 1"/>
          <p:cNvSpPr txBox="1">
            <a:spLocks/>
          </p:cNvSpPr>
          <p:nvPr/>
        </p:nvSpPr>
        <p:spPr>
          <a:xfrm>
            <a:off x="731403" y="391504"/>
            <a:ext cx="10729191" cy="580292"/>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solidFill>
                  <a:prstClr val="black"/>
                </a:solidFill>
                <a:latin typeface="Verdana" panose="020B0604030504040204" pitchFamily="34" charset="0"/>
                <a:ea typeface="Verdana" panose="020B0604030504040204" pitchFamily="34" charset="0"/>
                <a:cs typeface="+mj-cs"/>
              </a:defRPr>
            </a:lvl1pPr>
          </a:lstStyle>
          <a:p>
            <a:r>
              <a:rPr lang="fr-FR" dirty="0"/>
              <a:t>Les postes les plus émetteurs de GES : </a:t>
            </a:r>
          </a:p>
          <a:p>
            <a:r>
              <a:rPr lang="fr-FR" dirty="0"/>
              <a:t>intrants alimentaires</a:t>
            </a:r>
          </a:p>
        </p:txBody>
      </p:sp>
      <p:pic>
        <p:nvPicPr>
          <p:cNvPr id="4" name="Image 3">
            <a:extLst>
              <a:ext uri="{FF2B5EF4-FFF2-40B4-BE49-F238E27FC236}">
                <a16:creationId xmlns:a16="http://schemas.microsoft.com/office/drawing/2014/main" id="{5A99A356-0A35-ABCC-0C6F-512AAAF558C4}"/>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624693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4" name="Picture 6"/>
          <p:cNvPicPr>
            <a:picLocks noChangeAspect="1" noChangeArrowheads="1"/>
          </p:cNvPicPr>
          <p:nvPr/>
        </p:nvPicPr>
        <p:blipFill>
          <a:blip r:embed="rId3"/>
          <a:srcRect/>
          <a:stretch>
            <a:fillRect/>
          </a:stretch>
        </p:blipFill>
        <p:spPr bwMode="auto">
          <a:xfrm>
            <a:off x="2063552" y="1088812"/>
            <a:ext cx="8814684" cy="5301010"/>
          </a:xfrm>
          <a:prstGeom prst="rect">
            <a:avLst/>
          </a:prstGeom>
          <a:noFill/>
          <a:ln w="9525" algn="ctr">
            <a:noFill/>
            <a:round/>
            <a:headEnd/>
            <a:tailEnd/>
          </a:ln>
        </p:spPr>
      </p:pic>
      <p:sp>
        <p:nvSpPr>
          <p:cNvPr id="20" name="Rectangle 19"/>
          <p:cNvSpPr>
            <a:spLocks noChangeArrowheads="1"/>
          </p:cNvSpPr>
          <p:nvPr/>
        </p:nvSpPr>
        <p:spPr bwMode="auto">
          <a:xfrm>
            <a:off x="2639616" y="5817625"/>
            <a:ext cx="5832648" cy="428625"/>
          </a:xfrm>
          <a:prstGeom prst="rect">
            <a:avLst/>
          </a:prstGeom>
          <a:noFill/>
          <a:ln w="9525">
            <a:noFill/>
            <a:miter lim="800000"/>
            <a:headEnd/>
            <a:tailEnd/>
          </a:ln>
        </p:spPr>
        <p:txBody>
          <a:bodyPr wrap="square">
            <a:spAutoFit/>
          </a:bodyPr>
          <a:lstStyle/>
          <a:p>
            <a:pPr defTabSz="457200"/>
            <a:r>
              <a:rPr lang="fr-FR" sz="2200" dirty="0">
                <a:solidFill>
                  <a:srgbClr val="000000"/>
                </a:solidFill>
                <a:cs typeface="Arial" pitchFamily="34" charset="0"/>
              </a:rPr>
              <a:t> </a:t>
            </a:r>
            <a:r>
              <a:rPr lang="fr-FR" sz="2200" dirty="0">
                <a:solidFill>
                  <a:schemeClr val="accent6">
                    <a:lumMod val="75000"/>
                  </a:schemeClr>
                </a:solidFill>
                <a:cs typeface="Arial" pitchFamily="34" charset="0"/>
                <a:sym typeface="Wingdings" pitchFamily="2" charset="2"/>
              </a:rPr>
              <a:t></a:t>
            </a:r>
            <a:r>
              <a:rPr lang="fr-FR" sz="2200" dirty="0">
                <a:solidFill>
                  <a:srgbClr val="000000"/>
                </a:solidFill>
                <a:cs typeface="Arial" pitchFamily="34" charset="0"/>
                <a:sym typeface="Wingdings" pitchFamily="2" charset="2"/>
              </a:rPr>
              <a:t> Surtout des émissions de méthane </a:t>
            </a:r>
            <a:r>
              <a:rPr lang="fr-FR" sz="2200" b="1" dirty="0">
                <a:solidFill>
                  <a:schemeClr val="accent6">
                    <a:lumMod val="75000"/>
                  </a:schemeClr>
                </a:solidFill>
                <a:cs typeface="Arial" pitchFamily="34" charset="0"/>
                <a:sym typeface="Wingdings" pitchFamily="2" charset="2"/>
              </a:rPr>
              <a:t>CH</a:t>
            </a:r>
            <a:r>
              <a:rPr lang="fr-FR" sz="2200" b="1" baseline="-25000" dirty="0">
                <a:solidFill>
                  <a:schemeClr val="accent6">
                    <a:lumMod val="75000"/>
                  </a:schemeClr>
                </a:solidFill>
                <a:cs typeface="Arial" pitchFamily="34" charset="0"/>
                <a:sym typeface="Wingdings" pitchFamily="2" charset="2"/>
              </a:rPr>
              <a:t>4</a:t>
            </a:r>
            <a:endParaRPr lang="fr-FR" sz="2200" b="1" baseline="-25000" dirty="0">
              <a:solidFill>
                <a:schemeClr val="accent6">
                  <a:lumMod val="75000"/>
                </a:schemeClr>
              </a:solidFill>
              <a:cs typeface="Arial" pitchFamily="34" charset="0"/>
            </a:endParaRPr>
          </a:p>
        </p:txBody>
      </p:sp>
      <p:sp>
        <p:nvSpPr>
          <p:cNvPr id="12" name="Titre 1"/>
          <p:cNvSpPr txBox="1">
            <a:spLocks/>
          </p:cNvSpPr>
          <p:nvPr/>
        </p:nvSpPr>
        <p:spPr>
          <a:xfrm>
            <a:off x="886745" y="468178"/>
            <a:ext cx="11305255" cy="580292"/>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solidFill>
                  <a:prstClr val="black"/>
                </a:solidFill>
                <a:latin typeface="Verdana" panose="020B0604030504040204" pitchFamily="34" charset="0"/>
                <a:ea typeface="Verdana" panose="020B0604030504040204" pitchFamily="34" charset="0"/>
                <a:cs typeface="+mj-cs"/>
              </a:defRPr>
            </a:lvl1pPr>
          </a:lstStyle>
          <a:p>
            <a:r>
              <a:rPr lang="fr-FR" dirty="0"/>
              <a:t>Les postes les plus émetteurs de GES : </a:t>
            </a:r>
          </a:p>
          <a:p>
            <a:r>
              <a:rPr lang="fr-FR" dirty="0"/>
              <a:t>gestion des effluents</a:t>
            </a:r>
          </a:p>
        </p:txBody>
      </p:sp>
      <p:sp>
        <p:nvSpPr>
          <p:cNvPr id="2" name="ZoneTexte 1"/>
          <p:cNvSpPr txBox="1"/>
          <p:nvPr/>
        </p:nvSpPr>
        <p:spPr>
          <a:xfrm>
            <a:off x="8724292" y="6180113"/>
            <a:ext cx="1800200" cy="461665"/>
          </a:xfrm>
          <a:prstGeom prst="rect">
            <a:avLst/>
          </a:prstGeom>
          <a:noFill/>
        </p:spPr>
        <p:txBody>
          <a:bodyPr wrap="square" rtlCol="0">
            <a:spAutoFit/>
          </a:bodyPr>
          <a:lstStyle/>
          <a:p>
            <a:r>
              <a:rPr lang="fr-FR" sz="1200" i="1" dirty="0">
                <a:solidFill>
                  <a:prstClr val="black"/>
                </a:solidFill>
              </a:rPr>
              <a:t>Source : S. Espagnol (IFIP)</a:t>
            </a:r>
          </a:p>
          <a:p>
            <a:endParaRPr lang="fr-FR" sz="1200" dirty="0"/>
          </a:p>
        </p:txBody>
      </p:sp>
      <p:pic>
        <p:nvPicPr>
          <p:cNvPr id="6" name="Image 69" descr="fosse.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2558" y="3793022"/>
            <a:ext cx="1170917" cy="660517"/>
          </a:xfrm>
          <a:prstGeom prst="rect">
            <a:avLst/>
          </a:prstGeom>
          <a:noFill/>
          <a:ln w="9525">
            <a:noFill/>
            <a:miter lim="800000"/>
            <a:headEnd/>
            <a:tailEnd/>
          </a:ln>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3258" y="3500699"/>
            <a:ext cx="1516718" cy="1099621"/>
          </a:xfrm>
          <a:prstGeom prst="rect">
            <a:avLst/>
          </a:prstGeom>
          <a:noFill/>
          <a:ln w="9525">
            <a:noFill/>
            <a:miter lim="800000"/>
            <a:headEnd/>
            <a:tailEnd/>
          </a:ln>
        </p:spPr>
      </p:pic>
      <p:pic>
        <p:nvPicPr>
          <p:cNvPr id="8" name="Image 7" descr="silhouette porc.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55840" y="3946202"/>
            <a:ext cx="461211" cy="306113"/>
          </a:xfrm>
          <a:prstGeom prst="rect">
            <a:avLst/>
          </a:prstGeom>
        </p:spPr>
      </p:pic>
      <p:pic>
        <p:nvPicPr>
          <p:cNvPr id="3" name="Image 2">
            <a:extLst>
              <a:ext uri="{FF2B5EF4-FFF2-40B4-BE49-F238E27FC236}">
                <a16:creationId xmlns:a16="http://schemas.microsoft.com/office/drawing/2014/main" id="{0195E301-6A2F-B6DB-9541-43AB078A222A}"/>
              </a:ext>
            </a:extLst>
          </p:cNvPr>
          <p:cNvPicPr>
            <a:picLocks noChangeAspect="1"/>
          </p:cNvPicPr>
          <p:nvPr/>
        </p:nvPicPr>
        <p:blipFill>
          <a:blip r:embed="rId7"/>
          <a:stretch>
            <a:fillRect/>
          </a:stretch>
        </p:blipFill>
        <p:spPr>
          <a:xfrm>
            <a:off x="191344" y="272517"/>
            <a:ext cx="405116" cy="343198"/>
          </a:xfrm>
          <a:prstGeom prst="rect">
            <a:avLst/>
          </a:prstGeom>
        </p:spPr>
      </p:pic>
    </p:spTree>
    <p:extLst>
      <p:ext uri="{BB962C8B-B14F-4D97-AF65-F5344CB8AC3E}">
        <p14:creationId xmlns:p14="http://schemas.microsoft.com/office/powerpoint/2010/main" val="451746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3"/>
          <a:srcRect l="12105" t="35466" r="34345" b="14110"/>
          <a:stretch/>
        </p:blipFill>
        <p:spPr>
          <a:xfrm>
            <a:off x="579092" y="761079"/>
            <a:ext cx="10985572" cy="5524872"/>
          </a:xfrm>
          <a:prstGeom prst="rect">
            <a:avLst/>
          </a:prstGeom>
        </p:spPr>
      </p:pic>
      <p:sp>
        <p:nvSpPr>
          <p:cNvPr id="6" name="ZoneTexte 5"/>
          <p:cNvSpPr txBox="1"/>
          <p:nvPr/>
        </p:nvSpPr>
        <p:spPr>
          <a:xfrm>
            <a:off x="1127448" y="5723429"/>
            <a:ext cx="5430792" cy="707886"/>
          </a:xfrm>
          <a:prstGeom prst="rect">
            <a:avLst/>
          </a:prstGeom>
          <a:solidFill>
            <a:schemeClr val="accent6">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a:ea typeface="+mn-ea"/>
                <a:cs typeface="+mn-cs"/>
              </a:rPr>
              <a:t>L’élevage est un des seuls secteurs d’activité à pouvoir compenser ses émissions de GES !</a:t>
            </a:r>
          </a:p>
        </p:txBody>
      </p:sp>
      <p:sp>
        <p:nvSpPr>
          <p:cNvPr id="7" name="Titre 1"/>
          <p:cNvSpPr>
            <a:spLocks noGrp="1"/>
          </p:cNvSpPr>
          <p:nvPr>
            <p:ph type="title"/>
          </p:nvPr>
        </p:nvSpPr>
        <p:spPr>
          <a:xfrm>
            <a:off x="767408" y="168523"/>
            <a:ext cx="10297144" cy="54597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Comprendre mon empreinte carbone</a:t>
            </a:r>
          </a:p>
        </p:txBody>
      </p:sp>
      <p:cxnSp>
        <p:nvCxnSpPr>
          <p:cNvPr id="8" name="Connecteur droit 7"/>
          <p:cNvCxnSpPr>
            <a:cxnSpLocks/>
          </p:cNvCxnSpPr>
          <p:nvPr/>
        </p:nvCxnSpPr>
        <p:spPr>
          <a:xfrm>
            <a:off x="1199456" y="4466404"/>
            <a:ext cx="468052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107668" y="1848734"/>
            <a:ext cx="864096" cy="264013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ZoneTexte 2"/>
          <p:cNvSpPr txBox="1"/>
          <p:nvPr/>
        </p:nvSpPr>
        <p:spPr>
          <a:xfrm>
            <a:off x="2999656" y="1199548"/>
            <a:ext cx="144016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79646">
                    <a:lumMod val="75000"/>
                  </a:srgbClr>
                </a:solidFill>
                <a:effectLst/>
                <a:uLnTx/>
                <a:uFillTx/>
                <a:latin typeface="Calibri"/>
                <a:ea typeface="+mn-ea"/>
                <a:cs typeface="+mn-cs"/>
              </a:rPr>
              <a:t>Empreinte carbone brute</a:t>
            </a:r>
          </a:p>
        </p:txBody>
      </p:sp>
      <p:pic>
        <p:nvPicPr>
          <p:cNvPr id="9" name="Image 8">
            <a:extLst>
              <a:ext uri="{FF2B5EF4-FFF2-40B4-BE49-F238E27FC236}">
                <a16:creationId xmlns:a16="http://schemas.microsoft.com/office/drawing/2014/main" id="{612ABE37-1EF0-9997-704D-62E1113AE2EB}"/>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1294473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625522" y="64592"/>
            <a:ext cx="11015094" cy="792088"/>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Empreinte carbone de l’élevage porcin</a:t>
            </a:r>
          </a:p>
        </p:txBody>
      </p:sp>
      <p:graphicFrame>
        <p:nvGraphicFramePr>
          <p:cNvPr id="5" name="Graphique 4"/>
          <p:cNvGraphicFramePr/>
          <p:nvPr>
            <p:extLst>
              <p:ext uri="{D42A27DB-BD31-4B8C-83A1-F6EECF244321}">
                <p14:modId xmlns:p14="http://schemas.microsoft.com/office/powerpoint/2010/main" val="1157315917"/>
              </p:ext>
            </p:extLst>
          </p:nvPr>
        </p:nvGraphicFramePr>
        <p:xfrm>
          <a:off x="695400" y="980728"/>
          <a:ext cx="10297144" cy="5299513"/>
        </p:xfrm>
        <a:graphic>
          <a:graphicData uri="http://schemas.openxmlformats.org/drawingml/2006/chart">
            <c:chart xmlns:c="http://schemas.openxmlformats.org/drawingml/2006/chart" xmlns:r="http://schemas.openxmlformats.org/officeDocument/2006/relationships" r:id="rId3"/>
          </a:graphicData>
        </a:graphic>
      </p:graphicFrame>
      <p:sp>
        <p:nvSpPr>
          <p:cNvPr id="6" name="ZoneTexte 5"/>
          <p:cNvSpPr txBox="1"/>
          <p:nvPr/>
        </p:nvSpPr>
        <p:spPr>
          <a:xfrm>
            <a:off x="983432" y="6093297"/>
            <a:ext cx="10297144" cy="646331"/>
          </a:xfrm>
          <a:prstGeom prst="rect">
            <a:avLst/>
          </a:prstGeom>
          <a:solidFill>
            <a:schemeClr val="accent2">
              <a:lumMod val="40000"/>
              <a:lumOff val="60000"/>
            </a:schemeClr>
          </a:solidFill>
        </p:spPr>
        <p:txBody>
          <a:bodyPr wrap="square" rtlCol="0">
            <a:spAutoFit/>
          </a:bodyPr>
          <a:lstStyle/>
          <a:p>
            <a:pPr algn="ctr" defTabSz="457200"/>
            <a:r>
              <a:rPr lang="fr-FR" dirty="0">
                <a:solidFill>
                  <a:prstClr val="black"/>
                </a:solidFill>
                <a:cs typeface="Arial" pitchFamily="34" charset="0"/>
              </a:rPr>
              <a:t>Impact sur le changement climatique d’un kg de porc (au portail de la ferme) </a:t>
            </a:r>
          </a:p>
          <a:p>
            <a:pPr algn="ctr" defTabSz="457200"/>
            <a:r>
              <a:rPr lang="fr-FR" b="1" dirty="0">
                <a:solidFill>
                  <a:prstClr val="black"/>
                </a:solidFill>
                <a:cs typeface="Arial" pitchFamily="34" charset="0"/>
              </a:rPr>
              <a:t>= 2,3 kg éqCO</a:t>
            </a:r>
            <a:r>
              <a:rPr lang="fr-FR" b="1" baseline="-25000" dirty="0">
                <a:solidFill>
                  <a:prstClr val="black"/>
                </a:solidFill>
                <a:cs typeface="Arial" pitchFamily="34" charset="0"/>
              </a:rPr>
              <a:t>2 </a:t>
            </a:r>
            <a:r>
              <a:rPr lang="fr-FR" b="1" dirty="0">
                <a:solidFill>
                  <a:prstClr val="black"/>
                </a:solidFill>
                <a:cs typeface="Arial" pitchFamily="34" charset="0"/>
              </a:rPr>
              <a:t>/kg porc charcutier ou = 2,7 kg </a:t>
            </a:r>
            <a:r>
              <a:rPr lang="fr-FR" b="1" dirty="0" err="1">
                <a:solidFill>
                  <a:prstClr val="black"/>
                </a:solidFill>
                <a:cs typeface="Arial" pitchFamily="34" charset="0"/>
              </a:rPr>
              <a:t>éq</a:t>
            </a:r>
            <a:r>
              <a:rPr lang="fr-FR" b="1" dirty="0">
                <a:solidFill>
                  <a:prstClr val="black"/>
                </a:solidFill>
                <a:cs typeface="Arial" pitchFamily="34" charset="0"/>
              </a:rPr>
              <a:t> CO</a:t>
            </a:r>
            <a:r>
              <a:rPr lang="fr-FR" b="1" baseline="-25000" dirty="0">
                <a:solidFill>
                  <a:prstClr val="black"/>
                </a:solidFill>
                <a:cs typeface="Arial" pitchFamily="34" charset="0"/>
              </a:rPr>
              <a:t>2</a:t>
            </a:r>
            <a:r>
              <a:rPr lang="fr-FR" b="1" dirty="0">
                <a:solidFill>
                  <a:prstClr val="black"/>
                </a:solidFill>
                <a:cs typeface="Arial" pitchFamily="34" charset="0"/>
              </a:rPr>
              <a:t> / kg porc vif</a:t>
            </a:r>
            <a:endParaRPr lang="fr-FR" dirty="0">
              <a:solidFill>
                <a:prstClr val="black"/>
              </a:solidFill>
              <a:cs typeface="Arial" pitchFamily="34" charset="0"/>
            </a:endParaRPr>
          </a:p>
        </p:txBody>
      </p:sp>
      <p:pic>
        <p:nvPicPr>
          <p:cNvPr id="2" name="Image 1">
            <a:extLst>
              <a:ext uri="{FF2B5EF4-FFF2-40B4-BE49-F238E27FC236}">
                <a16:creationId xmlns:a16="http://schemas.microsoft.com/office/drawing/2014/main" id="{D83FFF29-9F32-9412-563E-1F44E1D13439}"/>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130650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775520" y="1223471"/>
            <a:ext cx="8964192" cy="5661248"/>
            <a:chOff x="224736" y="741743"/>
            <a:chExt cx="8676160" cy="5279788"/>
          </a:xfrm>
        </p:grpSpPr>
        <p:sp>
          <p:nvSpPr>
            <p:cNvPr id="5" name="Espace réservé du contenu 3"/>
            <p:cNvSpPr txBox="1">
              <a:spLocks/>
            </p:cNvSpPr>
            <p:nvPr/>
          </p:nvSpPr>
          <p:spPr>
            <a:xfrm>
              <a:off x="685800" y="5358725"/>
              <a:ext cx="7491048"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Stock carbone </a:t>
              </a: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sym typeface="Wingdings" panose="05000000000000000000" pitchFamily="2" charset="2"/>
                </a:rPr>
                <a:t></a:t>
              </a: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 densité, profondeur, teneur MO…</a:t>
              </a:r>
            </a:p>
          </p:txBody>
        </p:sp>
        <p:pic>
          <p:nvPicPr>
            <p:cNvPr id="6" name="Image 5"/>
            <p:cNvPicPr>
              <a:picLocks noChangeAspect="1"/>
            </p:cNvPicPr>
            <p:nvPr/>
          </p:nvPicPr>
          <p:blipFill rotWithShape="1">
            <a:blip r:embed="rId3"/>
            <a:srcRect l="17808" t="18767" r="3723" b="19610"/>
            <a:stretch/>
          </p:blipFill>
          <p:spPr>
            <a:xfrm>
              <a:off x="398276" y="741743"/>
              <a:ext cx="8418178" cy="4131963"/>
            </a:xfrm>
            <a:prstGeom prst="rect">
              <a:avLst/>
            </a:prstGeom>
          </p:spPr>
        </p:pic>
        <p:sp>
          <p:nvSpPr>
            <p:cNvPr id="7" name="Espace réservé du contenu 3"/>
            <p:cNvSpPr txBox="1">
              <a:spLocks/>
            </p:cNvSpPr>
            <p:nvPr/>
          </p:nvSpPr>
          <p:spPr>
            <a:xfrm>
              <a:off x="224736" y="2251640"/>
              <a:ext cx="1875695"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Quantité et qualité des Résidus  </a:t>
              </a:r>
              <a:r>
                <a:rPr kumimoji="0" lang="fr-FR" sz="1800" b="0" i="1"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Feuilles, tiges, racines, exsudats</a:t>
              </a:r>
            </a:p>
          </p:txBody>
        </p:sp>
        <p:sp>
          <p:nvSpPr>
            <p:cNvPr id="8" name="Espace réservé du contenu 3"/>
            <p:cNvSpPr txBox="1">
              <a:spLocks/>
            </p:cNvSpPr>
            <p:nvPr/>
          </p:nvSpPr>
          <p:spPr>
            <a:xfrm>
              <a:off x="4706397" y="3168595"/>
              <a:ext cx="4194499"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Vie du sol </a:t>
              </a:r>
              <a:r>
                <a:rPr kumimoji="0" lang="fr-FR" sz="1600" b="0"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(insectes, bactéries…)</a:t>
              </a:r>
            </a:p>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Minéralisation/organisation </a:t>
              </a:r>
            </a:p>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1600" b="0"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 t, drainage, micro organismes)</a:t>
              </a:r>
            </a:p>
          </p:txBody>
        </p:sp>
        <p:sp>
          <p:nvSpPr>
            <p:cNvPr id="9" name="Espace réservé du contenu 3"/>
            <p:cNvSpPr txBox="1">
              <a:spLocks/>
            </p:cNvSpPr>
            <p:nvPr/>
          </p:nvSpPr>
          <p:spPr>
            <a:xfrm>
              <a:off x="5145970" y="855785"/>
              <a:ext cx="2815039"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Photosynthèse</a:t>
              </a:r>
              <a:endParaRPr kumimoji="0" lang="fr-FR" sz="1800" b="0" i="1"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endParaRPr>
            </a:p>
          </p:txBody>
        </p:sp>
        <p:sp>
          <p:nvSpPr>
            <p:cNvPr id="10" name="ZoneTexte 9"/>
            <p:cNvSpPr txBox="1"/>
            <p:nvPr/>
          </p:nvSpPr>
          <p:spPr>
            <a:xfrm>
              <a:off x="2497015" y="4914723"/>
              <a:ext cx="3907599" cy="3444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solidFill>
                  <a:effectLst/>
                  <a:uLnTx/>
                  <a:uFillTx/>
                  <a:latin typeface="Calibri"/>
                  <a:ea typeface="+mn-ea"/>
                  <a:cs typeface="+mn-cs"/>
                </a:rPr>
                <a:t>Source : EIP-Agri </a:t>
              </a:r>
              <a:r>
                <a:rPr kumimoji="0" lang="fr-FR" sz="1800" b="0" i="1" u="none" strike="noStrike" kern="1200" cap="none" spc="0" normalizeH="0" baseline="0" noProof="0" dirty="0" err="1">
                  <a:ln>
                    <a:noFill/>
                  </a:ln>
                  <a:solidFill>
                    <a:prstClr val="black"/>
                  </a:solidFill>
                  <a:effectLst/>
                  <a:uLnTx/>
                  <a:uFillTx/>
                  <a:latin typeface="Calibri"/>
                  <a:ea typeface="+mn-ea"/>
                  <a:cs typeface="+mn-cs"/>
                </a:rPr>
                <a:t>Grazing</a:t>
              </a:r>
              <a:r>
                <a:rPr kumimoji="0" lang="fr-FR" sz="1800" b="0" i="1" u="none" strike="noStrike" kern="1200" cap="none" spc="0" normalizeH="0" baseline="0" noProof="0" dirty="0">
                  <a:ln>
                    <a:noFill/>
                  </a:ln>
                  <a:solidFill>
                    <a:prstClr val="black"/>
                  </a:solidFill>
                  <a:effectLst/>
                  <a:uLnTx/>
                  <a:uFillTx/>
                  <a:latin typeface="Calibri"/>
                  <a:ea typeface="+mn-ea"/>
                  <a:cs typeface="+mn-cs"/>
                </a:rPr>
                <a:t> for </a:t>
              </a:r>
              <a:r>
                <a:rPr kumimoji="0" lang="fr-FR" sz="1800" b="0" i="1" u="none" strike="noStrike" kern="1200" cap="none" spc="0" normalizeH="0" baseline="0" noProof="0" dirty="0" err="1">
                  <a:ln>
                    <a:noFill/>
                  </a:ln>
                  <a:solidFill>
                    <a:prstClr val="black"/>
                  </a:solidFill>
                  <a:effectLst/>
                  <a:uLnTx/>
                  <a:uFillTx/>
                  <a:latin typeface="Calibri"/>
                  <a:ea typeface="+mn-ea"/>
                  <a:cs typeface="+mn-cs"/>
                </a:rPr>
                <a:t>carbon</a:t>
              </a:r>
              <a:r>
                <a:rPr kumimoji="0" lang="fr-FR" sz="1800" b="0" i="1" u="none" strike="noStrike" kern="1200" cap="none" spc="0" normalizeH="0" baseline="0" noProof="0" dirty="0">
                  <a:ln>
                    <a:noFill/>
                  </a:ln>
                  <a:solidFill>
                    <a:prstClr val="black"/>
                  </a:solidFill>
                  <a:effectLst/>
                  <a:uLnTx/>
                  <a:uFillTx/>
                  <a:latin typeface="Calibri"/>
                  <a:ea typeface="+mn-ea"/>
                  <a:cs typeface="+mn-cs"/>
                </a:rPr>
                <a:t> 2018</a:t>
              </a:r>
            </a:p>
          </p:txBody>
        </p:sp>
      </p:grpSp>
      <p:sp>
        <p:nvSpPr>
          <p:cNvPr id="12" name="Titre 1"/>
          <p:cNvSpPr>
            <a:spLocks noGrp="1"/>
          </p:cNvSpPr>
          <p:nvPr>
            <p:ph type="title"/>
          </p:nvPr>
        </p:nvSpPr>
        <p:spPr>
          <a:xfrm>
            <a:off x="695400" y="59710"/>
            <a:ext cx="10044312" cy="76881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Le stockage du carbone dans les sols </a:t>
            </a:r>
          </a:p>
        </p:txBody>
      </p:sp>
      <p:sp>
        <p:nvSpPr>
          <p:cNvPr id="11" name="Espace réservé du contenu 2"/>
          <p:cNvSpPr>
            <a:spLocks noGrp="1"/>
          </p:cNvSpPr>
          <p:nvPr>
            <p:ph idx="1"/>
          </p:nvPr>
        </p:nvSpPr>
        <p:spPr>
          <a:xfrm>
            <a:off x="1780248" y="588788"/>
            <a:ext cx="8304519" cy="451247"/>
          </a:xfrm>
        </p:spPr>
        <p:txBody>
          <a:bodyPr>
            <a:noAutofit/>
          </a:bodyPr>
          <a:lstStyle/>
          <a:p>
            <a:pPr marL="0" indent="0">
              <a:buNone/>
            </a:pPr>
            <a:r>
              <a:rPr lang="fr-FR" sz="2800" b="1" dirty="0"/>
              <a:t>grâce à la photosynthèse des végétaux chlorophylliens </a:t>
            </a:r>
          </a:p>
        </p:txBody>
      </p:sp>
      <p:pic>
        <p:nvPicPr>
          <p:cNvPr id="3" name="Image 2">
            <a:extLst>
              <a:ext uri="{FF2B5EF4-FFF2-40B4-BE49-F238E27FC236}">
                <a16:creationId xmlns:a16="http://schemas.microsoft.com/office/drawing/2014/main" id="{0EA092C1-382B-EB0D-157F-65795B8D7D05}"/>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66810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oneTexte 3"/>
          <p:cNvSpPr txBox="1">
            <a:spLocks noChangeArrowheads="1"/>
          </p:cNvSpPr>
          <p:nvPr/>
        </p:nvSpPr>
        <p:spPr bwMode="auto">
          <a:xfrm>
            <a:off x="695400" y="92036"/>
            <a:ext cx="10585176" cy="86484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000" b="1" cap="small">
                <a:solidFill>
                  <a:prstClr val="black"/>
                </a:solidFi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altLang="fr-FR" sz="30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Réaliser son bilan carbone </a:t>
            </a:r>
          </a:p>
        </p:txBody>
      </p:sp>
      <p:sp>
        <p:nvSpPr>
          <p:cNvPr id="21508" name="Espace réservé du numéro de diapositive 1"/>
          <p:cNvSpPr>
            <a:spLocks noGrp="1"/>
          </p:cNvSpPr>
          <p:nvPr>
            <p:ph type="sldNum" sz="quarter" idx="4294967295"/>
          </p:nvPr>
        </p:nvSpPr>
        <p:spPr bwMode="auto">
          <a:xfrm>
            <a:off x="8355013" y="62166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BB8DE43-7FCA-426C-AA47-398E87A39C4E}" type="slidenum">
              <a:rPr kumimoji="0" lang="fr-FR" altLang="fr-FR" sz="1200" b="0" i="0" u="none" strike="noStrike" kern="1200" cap="none" spc="0" normalizeH="0" baseline="0" noProof="0" smtClean="0">
                <a:ln>
                  <a:noFill/>
                </a:ln>
                <a:solidFill>
                  <a:prstClr val="white"/>
                </a:solidFill>
                <a:effectLst/>
                <a:uLnTx/>
                <a:uFillTx/>
                <a:latin typeface="Verdana" pitchFamily="34"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altLang="fr-FR" sz="1200" b="0" i="0" u="none" strike="noStrike" kern="1200" cap="none" spc="0" normalizeH="0" baseline="0" noProof="0">
              <a:ln>
                <a:noFill/>
              </a:ln>
              <a:solidFill>
                <a:prstClr val="white"/>
              </a:solidFill>
              <a:effectLst/>
              <a:uLnTx/>
              <a:uFillTx/>
              <a:latin typeface="Verdana" pitchFamily="34" charset="0"/>
              <a:ea typeface="ＭＳ Ｐゴシック" pitchFamily="34" charset="-128"/>
              <a:cs typeface="+mn-cs"/>
            </a:endParaRPr>
          </a:p>
        </p:txBody>
      </p:sp>
      <p:sp>
        <p:nvSpPr>
          <p:cNvPr id="13" name="ZoneTexte 12"/>
          <p:cNvSpPr txBox="1"/>
          <p:nvPr/>
        </p:nvSpPr>
        <p:spPr>
          <a:xfrm>
            <a:off x="723008" y="1923792"/>
            <a:ext cx="8352928"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C00000"/>
                </a:solidFill>
                <a:effectLst/>
                <a:uLnTx/>
                <a:uFillTx/>
                <a:latin typeface="Calibri"/>
                <a:ea typeface="+mn-ea"/>
                <a:cs typeface="+mn-cs"/>
              </a:rPr>
              <a:t>Interroger ses pratiques et envisager des pistes d’amélioration pour…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F81BD">
                    <a:lumMod val="75000"/>
                  </a:srgbClr>
                </a:solidFill>
                <a:effectLst/>
                <a:uLnTx/>
                <a:uFillTx/>
                <a:latin typeface="Calibri"/>
                <a:ea typeface="+mn-ea"/>
                <a:cs typeface="+mn-cs"/>
              </a:rPr>
              <a:t>… Améliorer son efficience technique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F81BD">
                    <a:lumMod val="75000"/>
                  </a:srgbClr>
                </a:solidFill>
                <a:effectLst/>
                <a:uLnTx/>
                <a:uFillTx/>
                <a:latin typeface="Calibri"/>
                <a:ea typeface="+mn-ea"/>
                <a:cs typeface="+mn-cs"/>
              </a:rPr>
              <a:t>… Améliorer son impact environnemental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F81BD">
                    <a:lumMod val="75000"/>
                  </a:srgbClr>
                </a:solidFill>
                <a:effectLst/>
                <a:uLnTx/>
                <a:uFillTx/>
                <a:latin typeface="Calibri"/>
                <a:ea typeface="+mn-ea"/>
                <a:cs typeface="+mn-cs"/>
              </a:rPr>
              <a:t>… Améliorer sa performance économique !</a:t>
            </a:r>
          </a:p>
        </p:txBody>
      </p:sp>
      <p:sp>
        <p:nvSpPr>
          <p:cNvPr id="18" name="AutoShape 3" descr="Cap&amp;#39;2ER pour évaluer son impact environnemental | Réussir La Chèvre : le  média des éleveurs de chèvres"/>
          <p:cNvSpPr>
            <a:spLocks noChangeAspect="1" noChangeArrowheads="1"/>
          </p:cNvSpPr>
          <p:nvPr/>
        </p:nvSpPr>
        <p:spPr bwMode="auto">
          <a:xfrm>
            <a:off x="152400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Rectangle 18" descr="Cap&amp;#39;2ER pour évaluer son impact environnemental | Réussir La Chèvre : le  média des éleveurs de chèvres"/>
          <p:cNvSpPr>
            <a:spLocks noChangeAspect="1" noChangeArrowheads="1"/>
          </p:cNvSpPr>
          <p:nvPr/>
        </p:nvSpPr>
        <p:spPr bwMode="auto">
          <a:xfrm>
            <a:off x="152400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Rectangle 19" descr="L'impact estimé est résumé sur deux pages."/>
          <p:cNvSpPr>
            <a:spLocks noChangeAspect="1" noChangeArrowheads="1"/>
          </p:cNvSpPr>
          <p:nvPr/>
        </p:nvSpPr>
        <p:spPr bwMode="auto">
          <a:xfrm>
            <a:off x="1524000" y="1"/>
            <a:ext cx="5760720" cy="783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21" name="Diagramme 20"/>
          <p:cNvGraphicFramePr/>
          <p:nvPr/>
        </p:nvGraphicFramePr>
        <p:xfrm>
          <a:off x="2672131" y="2500779"/>
          <a:ext cx="7135770" cy="4074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11"/>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Rectangle 13"/>
          <p:cNvSpPr>
            <a:spLocks noChangeArrowheads="1"/>
          </p:cNvSpPr>
          <p:nvPr/>
        </p:nvSpPr>
        <p:spPr bwMode="auto">
          <a:xfrm>
            <a:off x="1524001" y="87132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2" name="Diagramme 1"/>
          <p:cNvGraphicFramePr/>
          <p:nvPr/>
        </p:nvGraphicFramePr>
        <p:xfrm>
          <a:off x="5876323" y="2276872"/>
          <a:ext cx="6883911" cy="45347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5" name="Picture 6" descr="https://christiandeperthuis.files.wordpress.com/2021/05/image-8.png?w=75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752460" y="4538017"/>
            <a:ext cx="846678" cy="5486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AutoShape 2" descr="L&amp;#39;exploitation agricole, un système finalisé et piloté"/>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AutoShape 4" descr="L&amp;#39;exploitation agricole, un système finalisé et piloté"/>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ZoneTexte 4"/>
          <p:cNvSpPr txBox="1"/>
          <p:nvPr/>
        </p:nvSpPr>
        <p:spPr>
          <a:xfrm>
            <a:off x="1321877" y="3546998"/>
            <a:ext cx="42021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Calibri"/>
                <a:ea typeface="+mn-ea"/>
                <a:cs typeface="+mn-cs"/>
              </a:rPr>
              <a:t>À l’échelle du système d’exploitation ! </a:t>
            </a:r>
          </a:p>
        </p:txBody>
      </p:sp>
      <p:sp>
        <p:nvSpPr>
          <p:cNvPr id="17" name="ZoneTexte 16"/>
          <p:cNvSpPr txBox="1"/>
          <p:nvPr/>
        </p:nvSpPr>
        <p:spPr>
          <a:xfrm>
            <a:off x="695400" y="1004832"/>
            <a:ext cx="1101722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C00000"/>
                </a:solidFill>
                <a:effectLst/>
                <a:uLnTx/>
                <a:uFillTx/>
                <a:latin typeface="Calibri"/>
                <a:ea typeface="+mn-ea"/>
                <a:cs typeface="+mn-cs"/>
              </a:rPr>
              <a:t>Mesurer ses contributions positives </a:t>
            </a:r>
            <a:r>
              <a:rPr kumimoji="0" lang="fr-FR" sz="1800" b="0" i="0" u="none" strike="noStrike" kern="1200" cap="none" spc="0" normalizeH="0" baseline="0" noProof="0" dirty="0">
                <a:ln>
                  <a:noFill/>
                </a:ln>
                <a:solidFill>
                  <a:srgbClr val="4F81BD">
                    <a:lumMod val="75000"/>
                  </a:srgbClr>
                </a:solidFill>
                <a:effectLst/>
                <a:uLnTx/>
                <a:uFillTx/>
                <a:latin typeface="Calibri"/>
                <a:ea typeface="+mn-ea"/>
                <a:cs typeface="+mn-cs"/>
              </a:rPr>
              <a:t>(maintien et développement de la biodiversité, compensation des émissions de GES par le stockage C, performance nourricière)</a:t>
            </a:r>
            <a:endParaRPr kumimoji="0" lang="fr-FR" sz="20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pic>
        <p:nvPicPr>
          <p:cNvPr id="7" name="Image 6">
            <a:extLst>
              <a:ext uri="{FF2B5EF4-FFF2-40B4-BE49-F238E27FC236}">
                <a16:creationId xmlns:a16="http://schemas.microsoft.com/office/drawing/2014/main" id="{18ACE95A-FC4D-F225-CD94-00BDC6A56852}"/>
              </a:ext>
            </a:extLst>
          </p:cNvPr>
          <p:cNvPicPr>
            <a:picLocks noChangeAspect="1"/>
          </p:cNvPicPr>
          <p:nvPr/>
        </p:nvPicPr>
        <p:blipFill>
          <a:blip r:embed="rId14"/>
          <a:stretch>
            <a:fillRect/>
          </a:stretch>
        </p:blipFill>
        <p:spPr>
          <a:xfrm>
            <a:off x="191344" y="272517"/>
            <a:ext cx="405116" cy="343198"/>
          </a:xfrm>
          <a:prstGeom prst="rect">
            <a:avLst/>
          </a:prstGeom>
        </p:spPr>
      </p:pic>
      <p:pic>
        <p:nvPicPr>
          <p:cNvPr id="10" name="Image 9" descr="Une image contenant capture d’écran&#10;&#10;Description générée automatiquement">
            <a:extLst>
              <a:ext uri="{FF2B5EF4-FFF2-40B4-BE49-F238E27FC236}">
                <a16:creationId xmlns:a16="http://schemas.microsoft.com/office/drawing/2014/main" id="{64CD9186-7748-DAD4-1277-3992CC5CEDB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7363" y="3489083"/>
            <a:ext cx="5325610" cy="3253060"/>
          </a:xfrm>
          <a:prstGeom prst="rect">
            <a:avLst/>
          </a:prstGeom>
        </p:spPr>
      </p:pic>
    </p:spTree>
    <p:extLst>
      <p:ext uri="{BB962C8B-B14F-4D97-AF65-F5344CB8AC3E}">
        <p14:creationId xmlns:p14="http://schemas.microsoft.com/office/powerpoint/2010/main" val="245235207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CA">
  <a:themeElements>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Thème Offic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7.xml><?xml version="1.0" encoding="utf-8"?>
<a:theme xmlns:a="http://schemas.openxmlformats.org/drawingml/2006/main" name="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3647</TotalTime>
  <Words>4304</Words>
  <Application>Microsoft Office PowerPoint</Application>
  <PresentationFormat>Grand écran</PresentationFormat>
  <Paragraphs>374</Paragraphs>
  <Slides>30</Slides>
  <Notes>28</Notes>
  <HiddenSlides>0</HiddenSlides>
  <MMClips>0</MMClips>
  <ScaleCrop>false</ScaleCrop>
  <HeadingPairs>
    <vt:vector size="6" baseType="variant">
      <vt:variant>
        <vt:lpstr>Polices utilisées</vt:lpstr>
      </vt:variant>
      <vt:variant>
        <vt:i4>7</vt:i4>
      </vt:variant>
      <vt:variant>
        <vt:lpstr>Thème</vt:lpstr>
      </vt:variant>
      <vt:variant>
        <vt:i4>7</vt:i4>
      </vt:variant>
      <vt:variant>
        <vt:lpstr>Titres des diapositives</vt:lpstr>
      </vt:variant>
      <vt:variant>
        <vt:i4>30</vt:i4>
      </vt:variant>
    </vt:vector>
  </HeadingPairs>
  <TitlesOfParts>
    <vt:vector size="44" baseType="lpstr">
      <vt:lpstr>Arial</vt:lpstr>
      <vt:lpstr>Calibri</vt:lpstr>
      <vt:lpstr>Roboto Slab</vt:lpstr>
      <vt:lpstr>Segoe UI</vt:lpstr>
      <vt:lpstr>Symbol</vt:lpstr>
      <vt:lpstr>Verdana</vt:lpstr>
      <vt:lpstr>Wingdings</vt:lpstr>
      <vt:lpstr>Thème Office</vt:lpstr>
      <vt:lpstr>ThèmeCA</vt:lpstr>
      <vt:lpstr>1_Thème Office</vt:lpstr>
      <vt:lpstr>4_Thème Office</vt:lpstr>
      <vt:lpstr>5_Thème Office</vt:lpstr>
      <vt:lpstr>2_APCA_V4</vt:lpstr>
      <vt:lpstr>APCA_V4</vt:lpstr>
      <vt:lpstr>Enjeux et impacts du changement   climatique pour mon exploitation - Comment être acteur ?</vt:lpstr>
      <vt:lpstr>Étape Plan d’action  Agir sur le bilan carbone de mon système d’exploitation </vt:lpstr>
      <vt:lpstr>Proposition d’organisation :</vt:lpstr>
      <vt:lpstr>Présentation PowerPoint</vt:lpstr>
      <vt:lpstr>Présentation PowerPoint</vt:lpstr>
      <vt:lpstr>Émissions de GES, bilan carbone, Empreinte carbone…</vt:lpstr>
      <vt:lpstr>Présentation PowerPoint</vt:lpstr>
      <vt:lpstr>Présentation PowerPoint</vt:lpstr>
      <vt:lpstr>Pourquoi parler carbone dans les systèmes d’élevage ?  </vt:lpstr>
      <vt:lpstr>Un sujet d’actualité !</vt:lpstr>
      <vt:lpstr>L’agriculture a un rôle à jouer !</vt:lpstr>
      <vt:lpstr>Les attentes sociétales : fleur des services rendus par l’agriculture</vt:lpstr>
      <vt:lpstr>Les attentes du consommateur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GES émis sur le cycle de vie du porc</vt:lpstr>
      <vt:lpstr>Présentation PowerPoint</vt:lpstr>
      <vt:lpstr>Présentation PowerPoint</vt:lpstr>
      <vt:lpstr>Présentation PowerPoint</vt:lpstr>
      <vt:lpstr>Présentation PowerPoint</vt:lpstr>
      <vt:lpstr>Comprendre mon empreinte carbone</vt:lpstr>
      <vt:lpstr>Empreinte carbone de l’élevage porcin</vt:lpstr>
      <vt:lpstr>Le stockage du carbone dans les sols </vt:lpstr>
      <vt:lpstr>Présentation PowerPoint</vt:lpstr>
    </vt:vector>
  </TitlesOfParts>
  <Company>CAPDL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LOUBAUD-BERSON Mélanie</dc:creator>
  <cp:lastModifiedBy>Melanie LOUBAUD BERSON</cp:lastModifiedBy>
  <cp:revision>220</cp:revision>
  <dcterms:created xsi:type="dcterms:W3CDTF">2021-04-22T13:06:13Z</dcterms:created>
  <dcterms:modified xsi:type="dcterms:W3CDTF">2025-01-22T14:24:04Z</dcterms:modified>
</cp:coreProperties>
</file>