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7561263" cy="106934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8">
          <p15:clr>
            <a:srgbClr val="A4A3A4"/>
          </p15:clr>
        </p15:guide>
        <p15:guide id="2" pos="238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593" autoAdjust="0"/>
  </p:normalViewPr>
  <p:slideViewPr>
    <p:cSldViewPr>
      <p:cViewPr>
        <p:scale>
          <a:sx n="125" d="100"/>
          <a:sy n="125" d="100"/>
        </p:scale>
        <p:origin x="3366" y="90"/>
      </p:cViewPr>
      <p:guideLst>
        <p:guide orient="horz" pos="3368"/>
        <p:guide pos="2382"/>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jpe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pic>
        <p:nvPicPr>
          <p:cNvPr id="1033" name="Picture 9" descr="R:\DATA_PRIV\DATA_DEPHY\2013\02_PILOTAGE_PROJET\07_TRANSFERT_30000\07_Boite à outils\GT fiches valorisation\Trames fiches 30 000\Fiches groupe\GCPE\Extractions_gcpe\footer+colonne_gcpe.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156795" y="5463973"/>
            <a:ext cx="11753850" cy="53498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R:\DATA_PRIV\DATA_DEPHY\2013\02_PILOTAGE_PROJET\07_TRANSFERT_30000\07_Boite à outils\GT fiches valorisation\Trames fiches 30 000\Fiches groupe\GCPE\Extractions_gcpe\perspectives_gcpe.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041776" y="8515052"/>
            <a:ext cx="1765300" cy="284162"/>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R:\DATA_PRIV\DATA_DEPHY\2013\02_PILOTAGE_PROJET\07_TRANSFERT_30000\07_Boite à outils\GT fiches valorisation\Trames fiches 30 000\Fiches groupe\GCPE\Extractions_gcpe\indicateurs_gcpe.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059286" y="6573893"/>
            <a:ext cx="1420813" cy="55245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R:\DATA_PRIV\DATA_DEPHY\2013\02_PILOTAGE_PROJET\07_TRANSFERT_30000\07_Boite à outils\GT fiches valorisation\Trames fiches 30 000\Fiches groupe\GCPE\Extractions_gcpe\axes_travail_gcpe.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3054786" y="4698628"/>
            <a:ext cx="3495675" cy="56356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3" descr="R:\DATA_PRIV\DATA_DEPHY\2013\02_PILOTAGE_PROJET\07_TRANSFERT_30000\07_Boite à outils\GT fiches valorisation\Trames fiches 30 000\Fiches groupe\GCPE\Extractions_gcpe\objectifs_gcpe.png"/>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244119" y="2970435"/>
            <a:ext cx="2544763" cy="57943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R:\DATA_PRIV\DATA_DEPHY\2013\02_PILOTAGE_PROJET\07_TRANSFERT_30000\07_Boite à outils\GT fiches valorisation\Trames fiches 30 000\Fiches groupe\GCPE\Extractions_gcpe\header_gcpe.png"/>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332417" y="395372"/>
            <a:ext cx="6884988" cy="2889250"/>
          </a:xfrm>
          <a:prstGeom prst="rect">
            <a:avLst/>
          </a:prstGeom>
          <a:noFill/>
          <a:extLst>
            <a:ext uri="{909E8E84-426E-40DD-AFC4-6F175D3DCCD1}">
              <a14:hiddenFill xmlns:a14="http://schemas.microsoft.com/office/drawing/2010/main">
                <a:solidFill>
                  <a:srgbClr val="FFFFFF"/>
                </a:solidFill>
              </a14:hiddenFill>
            </a:ext>
          </a:extLst>
        </p:spPr>
      </p:pic>
      <p:sp>
        <p:nvSpPr>
          <p:cNvPr id="10" name="Espace réservé du texte 9"/>
          <p:cNvSpPr>
            <a:spLocks noGrp="1"/>
          </p:cNvSpPr>
          <p:nvPr>
            <p:ph type="body" sz="quarter" idx="10" hasCustomPrompt="1"/>
          </p:nvPr>
        </p:nvSpPr>
        <p:spPr>
          <a:xfrm>
            <a:off x="252239" y="1962324"/>
            <a:ext cx="5616624" cy="720080"/>
          </a:xfrm>
        </p:spPr>
        <p:txBody>
          <a:bodyPr>
            <a:noAutofit/>
          </a:bodyPr>
          <a:lstStyle>
            <a:lvl1pPr marL="0" indent="0">
              <a:buNone/>
              <a:defRPr lang="fr-FR" sz="1800" b="1" i="0" u="none" strike="noStrike" baseline="0" smtClean="0">
                <a:latin typeface="Arial-Black"/>
              </a:defRPr>
            </a:lvl1pPr>
            <a:lvl2pPr>
              <a:defRPr sz="1800">
                <a:latin typeface="Arial Black" panose="020B0A04020102020204" pitchFamily="34" charset="0"/>
              </a:defRPr>
            </a:lvl2pPr>
            <a:lvl3pPr>
              <a:defRPr sz="1800">
                <a:latin typeface="Arial Black" panose="020B0A04020102020204" pitchFamily="34" charset="0"/>
              </a:defRPr>
            </a:lvl3pPr>
            <a:lvl4pPr>
              <a:defRPr sz="1800">
                <a:latin typeface="Arial Black" panose="020B0A04020102020204" pitchFamily="34" charset="0"/>
              </a:defRPr>
            </a:lvl4pPr>
            <a:lvl5pPr>
              <a:defRPr sz="1800">
                <a:latin typeface="Arial Black" panose="020B0A04020102020204" pitchFamily="34" charset="0"/>
              </a:defRPr>
            </a:lvl5pPr>
          </a:lstStyle>
          <a:p>
            <a:pPr lvl="0"/>
            <a:r>
              <a:rPr lang="fr-FR" dirty="0"/>
              <a:t>INTITULE DU PROJET EXEMPLE : GROUPE 30 000 ARGICULTURE DE PRECISION</a:t>
            </a:r>
          </a:p>
        </p:txBody>
      </p:sp>
      <p:sp>
        <p:nvSpPr>
          <p:cNvPr id="12" name="Espace réservé du texte 11"/>
          <p:cNvSpPr>
            <a:spLocks noGrp="1"/>
          </p:cNvSpPr>
          <p:nvPr>
            <p:ph type="body" sz="quarter" idx="11" hasCustomPrompt="1"/>
          </p:nvPr>
        </p:nvSpPr>
        <p:spPr>
          <a:xfrm>
            <a:off x="180231" y="3618508"/>
            <a:ext cx="7036544" cy="914400"/>
          </a:xfrm>
        </p:spPr>
        <p:txBody>
          <a:bodyPr/>
          <a:lstStyle>
            <a:lvl1pPr marL="0" indent="0">
              <a:buNone/>
              <a:defRPr lang="fr-FR" sz="900" b="0" i="0" u="none" strike="noStrike" baseline="0" smtClean="0"/>
            </a:lvl1pPr>
          </a:lstStyle>
          <a:p>
            <a:r>
              <a:rPr lang="fr-FR" sz="900" b="0" i="0" u="none" strike="noStrike" baseline="0" dirty="0" err="1">
                <a:solidFill>
                  <a:srgbClr val="1D1D1B"/>
                </a:solidFill>
                <a:latin typeface="Corbel"/>
              </a:rPr>
              <a:t>Lorem</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ipsum</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dolor</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sit</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amet</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consectetur</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adipiscing</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elit</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sed</a:t>
            </a:r>
            <a:r>
              <a:rPr lang="fr-FR" sz="900" b="0" i="0" u="none" strike="noStrike" baseline="0" dirty="0">
                <a:solidFill>
                  <a:srgbClr val="1D1D1B"/>
                </a:solidFill>
                <a:latin typeface="Corbel"/>
              </a:rPr>
              <a:t> do </a:t>
            </a:r>
            <a:r>
              <a:rPr lang="fr-FR" sz="900" b="0" i="0" u="none" strike="noStrike" baseline="0" dirty="0" err="1">
                <a:solidFill>
                  <a:srgbClr val="1D1D1B"/>
                </a:solidFill>
                <a:latin typeface="Corbel"/>
              </a:rPr>
              <a:t>eiusmod</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tempor</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incididunt</a:t>
            </a:r>
            <a:r>
              <a:rPr lang="fr-FR" sz="900" b="0" i="0" u="none" strike="noStrike" baseline="0" dirty="0">
                <a:solidFill>
                  <a:srgbClr val="1D1D1B"/>
                </a:solidFill>
                <a:latin typeface="Corbel"/>
              </a:rPr>
              <a:t> ut </a:t>
            </a:r>
            <a:r>
              <a:rPr lang="fr-FR" sz="900" b="0" i="0" u="none" strike="noStrike" baseline="0" dirty="0" err="1">
                <a:solidFill>
                  <a:srgbClr val="1D1D1B"/>
                </a:solidFill>
                <a:latin typeface="Corbel"/>
              </a:rPr>
              <a:t>labore</a:t>
            </a:r>
            <a:r>
              <a:rPr lang="fr-FR" sz="900" b="0" i="0" u="none" strike="noStrike" baseline="0" dirty="0">
                <a:solidFill>
                  <a:srgbClr val="1D1D1B"/>
                </a:solidFill>
                <a:latin typeface="Corbel"/>
              </a:rPr>
              <a:t> et </a:t>
            </a:r>
            <a:r>
              <a:rPr lang="fr-FR" sz="900" b="0" i="0" u="none" strike="noStrike" baseline="0" dirty="0" err="1">
                <a:solidFill>
                  <a:srgbClr val="1D1D1B"/>
                </a:solidFill>
                <a:latin typeface="Corbel"/>
              </a:rPr>
              <a:t>dolore</a:t>
            </a:r>
            <a:r>
              <a:rPr lang="fr-FR" sz="900" b="0" i="0" u="none" strike="noStrike" baseline="0" dirty="0">
                <a:solidFill>
                  <a:srgbClr val="1D1D1B"/>
                </a:solidFill>
                <a:latin typeface="Corbel"/>
              </a:rPr>
              <a:t> magna </a:t>
            </a:r>
            <a:r>
              <a:rPr lang="fr-FR" sz="900" b="0" i="0" u="none" strike="noStrike" baseline="0" dirty="0" err="1">
                <a:solidFill>
                  <a:srgbClr val="1D1D1B"/>
                </a:solidFill>
                <a:latin typeface="Corbel"/>
              </a:rPr>
              <a:t>aliqua</a:t>
            </a:r>
            <a:r>
              <a:rPr lang="fr-FR" sz="900" b="0" i="0" u="none" strike="noStrike" baseline="0" dirty="0">
                <a:solidFill>
                  <a:srgbClr val="1D1D1B"/>
                </a:solidFill>
                <a:latin typeface="Corbel"/>
              </a:rPr>
              <a:t>. Ut </a:t>
            </a:r>
            <a:r>
              <a:rPr lang="fr-FR" sz="900" b="0" i="0" u="none" strike="noStrike" baseline="0" dirty="0" err="1">
                <a:solidFill>
                  <a:srgbClr val="1D1D1B"/>
                </a:solidFill>
                <a:latin typeface="Corbel"/>
              </a:rPr>
              <a:t>enim</a:t>
            </a:r>
            <a:r>
              <a:rPr lang="fr-FR" sz="900" b="0" i="0" u="none" strike="noStrike" baseline="0" dirty="0">
                <a:solidFill>
                  <a:srgbClr val="1D1D1B"/>
                </a:solidFill>
                <a:latin typeface="Corbel"/>
              </a:rPr>
              <a:t> ad </a:t>
            </a:r>
            <a:r>
              <a:rPr lang="fr-FR" sz="900" b="0" i="0" u="none" strike="noStrike" baseline="0" dirty="0" err="1">
                <a:solidFill>
                  <a:srgbClr val="1D1D1B"/>
                </a:solidFill>
                <a:latin typeface="Corbel"/>
              </a:rPr>
              <a:t>minim</a:t>
            </a:r>
            <a:endParaRPr lang="fr-FR" sz="900" b="0" i="0" u="none" strike="noStrike" baseline="0" dirty="0">
              <a:solidFill>
                <a:srgbClr val="1D1D1B"/>
              </a:solidFill>
              <a:latin typeface="Corbel"/>
            </a:endParaRPr>
          </a:p>
          <a:p>
            <a:r>
              <a:rPr lang="fr-FR" sz="900" b="0" i="0" u="none" strike="noStrike" baseline="0" dirty="0" err="1">
                <a:solidFill>
                  <a:srgbClr val="1D1D1B"/>
                </a:solidFill>
                <a:latin typeface="Corbel"/>
              </a:rPr>
              <a:t>veniam</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quis</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nostrud</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exercitation</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ullamco</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laboris</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nisi</a:t>
            </a:r>
            <a:r>
              <a:rPr lang="fr-FR" sz="900" b="0" i="0" u="none" strike="noStrike" baseline="0" dirty="0">
                <a:solidFill>
                  <a:srgbClr val="1D1D1B"/>
                </a:solidFill>
                <a:latin typeface="Corbel"/>
              </a:rPr>
              <a:t> ut </a:t>
            </a:r>
            <a:r>
              <a:rPr lang="fr-FR" sz="900" b="0" i="0" u="none" strike="noStrike" baseline="0" dirty="0" err="1">
                <a:solidFill>
                  <a:srgbClr val="1D1D1B"/>
                </a:solidFill>
                <a:latin typeface="Corbel"/>
              </a:rPr>
              <a:t>aliquip</a:t>
            </a:r>
            <a:r>
              <a:rPr lang="fr-FR" sz="900" b="0" i="0" u="none" strike="noStrike" baseline="0" dirty="0">
                <a:solidFill>
                  <a:srgbClr val="1D1D1B"/>
                </a:solidFill>
                <a:latin typeface="Corbel"/>
              </a:rPr>
              <a:t> ex </a:t>
            </a:r>
            <a:r>
              <a:rPr lang="fr-FR" sz="900" b="0" i="0" u="none" strike="noStrike" baseline="0" dirty="0" err="1">
                <a:solidFill>
                  <a:srgbClr val="1D1D1B"/>
                </a:solidFill>
                <a:latin typeface="Corbel"/>
              </a:rPr>
              <a:t>ea</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commodo</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consequat</a:t>
            </a:r>
            <a:r>
              <a:rPr lang="fr-FR" sz="900" b="0" i="0" u="none" strike="noStrike" baseline="0" dirty="0">
                <a:solidFill>
                  <a:srgbClr val="1D1D1B"/>
                </a:solidFill>
                <a:latin typeface="Corbel"/>
              </a:rPr>
              <a:t>. Duis </a:t>
            </a:r>
            <a:r>
              <a:rPr lang="fr-FR" sz="900" b="0" i="0" u="none" strike="noStrike" baseline="0" dirty="0" err="1">
                <a:solidFill>
                  <a:srgbClr val="1D1D1B"/>
                </a:solidFill>
                <a:latin typeface="Corbel"/>
              </a:rPr>
              <a:t>aute</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irure</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dolor</a:t>
            </a:r>
            <a:r>
              <a:rPr lang="fr-FR" sz="900" b="0" i="0" u="none" strike="noStrike" baseline="0" dirty="0">
                <a:solidFill>
                  <a:srgbClr val="1D1D1B"/>
                </a:solidFill>
                <a:latin typeface="Corbel"/>
              </a:rPr>
              <a:t> in </a:t>
            </a:r>
            <a:r>
              <a:rPr lang="fr-FR" sz="900" b="0" i="0" u="none" strike="noStrike" baseline="0" dirty="0" err="1">
                <a:solidFill>
                  <a:srgbClr val="1D1D1B"/>
                </a:solidFill>
                <a:latin typeface="Corbel"/>
              </a:rPr>
              <a:t>reprehenderit</a:t>
            </a:r>
            <a:r>
              <a:rPr lang="fr-FR" sz="900" b="0" i="0" u="none" strike="noStrike" baseline="0" dirty="0">
                <a:solidFill>
                  <a:srgbClr val="1D1D1B"/>
                </a:solidFill>
                <a:latin typeface="Corbel"/>
              </a:rPr>
              <a:t> in </a:t>
            </a:r>
            <a:r>
              <a:rPr lang="fr-FR" sz="900" b="0" i="0" u="none" strike="noStrike" baseline="0" dirty="0" err="1">
                <a:solidFill>
                  <a:srgbClr val="1D1D1B"/>
                </a:solidFill>
                <a:latin typeface="Corbel"/>
              </a:rPr>
              <a:t>voluptate</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velit</a:t>
            </a:r>
            <a:endParaRPr lang="fr-FR" sz="900" b="0" i="0" u="none" strike="noStrike" baseline="0" dirty="0">
              <a:solidFill>
                <a:srgbClr val="1D1D1B"/>
              </a:solidFill>
              <a:latin typeface="Corbel"/>
            </a:endParaRPr>
          </a:p>
          <a:p>
            <a:r>
              <a:rPr lang="fr-FR" sz="900" b="0" i="0" u="none" strike="noStrike" baseline="0" dirty="0">
                <a:solidFill>
                  <a:srgbClr val="1D1D1B"/>
                </a:solidFill>
                <a:latin typeface="Corbel"/>
              </a:rPr>
              <a:t>esse </a:t>
            </a:r>
            <a:r>
              <a:rPr lang="fr-FR" sz="900" b="0" i="0" u="none" strike="noStrike" baseline="0" dirty="0" err="1">
                <a:solidFill>
                  <a:srgbClr val="1D1D1B"/>
                </a:solidFill>
                <a:latin typeface="Corbel"/>
              </a:rPr>
              <a:t>cillum</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dolore</a:t>
            </a:r>
            <a:r>
              <a:rPr lang="fr-FR" sz="900" b="0" i="0" u="none" strike="noStrike" baseline="0" dirty="0">
                <a:solidFill>
                  <a:srgbClr val="1D1D1B"/>
                </a:solidFill>
                <a:latin typeface="Corbel"/>
              </a:rPr>
              <a:t> eu </a:t>
            </a:r>
            <a:r>
              <a:rPr lang="fr-FR" sz="900" b="0" i="0" u="none" strike="noStrike" baseline="0" dirty="0" err="1">
                <a:solidFill>
                  <a:srgbClr val="1D1D1B"/>
                </a:solidFill>
                <a:latin typeface="Corbel"/>
              </a:rPr>
              <a:t>fugiat</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nulla</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pariatur</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Excepteur</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sint</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occaecat</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cupidatat</a:t>
            </a:r>
            <a:r>
              <a:rPr lang="fr-FR" sz="900" b="0" i="0" u="none" strike="noStrike" baseline="0" dirty="0">
                <a:solidFill>
                  <a:srgbClr val="1D1D1B"/>
                </a:solidFill>
                <a:latin typeface="Corbel"/>
              </a:rPr>
              <a:t> non </a:t>
            </a:r>
            <a:r>
              <a:rPr lang="fr-FR" sz="900" b="0" i="0" u="none" strike="noStrike" baseline="0" dirty="0" err="1">
                <a:solidFill>
                  <a:srgbClr val="1D1D1B"/>
                </a:solidFill>
                <a:latin typeface="Corbel"/>
              </a:rPr>
              <a:t>proident</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sunt</a:t>
            </a:r>
            <a:r>
              <a:rPr lang="fr-FR" sz="900" b="0" i="0" u="none" strike="noStrike" baseline="0" dirty="0">
                <a:solidFill>
                  <a:srgbClr val="1D1D1B"/>
                </a:solidFill>
                <a:latin typeface="Corbel"/>
              </a:rPr>
              <a:t> in culpa qui officia </a:t>
            </a:r>
            <a:r>
              <a:rPr lang="fr-FR" sz="900" b="0" i="0" u="none" strike="noStrike" baseline="0" dirty="0" err="1">
                <a:solidFill>
                  <a:srgbClr val="1D1D1B"/>
                </a:solidFill>
                <a:latin typeface="Corbel"/>
              </a:rPr>
              <a:t>deserunt</a:t>
            </a:r>
            <a:r>
              <a:rPr lang="fr-FR" sz="900" b="0" i="0" u="none" strike="noStrike" baseline="0" dirty="0">
                <a:solidFill>
                  <a:srgbClr val="1D1D1B"/>
                </a:solidFill>
                <a:latin typeface="Corbel"/>
              </a:rPr>
              <a:t> mollit </a:t>
            </a:r>
            <a:r>
              <a:rPr lang="fr-FR" sz="900" b="0" i="0" u="none" strike="noStrike" baseline="0" dirty="0" err="1">
                <a:solidFill>
                  <a:srgbClr val="1D1D1B"/>
                </a:solidFill>
                <a:latin typeface="Corbel"/>
              </a:rPr>
              <a:t>anim</a:t>
            </a:r>
            <a:r>
              <a:rPr lang="fr-FR" sz="900" b="0" i="0" u="none" strike="noStrike" baseline="0" dirty="0">
                <a:solidFill>
                  <a:srgbClr val="1D1D1B"/>
                </a:solidFill>
                <a:latin typeface="Corbel"/>
              </a:rPr>
              <a:t> id est</a:t>
            </a:r>
          </a:p>
          <a:p>
            <a:r>
              <a:rPr lang="fr-FR" sz="900" b="0" i="0" u="none" strike="noStrike" baseline="0" dirty="0" err="1">
                <a:solidFill>
                  <a:srgbClr val="1D1D1B"/>
                </a:solidFill>
                <a:latin typeface="Corbel"/>
              </a:rPr>
              <a:t>laborum</a:t>
            </a:r>
            <a:r>
              <a:rPr lang="fr-FR" sz="900" b="0" i="0" u="none" strike="noStrike" baseline="0" dirty="0">
                <a:solidFill>
                  <a:srgbClr val="1D1D1B"/>
                </a:solidFill>
                <a:latin typeface="Corbel"/>
              </a:rPr>
              <a:t>.</a:t>
            </a:r>
            <a:endParaRPr lang="fr-FR" dirty="0"/>
          </a:p>
        </p:txBody>
      </p:sp>
      <p:sp>
        <p:nvSpPr>
          <p:cNvPr id="14" name="Espace réservé du texte 13"/>
          <p:cNvSpPr>
            <a:spLocks noGrp="1"/>
          </p:cNvSpPr>
          <p:nvPr>
            <p:ph type="body" sz="quarter" idx="12" hasCustomPrompt="1"/>
          </p:nvPr>
        </p:nvSpPr>
        <p:spPr>
          <a:xfrm>
            <a:off x="2970853" y="5346700"/>
            <a:ext cx="4410178" cy="1052439"/>
          </a:xfrm>
        </p:spPr>
        <p:txBody>
          <a:bodyPr/>
          <a:lstStyle>
            <a:lvl1pPr marL="0" indent="0">
              <a:buNone/>
              <a:defRPr lang="fr-FR" sz="900" b="0" i="0" u="none" strike="noStrike" baseline="0" smtClean="0"/>
            </a:lvl1pPr>
          </a:lstStyle>
          <a:p>
            <a:r>
              <a:rPr lang="en-US" sz="900" b="0" i="0" u="none" strike="noStrike" baseline="0" dirty="0">
                <a:solidFill>
                  <a:srgbClr val="1D1D1B"/>
                </a:solidFill>
                <a:latin typeface="Corbel"/>
              </a:rPr>
              <a:t>Lorem ipsum dolor sit </a:t>
            </a:r>
            <a:r>
              <a:rPr lang="en-US" sz="900" b="0" i="0" u="none" strike="noStrike" baseline="0" dirty="0" err="1">
                <a:solidFill>
                  <a:srgbClr val="1D1D1B"/>
                </a:solidFill>
                <a:latin typeface="Corbel"/>
              </a:rPr>
              <a:t>amet</a:t>
            </a:r>
            <a:r>
              <a:rPr lang="en-US" sz="900" b="0" i="0" u="none" strike="noStrike" baseline="0" dirty="0">
                <a:solidFill>
                  <a:srgbClr val="1D1D1B"/>
                </a:solidFill>
                <a:latin typeface="Corbel"/>
              </a:rPr>
              <a:t>, </a:t>
            </a:r>
            <a:r>
              <a:rPr lang="en-US" sz="900" b="0" i="0" u="none" strike="noStrike" baseline="0" dirty="0" err="1">
                <a:solidFill>
                  <a:srgbClr val="1D1D1B"/>
                </a:solidFill>
                <a:latin typeface="Corbel"/>
              </a:rPr>
              <a:t>consectetur</a:t>
            </a:r>
            <a:r>
              <a:rPr lang="en-US" sz="900" b="0" i="0" u="none" strike="noStrike" baseline="0" dirty="0">
                <a:solidFill>
                  <a:srgbClr val="1D1D1B"/>
                </a:solidFill>
                <a:latin typeface="Corbel"/>
              </a:rPr>
              <a:t> </a:t>
            </a:r>
            <a:r>
              <a:rPr lang="en-US" sz="900" b="0" i="0" u="none" strike="noStrike" baseline="0" dirty="0" err="1">
                <a:solidFill>
                  <a:srgbClr val="1D1D1B"/>
                </a:solidFill>
                <a:latin typeface="Corbel"/>
              </a:rPr>
              <a:t>adipiscing</a:t>
            </a:r>
            <a:r>
              <a:rPr lang="en-US" sz="900" b="0" i="0" u="none" strike="noStrike" baseline="0" dirty="0">
                <a:solidFill>
                  <a:srgbClr val="1D1D1B"/>
                </a:solidFill>
                <a:latin typeface="Corbel"/>
              </a:rPr>
              <a:t> </a:t>
            </a:r>
            <a:r>
              <a:rPr lang="en-US" sz="900" b="0" i="0" u="none" strike="noStrike" baseline="0" dirty="0" err="1">
                <a:solidFill>
                  <a:srgbClr val="1D1D1B"/>
                </a:solidFill>
                <a:latin typeface="Corbel"/>
              </a:rPr>
              <a:t>elit</a:t>
            </a:r>
            <a:r>
              <a:rPr lang="en-US" sz="900" b="0" i="0" u="none" strike="noStrike" baseline="0" dirty="0">
                <a:solidFill>
                  <a:srgbClr val="1D1D1B"/>
                </a:solidFill>
                <a:latin typeface="Corbel"/>
              </a:rPr>
              <a:t>, </a:t>
            </a:r>
            <a:r>
              <a:rPr lang="en-US" sz="900" b="0" i="0" u="none" strike="noStrike" baseline="0" dirty="0" err="1">
                <a:solidFill>
                  <a:srgbClr val="1D1D1B"/>
                </a:solidFill>
                <a:latin typeface="Corbel"/>
              </a:rPr>
              <a:t>sed</a:t>
            </a:r>
            <a:r>
              <a:rPr lang="en-US" sz="900" b="0" i="0" u="none" strike="noStrike" baseline="0" dirty="0">
                <a:solidFill>
                  <a:srgbClr val="1D1D1B"/>
                </a:solidFill>
                <a:latin typeface="Corbel"/>
              </a:rPr>
              <a:t> do </a:t>
            </a:r>
            <a:r>
              <a:rPr lang="en-US" sz="900" b="0" i="0" u="none" strike="noStrike" baseline="0" dirty="0" err="1">
                <a:solidFill>
                  <a:srgbClr val="1D1D1B"/>
                </a:solidFill>
                <a:latin typeface="Corbel"/>
              </a:rPr>
              <a:t>eiusmod</a:t>
            </a:r>
            <a:r>
              <a:rPr lang="en-US" sz="900" b="0" i="0" u="none" strike="noStrike" baseline="0" dirty="0">
                <a:solidFill>
                  <a:srgbClr val="1D1D1B"/>
                </a:solidFill>
                <a:latin typeface="Corbel"/>
              </a:rPr>
              <a:t> </a:t>
            </a:r>
            <a:r>
              <a:rPr lang="en-US" sz="900" b="0" i="0" u="none" strike="noStrike" baseline="0" dirty="0" err="1">
                <a:solidFill>
                  <a:srgbClr val="1D1D1B"/>
                </a:solidFill>
                <a:latin typeface="Corbel"/>
              </a:rPr>
              <a:t>tempor</a:t>
            </a:r>
            <a:endParaRPr lang="en-US" sz="900" b="0" i="0" u="none" strike="noStrike" baseline="0" dirty="0">
              <a:solidFill>
                <a:srgbClr val="1D1D1B"/>
              </a:solidFill>
              <a:latin typeface="Corbel"/>
            </a:endParaRPr>
          </a:p>
          <a:p>
            <a:r>
              <a:rPr lang="fr-FR" sz="900" b="0" i="0" u="none" strike="noStrike" baseline="0" dirty="0" err="1">
                <a:solidFill>
                  <a:srgbClr val="1D1D1B"/>
                </a:solidFill>
                <a:latin typeface="Corbel"/>
              </a:rPr>
              <a:t>incididunt</a:t>
            </a:r>
            <a:r>
              <a:rPr lang="fr-FR" sz="900" b="0" i="0" u="none" strike="noStrike" baseline="0" dirty="0">
                <a:solidFill>
                  <a:srgbClr val="1D1D1B"/>
                </a:solidFill>
                <a:latin typeface="Corbel"/>
              </a:rPr>
              <a:t> ut </a:t>
            </a:r>
            <a:r>
              <a:rPr lang="fr-FR" sz="900" b="0" i="0" u="none" strike="noStrike" baseline="0" dirty="0" err="1">
                <a:solidFill>
                  <a:srgbClr val="1D1D1B"/>
                </a:solidFill>
                <a:latin typeface="Corbel"/>
              </a:rPr>
              <a:t>labore</a:t>
            </a:r>
            <a:r>
              <a:rPr lang="fr-FR" sz="900" b="0" i="0" u="none" strike="noStrike" baseline="0" dirty="0">
                <a:solidFill>
                  <a:srgbClr val="1D1D1B"/>
                </a:solidFill>
                <a:latin typeface="Corbel"/>
              </a:rPr>
              <a:t> et </a:t>
            </a:r>
            <a:r>
              <a:rPr lang="fr-FR" sz="900" b="0" i="0" u="none" strike="noStrike" baseline="0" dirty="0" err="1">
                <a:solidFill>
                  <a:srgbClr val="1D1D1B"/>
                </a:solidFill>
                <a:latin typeface="Corbel"/>
              </a:rPr>
              <a:t>dolore</a:t>
            </a:r>
            <a:r>
              <a:rPr lang="fr-FR" sz="900" b="0" i="0" u="none" strike="noStrike" baseline="0" dirty="0">
                <a:solidFill>
                  <a:srgbClr val="1D1D1B"/>
                </a:solidFill>
                <a:latin typeface="Corbel"/>
              </a:rPr>
              <a:t> magna </a:t>
            </a:r>
            <a:r>
              <a:rPr lang="fr-FR" sz="900" b="0" i="0" u="none" strike="noStrike" baseline="0" dirty="0" err="1">
                <a:solidFill>
                  <a:srgbClr val="1D1D1B"/>
                </a:solidFill>
                <a:latin typeface="Corbel"/>
              </a:rPr>
              <a:t>aliqua</a:t>
            </a:r>
            <a:r>
              <a:rPr lang="fr-FR" sz="900" b="0" i="0" u="none" strike="noStrike" baseline="0" dirty="0">
                <a:solidFill>
                  <a:srgbClr val="1D1D1B"/>
                </a:solidFill>
                <a:latin typeface="Corbel"/>
              </a:rPr>
              <a:t>. Ut </a:t>
            </a:r>
            <a:r>
              <a:rPr lang="fr-FR" sz="900" b="0" i="0" u="none" strike="noStrike" baseline="0" dirty="0" err="1">
                <a:solidFill>
                  <a:srgbClr val="1D1D1B"/>
                </a:solidFill>
                <a:latin typeface="Corbel"/>
              </a:rPr>
              <a:t>enim</a:t>
            </a:r>
            <a:r>
              <a:rPr lang="fr-FR" sz="900" b="0" i="0" u="none" strike="noStrike" baseline="0" dirty="0">
                <a:solidFill>
                  <a:srgbClr val="1D1D1B"/>
                </a:solidFill>
                <a:latin typeface="Corbel"/>
              </a:rPr>
              <a:t> ad </a:t>
            </a:r>
            <a:r>
              <a:rPr lang="fr-FR" sz="900" b="0" i="0" u="none" strike="noStrike" baseline="0" dirty="0" err="1">
                <a:solidFill>
                  <a:srgbClr val="1D1D1B"/>
                </a:solidFill>
                <a:latin typeface="Corbel"/>
              </a:rPr>
              <a:t>minim</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veniam</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quis</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nostrud</a:t>
            </a:r>
            <a:endParaRPr lang="fr-FR" sz="900" b="0" i="0" u="none" strike="noStrike" baseline="0" dirty="0">
              <a:solidFill>
                <a:srgbClr val="1D1D1B"/>
              </a:solidFill>
              <a:latin typeface="Corbel"/>
            </a:endParaRPr>
          </a:p>
          <a:p>
            <a:r>
              <a:rPr lang="fr-FR" sz="900" b="0" i="0" u="none" strike="noStrike" baseline="0" dirty="0" err="1">
                <a:solidFill>
                  <a:srgbClr val="1D1D1B"/>
                </a:solidFill>
                <a:latin typeface="Corbel"/>
              </a:rPr>
              <a:t>exercitation</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ullamco</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laboris</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nisi</a:t>
            </a:r>
            <a:r>
              <a:rPr lang="fr-FR" sz="900" b="0" i="0" u="none" strike="noStrike" baseline="0" dirty="0">
                <a:solidFill>
                  <a:srgbClr val="1D1D1B"/>
                </a:solidFill>
                <a:latin typeface="Corbel"/>
              </a:rPr>
              <a:t> ut </a:t>
            </a:r>
            <a:r>
              <a:rPr lang="fr-FR" sz="900" b="0" i="0" u="none" strike="noStrike" baseline="0" dirty="0" err="1">
                <a:solidFill>
                  <a:srgbClr val="1D1D1B"/>
                </a:solidFill>
                <a:latin typeface="Corbel"/>
              </a:rPr>
              <a:t>aliquip</a:t>
            </a:r>
            <a:r>
              <a:rPr lang="fr-FR" sz="900" b="0" i="0" u="none" strike="noStrike" baseline="0" dirty="0">
                <a:solidFill>
                  <a:srgbClr val="1D1D1B"/>
                </a:solidFill>
                <a:latin typeface="Corbel"/>
              </a:rPr>
              <a:t> ex </a:t>
            </a:r>
            <a:r>
              <a:rPr lang="fr-FR" sz="900" b="0" i="0" u="none" strike="noStrike" baseline="0" dirty="0" err="1">
                <a:solidFill>
                  <a:srgbClr val="1D1D1B"/>
                </a:solidFill>
                <a:latin typeface="Corbel"/>
              </a:rPr>
              <a:t>ea</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commodo</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consequat</a:t>
            </a:r>
            <a:r>
              <a:rPr lang="fr-FR" sz="900" b="0" i="0" u="none" strike="noStrike" baseline="0" dirty="0">
                <a:solidFill>
                  <a:srgbClr val="1D1D1B"/>
                </a:solidFill>
                <a:latin typeface="Corbel"/>
              </a:rPr>
              <a:t>. Duis </a:t>
            </a:r>
            <a:r>
              <a:rPr lang="fr-FR" sz="900" b="0" i="0" u="none" strike="noStrike" baseline="0" dirty="0" err="1">
                <a:solidFill>
                  <a:srgbClr val="1D1D1B"/>
                </a:solidFill>
                <a:latin typeface="Corbel"/>
              </a:rPr>
              <a:t>aute</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irure</a:t>
            </a:r>
            <a:endParaRPr lang="fr-FR" sz="900" b="0" i="0" u="none" strike="noStrike" baseline="0" dirty="0">
              <a:solidFill>
                <a:srgbClr val="1D1D1B"/>
              </a:solidFill>
              <a:latin typeface="Corbel"/>
            </a:endParaRPr>
          </a:p>
          <a:p>
            <a:r>
              <a:rPr lang="fr-FR" sz="900" b="0" i="0" u="none" strike="noStrike" baseline="0" dirty="0" err="1">
                <a:solidFill>
                  <a:srgbClr val="1D1D1B"/>
                </a:solidFill>
                <a:latin typeface="Corbel"/>
              </a:rPr>
              <a:t>dolor</a:t>
            </a:r>
            <a:r>
              <a:rPr lang="fr-FR" sz="900" b="0" i="0" u="none" strike="noStrike" baseline="0" dirty="0">
                <a:solidFill>
                  <a:srgbClr val="1D1D1B"/>
                </a:solidFill>
                <a:latin typeface="Corbel"/>
              </a:rPr>
              <a:t> in </a:t>
            </a:r>
            <a:r>
              <a:rPr lang="fr-FR" sz="900" b="0" i="0" u="none" strike="noStrike" baseline="0" dirty="0" err="1">
                <a:solidFill>
                  <a:srgbClr val="1D1D1B"/>
                </a:solidFill>
                <a:latin typeface="Corbel"/>
              </a:rPr>
              <a:t>reprehenderit</a:t>
            </a:r>
            <a:r>
              <a:rPr lang="fr-FR" sz="900" b="0" i="0" u="none" strike="noStrike" baseline="0" dirty="0">
                <a:solidFill>
                  <a:srgbClr val="1D1D1B"/>
                </a:solidFill>
                <a:latin typeface="Corbel"/>
              </a:rPr>
              <a:t> in </a:t>
            </a:r>
            <a:r>
              <a:rPr lang="fr-FR" sz="900" b="0" i="0" u="none" strike="noStrike" baseline="0" dirty="0" err="1">
                <a:solidFill>
                  <a:srgbClr val="1D1D1B"/>
                </a:solidFill>
                <a:latin typeface="Corbel"/>
              </a:rPr>
              <a:t>voluptate</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velit</a:t>
            </a:r>
            <a:r>
              <a:rPr lang="fr-FR" sz="900" b="0" i="0" u="none" strike="noStrike" baseline="0" dirty="0">
                <a:solidFill>
                  <a:srgbClr val="1D1D1B"/>
                </a:solidFill>
                <a:latin typeface="Corbel"/>
              </a:rPr>
              <a:t> esse </a:t>
            </a:r>
            <a:r>
              <a:rPr lang="fr-FR" sz="900" b="0" i="0" u="none" strike="noStrike" baseline="0" dirty="0" err="1">
                <a:solidFill>
                  <a:srgbClr val="1D1D1B"/>
                </a:solidFill>
                <a:latin typeface="Corbel"/>
              </a:rPr>
              <a:t>cillum</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dolore</a:t>
            </a:r>
            <a:r>
              <a:rPr lang="fr-FR" sz="900" b="0" i="0" u="none" strike="noStrike" baseline="0" dirty="0">
                <a:solidFill>
                  <a:srgbClr val="1D1D1B"/>
                </a:solidFill>
                <a:latin typeface="Corbel"/>
              </a:rPr>
              <a:t> eu </a:t>
            </a:r>
            <a:r>
              <a:rPr lang="fr-FR" sz="900" b="0" i="0" u="none" strike="noStrike" baseline="0" dirty="0" err="1">
                <a:solidFill>
                  <a:srgbClr val="1D1D1B"/>
                </a:solidFill>
                <a:latin typeface="Corbel"/>
              </a:rPr>
              <a:t>fugiat</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nulla</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pariatur</a:t>
            </a:r>
            <a:r>
              <a:rPr lang="fr-FR" sz="900" b="0" i="0" u="none" strike="noStrike" baseline="0" dirty="0">
                <a:solidFill>
                  <a:srgbClr val="1D1D1B"/>
                </a:solidFill>
                <a:latin typeface="Corbel"/>
              </a:rPr>
              <a:t>.</a:t>
            </a:r>
          </a:p>
          <a:p>
            <a:r>
              <a:rPr lang="fr-FR" sz="900" b="0" i="0" u="none" strike="noStrike" baseline="0" dirty="0" err="1">
                <a:solidFill>
                  <a:srgbClr val="1D1D1B"/>
                </a:solidFill>
                <a:latin typeface="Corbel"/>
              </a:rPr>
              <a:t>Excepteur</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sint</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occaecat</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cupidatat</a:t>
            </a:r>
            <a:r>
              <a:rPr lang="fr-FR" sz="900" b="0" i="0" u="none" strike="noStrike" baseline="0" dirty="0">
                <a:solidFill>
                  <a:srgbClr val="1D1D1B"/>
                </a:solidFill>
                <a:latin typeface="Corbel"/>
              </a:rPr>
              <a:t> non </a:t>
            </a:r>
            <a:r>
              <a:rPr lang="fr-FR" sz="900" b="0" i="0" u="none" strike="noStrike" baseline="0" dirty="0" err="1">
                <a:solidFill>
                  <a:srgbClr val="1D1D1B"/>
                </a:solidFill>
                <a:latin typeface="Corbel"/>
              </a:rPr>
              <a:t>proident</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sunt</a:t>
            </a:r>
            <a:r>
              <a:rPr lang="fr-FR" sz="900" b="0" i="0" u="none" strike="noStrike" baseline="0" dirty="0">
                <a:solidFill>
                  <a:srgbClr val="1D1D1B"/>
                </a:solidFill>
                <a:latin typeface="Corbel"/>
              </a:rPr>
              <a:t> in culpa qui officia </a:t>
            </a:r>
            <a:r>
              <a:rPr lang="fr-FR" sz="900" b="0" i="0" u="none" strike="noStrike" baseline="0" dirty="0" err="1">
                <a:solidFill>
                  <a:srgbClr val="1D1D1B"/>
                </a:solidFill>
                <a:latin typeface="Corbel"/>
              </a:rPr>
              <a:t>deserunt</a:t>
            </a:r>
            <a:endParaRPr lang="fr-FR" sz="900" b="0" i="0" u="none" strike="noStrike" baseline="0" dirty="0">
              <a:solidFill>
                <a:srgbClr val="1D1D1B"/>
              </a:solidFill>
              <a:latin typeface="Corbel"/>
            </a:endParaRPr>
          </a:p>
          <a:p>
            <a:r>
              <a:rPr lang="fr-FR" sz="900" b="0" i="0" u="none" strike="noStrike" baseline="0" dirty="0">
                <a:solidFill>
                  <a:srgbClr val="1D1D1B"/>
                </a:solidFill>
                <a:latin typeface="Corbel"/>
              </a:rPr>
              <a:t>mollit </a:t>
            </a:r>
            <a:r>
              <a:rPr lang="fr-FR" sz="900" b="0" i="0" u="none" strike="noStrike" baseline="0" dirty="0" err="1">
                <a:solidFill>
                  <a:srgbClr val="1D1D1B"/>
                </a:solidFill>
                <a:latin typeface="Corbel"/>
              </a:rPr>
              <a:t>anim</a:t>
            </a:r>
            <a:r>
              <a:rPr lang="fr-FR" sz="900" b="0" i="0" u="none" strike="noStrike" baseline="0" dirty="0">
                <a:solidFill>
                  <a:srgbClr val="1D1D1B"/>
                </a:solidFill>
                <a:latin typeface="Corbel"/>
              </a:rPr>
              <a:t> id est </a:t>
            </a:r>
            <a:r>
              <a:rPr lang="fr-FR" sz="900" b="0" i="0" u="none" strike="noStrike" baseline="0" dirty="0" err="1">
                <a:solidFill>
                  <a:srgbClr val="1D1D1B"/>
                </a:solidFill>
                <a:latin typeface="Corbel"/>
              </a:rPr>
              <a:t>laborum</a:t>
            </a:r>
            <a:r>
              <a:rPr lang="fr-FR" sz="900" b="0" i="0" u="none" strike="noStrike" baseline="0" dirty="0">
                <a:solidFill>
                  <a:srgbClr val="1D1D1B"/>
                </a:solidFill>
                <a:latin typeface="Corbel"/>
              </a:rPr>
              <a:t>.</a:t>
            </a:r>
            <a:endParaRPr lang="fr-FR" dirty="0"/>
          </a:p>
        </p:txBody>
      </p:sp>
      <p:sp>
        <p:nvSpPr>
          <p:cNvPr id="16" name="Espace réservé du texte 15"/>
          <p:cNvSpPr>
            <a:spLocks noGrp="1"/>
          </p:cNvSpPr>
          <p:nvPr>
            <p:ph type="body" sz="quarter" idx="13" hasCustomPrompt="1"/>
          </p:nvPr>
        </p:nvSpPr>
        <p:spPr>
          <a:xfrm>
            <a:off x="2988543" y="8875092"/>
            <a:ext cx="4392488" cy="914400"/>
          </a:xfrm>
        </p:spPr>
        <p:txBody>
          <a:bodyPr/>
          <a:lstStyle>
            <a:lvl1pPr marL="0" indent="0">
              <a:buNone/>
              <a:defRPr lang="fr-FR" sz="900" b="0" i="0" u="none" strike="noStrike" baseline="0" smtClean="0"/>
            </a:lvl1pPr>
          </a:lstStyle>
          <a:p>
            <a:r>
              <a:rPr lang="en-US" sz="900" b="0" i="0" u="none" strike="noStrike" baseline="0" dirty="0">
                <a:solidFill>
                  <a:srgbClr val="1D1D1B"/>
                </a:solidFill>
                <a:latin typeface="Corbel"/>
              </a:rPr>
              <a:t>Lorem ipsum dolor sit </a:t>
            </a:r>
            <a:r>
              <a:rPr lang="en-US" sz="900" b="0" i="0" u="none" strike="noStrike" baseline="0" dirty="0" err="1">
                <a:solidFill>
                  <a:srgbClr val="1D1D1B"/>
                </a:solidFill>
                <a:latin typeface="Corbel"/>
              </a:rPr>
              <a:t>amet</a:t>
            </a:r>
            <a:r>
              <a:rPr lang="en-US" sz="900" b="0" i="0" u="none" strike="noStrike" baseline="0" dirty="0">
                <a:solidFill>
                  <a:srgbClr val="1D1D1B"/>
                </a:solidFill>
                <a:latin typeface="Corbel"/>
              </a:rPr>
              <a:t>, </a:t>
            </a:r>
            <a:r>
              <a:rPr lang="en-US" sz="900" b="0" i="0" u="none" strike="noStrike" baseline="0" dirty="0" err="1">
                <a:solidFill>
                  <a:srgbClr val="1D1D1B"/>
                </a:solidFill>
                <a:latin typeface="Corbel"/>
              </a:rPr>
              <a:t>consectetur</a:t>
            </a:r>
            <a:r>
              <a:rPr lang="en-US" sz="900" b="0" i="0" u="none" strike="noStrike" baseline="0" dirty="0">
                <a:solidFill>
                  <a:srgbClr val="1D1D1B"/>
                </a:solidFill>
                <a:latin typeface="Corbel"/>
              </a:rPr>
              <a:t> </a:t>
            </a:r>
            <a:r>
              <a:rPr lang="en-US" sz="900" b="0" i="0" u="none" strike="noStrike" baseline="0" dirty="0" err="1">
                <a:solidFill>
                  <a:srgbClr val="1D1D1B"/>
                </a:solidFill>
                <a:latin typeface="Corbel"/>
              </a:rPr>
              <a:t>adipiscing</a:t>
            </a:r>
            <a:r>
              <a:rPr lang="en-US" sz="900" b="0" i="0" u="none" strike="noStrike" baseline="0" dirty="0">
                <a:solidFill>
                  <a:srgbClr val="1D1D1B"/>
                </a:solidFill>
                <a:latin typeface="Corbel"/>
              </a:rPr>
              <a:t> </a:t>
            </a:r>
            <a:r>
              <a:rPr lang="en-US" sz="900" b="0" i="0" u="none" strike="noStrike" baseline="0" dirty="0" err="1">
                <a:solidFill>
                  <a:srgbClr val="1D1D1B"/>
                </a:solidFill>
                <a:latin typeface="Corbel"/>
              </a:rPr>
              <a:t>elit</a:t>
            </a:r>
            <a:r>
              <a:rPr lang="en-US" sz="900" b="0" i="0" u="none" strike="noStrike" baseline="0" dirty="0">
                <a:solidFill>
                  <a:srgbClr val="1D1D1B"/>
                </a:solidFill>
                <a:latin typeface="Corbel"/>
              </a:rPr>
              <a:t>, </a:t>
            </a:r>
            <a:r>
              <a:rPr lang="en-US" sz="900" b="0" i="0" u="none" strike="noStrike" baseline="0" dirty="0" err="1">
                <a:solidFill>
                  <a:srgbClr val="1D1D1B"/>
                </a:solidFill>
                <a:latin typeface="Corbel"/>
              </a:rPr>
              <a:t>sed</a:t>
            </a:r>
            <a:r>
              <a:rPr lang="en-US" sz="900" b="0" i="0" u="none" strike="noStrike" baseline="0" dirty="0">
                <a:solidFill>
                  <a:srgbClr val="1D1D1B"/>
                </a:solidFill>
                <a:latin typeface="Corbel"/>
              </a:rPr>
              <a:t> do </a:t>
            </a:r>
            <a:r>
              <a:rPr lang="en-US" sz="900" b="0" i="0" u="none" strike="noStrike" baseline="0" dirty="0" err="1">
                <a:solidFill>
                  <a:srgbClr val="1D1D1B"/>
                </a:solidFill>
                <a:latin typeface="Corbel"/>
              </a:rPr>
              <a:t>eiusmod</a:t>
            </a:r>
            <a:r>
              <a:rPr lang="en-US" sz="900" b="0" i="0" u="none" strike="noStrike" baseline="0" dirty="0">
                <a:solidFill>
                  <a:srgbClr val="1D1D1B"/>
                </a:solidFill>
                <a:latin typeface="Corbel"/>
              </a:rPr>
              <a:t> </a:t>
            </a:r>
            <a:r>
              <a:rPr lang="en-US" sz="900" b="0" i="0" u="none" strike="noStrike" baseline="0" dirty="0" err="1">
                <a:solidFill>
                  <a:srgbClr val="1D1D1B"/>
                </a:solidFill>
                <a:latin typeface="Corbel"/>
              </a:rPr>
              <a:t>tempor</a:t>
            </a:r>
            <a:endParaRPr lang="en-US" sz="900" b="0" i="0" u="none" strike="noStrike" baseline="0" dirty="0">
              <a:solidFill>
                <a:srgbClr val="1D1D1B"/>
              </a:solidFill>
              <a:latin typeface="Corbel"/>
            </a:endParaRPr>
          </a:p>
          <a:p>
            <a:r>
              <a:rPr lang="fr-FR" sz="900" b="0" i="0" u="none" strike="noStrike" baseline="0" dirty="0" err="1">
                <a:solidFill>
                  <a:srgbClr val="1D1D1B"/>
                </a:solidFill>
                <a:latin typeface="Corbel"/>
              </a:rPr>
              <a:t>incididunt</a:t>
            </a:r>
            <a:r>
              <a:rPr lang="fr-FR" sz="900" b="0" i="0" u="none" strike="noStrike" baseline="0" dirty="0">
                <a:solidFill>
                  <a:srgbClr val="1D1D1B"/>
                </a:solidFill>
                <a:latin typeface="Corbel"/>
              </a:rPr>
              <a:t> ut </a:t>
            </a:r>
            <a:r>
              <a:rPr lang="fr-FR" sz="900" b="0" i="0" u="none" strike="noStrike" baseline="0" dirty="0" err="1">
                <a:solidFill>
                  <a:srgbClr val="1D1D1B"/>
                </a:solidFill>
                <a:latin typeface="Corbel"/>
              </a:rPr>
              <a:t>labore</a:t>
            </a:r>
            <a:r>
              <a:rPr lang="fr-FR" sz="900" b="0" i="0" u="none" strike="noStrike" baseline="0" dirty="0">
                <a:solidFill>
                  <a:srgbClr val="1D1D1B"/>
                </a:solidFill>
                <a:latin typeface="Corbel"/>
              </a:rPr>
              <a:t> et </a:t>
            </a:r>
            <a:r>
              <a:rPr lang="fr-FR" sz="900" b="0" i="0" u="none" strike="noStrike" baseline="0" dirty="0" err="1">
                <a:solidFill>
                  <a:srgbClr val="1D1D1B"/>
                </a:solidFill>
                <a:latin typeface="Corbel"/>
              </a:rPr>
              <a:t>dolore</a:t>
            </a:r>
            <a:r>
              <a:rPr lang="fr-FR" sz="900" b="0" i="0" u="none" strike="noStrike" baseline="0" dirty="0">
                <a:solidFill>
                  <a:srgbClr val="1D1D1B"/>
                </a:solidFill>
                <a:latin typeface="Corbel"/>
              </a:rPr>
              <a:t> magna </a:t>
            </a:r>
            <a:r>
              <a:rPr lang="fr-FR" sz="900" b="0" i="0" u="none" strike="noStrike" baseline="0" dirty="0" err="1">
                <a:solidFill>
                  <a:srgbClr val="1D1D1B"/>
                </a:solidFill>
                <a:latin typeface="Corbel"/>
              </a:rPr>
              <a:t>aliqua</a:t>
            </a:r>
            <a:r>
              <a:rPr lang="fr-FR" sz="900" b="0" i="0" u="none" strike="noStrike" baseline="0" dirty="0">
                <a:solidFill>
                  <a:srgbClr val="1D1D1B"/>
                </a:solidFill>
                <a:latin typeface="Corbel"/>
              </a:rPr>
              <a:t>. Ut </a:t>
            </a:r>
            <a:r>
              <a:rPr lang="fr-FR" sz="900" b="0" i="0" u="none" strike="noStrike" baseline="0" dirty="0" err="1">
                <a:solidFill>
                  <a:srgbClr val="1D1D1B"/>
                </a:solidFill>
                <a:latin typeface="Corbel"/>
              </a:rPr>
              <a:t>enim</a:t>
            </a:r>
            <a:r>
              <a:rPr lang="fr-FR" sz="900" b="0" i="0" u="none" strike="noStrike" baseline="0" dirty="0">
                <a:solidFill>
                  <a:srgbClr val="1D1D1B"/>
                </a:solidFill>
                <a:latin typeface="Corbel"/>
              </a:rPr>
              <a:t> ad </a:t>
            </a:r>
            <a:r>
              <a:rPr lang="fr-FR" sz="900" b="0" i="0" u="none" strike="noStrike" baseline="0" dirty="0" err="1">
                <a:solidFill>
                  <a:srgbClr val="1D1D1B"/>
                </a:solidFill>
                <a:latin typeface="Corbel"/>
              </a:rPr>
              <a:t>minim</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veniam</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quis</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nostrud</a:t>
            </a:r>
            <a:endParaRPr lang="fr-FR" sz="900" b="0" i="0" u="none" strike="noStrike" baseline="0" dirty="0">
              <a:solidFill>
                <a:srgbClr val="1D1D1B"/>
              </a:solidFill>
              <a:latin typeface="Corbel"/>
            </a:endParaRPr>
          </a:p>
          <a:p>
            <a:r>
              <a:rPr lang="fr-FR" sz="900" b="0" i="0" u="none" strike="noStrike" baseline="0" dirty="0" err="1">
                <a:solidFill>
                  <a:srgbClr val="1D1D1B"/>
                </a:solidFill>
                <a:latin typeface="Corbel"/>
              </a:rPr>
              <a:t>exercitation</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ullamco</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laboris</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nisi</a:t>
            </a:r>
            <a:r>
              <a:rPr lang="fr-FR" sz="900" b="0" i="0" u="none" strike="noStrike" baseline="0" dirty="0">
                <a:solidFill>
                  <a:srgbClr val="1D1D1B"/>
                </a:solidFill>
                <a:latin typeface="Corbel"/>
              </a:rPr>
              <a:t> ut </a:t>
            </a:r>
            <a:r>
              <a:rPr lang="fr-FR" sz="900" b="0" i="0" u="none" strike="noStrike" baseline="0" dirty="0" err="1">
                <a:solidFill>
                  <a:srgbClr val="1D1D1B"/>
                </a:solidFill>
                <a:latin typeface="Corbel"/>
              </a:rPr>
              <a:t>aliquip</a:t>
            </a:r>
            <a:r>
              <a:rPr lang="fr-FR" sz="900" b="0" i="0" u="none" strike="noStrike" baseline="0" dirty="0">
                <a:solidFill>
                  <a:srgbClr val="1D1D1B"/>
                </a:solidFill>
                <a:latin typeface="Corbel"/>
              </a:rPr>
              <a:t> ex </a:t>
            </a:r>
            <a:r>
              <a:rPr lang="fr-FR" sz="900" b="0" i="0" u="none" strike="noStrike" baseline="0" dirty="0" err="1">
                <a:solidFill>
                  <a:srgbClr val="1D1D1B"/>
                </a:solidFill>
                <a:latin typeface="Corbel"/>
              </a:rPr>
              <a:t>ea</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commodo</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consequat</a:t>
            </a:r>
            <a:r>
              <a:rPr lang="fr-FR" sz="900" b="0" i="0" u="none" strike="noStrike" baseline="0" dirty="0">
                <a:solidFill>
                  <a:srgbClr val="1D1D1B"/>
                </a:solidFill>
                <a:latin typeface="Corbel"/>
              </a:rPr>
              <a:t>. Duis </a:t>
            </a:r>
            <a:r>
              <a:rPr lang="fr-FR" sz="900" b="0" i="0" u="none" strike="noStrike" baseline="0" dirty="0" err="1">
                <a:solidFill>
                  <a:srgbClr val="1D1D1B"/>
                </a:solidFill>
                <a:latin typeface="Corbel"/>
              </a:rPr>
              <a:t>aute</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irure</a:t>
            </a:r>
            <a:endParaRPr lang="fr-FR" sz="900" b="0" i="0" u="none" strike="noStrike" baseline="0" dirty="0">
              <a:solidFill>
                <a:srgbClr val="1D1D1B"/>
              </a:solidFill>
              <a:latin typeface="Corbel"/>
            </a:endParaRPr>
          </a:p>
          <a:p>
            <a:r>
              <a:rPr lang="fr-FR" sz="900" b="0" i="0" u="none" strike="noStrike" baseline="0" dirty="0" err="1">
                <a:solidFill>
                  <a:srgbClr val="1D1D1B"/>
                </a:solidFill>
                <a:latin typeface="Corbel"/>
              </a:rPr>
              <a:t>dolor</a:t>
            </a:r>
            <a:r>
              <a:rPr lang="fr-FR" sz="900" b="0" i="0" u="none" strike="noStrike" baseline="0" dirty="0">
                <a:solidFill>
                  <a:srgbClr val="1D1D1B"/>
                </a:solidFill>
                <a:latin typeface="Corbel"/>
              </a:rPr>
              <a:t> in </a:t>
            </a:r>
            <a:r>
              <a:rPr lang="fr-FR" sz="900" b="0" i="0" u="none" strike="noStrike" baseline="0" dirty="0" err="1">
                <a:solidFill>
                  <a:srgbClr val="1D1D1B"/>
                </a:solidFill>
                <a:latin typeface="Corbel"/>
              </a:rPr>
              <a:t>reprehenderit</a:t>
            </a:r>
            <a:r>
              <a:rPr lang="fr-FR" sz="900" b="0" i="0" u="none" strike="noStrike" baseline="0" dirty="0">
                <a:solidFill>
                  <a:srgbClr val="1D1D1B"/>
                </a:solidFill>
                <a:latin typeface="Corbel"/>
              </a:rPr>
              <a:t> in </a:t>
            </a:r>
            <a:r>
              <a:rPr lang="fr-FR" sz="900" b="0" i="0" u="none" strike="noStrike" baseline="0" dirty="0" err="1">
                <a:solidFill>
                  <a:srgbClr val="1D1D1B"/>
                </a:solidFill>
                <a:latin typeface="Corbel"/>
              </a:rPr>
              <a:t>voluptate</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velit</a:t>
            </a:r>
            <a:r>
              <a:rPr lang="fr-FR" sz="900" b="0" i="0" u="none" strike="noStrike" baseline="0" dirty="0">
                <a:solidFill>
                  <a:srgbClr val="1D1D1B"/>
                </a:solidFill>
                <a:latin typeface="Corbel"/>
              </a:rPr>
              <a:t> esse </a:t>
            </a:r>
            <a:r>
              <a:rPr lang="fr-FR" sz="900" b="0" i="0" u="none" strike="noStrike" baseline="0" dirty="0" err="1">
                <a:solidFill>
                  <a:srgbClr val="1D1D1B"/>
                </a:solidFill>
                <a:latin typeface="Corbel"/>
              </a:rPr>
              <a:t>cillum</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dolore</a:t>
            </a:r>
            <a:r>
              <a:rPr lang="fr-FR" sz="900" b="0" i="0" u="none" strike="noStrike" baseline="0" dirty="0">
                <a:solidFill>
                  <a:srgbClr val="1D1D1B"/>
                </a:solidFill>
                <a:latin typeface="Corbel"/>
              </a:rPr>
              <a:t> eu </a:t>
            </a:r>
            <a:r>
              <a:rPr lang="fr-FR" sz="900" b="0" i="0" u="none" strike="noStrike" baseline="0" dirty="0" err="1">
                <a:solidFill>
                  <a:srgbClr val="1D1D1B"/>
                </a:solidFill>
                <a:latin typeface="Corbel"/>
              </a:rPr>
              <a:t>fugiat</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nulla</a:t>
            </a:r>
            <a:r>
              <a:rPr lang="fr-FR" sz="900" b="0" i="0" u="none" strike="noStrike" baseline="0" dirty="0">
                <a:solidFill>
                  <a:srgbClr val="1D1D1B"/>
                </a:solidFill>
                <a:latin typeface="Corbel"/>
              </a:rPr>
              <a:t> </a:t>
            </a:r>
            <a:r>
              <a:rPr lang="fr-FR" sz="900" b="0" i="0" u="none" strike="noStrike" baseline="0" dirty="0" err="1">
                <a:solidFill>
                  <a:srgbClr val="1D1D1B"/>
                </a:solidFill>
                <a:latin typeface="Corbel"/>
              </a:rPr>
              <a:t>pariatur</a:t>
            </a:r>
            <a:r>
              <a:rPr lang="fr-FR" sz="900" b="0" i="0" u="none" strike="noStrike" baseline="0" dirty="0">
                <a:solidFill>
                  <a:srgbClr val="1D1D1B"/>
                </a:solidFill>
                <a:latin typeface="Corbel"/>
              </a:rPr>
              <a:t>.</a:t>
            </a:r>
            <a:endParaRPr lang="fr-FR" dirty="0"/>
          </a:p>
        </p:txBody>
      </p:sp>
      <p:sp>
        <p:nvSpPr>
          <p:cNvPr id="6" name="Rectangle 5">
            <a:extLst>
              <a:ext uri="{FF2B5EF4-FFF2-40B4-BE49-F238E27FC236}">
                <a16:creationId xmlns:a16="http://schemas.microsoft.com/office/drawing/2014/main" id="{EBE28FDC-882B-EDE8-700F-449F592A8FA1}"/>
              </a:ext>
            </a:extLst>
          </p:cNvPr>
          <p:cNvSpPr/>
          <p:nvPr userDrawn="1"/>
        </p:nvSpPr>
        <p:spPr>
          <a:xfrm>
            <a:off x="5552918" y="211911"/>
            <a:ext cx="1836416" cy="7200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Espace réservé du texte 18"/>
          <p:cNvSpPr>
            <a:spLocks noGrp="1"/>
          </p:cNvSpPr>
          <p:nvPr>
            <p:ph type="body" sz="quarter" idx="14" hasCustomPrompt="1"/>
          </p:nvPr>
        </p:nvSpPr>
        <p:spPr>
          <a:xfrm>
            <a:off x="6372919" y="10315252"/>
            <a:ext cx="914400" cy="288032"/>
          </a:xfrm>
        </p:spPr>
        <p:txBody>
          <a:bodyPr>
            <a:normAutofit/>
          </a:bodyPr>
          <a:lstStyle>
            <a:lvl1pPr marL="0" indent="0">
              <a:buNone/>
              <a:defRPr sz="1200" b="1" i="1">
                <a:solidFill>
                  <a:schemeClr val="bg1"/>
                </a:solidFill>
                <a:latin typeface="Arial" panose="020B0604020202020204" pitchFamily="34" charset="0"/>
                <a:cs typeface="Arial" panose="020B0604020202020204" pitchFamily="34" charset="0"/>
              </a:defRPr>
            </a:lvl1pPr>
          </a:lstStyle>
          <a:p>
            <a:pPr lvl="0"/>
            <a:r>
              <a:rPr lang="fr-FR" dirty="0"/>
              <a:t>Date</a:t>
            </a:r>
          </a:p>
        </p:txBody>
      </p:sp>
      <p:pic>
        <p:nvPicPr>
          <p:cNvPr id="5" name="Image 4" descr="Une image contenant texte, capture d’écran, Police, carte de visite&#10;&#10;Le contenu généré par l’IA peut être incorrect.">
            <a:extLst>
              <a:ext uri="{FF2B5EF4-FFF2-40B4-BE49-F238E27FC236}">
                <a16:creationId xmlns:a16="http://schemas.microsoft.com/office/drawing/2014/main" id="{A2AAAB17-8DD0-3099-8B5A-B2825EA170AB}"/>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4802623" y="0"/>
            <a:ext cx="2745730" cy="1098010"/>
          </a:xfrm>
          <a:prstGeom prst="rect">
            <a:avLst/>
          </a:prstGeom>
        </p:spPr>
      </p:pic>
      <p:sp>
        <p:nvSpPr>
          <p:cNvPr id="7" name="Rectangle 6">
            <a:extLst>
              <a:ext uri="{FF2B5EF4-FFF2-40B4-BE49-F238E27FC236}">
                <a16:creationId xmlns:a16="http://schemas.microsoft.com/office/drawing/2014/main" id="{9215343B-6ED5-90EC-B865-204483CBCA56}"/>
              </a:ext>
            </a:extLst>
          </p:cNvPr>
          <p:cNvSpPr/>
          <p:nvPr userDrawn="1"/>
        </p:nvSpPr>
        <p:spPr>
          <a:xfrm>
            <a:off x="150547" y="9973320"/>
            <a:ext cx="914400" cy="7200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descr="Une image contenant texte, Police, Graphique, logo&#10;&#10;Le contenu généré par l’IA peut être incorrect.">
            <a:extLst>
              <a:ext uri="{FF2B5EF4-FFF2-40B4-BE49-F238E27FC236}">
                <a16:creationId xmlns:a16="http://schemas.microsoft.com/office/drawing/2014/main" id="{BB2F49A0-E0EE-7641-5E1C-6F78910697EC}"/>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66309" y="10012383"/>
            <a:ext cx="455724" cy="605738"/>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378063" y="428232"/>
            <a:ext cx="6805137" cy="1782233"/>
          </a:xfrm>
          <a:prstGeom prst="rect">
            <a:avLst/>
          </a:prstGeom>
        </p:spPr>
        <p:txBody>
          <a:bodyPr vert="horz" lIns="91440" tIns="45720" rIns="91440" bIns="45720" rtlCol="0" anchor="ctr">
            <a:normAutofit/>
          </a:bodyPr>
          <a:lstStyle/>
          <a:p>
            <a:r>
              <a:rPr lang="fr-FR"/>
              <a:t>Cliquez pour modifier le style du titre</a:t>
            </a:r>
            <a:endParaRPr lang="fr-BE"/>
          </a:p>
        </p:txBody>
      </p:sp>
      <p:sp>
        <p:nvSpPr>
          <p:cNvPr id="3" name="Espace réservé du texte 2"/>
          <p:cNvSpPr>
            <a:spLocks noGrp="1"/>
          </p:cNvSpPr>
          <p:nvPr>
            <p:ph type="body" idx="1"/>
          </p:nvPr>
        </p:nvSpPr>
        <p:spPr>
          <a:xfrm>
            <a:off x="378063" y="2495127"/>
            <a:ext cx="6805137" cy="705715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2"/>
          </p:nvPr>
        </p:nvSpPr>
        <p:spPr>
          <a:xfrm>
            <a:off x="378063" y="9911198"/>
            <a:ext cx="1764295" cy="5693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t>29/01/2026</a:t>
            </a:fld>
            <a:endParaRPr lang="fr-BE"/>
          </a:p>
        </p:txBody>
      </p:sp>
      <p:sp>
        <p:nvSpPr>
          <p:cNvPr id="5" name="Espace réservé du pied de page 4"/>
          <p:cNvSpPr>
            <a:spLocks noGrp="1"/>
          </p:cNvSpPr>
          <p:nvPr>
            <p:ph type="ftr" sz="quarter" idx="3"/>
          </p:nvPr>
        </p:nvSpPr>
        <p:spPr>
          <a:xfrm>
            <a:off x="2583432" y="9911198"/>
            <a:ext cx="2394400" cy="5693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5418905" y="9911198"/>
            <a:ext cx="1764295" cy="5693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t>‹N°›</a:t>
            </a:fld>
            <a:endParaRPr lang="fr-BE"/>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Espace réservé du texte 15"/>
          <p:cNvSpPr>
            <a:spLocks noGrp="1"/>
          </p:cNvSpPr>
          <p:nvPr>
            <p:ph type="body" sz="quarter" idx="10"/>
          </p:nvPr>
        </p:nvSpPr>
        <p:spPr>
          <a:xfrm>
            <a:off x="324247" y="1790626"/>
            <a:ext cx="5616624" cy="1179809"/>
          </a:xfrm>
        </p:spPr>
        <p:txBody>
          <a:bodyPr/>
          <a:lstStyle/>
          <a:p>
            <a:r>
              <a:rPr lang="fr-FR" dirty="0"/>
              <a:t>Projet collectif d'éleveurs de reconception de leur système pâturant et de cultures autonome et économe limitant l'usage des produits phytosanitaires.</a:t>
            </a:r>
          </a:p>
        </p:txBody>
      </p:sp>
      <p:sp>
        <p:nvSpPr>
          <p:cNvPr id="17" name="Espace réservé du texte 16"/>
          <p:cNvSpPr>
            <a:spLocks noGrp="1"/>
          </p:cNvSpPr>
          <p:nvPr>
            <p:ph type="body" sz="quarter" idx="11"/>
          </p:nvPr>
        </p:nvSpPr>
        <p:spPr/>
        <p:txBody>
          <a:bodyPr/>
          <a:lstStyle/>
          <a:p>
            <a:pPr algn="just"/>
            <a:r>
              <a:rPr lang="fr-FR" dirty="0"/>
              <a:t>Développer l’autonomie alimentaire (tant quantitative que qualitative) avec des cultures à bas niveau d’intrants tout en optimisant la valorisation de leurs effluents d’élevage. L’axe majoritaire est de développer la part de pâturage dans l’alimentation de leurs troupeaux, tout en améliorant la qualité et la pérennité des prairies. L’allongement des rotations permet pour les cultures fourragères annuelles de limiter le salissement et donc le recours aux phytos.</a:t>
            </a:r>
          </a:p>
        </p:txBody>
      </p:sp>
      <p:sp>
        <p:nvSpPr>
          <p:cNvPr id="18" name="Espace réservé du texte 17"/>
          <p:cNvSpPr>
            <a:spLocks noGrp="1"/>
          </p:cNvSpPr>
          <p:nvPr>
            <p:ph type="body" sz="quarter" idx="12"/>
          </p:nvPr>
        </p:nvSpPr>
        <p:spPr/>
        <p:txBody>
          <a:bodyPr/>
          <a:lstStyle/>
          <a:p>
            <a:pPr algn="just"/>
            <a:r>
              <a:rPr lang="fr-FR" dirty="0"/>
              <a:t>Modification du système fourrager, en axant plus sur les prairies pâturées. </a:t>
            </a:r>
          </a:p>
          <a:p>
            <a:pPr algn="just"/>
            <a:r>
              <a:rPr lang="fr-FR" dirty="0"/>
              <a:t>Développer ses connaissances de gestion de l’herbe pour optimiser sa gestion qualitative et sa pérennité.</a:t>
            </a:r>
          </a:p>
          <a:p>
            <a:pPr algn="just"/>
            <a:r>
              <a:rPr lang="fr-FR" dirty="0"/>
              <a:t>La baisse de surfaces en cultures fourragères annuelles permet d’allonger les rotations (qui seront majoritairement après prairie) ce qui limite le salissement et donc le recours aux phytos. L’enjeu est même de mettre en avant le désherbage mécanique.</a:t>
            </a:r>
          </a:p>
        </p:txBody>
      </p:sp>
      <p:sp>
        <p:nvSpPr>
          <p:cNvPr id="20" name="Espace réservé du texte 19"/>
          <p:cNvSpPr>
            <a:spLocks noGrp="1"/>
          </p:cNvSpPr>
          <p:nvPr>
            <p:ph type="body" sz="quarter" idx="13"/>
          </p:nvPr>
        </p:nvSpPr>
        <p:spPr/>
        <p:txBody>
          <a:bodyPr/>
          <a:lstStyle/>
          <a:p>
            <a:r>
              <a:rPr lang="fr-FR" dirty="0"/>
              <a:t>Amélioration des conditions de travail par moins de travaux des champs</a:t>
            </a:r>
          </a:p>
          <a:p>
            <a:r>
              <a:rPr lang="fr-FR" dirty="0"/>
              <a:t>Amélioration des résultats économiques par une meilleure autonomie (intrants, alimentaire)</a:t>
            </a:r>
          </a:p>
          <a:p>
            <a:r>
              <a:rPr lang="fr-FR" dirty="0"/>
              <a:t>Amélioration des impacts environnementaux par moins d’usage de phyto, plus de prairies longues durée qui piège le carbone,…</a:t>
            </a:r>
          </a:p>
        </p:txBody>
      </p:sp>
      <p:sp>
        <p:nvSpPr>
          <p:cNvPr id="21" name="Espace réservé du texte 20"/>
          <p:cNvSpPr>
            <a:spLocks noGrp="1"/>
          </p:cNvSpPr>
          <p:nvPr>
            <p:ph type="body" sz="quarter" idx="14"/>
          </p:nvPr>
        </p:nvSpPr>
        <p:spPr/>
        <p:txBody>
          <a:bodyPr>
            <a:normAutofit fontScale="92500"/>
          </a:bodyPr>
          <a:lstStyle/>
          <a:p>
            <a:r>
              <a:rPr lang="fr-FR" dirty="0"/>
              <a:t>13/01/2026</a:t>
            </a:r>
          </a:p>
        </p:txBody>
      </p:sp>
      <p:sp>
        <p:nvSpPr>
          <p:cNvPr id="4" name="Rectangle 3"/>
          <p:cNvSpPr/>
          <p:nvPr/>
        </p:nvSpPr>
        <p:spPr>
          <a:xfrm>
            <a:off x="252239" y="4626620"/>
            <a:ext cx="2304256" cy="136815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Photo de groupe</a:t>
            </a:r>
          </a:p>
        </p:txBody>
      </p:sp>
      <p:pic>
        <p:nvPicPr>
          <p:cNvPr id="8" name="Picture 2" descr="R:\DATA_PRIV\DATA_DEPHY\2013\02_PILOTAGE_PROJET\07_TRANSFERT_30000\07_Boite à outils\GT fiches valorisation\Trames fiches 30 000\Fiches pratiques remarquables\Arboriculture\fiche remarquable arboriculture\arboriculture-R-03.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56895" y="2449007"/>
            <a:ext cx="146050" cy="1460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3286817" y="7209483"/>
            <a:ext cx="3778250" cy="1061829"/>
          </a:xfrm>
          <a:prstGeom prst="rect">
            <a:avLst/>
          </a:prstGeom>
        </p:spPr>
        <p:txBody>
          <a:bodyPr>
            <a:spAutoFit/>
          </a:bodyPr>
          <a:lstStyle/>
          <a:p>
            <a:pPr algn="ctr"/>
            <a:r>
              <a:rPr lang="fr-FR" sz="900" dirty="0">
                <a:latin typeface="Corbel" panose="020B0503020204020204" pitchFamily="34" charset="0"/>
              </a:rPr>
              <a:t>Performance (tableau ou graphique avec pour IFT : valeur initiale, objectif, valeur actuelle et moyenne régionale)</a:t>
            </a:r>
          </a:p>
          <a:p>
            <a:pPr algn="ctr"/>
            <a:r>
              <a:rPr lang="fr-FR" sz="900" dirty="0">
                <a:latin typeface="Corbel" panose="020B0503020204020204" pitchFamily="34" charset="0"/>
              </a:rPr>
              <a:t>IFT herbicide moyenne du groupe </a:t>
            </a:r>
          </a:p>
          <a:p>
            <a:pPr algn="ctr"/>
            <a:r>
              <a:rPr lang="fr-FR" sz="900" dirty="0">
                <a:latin typeface="Corbel" panose="020B0503020204020204" pitchFamily="34" charset="0"/>
              </a:rPr>
              <a:t>2021 : 0,66</a:t>
            </a:r>
          </a:p>
          <a:p>
            <a:pPr algn="ctr"/>
            <a:r>
              <a:rPr lang="fr-FR" sz="900" dirty="0">
                <a:latin typeface="Corbel" panose="020B0503020204020204" pitchFamily="34" charset="0"/>
              </a:rPr>
              <a:t>2022:0,54</a:t>
            </a:r>
          </a:p>
          <a:p>
            <a:pPr algn="ctr"/>
            <a:r>
              <a:rPr lang="fr-FR" sz="900" dirty="0">
                <a:latin typeface="Corbel" panose="020B0503020204020204" pitchFamily="34" charset="0"/>
              </a:rPr>
              <a:t>2023:0,58</a:t>
            </a:r>
          </a:p>
          <a:p>
            <a:pPr algn="ctr"/>
            <a:r>
              <a:rPr lang="fr-FR" sz="900">
                <a:latin typeface="Corbel" panose="020B0503020204020204" pitchFamily="34" charset="0"/>
              </a:rPr>
              <a:t>2024: 0,50</a:t>
            </a:r>
            <a:endParaRPr lang="fr-FR" sz="900" dirty="0">
              <a:latin typeface="Corbel" panose="020B0503020204020204" pitchFamily="34" charset="0"/>
            </a:endParaRPr>
          </a:p>
        </p:txBody>
      </p:sp>
      <p:sp>
        <p:nvSpPr>
          <p:cNvPr id="14" name="Rectangle 13"/>
          <p:cNvSpPr/>
          <p:nvPr/>
        </p:nvSpPr>
        <p:spPr>
          <a:xfrm>
            <a:off x="252239" y="6138788"/>
            <a:ext cx="2304256" cy="1944216"/>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900" b="1" dirty="0">
              <a:solidFill>
                <a:schemeClr val="tx1"/>
              </a:solidFill>
            </a:endParaRPr>
          </a:p>
          <a:p>
            <a:endParaRPr lang="fr-FR" sz="900" b="1" dirty="0">
              <a:solidFill>
                <a:schemeClr val="tx1"/>
              </a:solidFill>
            </a:endParaRPr>
          </a:p>
          <a:p>
            <a:r>
              <a:rPr lang="fr-FR" sz="900" b="1" dirty="0">
                <a:solidFill>
                  <a:schemeClr val="tx1"/>
                </a:solidFill>
              </a:rPr>
              <a:t>Nombre d’exploitations : 12</a:t>
            </a:r>
          </a:p>
          <a:p>
            <a:endParaRPr lang="fr-FR" sz="900" dirty="0">
              <a:solidFill>
                <a:schemeClr val="tx1"/>
              </a:solidFill>
            </a:endParaRPr>
          </a:p>
          <a:p>
            <a:r>
              <a:rPr lang="fr-FR" sz="900" b="1">
                <a:solidFill>
                  <a:schemeClr val="tx1"/>
                </a:solidFill>
              </a:rPr>
              <a:t>SAU : </a:t>
            </a:r>
            <a:r>
              <a:rPr lang="fr-FR" sz="900" b="1" dirty="0">
                <a:solidFill>
                  <a:schemeClr val="tx1"/>
                </a:solidFill>
              </a:rPr>
              <a:t>177 ha de SAU</a:t>
            </a:r>
          </a:p>
          <a:p>
            <a:endParaRPr lang="fr-FR" sz="900" dirty="0">
              <a:solidFill>
                <a:schemeClr val="tx1"/>
              </a:solidFill>
            </a:endParaRPr>
          </a:p>
          <a:p>
            <a:r>
              <a:rPr lang="fr-FR" sz="900" b="1" dirty="0">
                <a:solidFill>
                  <a:schemeClr val="tx1"/>
                </a:solidFill>
              </a:rPr>
              <a:t>Productions principales : </a:t>
            </a:r>
          </a:p>
          <a:p>
            <a:r>
              <a:rPr lang="fr-FR" sz="900" b="1" dirty="0">
                <a:solidFill>
                  <a:schemeClr val="tx1"/>
                </a:solidFill>
              </a:rPr>
              <a:t>11 élevages laitiers</a:t>
            </a:r>
          </a:p>
          <a:p>
            <a:r>
              <a:rPr lang="fr-FR" sz="900" b="1" dirty="0">
                <a:solidFill>
                  <a:schemeClr val="tx1"/>
                </a:solidFill>
              </a:rPr>
              <a:t>1 élevage viande</a:t>
            </a:r>
          </a:p>
          <a:p>
            <a:endParaRPr lang="fr-FR" sz="900" dirty="0">
              <a:solidFill>
                <a:schemeClr val="tx1"/>
              </a:solidFill>
            </a:endParaRPr>
          </a:p>
          <a:p>
            <a:r>
              <a:rPr lang="fr-FR" sz="900" b="1" dirty="0">
                <a:solidFill>
                  <a:schemeClr val="tx1"/>
                </a:solidFill>
              </a:rPr>
              <a:t>Force du groupe : </a:t>
            </a:r>
            <a:endParaRPr lang="fr-FR" b="1" dirty="0"/>
          </a:p>
          <a:p>
            <a:r>
              <a:rPr lang="fr-FR" sz="1400" b="1" dirty="0">
                <a:solidFill>
                  <a:schemeClr val="tx1"/>
                </a:solidFill>
              </a:rPr>
              <a:t>Des éleveurs aussi bien du sud-Loire que nord-Loire et de tout âge.</a:t>
            </a:r>
          </a:p>
          <a:p>
            <a:endParaRPr lang="fr-FR" b="1" dirty="0"/>
          </a:p>
          <a:p>
            <a:endParaRPr lang="fr-FR" dirty="0"/>
          </a:p>
        </p:txBody>
      </p:sp>
      <p:sp>
        <p:nvSpPr>
          <p:cNvPr id="19" name="Rectangle 18"/>
          <p:cNvSpPr/>
          <p:nvPr/>
        </p:nvSpPr>
        <p:spPr>
          <a:xfrm>
            <a:off x="252239" y="8299028"/>
            <a:ext cx="2304256" cy="151216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900" b="1" dirty="0">
                <a:solidFill>
                  <a:schemeClr val="tx1"/>
                </a:solidFill>
              </a:rPr>
              <a:t>Structure porteuse : CAPDL</a:t>
            </a:r>
          </a:p>
          <a:p>
            <a:endParaRPr lang="fr-FR" sz="900" b="1" dirty="0">
              <a:solidFill>
                <a:schemeClr val="tx1"/>
              </a:solidFill>
            </a:endParaRPr>
          </a:p>
          <a:p>
            <a:r>
              <a:rPr lang="fr-FR" sz="900" b="1" dirty="0">
                <a:solidFill>
                  <a:schemeClr val="tx1"/>
                </a:solidFill>
              </a:rPr>
              <a:t>Animateur contact : Rudy LAVAZAIS</a:t>
            </a:r>
          </a:p>
          <a:p>
            <a:endParaRPr lang="fr-FR" sz="900" b="1" dirty="0">
              <a:solidFill>
                <a:schemeClr val="tx1"/>
              </a:solidFill>
            </a:endParaRPr>
          </a:p>
          <a:p>
            <a:r>
              <a:rPr lang="fr-FR" sz="900" b="1" dirty="0">
                <a:solidFill>
                  <a:schemeClr val="tx1"/>
                </a:solidFill>
              </a:rPr>
              <a:t>Date de reconnaissance : 2022</a:t>
            </a:r>
          </a:p>
          <a:p>
            <a:endParaRPr lang="fr-FR" sz="900" b="1" dirty="0">
              <a:solidFill>
                <a:schemeClr val="tx1"/>
              </a:solidFill>
            </a:endParaRPr>
          </a:p>
          <a:p>
            <a:r>
              <a:rPr lang="fr-FR" sz="900" b="1" dirty="0">
                <a:solidFill>
                  <a:schemeClr val="tx1"/>
                </a:solidFill>
              </a:rPr>
              <a:t>Partenariats locaux : CIVAM</a:t>
            </a:r>
          </a:p>
          <a:p>
            <a:endParaRPr lang="fr-FR" b="1" dirty="0">
              <a:solidFill>
                <a:schemeClr val="tx1"/>
              </a:solidFill>
            </a:endParaRPr>
          </a:p>
        </p:txBody>
      </p:sp>
      <p:pic>
        <p:nvPicPr>
          <p:cNvPr id="3" name="Image 2">
            <a:extLst>
              <a:ext uri="{FF2B5EF4-FFF2-40B4-BE49-F238E27FC236}">
                <a16:creationId xmlns:a16="http://schemas.microsoft.com/office/drawing/2014/main" id="{3A620B4D-EE77-C61A-40CC-EF2CF7C3A5B9}"/>
              </a:ext>
            </a:extLst>
          </p:cNvPr>
          <p:cNvPicPr>
            <a:picLocks noChangeAspect="1"/>
          </p:cNvPicPr>
          <p:nvPr/>
        </p:nvPicPr>
        <p:blipFill>
          <a:blip r:embed="rId3"/>
          <a:stretch>
            <a:fillRect/>
          </a:stretch>
        </p:blipFill>
        <p:spPr>
          <a:xfrm>
            <a:off x="396255" y="4615614"/>
            <a:ext cx="2016224" cy="1390164"/>
          </a:xfrm>
          <a:prstGeom prst="rect">
            <a:avLst/>
          </a:prstGeom>
        </p:spPr>
      </p:pic>
    </p:spTree>
    <p:extLst>
      <p:ext uri="{BB962C8B-B14F-4D97-AF65-F5344CB8AC3E}">
        <p14:creationId xmlns:p14="http://schemas.microsoft.com/office/powerpoint/2010/main" val="2175643061"/>
      </p:ext>
    </p:extLst>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153</TotalTime>
  <Words>299</Words>
  <Application>Microsoft Office PowerPoint</Application>
  <PresentationFormat>Personnalisé</PresentationFormat>
  <Paragraphs>35</Paragraphs>
  <Slides>1</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vt:i4>
      </vt:variant>
    </vt:vector>
  </HeadingPairs>
  <TitlesOfParts>
    <vt:vector size="7" baseType="lpstr">
      <vt:lpstr>Arial</vt:lpstr>
      <vt:lpstr>Arial Black</vt:lpstr>
      <vt:lpstr>Arial-Black</vt:lpstr>
      <vt:lpstr>Calibri</vt:lpstr>
      <vt:lpstr>Corbel</vt:lpstr>
      <vt:lpstr>Thème Office</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Pauline BODIN</dc:creator>
  <cp:lastModifiedBy>ARDOIS Pauline</cp:lastModifiedBy>
  <cp:revision>43</cp:revision>
  <dcterms:created xsi:type="dcterms:W3CDTF">2020-10-09T13:57:56Z</dcterms:created>
  <dcterms:modified xsi:type="dcterms:W3CDTF">2026-01-29T15:17:53Z</dcterms:modified>
</cp:coreProperties>
</file>