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8.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 id="2147483733" r:id="rId3"/>
    <p:sldMasterId id="2147483746" r:id="rId4"/>
    <p:sldMasterId id="2147483833" r:id="rId5"/>
    <p:sldMasterId id="2147483896" r:id="rId6"/>
    <p:sldMasterId id="2147483908" r:id="rId7"/>
    <p:sldMasterId id="2147483920" r:id="rId8"/>
    <p:sldMasterId id="2147483932" r:id="rId9"/>
  </p:sldMasterIdLst>
  <p:notesMasterIdLst>
    <p:notesMasterId r:id="rId55"/>
  </p:notesMasterIdLst>
  <p:sldIdLst>
    <p:sldId id="747" r:id="rId10"/>
    <p:sldId id="749" r:id="rId11"/>
    <p:sldId id="880" r:id="rId12"/>
    <p:sldId id="881" r:id="rId13"/>
    <p:sldId id="904" r:id="rId14"/>
    <p:sldId id="676" r:id="rId15"/>
    <p:sldId id="905" r:id="rId16"/>
    <p:sldId id="906" r:id="rId17"/>
    <p:sldId id="907" r:id="rId18"/>
    <p:sldId id="336" r:id="rId19"/>
    <p:sldId id="337" r:id="rId20"/>
    <p:sldId id="338" r:id="rId21"/>
    <p:sldId id="340" r:id="rId22"/>
    <p:sldId id="341" r:id="rId23"/>
    <p:sldId id="353" r:id="rId24"/>
    <p:sldId id="344" r:id="rId25"/>
    <p:sldId id="343" r:id="rId26"/>
    <p:sldId id="354" r:id="rId27"/>
    <p:sldId id="346" r:id="rId28"/>
    <p:sldId id="355" r:id="rId29"/>
    <p:sldId id="366" r:id="rId30"/>
    <p:sldId id="347" r:id="rId31"/>
    <p:sldId id="908" r:id="rId32"/>
    <p:sldId id="432" r:id="rId33"/>
    <p:sldId id="349" r:id="rId34"/>
    <p:sldId id="357" r:id="rId35"/>
    <p:sldId id="358" r:id="rId36"/>
    <p:sldId id="351" r:id="rId37"/>
    <p:sldId id="359" r:id="rId38"/>
    <p:sldId id="909" r:id="rId39"/>
    <p:sldId id="365" r:id="rId40"/>
    <p:sldId id="913" r:id="rId41"/>
    <p:sldId id="348" r:id="rId42"/>
    <p:sldId id="915" r:id="rId43"/>
    <p:sldId id="916" r:id="rId44"/>
    <p:sldId id="917" r:id="rId45"/>
    <p:sldId id="918" r:id="rId46"/>
    <p:sldId id="919" r:id="rId47"/>
    <p:sldId id="352" r:id="rId48"/>
    <p:sldId id="920" r:id="rId49"/>
    <p:sldId id="921" r:id="rId50"/>
    <p:sldId id="922" r:id="rId51"/>
    <p:sldId id="923" r:id="rId52"/>
    <p:sldId id="269" r:id="rId53"/>
    <p:sldId id="924" r:id="rId5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C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88719" autoAdjust="0"/>
  </p:normalViewPr>
  <p:slideViewPr>
    <p:cSldViewPr>
      <p:cViewPr varScale="1">
        <p:scale>
          <a:sx n="101" d="100"/>
          <a:sy n="101" d="100"/>
        </p:scale>
        <p:origin x="9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viewProps" Target="viewProp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AD551121-0E84-438B-8825-F6FC3C8C5C8C}">
      <dgm:prSet phldrT="[Texte]"/>
      <dgm:spPr>
        <a:solidFill>
          <a:srgbClr val="DFF1CB"/>
        </a:solidFill>
      </dgm:spPr>
      <dgm:t>
        <a:bodyPr/>
        <a:lstStyle/>
        <a:p>
          <a:r>
            <a:rPr lang="fr-FR" dirty="0"/>
            <a:t>PARCOURS DE PROGRÈS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rgbClr val="DFF1CB"/>
        </a:solidFill>
      </dgm:spPr>
      <dgm:t>
        <a:bodyPr/>
        <a:lstStyle/>
        <a:p>
          <a:r>
            <a:rPr lang="fr-FR" dirty="0"/>
            <a:t>MARCHÉ DU CARBONE</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rgbClr val="92D050"/>
        </a:solidFill>
      </dgm:spPr>
      <dgm:t>
        <a:bodyPr/>
        <a:lstStyle/>
        <a:p>
          <a:r>
            <a:rPr lang="fr-FR" dirty="0"/>
            <a:t>LEVIERS D’ACTION</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rgbClr val="DFF1CB"/>
        </a:solidFill>
      </dgm:spPr>
      <dgm:t>
        <a:bodyPr/>
        <a:lstStyle/>
        <a:p>
          <a:r>
            <a:rPr lang="fr-FR" dirty="0"/>
            <a:t>PLAN D’ACTION</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80636F99-2F72-499C-B518-7B597D887DE7}">
      <dgm:prSet phldrT="[Texte]"/>
      <dgm:spPr>
        <a:solidFill>
          <a:srgbClr val="DFF1CB"/>
        </a:solidFill>
      </dgm:spPr>
      <dgm:t>
        <a:bodyPr/>
        <a:lstStyle/>
        <a:p>
          <a:r>
            <a:rPr lang="fr-FR" dirty="0"/>
            <a:t>OUTILS</a:t>
          </a:r>
        </a:p>
      </dgm:t>
    </dgm:pt>
    <dgm:pt modelId="{82912018-5D98-495D-8675-E6D32B7F41EA}" type="parTrans" cxnId="{7B0FDEFB-7612-41D6-AE19-0D4C38EA87EE}">
      <dgm:prSet/>
      <dgm:spPr/>
      <dgm:t>
        <a:bodyPr/>
        <a:lstStyle/>
        <a:p>
          <a:endParaRPr lang="fr-FR"/>
        </a:p>
      </dgm:t>
    </dgm:pt>
    <dgm:pt modelId="{DE6D86BE-020C-4152-86BC-632934F5498C}" type="sibTrans" cxnId="{7B0FDEFB-7612-41D6-AE19-0D4C38EA87EE}">
      <dgm:prSet/>
      <dgm:spPr/>
      <dgm:t>
        <a:bodyPr/>
        <a:lstStyle/>
        <a:p>
          <a:endParaRPr lang="fr-FR"/>
        </a:p>
      </dgm:t>
    </dgm:pt>
    <dgm:pt modelId="{B98C4309-7B17-4725-A8ED-BAD39253DEB4}">
      <dgm:prSet phldrT="[Texte]"/>
      <dgm:spPr>
        <a:solidFill>
          <a:srgbClr val="E1F2CE"/>
        </a:solidFill>
      </dgm:spPr>
      <dgm:t>
        <a:bodyPr/>
        <a:lstStyle/>
        <a:p>
          <a:r>
            <a:rPr lang="fr-FR" dirty="0"/>
            <a:t>EMPREINTE CARBONE</a:t>
          </a:r>
        </a:p>
      </dgm:t>
    </dgm:pt>
    <dgm:pt modelId="{D3884C97-2DEB-4C9C-8713-0E8F922CA7E8}" type="sibTrans" cxnId="{5A39C3BF-17C5-4BE5-AFC6-A9CB33503FE6}">
      <dgm:prSet/>
      <dgm:spPr/>
      <dgm:t>
        <a:bodyPr/>
        <a:lstStyle/>
        <a:p>
          <a:endParaRPr lang="fr-FR"/>
        </a:p>
      </dgm:t>
    </dgm:pt>
    <dgm:pt modelId="{6CBB19F4-56A2-47D1-8D15-2BA438002346}" type="parTrans" cxnId="{5A39C3BF-17C5-4BE5-AFC6-A9CB33503FE6}">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6" custLinFactNeighborY="-46593">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6" custLinFactNeighborX="-9597" custLinFactNeighborY="-2912">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6">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6" custLinFactNeighborX="32745" custLinFactNeighborY="1684">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33231EBC-CB47-4465-BB5F-D800DCE1D376}" type="pres">
      <dgm:prSet presAssocID="{80636F99-2F72-499C-B518-7B597D887DE7}" presName="parTxOnly" presStyleLbl="node1" presStyleIdx="4" presStyleCnt="6" custLinFactNeighborX="26674" custLinFactNeighborY="-7358">
        <dgm:presLayoutVars>
          <dgm:chMax val="0"/>
          <dgm:chPref val="0"/>
          <dgm:bulletEnabled val="1"/>
        </dgm:presLayoutVars>
      </dgm:prSet>
      <dgm:spPr/>
    </dgm:pt>
    <dgm:pt modelId="{32398255-F57A-4300-B0A4-A6AB54BB5B84}" type="pres">
      <dgm:prSet presAssocID="{DE6D86BE-020C-4152-86BC-632934F5498C}" presName="parTxOnlySpace" presStyleCnt="0"/>
      <dgm:spPr/>
    </dgm:pt>
    <dgm:pt modelId="{FC7783B9-E5AA-4001-B509-C1243D6B51E8}" type="pres">
      <dgm:prSet presAssocID="{C21AB906-CFCC-4E64-8519-ABC371EC63FA}" presName="parTxOnly" presStyleLbl="node1" presStyleIdx="5" presStyleCnt="6" custLinFactNeighborY="-2559">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5"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814585AD-4318-4F60-B79F-29BD98B39CA5}" type="presOf" srcId="{80636F99-2F72-499C-B518-7B597D887DE7}" destId="{33231EBC-CB47-4465-BB5F-D800DCE1D376}" srcOrd="0" destOrd="0" presId="urn:microsoft.com/office/officeart/2005/8/layout/chevron1"/>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7B0FDEFB-7612-41D6-AE19-0D4C38EA87EE}" srcId="{9038C7EF-D116-4055-B34F-8FB16A5388C8}" destId="{80636F99-2F72-499C-B518-7B597D887DE7}" srcOrd="4" destOrd="0" parTransId="{82912018-5D98-495D-8675-E6D32B7F41EA}" sibTransId="{DE6D86BE-020C-4152-86BC-632934F5498C}"/>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BB9FB107-BE11-4682-B1EF-F3B2606801C1}" type="presParOf" srcId="{D9AABD0C-43D9-45CD-8724-15589479E186}" destId="{33231EBC-CB47-4465-BB5F-D800DCE1D376}" srcOrd="8" destOrd="0" presId="urn:microsoft.com/office/officeart/2005/8/layout/chevron1"/>
    <dgm:cxn modelId="{50AC24A9-0A0F-46A0-BFC7-665BE76511BA}" type="presParOf" srcId="{D9AABD0C-43D9-45CD-8724-15589479E186}" destId="{32398255-F57A-4300-B0A4-A6AB54BB5B84}" srcOrd="9" destOrd="0" presId="urn:microsoft.com/office/officeart/2005/8/layout/chevron1"/>
    <dgm:cxn modelId="{AC7AFE35-D118-4180-8200-40A2336FB285}" type="presParOf" srcId="{D9AABD0C-43D9-45CD-8724-15589479E186}" destId="{FC7783B9-E5AA-4001-B509-C1243D6B51E8}" srcOrd="1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5956" y="0"/>
          <a:ext cx="2215852" cy="365125"/>
        </a:xfrm>
        <a:prstGeom prst="chevron">
          <a:avLst/>
        </a:prstGeom>
        <a:solidFill>
          <a:srgbClr val="E1F2C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EMPREINTE CARBONE</a:t>
          </a:r>
        </a:p>
      </dsp:txBody>
      <dsp:txXfrm>
        <a:off x="188519" y="0"/>
        <a:ext cx="1850727" cy="365125"/>
      </dsp:txXfrm>
    </dsp:sp>
    <dsp:sp modelId="{4C34CDD8-82E7-4085-8A5E-4F0B4B2BDC8A}">
      <dsp:nvSpPr>
        <dsp:cNvPr id="0" name=""/>
        <dsp:cNvSpPr/>
      </dsp:nvSpPr>
      <dsp:spPr>
        <a:xfrm>
          <a:off x="1978958"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PARCOURS DE PROGRÈS</a:t>
          </a:r>
        </a:p>
      </dsp:txBody>
      <dsp:txXfrm>
        <a:off x="2161521" y="0"/>
        <a:ext cx="1850727" cy="365125"/>
      </dsp:txXfrm>
    </dsp:sp>
    <dsp:sp modelId="{7A229D82-107A-4EE8-A79F-FEDCB5A73BE8}">
      <dsp:nvSpPr>
        <dsp:cNvPr id="0" name=""/>
        <dsp:cNvSpPr/>
      </dsp:nvSpPr>
      <dsp:spPr>
        <a:xfrm>
          <a:off x="3994491"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MARCHÉ DU CARBONE</a:t>
          </a:r>
        </a:p>
      </dsp:txBody>
      <dsp:txXfrm>
        <a:off x="4177054" y="0"/>
        <a:ext cx="1850727" cy="365125"/>
      </dsp:txXfrm>
    </dsp:sp>
    <dsp:sp modelId="{1B802D47-C4FA-458C-895F-016E1C052A82}">
      <dsp:nvSpPr>
        <dsp:cNvPr id="0" name=""/>
        <dsp:cNvSpPr/>
      </dsp:nvSpPr>
      <dsp:spPr>
        <a:xfrm>
          <a:off x="6061317" y="0"/>
          <a:ext cx="2215852" cy="365125"/>
        </a:xfrm>
        <a:prstGeom prst="chevron">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LEVIERS D’ACTION</a:t>
          </a:r>
        </a:p>
      </dsp:txBody>
      <dsp:txXfrm>
        <a:off x="6243880" y="0"/>
        <a:ext cx="1850727" cy="365125"/>
      </dsp:txXfrm>
    </dsp:sp>
    <dsp:sp modelId="{33231EBC-CB47-4465-BB5F-D800DCE1D376}">
      <dsp:nvSpPr>
        <dsp:cNvPr id="0" name=""/>
        <dsp:cNvSpPr/>
      </dsp:nvSpPr>
      <dsp:spPr>
        <a:xfrm>
          <a:off x="8042132"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OUTILS</a:t>
          </a:r>
        </a:p>
      </dsp:txBody>
      <dsp:txXfrm>
        <a:off x="8224695" y="0"/>
        <a:ext cx="1850727" cy="365125"/>
      </dsp:txXfrm>
    </dsp:sp>
    <dsp:sp modelId="{FC7783B9-E5AA-4001-B509-C1243D6B51E8}">
      <dsp:nvSpPr>
        <dsp:cNvPr id="0" name=""/>
        <dsp:cNvSpPr/>
      </dsp:nvSpPr>
      <dsp:spPr>
        <a:xfrm>
          <a:off x="9977294"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PLAN D’ACTION</a:t>
          </a:r>
        </a:p>
      </dsp:txBody>
      <dsp:txXfrm>
        <a:off x="10159857" y="0"/>
        <a:ext cx="1850727" cy="36512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E77033-3050-4E59-A758-1337526A9EBF}" type="datetimeFigureOut">
              <a:rPr lang="fr-FR" smtClean="0"/>
              <a:t>27/01/2025</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84C0FB-E445-4526-9127-51C49D3B5CB1}" type="slidenum">
              <a:rPr lang="fr-FR" smtClean="0"/>
              <a:t>‹N°›</a:t>
            </a:fld>
            <a:endParaRPr lang="fr-FR"/>
          </a:p>
        </p:txBody>
      </p:sp>
    </p:spTree>
    <p:extLst>
      <p:ext uri="{BB962C8B-B14F-4D97-AF65-F5344CB8AC3E}">
        <p14:creationId xmlns:p14="http://schemas.microsoft.com/office/powerpoint/2010/main" val="3004019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rmtelevagesenvironnement.org/docs/fiches/gbpee/volaille/v-fiche-23.pd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youtube.com/embed/6n8nolqMOrw"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776D11-38F9-4548-B49D-0E19F03172B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03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Plan de travail de la journée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E47506-18E4-49C2-AD86-914873885108}"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9650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Plan de travail de la journée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E47506-18E4-49C2-AD86-914873885108}"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9072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Lien vers la fiche du jeu : https://opera-connaissances.chambres-agriculture.fr/index.php?lvl=notice_display&amp;id=291479</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Message : Climat-</a:t>
            </a:r>
            <a:r>
              <a:rPr lang="fr-FR" b="1" dirty="0" err="1"/>
              <a:t>culteur</a:t>
            </a:r>
            <a:r>
              <a:rPr lang="fr-FR" b="1" dirty="0"/>
              <a:t> parle surtout des leviers d’atténuation, mais qu’il existe aussi de nombreux leviers d’adaptation, et les uns ne vont pas sans les autres.</a:t>
            </a: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26FAF-49ED-4FE9-8B0D-F66916460B33}"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2075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2972907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Reprise</a:t>
            </a:r>
            <a:r>
              <a:rPr lang="fr-FR" baseline="0" dirty="0"/>
              <a:t> du graphe présenté en détail dans la partie « Empreinte » (source ITAVI, diapo 22). </a:t>
            </a:r>
          </a:p>
          <a:p>
            <a:r>
              <a:rPr lang="fr-FR" b="1" baseline="0" dirty="0"/>
              <a:t>Message : les trois catégories de leviers d’action pour atténuer ses émissions de GES en élevage avicole sont 1/l’alimentation (émissions indirectes essentiellement) 2/ la gestion des effluents (émissions directes) et 3/ les consommations d’énergie (émissions directes). E</a:t>
            </a:r>
            <a:r>
              <a:rPr lang="fr-FR" baseline="0" dirty="0"/>
              <a:t>n vert, impact GES lié aux géniteurs =&gt; émissions indirectes</a:t>
            </a:r>
            <a:endParaRPr lang="fr-FR" b="1" dirty="0"/>
          </a:p>
          <a:p>
            <a:endParaRPr lang="fr-FR" dirty="0"/>
          </a:p>
        </p:txBody>
      </p:sp>
      <p:sp>
        <p:nvSpPr>
          <p:cNvPr id="4" name="Espace réservé du numéro de diapositive 3"/>
          <p:cNvSpPr>
            <a:spLocks noGrp="1"/>
          </p:cNvSpPr>
          <p:nvPr>
            <p:ph type="sldNum" sz="quarter" idx="5"/>
          </p:nvPr>
        </p:nvSpPr>
        <p:spPr/>
        <p:txBody>
          <a:bodyPr/>
          <a:lstStyle/>
          <a:p>
            <a:fld id="{B684C0FB-E445-4526-9127-51C49D3B5CB1}" type="slidenum">
              <a:rPr lang="fr-FR" smtClean="0"/>
              <a:t>8</a:t>
            </a:fld>
            <a:endParaRPr lang="fr-FR"/>
          </a:p>
        </p:txBody>
      </p:sp>
    </p:spTree>
    <p:extLst>
      <p:ext uri="{BB962C8B-B14F-4D97-AF65-F5344CB8AC3E}">
        <p14:creationId xmlns:p14="http://schemas.microsoft.com/office/powerpoint/2010/main" val="3488710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objectif de la mise</a:t>
            </a:r>
            <a:r>
              <a:rPr lang="fr-FR" b="1" baseline="0" dirty="0"/>
              <a:t> en œuvre d’une stratégie nutritionnelle globale = r</a:t>
            </a:r>
            <a:r>
              <a:rPr lang="fr-FR" b="1" dirty="0"/>
              <a:t>éduire l’excrétion azotée, source de N2O, par le</a:t>
            </a:r>
            <a:r>
              <a:rPr lang="fr-FR" b="1" baseline="0" dirty="0"/>
              <a:t> levier alimentation. </a:t>
            </a:r>
          </a:p>
          <a:p>
            <a:r>
              <a:rPr lang="fr-FR" sz="1200" b="0" i="0" u="none" strike="noStrike" kern="1200" baseline="0" dirty="0">
                <a:solidFill>
                  <a:schemeClr val="tx1"/>
                </a:solidFill>
                <a:latin typeface="+mn-lt"/>
                <a:ea typeface="+mn-ea"/>
                <a:cs typeface="+mn-cs"/>
              </a:rPr>
              <a:t>Plusieurs techniques sont utilisées pour avoir une meilleure efficience des aliments :</a:t>
            </a:r>
          </a:p>
          <a:p>
            <a:r>
              <a:rPr lang="fr-FR" sz="1200" b="0" i="0" u="none" strike="noStrike" kern="1200" baseline="0" dirty="0">
                <a:solidFill>
                  <a:schemeClr val="tx1"/>
                </a:solidFill>
                <a:latin typeface="+mn-lt"/>
                <a:ea typeface="+mn-ea"/>
                <a:cs typeface="+mn-cs"/>
              </a:rPr>
              <a:t>- application de quantités de protéines adaptées,</a:t>
            </a:r>
          </a:p>
          <a:p>
            <a:r>
              <a:rPr lang="fr-FR" sz="1200" b="0" i="0" u="none" strike="noStrike" kern="1200" baseline="0" dirty="0">
                <a:solidFill>
                  <a:schemeClr val="tx1"/>
                </a:solidFill>
                <a:latin typeface="+mn-lt"/>
                <a:ea typeface="+mn-ea"/>
                <a:cs typeface="+mn-cs"/>
              </a:rPr>
              <a:t>- formulation en tenant compte de la digestibilité des nutriments,</a:t>
            </a:r>
          </a:p>
          <a:p>
            <a:r>
              <a:rPr lang="fr-FR" sz="1200" b="0" i="0" u="none" strike="noStrike" kern="1200" baseline="0" dirty="0">
                <a:solidFill>
                  <a:schemeClr val="tx1"/>
                </a:solidFill>
                <a:latin typeface="+mn-lt"/>
                <a:ea typeface="+mn-ea"/>
                <a:cs typeface="+mn-cs"/>
              </a:rPr>
              <a:t>- utilisation d’acides aminés de synthèse,</a:t>
            </a:r>
          </a:p>
          <a:p>
            <a:r>
              <a:rPr lang="fr-FR" sz="1200" b="0" i="0" u="none" strike="noStrike" kern="1200" baseline="0" dirty="0">
                <a:solidFill>
                  <a:schemeClr val="tx1"/>
                </a:solidFill>
                <a:latin typeface="+mn-lt"/>
                <a:ea typeface="+mn-ea"/>
                <a:cs typeface="+mn-cs"/>
              </a:rPr>
              <a:t>- ajout de quantités de phosphore adaptées,</a:t>
            </a:r>
          </a:p>
          <a:p>
            <a:r>
              <a:rPr lang="fr-FR" sz="1200" b="0" i="0" u="none" strike="noStrike" kern="1200" baseline="0" dirty="0">
                <a:solidFill>
                  <a:schemeClr val="tx1"/>
                </a:solidFill>
                <a:latin typeface="+mn-lt"/>
                <a:ea typeface="+mn-ea"/>
                <a:cs typeface="+mn-cs"/>
              </a:rPr>
              <a:t>- utilisation de </a:t>
            </a:r>
            <a:r>
              <a:rPr lang="fr-FR" sz="1200" b="0" i="0" u="none" strike="noStrike" kern="1200" baseline="0" dirty="0" err="1">
                <a:solidFill>
                  <a:schemeClr val="tx1"/>
                </a:solidFill>
                <a:latin typeface="+mn-lt"/>
                <a:ea typeface="+mn-ea"/>
                <a:cs typeface="+mn-cs"/>
              </a:rPr>
              <a:t>phytases</a:t>
            </a:r>
            <a:r>
              <a:rPr lang="fr-FR" sz="1200" b="0" i="0" u="none" strike="noStrike" kern="1200" baseline="0" dirty="0">
                <a:solidFill>
                  <a:schemeClr val="tx1"/>
                </a:solidFill>
                <a:latin typeface="+mn-lt"/>
                <a:ea typeface="+mn-ea"/>
                <a:cs typeface="+mn-cs"/>
              </a:rPr>
              <a:t> et d’autres additifs alimentaires,</a:t>
            </a:r>
          </a:p>
          <a:p>
            <a:pPr marL="171450" indent="-171450">
              <a:buFontTx/>
              <a:buChar char="-"/>
            </a:pPr>
            <a:r>
              <a:rPr lang="fr-FR" sz="1200" b="0" i="0" u="none" strike="noStrike" kern="1200" baseline="0" dirty="0">
                <a:solidFill>
                  <a:schemeClr val="tx1"/>
                </a:solidFill>
                <a:latin typeface="+mn-lt"/>
                <a:ea typeface="+mn-ea"/>
                <a:cs typeface="+mn-cs"/>
              </a:rPr>
              <a:t>utilisation d’une alimentation en phases : la composition de l’aliment est adaptée à l’état physiologique de l’animal.</a:t>
            </a:r>
          </a:p>
          <a:p>
            <a:pPr marL="0" indent="0">
              <a:buFontTx/>
              <a:buNone/>
            </a:pPr>
            <a:r>
              <a:rPr lang="fr-FR" sz="1200" b="1" i="0" u="none" strike="noStrike" kern="1200" baseline="0" dirty="0">
                <a:solidFill>
                  <a:srgbClr val="FF0000"/>
                </a:solidFill>
                <a:latin typeface="+mn-lt"/>
                <a:ea typeface="+mn-ea"/>
                <a:cs typeface="+mn-cs"/>
              </a:rPr>
              <a:t>Attention, </a:t>
            </a:r>
            <a:r>
              <a:rPr lang="fr-FR" sz="1200" b="1" i="0" u="none" strike="noStrike" kern="1200" baseline="0" dirty="0">
                <a:solidFill>
                  <a:srgbClr val="FF0000"/>
                </a:solidFill>
                <a:effectLst/>
                <a:latin typeface="+mn-lt"/>
                <a:ea typeface="+mn-ea"/>
                <a:cs typeface="+mn-cs"/>
              </a:rPr>
              <a:t>l</a:t>
            </a:r>
            <a:r>
              <a:rPr lang="fr-FR" sz="1200" b="1" kern="1200" dirty="0">
                <a:solidFill>
                  <a:srgbClr val="FF0000"/>
                </a:solidFill>
                <a:effectLst/>
                <a:latin typeface="+mn-lt"/>
                <a:ea typeface="+mn-ea"/>
                <a:cs typeface="+mn-cs"/>
              </a:rPr>
              <a:t>a mise en place de ces techniques est indépendante du choix de l’éleveur qui reçoit son aliment directement de l’usine d’alimentation. </a:t>
            </a:r>
            <a:endParaRPr lang="fr-FR" sz="1200" b="1" i="0" u="none" strike="noStrike" kern="1200" baseline="0" dirty="0">
              <a:solidFill>
                <a:srgbClr val="FF0000"/>
              </a:solidFill>
              <a:latin typeface="+mn-lt"/>
              <a:ea typeface="+mn-ea"/>
              <a:cs typeface="+mn-cs"/>
            </a:endParaRPr>
          </a:p>
          <a:p>
            <a:pPr marL="0" indent="0">
              <a:buFontTx/>
              <a:buNone/>
            </a:pPr>
            <a:r>
              <a:rPr lang="fr-FR" sz="1200" b="0" i="1" u="none" strike="noStrike" kern="1200" baseline="0" dirty="0">
                <a:solidFill>
                  <a:schemeClr val="tx1"/>
                </a:solidFill>
                <a:latin typeface="+mn-lt"/>
                <a:ea typeface="+mn-ea"/>
                <a:cs typeface="+mn-cs"/>
              </a:rPr>
              <a:t>Source : Guide des bonnes pratiques environnementales d’élevage (RMT </a:t>
            </a:r>
            <a:r>
              <a:rPr lang="fr-FR" sz="1200" b="0" i="1" u="none" strike="noStrike" kern="1200" baseline="0" dirty="0" err="1">
                <a:solidFill>
                  <a:schemeClr val="tx1"/>
                </a:solidFill>
                <a:latin typeface="+mn-lt"/>
                <a:ea typeface="+mn-ea"/>
                <a:cs typeface="+mn-cs"/>
              </a:rPr>
              <a:t>Elevage&amp;Environnement</a:t>
            </a:r>
            <a:r>
              <a:rPr lang="fr-FR" sz="1200" b="0" i="1" u="none" strike="noStrike" kern="1200" baseline="0" dirty="0">
                <a:solidFill>
                  <a:schemeClr val="tx1"/>
                </a:solidFill>
                <a:latin typeface="+mn-lt"/>
                <a:ea typeface="+mn-ea"/>
                <a:cs typeface="+mn-cs"/>
              </a:rPr>
              <a:t>)</a:t>
            </a:r>
            <a:endParaRPr lang="fr-FR" i="1" baseline="0" dirty="0"/>
          </a:p>
        </p:txBody>
      </p:sp>
      <p:sp>
        <p:nvSpPr>
          <p:cNvPr id="4" name="Espace réservé du numéro de diapositive 3"/>
          <p:cNvSpPr>
            <a:spLocks noGrp="1"/>
          </p:cNvSpPr>
          <p:nvPr>
            <p:ph type="sldNum" sz="quarter" idx="10"/>
          </p:nvPr>
        </p:nvSpPr>
        <p:spPr/>
        <p:txBody>
          <a:bodyPr/>
          <a:lstStyle/>
          <a:p>
            <a:fld id="{08726FAF-49ED-4FE9-8B0D-F66916460B33}" type="slidenum">
              <a:rPr lang="fr-FR" smtClean="0"/>
              <a:t>10</a:t>
            </a:fld>
            <a:endParaRPr lang="fr-FR"/>
          </a:p>
        </p:txBody>
      </p:sp>
    </p:spTree>
    <p:extLst>
      <p:ext uri="{BB962C8B-B14F-4D97-AF65-F5344CB8AC3E}">
        <p14:creationId xmlns:p14="http://schemas.microsoft.com/office/powerpoint/2010/main" val="2099841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réduire ses GES en réduisant ses achats d’aliments et en formulant des éco-aliments, voire devenir </a:t>
            </a:r>
            <a:r>
              <a:rPr lang="fr-FR" b="1" dirty="0" err="1"/>
              <a:t>FAFeur</a:t>
            </a:r>
            <a:r>
              <a:rPr lang="fr-FR" b="1" dirty="0"/>
              <a:t>. Car les aliments achetés font</a:t>
            </a:r>
            <a:r>
              <a:rPr lang="fr-FR" b="1" baseline="0" dirty="0"/>
              <a:t> partie des émissions indirectes de l’exploitation (production de matières 1ères, fabrication, transport) et pèsent lourd dans l’empreinte C.</a:t>
            </a:r>
            <a:endParaRPr lang="fr-FR" b="1" dirty="0"/>
          </a:p>
          <a:p>
            <a:r>
              <a:rPr lang="fr-FR" dirty="0"/>
              <a:t>Attention</a:t>
            </a:r>
            <a:r>
              <a:rPr lang="fr-FR" baseline="0" dirty="0"/>
              <a:t> à la volatilité des cours, qui peut induire de t</a:t>
            </a:r>
            <a:r>
              <a:rPr lang="fr-FR" dirty="0"/>
              <a:t>rès grandes différences entre matières premières.</a:t>
            </a:r>
          </a:p>
          <a:p>
            <a:r>
              <a:rPr lang="fr-FR" sz="1200" b="0" i="0" u="none" strike="noStrike" kern="1200" baseline="0" dirty="0">
                <a:solidFill>
                  <a:schemeClr val="tx1"/>
                </a:solidFill>
                <a:latin typeface="+mn-lt"/>
                <a:ea typeface="+mn-ea"/>
                <a:cs typeface="+mn-cs"/>
              </a:rPr>
              <a:t>La démarche s’adresse spécifiquement aux fabricants d’aliments souhaitant ajouter un objectif environnemental à leur processus de formulation, qu’il s’agisse d’une fabrication en usine ou directement à la ferme (</a:t>
            </a:r>
            <a:r>
              <a:rPr lang="fr-FR" sz="1200" b="0" i="0" u="none" strike="noStrike" kern="1200" baseline="0" dirty="0" err="1">
                <a:solidFill>
                  <a:schemeClr val="tx1"/>
                </a:solidFill>
                <a:latin typeface="+mn-lt"/>
                <a:ea typeface="+mn-ea"/>
                <a:cs typeface="+mn-cs"/>
              </a:rPr>
              <a:t>FAFeurs</a:t>
            </a:r>
            <a:r>
              <a:rPr lang="fr-FR" sz="1200" b="0" i="0" u="none" strike="noStrike" kern="1200" baseline="0" dirty="0">
                <a:solidFill>
                  <a:schemeClr val="tx1"/>
                </a:solidFill>
                <a:latin typeface="+mn-lt"/>
                <a:ea typeface="+mn-ea"/>
                <a:cs typeface="+mn-cs"/>
              </a:rPr>
              <a:t>). La conception d’éco-aliments requiert de disposer d’informations sur les impacts environnementaux des matières premières utilisées </a:t>
            </a:r>
            <a:r>
              <a:rPr lang="fr-FR" sz="1200" b="0" i="1" u="none" strike="noStrike" kern="1200" baseline="0" dirty="0">
                <a:solidFill>
                  <a:schemeClr val="tx1"/>
                </a:solidFill>
                <a:latin typeface="+mn-lt"/>
                <a:ea typeface="+mn-ea"/>
                <a:cs typeface="+mn-cs"/>
              </a:rPr>
              <a:t>(données d’impacts environnementaux ECOALIM) </a:t>
            </a:r>
            <a:r>
              <a:rPr lang="fr-FR" sz="1200" b="0" i="0" u="none" strike="noStrike" kern="1200" baseline="0" dirty="0">
                <a:solidFill>
                  <a:schemeClr val="tx1"/>
                </a:solidFill>
                <a:latin typeface="+mn-lt"/>
                <a:ea typeface="+mn-ea"/>
                <a:cs typeface="+mn-cs"/>
              </a:rPr>
              <a:t>et d’une méthode standardisée.</a:t>
            </a:r>
          </a:p>
          <a:p>
            <a:r>
              <a:rPr lang="fr-FR" sz="1200" b="0" i="1" u="none" strike="noStrike" kern="1200" baseline="0" dirty="0">
                <a:solidFill>
                  <a:schemeClr val="tx1"/>
                </a:solidFill>
                <a:latin typeface="+mn-lt"/>
                <a:ea typeface="+mn-ea"/>
                <a:cs typeface="+mn-cs"/>
              </a:rPr>
              <a:t>Source : Guide des bonnes pratiques environnementales d’élevage (RMT </a:t>
            </a:r>
            <a:r>
              <a:rPr lang="fr-FR" sz="1200" b="0" i="1" u="none" strike="noStrike" kern="1200" baseline="0" dirty="0" err="1">
                <a:solidFill>
                  <a:schemeClr val="tx1"/>
                </a:solidFill>
                <a:latin typeface="+mn-lt"/>
                <a:ea typeface="+mn-ea"/>
                <a:cs typeface="+mn-cs"/>
              </a:rPr>
              <a:t>Elevage&amp;Environnement</a:t>
            </a:r>
            <a:r>
              <a:rPr lang="fr-FR" sz="1200" b="0" i="1" u="none" strike="noStrike" kern="1200" baseline="0" dirty="0">
                <a:solidFill>
                  <a:schemeClr val="tx1"/>
                </a:solidFill>
                <a:latin typeface="+mn-lt"/>
                <a:ea typeface="+mn-ea"/>
                <a:cs typeface="+mn-cs"/>
              </a:rPr>
              <a:t>)</a:t>
            </a:r>
            <a:endParaRPr lang="fr-FR" i="1" dirty="0"/>
          </a:p>
        </p:txBody>
      </p:sp>
      <p:sp>
        <p:nvSpPr>
          <p:cNvPr id="4" name="Espace réservé du numéro de diapositive 3"/>
          <p:cNvSpPr>
            <a:spLocks noGrp="1"/>
          </p:cNvSpPr>
          <p:nvPr>
            <p:ph type="sldNum" sz="quarter" idx="10"/>
          </p:nvPr>
        </p:nvSpPr>
        <p:spPr/>
        <p:txBody>
          <a:bodyPr/>
          <a:lstStyle/>
          <a:p>
            <a:fld id="{08726FAF-49ED-4FE9-8B0D-F66916460B33}" type="slidenum">
              <a:rPr lang="fr-FR" smtClean="0"/>
              <a:t>11</a:t>
            </a:fld>
            <a:endParaRPr lang="fr-FR"/>
          </a:p>
        </p:txBody>
      </p:sp>
    </p:spTree>
    <p:extLst>
      <p:ext uri="{BB962C8B-B14F-4D97-AF65-F5344CB8AC3E}">
        <p14:creationId xmlns:p14="http://schemas.microsoft.com/office/powerpoint/2010/main" val="2840445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i="0" u="none" strike="noStrike" kern="1200" baseline="0" dirty="0">
                <a:solidFill>
                  <a:schemeClr val="tx1"/>
                </a:solidFill>
                <a:latin typeface="+mn-lt"/>
                <a:ea typeface="+mn-ea"/>
                <a:cs typeface="+mn-cs"/>
              </a:rPr>
              <a:t>Message : pour réduire l’excrétion azotée, 2 autres leviers possibles : adopter une conduite </a:t>
            </a:r>
            <a:r>
              <a:rPr lang="fr-FR" sz="1200" b="1" i="0" u="none" strike="noStrike" kern="1200" baseline="0" dirty="0" err="1">
                <a:solidFill>
                  <a:schemeClr val="tx1"/>
                </a:solidFill>
                <a:latin typeface="+mn-lt"/>
                <a:ea typeface="+mn-ea"/>
                <a:cs typeface="+mn-cs"/>
              </a:rPr>
              <a:t>multiphase</a:t>
            </a:r>
            <a:r>
              <a:rPr lang="fr-FR" sz="1200" b="1" i="0" u="none" strike="noStrike" kern="1200" baseline="0" dirty="0">
                <a:solidFill>
                  <a:schemeClr val="tx1"/>
                </a:solidFill>
                <a:latin typeface="+mn-lt"/>
                <a:ea typeface="+mn-ea"/>
                <a:cs typeface="+mn-cs"/>
              </a:rPr>
              <a:t>, et/ou utiliser des additifs comme les acides aminés.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L’utilisation d’acides aminés de synthèse vise à réduire, tout en le compensant, </a:t>
            </a:r>
            <a:r>
              <a:rPr lang="fr-FR" sz="1200" kern="1200" dirty="0">
                <a:solidFill>
                  <a:schemeClr val="tx1"/>
                </a:solidFill>
                <a:effectLst/>
                <a:latin typeface="+mn-lt"/>
                <a:ea typeface="+mn-ea"/>
                <a:cs typeface="+mn-cs"/>
              </a:rPr>
              <a:t>l’apport en protéines brutes comme le tourteau de soja</a:t>
            </a:r>
            <a:r>
              <a:rPr lang="fr-FR" sz="1200" b="0" i="0" u="none" strike="noStrike" kern="1200" baseline="0" dirty="0">
                <a:solidFill>
                  <a:schemeClr val="tx1"/>
                </a:solidFill>
                <a:effectLst/>
                <a:latin typeface="+mn-lt"/>
                <a:ea typeface="+mn-ea"/>
                <a:cs typeface="+mn-cs"/>
              </a:rPr>
              <a:t>. En effet l</a:t>
            </a:r>
            <a:r>
              <a:rPr lang="fr-FR" sz="1200" kern="1200" dirty="0">
                <a:solidFill>
                  <a:schemeClr val="tx1"/>
                </a:solidFill>
                <a:effectLst/>
                <a:latin typeface="+mn-lt"/>
                <a:ea typeface="+mn-ea"/>
                <a:cs typeface="+mn-cs"/>
              </a:rPr>
              <a:t>es acides aminés de synthèse ont une digestibilité proche de 100%, bien supérieure à celle des acides aminés présents dans les matières premières comme le tourteau. Leur</a:t>
            </a:r>
            <a:r>
              <a:rPr lang="fr-FR" sz="1200" kern="1200" baseline="0" dirty="0">
                <a:solidFill>
                  <a:schemeClr val="tx1"/>
                </a:solidFill>
                <a:effectLst/>
                <a:latin typeface="+mn-lt"/>
                <a:ea typeface="+mn-ea"/>
                <a:cs typeface="+mn-cs"/>
              </a:rPr>
              <a:t> utilisation permet de réduire l’excrétion azotée (voir tableau) donc potentiellement les émissions de N2O à la gestion des effluents =&gt; jusqu’à 19 % de rejets d’N en moins chez les poulets.</a:t>
            </a:r>
            <a:endParaRPr lang="fr-FR"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1" u="none" strike="noStrike" kern="1200" baseline="0" dirty="0">
                <a:solidFill>
                  <a:schemeClr val="tx1"/>
                </a:solidFill>
                <a:latin typeface="+mn-lt"/>
                <a:ea typeface="+mn-ea"/>
                <a:cs typeface="+mn-cs"/>
              </a:rPr>
              <a:t>Source : Guide des bonnes pratiques environnementales d’élevage (RMT </a:t>
            </a:r>
            <a:r>
              <a:rPr lang="fr-FR" sz="1200" b="0" i="1" u="none" strike="noStrike" kern="1200" baseline="0" dirty="0" err="1">
                <a:solidFill>
                  <a:schemeClr val="tx1"/>
                </a:solidFill>
                <a:latin typeface="+mn-lt"/>
                <a:ea typeface="+mn-ea"/>
                <a:cs typeface="+mn-cs"/>
              </a:rPr>
              <a:t>Elevage&amp;Environnement</a:t>
            </a:r>
            <a:r>
              <a:rPr lang="fr-FR" sz="1200" b="0" i="1" u="none" strike="noStrike" kern="1200" baseline="0" dirty="0">
                <a:solidFill>
                  <a:schemeClr val="tx1"/>
                </a:solidFill>
                <a:latin typeface="+mn-lt"/>
                <a:ea typeface="+mn-ea"/>
                <a:cs typeface="+mn-cs"/>
              </a:rPr>
              <a:t>)</a:t>
            </a:r>
            <a:endParaRPr lang="fr-FR" i="1" dirty="0"/>
          </a:p>
          <a:p>
            <a:endParaRPr lang="fr-FR" dirty="0"/>
          </a:p>
        </p:txBody>
      </p:sp>
      <p:sp>
        <p:nvSpPr>
          <p:cNvPr id="4" name="Espace réservé du numéro de diapositive 3"/>
          <p:cNvSpPr>
            <a:spLocks noGrp="1"/>
          </p:cNvSpPr>
          <p:nvPr>
            <p:ph type="sldNum" sz="quarter" idx="10"/>
          </p:nvPr>
        </p:nvSpPr>
        <p:spPr/>
        <p:txBody>
          <a:bodyPr/>
          <a:lstStyle/>
          <a:p>
            <a:fld id="{08726FAF-49ED-4FE9-8B0D-F66916460B33}" type="slidenum">
              <a:rPr lang="fr-FR" smtClean="0">
                <a:solidFill>
                  <a:prstClr val="black"/>
                </a:solidFill>
              </a:rPr>
              <a:pPr/>
              <a:t>12</a:t>
            </a:fld>
            <a:endParaRPr lang="fr-FR">
              <a:solidFill>
                <a:prstClr val="black"/>
              </a:solidFill>
            </a:endParaRPr>
          </a:p>
        </p:txBody>
      </p:sp>
    </p:spTree>
    <p:extLst>
      <p:ext uri="{BB962C8B-B14F-4D97-AF65-F5344CB8AC3E}">
        <p14:creationId xmlns:p14="http://schemas.microsoft.com/office/powerpoint/2010/main" val="1534222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13</a:t>
            </a:fld>
            <a:endParaRPr lang="fr-FR"/>
          </a:p>
        </p:txBody>
      </p:sp>
    </p:spTree>
    <p:extLst>
      <p:ext uri="{BB962C8B-B14F-4D97-AF65-F5344CB8AC3E}">
        <p14:creationId xmlns:p14="http://schemas.microsoft.com/office/powerpoint/2010/main" val="340614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Message : le principal levier d’économies d’énergie - donc de réduction des GES - est : agir sur les dépenses de chauffage et d’électricité, en particulier sur l’optimisation du couple chauffage-ventilation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i="1" dirty="0">
                <a:solidFill>
                  <a:prstClr val="black"/>
                </a:solidFill>
              </a:rPr>
              <a:t>Source ADEME, Étude URE 2008</a:t>
            </a:r>
          </a:p>
          <a:p>
            <a:pPr marL="0" indent="0">
              <a:buNone/>
            </a:pPr>
            <a:endParaRPr lang="fr-FR" dirty="0"/>
          </a:p>
        </p:txBody>
      </p:sp>
      <p:sp>
        <p:nvSpPr>
          <p:cNvPr id="4" name="Espace réservé du numéro de diapositive 3"/>
          <p:cNvSpPr>
            <a:spLocks noGrp="1"/>
          </p:cNvSpPr>
          <p:nvPr>
            <p:ph type="sldNum" sz="quarter" idx="10"/>
          </p:nvPr>
        </p:nvSpPr>
        <p:spPr/>
        <p:txBody>
          <a:bodyPr/>
          <a:lstStyle/>
          <a:p>
            <a:fld id="{79DBDB3E-A4CD-4BB8-A57B-756DD60A7C43}" type="slidenum">
              <a:rPr lang="fr-FR" smtClean="0">
                <a:solidFill>
                  <a:prstClr val="black"/>
                </a:solidFill>
              </a:rPr>
              <a:pPr/>
              <a:t>14</a:t>
            </a:fld>
            <a:endParaRPr lang="fr-FR">
              <a:solidFill>
                <a:prstClr val="black"/>
              </a:solidFill>
            </a:endParaRPr>
          </a:p>
        </p:txBody>
      </p:sp>
    </p:spTree>
    <p:extLst>
      <p:ext uri="{BB962C8B-B14F-4D97-AF65-F5344CB8AC3E}">
        <p14:creationId xmlns:p14="http://schemas.microsoft.com/office/powerpoint/2010/main" val="479840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i="0" dirty="0">
                <a:solidFill>
                  <a:prstClr val="black"/>
                </a:solidFill>
              </a:rPr>
              <a:t>Message : la consommation d’électricité est principalement liée à</a:t>
            </a:r>
            <a:r>
              <a:rPr lang="fr-FR" sz="1200" b="1" i="0" baseline="0" dirty="0">
                <a:solidFill>
                  <a:prstClr val="black"/>
                </a:solidFill>
              </a:rPr>
              <a:t> la ventilation (pour près de la moitié de la consommation) et à l’éclairage (32,5%). Pour réduire ses émissions, on revient à l’optimisation du couple ventilation/chauffage et à l’utilisation d’éclairage économe en électricité.</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i="0" baseline="0" dirty="0">
                <a:solidFill>
                  <a:prstClr val="black"/>
                </a:solidFill>
              </a:rPr>
              <a:t>Les élevages les moins consommateurs sont autour de 5,4 kWh/m²/an, mais sans brasseurs d’air, ni éclairage naturel. Voir diapo suivante pour les économies d’électricité/chauffage.</a:t>
            </a:r>
            <a:endParaRPr lang="fr-FR" sz="1200" i="1" dirty="0">
              <a:solidFill>
                <a:prstClr val="black"/>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i="1" dirty="0">
                <a:solidFill>
                  <a:prstClr val="black"/>
                </a:solidFill>
              </a:rPr>
              <a:t>Source ADEME, Étude URE 2008</a:t>
            </a:r>
          </a:p>
          <a:p>
            <a:pPr marL="0" indent="0">
              <a:buNone/>
            </a:pPr>
            <a:endParaRPr lang="fr-FR" dirty="0"/>
          </a:p>
        </p:txBody>
      </p:sp>
      <p:sp>
        <p:nvSpPr>
          <p:cNvPr id="4" name="Espace réservé du numéro de diapositive 3"/>
          <p:cNvSpPr>
            <a:spLocks noGrp="1"/>
          </p:cNvSpPr>
          <p:nvPr>
            <p:ph type="sldNum" sz="quarter" idx="10"/>
          </p:nvPr>
        </p:nvSpPr>
        <p:spPr/>
        <p:txBody>
          <a:bodyPr/>
          <a:lstStyle/>
          <a:p>
            <a:fld id="{79DBDB3E-A4CD-4BB8-A57B-756DD60A7C43}" type="slidenum">
              <a:rPr lang="fr-FR" smtClean="0">
                <a:solidFill>
                  <a:prstClr val="black"/>
                </a:solidFill>
              </a:rPr>
              <a:pPr/>
              <a:t>15</a:t>
            </a:fld>
            <a:endParaRPr lang="fr-FR">
              <a:solidFill>
                <a:prstClr val="black"/>
              </a:solidFill>
            </a:endParaRPr>
          </a:p>
        </p:txBody>
      </p:sp>
    </p:spTree>
    <p:extLst>
      <p:ext uri="{BB962C8B-B14F-4D97-AF65-F5344CB8AC3E}">
        <p14:creationId xmlns:p14="http://schemas.microsoft.com/office/powerpoint/2010/main" val="479840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Message : présentation de divers leviers</a:t>
            </a:r>
            <a:r>
              <a:rPr lang="fr-FR" sz="1200" b="1" kern="1200" baseline="0" dirty="0">
                <a:solidFill>
                  <a:schemeClr val="tx1"/>
                </a:solidFill>
                <a:effectLst/>
                <a:latin typeface="+mn-lt"/>
                <a:ea typeface="+mn-ea"/>
                <a:cs typeface="+mn-cs"/>
              </a:rPr>
              <a:t> pour réduire sa consommation de chauffage et d’électricité:</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b="0" kern="1200" dirty="0">
                <a:solidFill>
                  <a:schemeClr val="tx1"/>
                </a:solidFill>
                <a:effectLst/>
                <a:latin typeface="+mn-lt"/>
                <a:ea typeface="+mn-ea"/>
                <a:cs typeface="+mn-cs"/>
              </a:rPr>
              <a:t>améliorer les outils de production </a:t>
            </a:r>
            <a:r>
              <a:rPr lang="fr-FR" sz="1200" kern="1200" dirty="0">
                <a:solidFill>
                  <a:schemeClr val="tx1"/>
                </a:solidFill>
                <a:effectLst/>
                <a:latin typeface="+mn-lt"/>
                <a:ea typeface="+mn-ea"/>
                <a:cs typeface="+mn-cs"/>
              </a:rPr>
              <a:t>(isolation des bâtiments, calorifugeage…),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b="0" kern="1200" dirty="0">
                <a:solidFill>
                  <a:schemeClr val="tx1"/>
                </a:solidFill>
                <a:effectLst/>
                <a:latin typeface="+mn-lt"/>
                <a:ea typeface="+mn-ea"/>
                <a:cs typeface="+mn-cs"/>
              </a:rPr>
              <a:t>choisir des équipements économes en énergie à l’investissement</a:t>
            </a:r>
            <a:r>
              <a:rPr lang="fr-FR" sz="1200" kern="1200" dirty="0">
                <a:solidFill>
                  <a:schemeClr val="tx1"/>
                </a:solidFill>
                <a:effectLst/>
                <a:latin typeface="+mn-lt"/>
                <a:ea typeface="+mn-ea"/>
                <a:cs typeface="+mn-cs"/>
              </a:rPr>
              <a:t>,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b="0" kern="1200" dirty="0">
                <a:solidFill>
                  <a:schemeClr val="tx1"/>
                </a:solidFill>
                <a:effectLst/>
                <a:latin typeface="+mn-lt"/>
                <a:ea typeface="+mn-ea"/>
                <a:cs typeface="+mn-cs"/>
              </a:rPr>
              <a:t>récupérer la chaleur </a:t>
            </a:r>
            <a:r>
              <a:rPr lang="fr-FR" sz="1200" kern="1200" dirty="0">
                <a:solidFill>
                  <a:schemeClr val="tx1"/>
                </a:solidFill>
                <a:effectLst/>
                <a:latin typeface="+mn-lt"/>
                <a:ea typeface="+mn-ea"/>
                <a:cs typeface="+mn-cs"/>
              </a:rPr>
              <a:t>lorsque cela est possible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b="0" kern="1200" dirty="0">
                <a:solidFill>
                  <a:schemeClr val="tx1"/>
                </a:solidFill>
                <a:effectLst/>
                <a:latin typeface="+mn-lt"/>
                <a:ea typeface="+mn-ea"/>
                <a:cs typeface="+mn-cs"/>
              </a:rPr>
              <a:t>bien</a:t>
            </a:r>
            <a:r>
              <a:rPr lang="fr-FR" sz="1200" b="0" kern="1200" baseline="0" dirty="0">
                <a:solidFill>
                  <a:schemeClr val="tx1"/>
                </a:solidFill>
                <a:effectLst/>
                <a:latin typeface="+mn-lt"/>
                <a:ea typeface="+mn-ea"/>
                <a:cs typeface="+mn-cs"/>
              </a:rPr>
              <a:t> </a:t>
            </a:r>
            <a:r>
              <a:rPr lang="fr-FR" sz="1200" b="0" kern="1200" dirty="0">
                <a:solidFill>
                  <a:schemeClr val="tx1"/>
                </a:solidFill>
                <a:effectLst/>
                <a:latin typeface="+mn-lt"/>
                <a:ea typeface="+mn-ea"/>
                <a:cs typeface="+mn-cs"/>
              </a:rPr>
              <a:t>entretenir</a:t>
            </a:r>
            <a:r>
              <a:rPr lang="fr-FR" sz="1200" b="0" kern="1200" baseline="0" dirty="0">
                <a:solidFill>
                  <a:schemeClr val="tx1"/>
                </a:solidFill>
                <a:effectLst/>
                <a:latin typeface="+mn-lt"/>
                <a:ea typeface="+mn-ea"/>
                <a:cs typeface="+mn-cs"/>
              </a:rPr>
              <a:t> le</a:t>
            </a:r>
            <a:r>
              <a:rPr lang="fr-FR" sz="1200" b="0" kern="1200" dirty="0">
                <a:solidFill>
                  <a:schemeClr val="tx1"/>
                </a:solidFill>
                <a:effectLst/>
                <a:latin typeface="+mn-lt"/>
                <a:ea typeface="+mn-ea"/>
                <a:cs typeface="+mn-cs"/>
              </a:rPr>
              <a:t> matériel </a:t>
            </a:r>
            <a:r>
              <a:rPr lang="fr-FR" sz="1200" kern="1200" dirty="0">
                <a:solidFill>
                  <a:schemeClr val="tx1"/>
                </a:solidFill>
                <a:effectLst/>
                <a:latin typeface="+mn-lt"/>
                <a:ea typeface="+mn-ea"/>
                <a:cs typeface="+mn-cs"/>
              </a:rPr>
              <a:t>(dépoussiérage des appareils de chauffage, récupérateurs et échangeurs de chaleur, nettoyage des réflecteurs de l’éclairage, étalonnage régulier des sondes, optimisation des réglages…).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i="1" kern="1200" dirty="0">
                <a:solidFill>
                  <a:schemeClr val="tx1"/>
                </a:solidFill>
                <a:effectLst/>
                <a:latin typeface="+mn-lt"/>
                <a:ea typeface="+mn-ea"/>
                <a:cs typeface="+mn-cs"/>
              </a:rPr>
              <a:t>Source : Fiche « Economies</a:t>
            </a:r>
            <a:r>
              <a:rPr lang="fr-FR" sz="1200" i="1" kern="1200" baseline="0" dirty="0">
                <a:solidFill>
                  <a:schemeClr val="tx1"/>
                </a:solidFill>
                <a:effectLst/>
                <a:latin typeface="+mn-lt"/>
                <a:ea typeface="+mn-ea"/>
                <a:cs typeface="+mn-cs"/>
              </a:rPr>
              <a:t> d’énergie Climat-</a:t>
            </a:r>
            <a:r>
              <a:rPr lang="fr-FR" sz="1200" i="1" kern="1200" baseline="0" dirty="0" err="1">
                <a:solidFill>
                  <a:schemeClr val="tx1"/>
                </a:solidFill>
                <a:effectLst/>
                <a:latin typeface="+mn-lt"/>
                <a:ea typeface="+mn-ea"/>
                <a:cs typeface="+mn-cs"/>
              </a:rPr>
              <a:t>Culteur</a:t>
            </a:r>
            <a:r>
              <a:rPr lang="fr-FR" sz="1200" i="1" kern="1200" baseline="0">
                <a:solidFill>
                  <a:schemeClr val="tx1"/>
                </a:solidFill>
                <a:effectLst/>
                <a:latin typeface="+mn-lt"/>
                <a:ea typeface="+mn-ea"/>
                <a:cs typeface="+mn-cs"/>
              </a:rPr>
              <a:t> »</a:t>
            </a:r>
            <a:endParaRPr lang="fr-FR" i="1"/>
          </a:p>
          <a:p>
            <a:endParaRPr lang="fr-FR" dirty="0"/>
          </a:p>
        </p:txBody>
      </p:sp>
      <p:sp>
        <p:nvSpPr>
          <p:cNvPr id="4" name="Espace réservé du numéro de diapositive 3"/>
          <p:cNvSpPr>
            <a:spLocks noGrp="1"/>
          </p:cNvSpPr>
          <p:nvPr>
            <p:ph type="sldNum" sz="quarter" idx="10"/>
          </p:nvPr>
        </p:nvSpPr>
        <p:spPr/>
        <p:txBody>
          <a:bodyPr/>
          <a:lstStyle/>
          <a:p>
            <a:fld id="{79DBDB3E-A4CD-4BB8-A57B-756DD60A7C43}" type="slidenum">
              <a:rPr lang="fr-FR" smtClean="0">
                <a:solidFill>
                  <a:prstClr val="black"/>
                </a:solidFill>
              </a:rPr>
              <a:pPr/>
              <a:t>16</a:t>
            </a:fld>
            <a:endParaRPr lang="fr-FR">
              <a:solidFill>
                <a:prstClr val="black"/>
              </a:solidFill>
            </a:endParaRPr>
          </a:p>
        </p:txBody>
      </p:sp>
    </p:spTree>
    <p:extLst>
      <p:ext uri="{BB962C8B-B14F-4D97-AF65-F5344CB8AC3E}">
        <p14:creationId xmlns:p14="http://schemas.microsoft.com/office/powerpoint/2010/main" val="479840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i="0" u="none" strike="noStrike" kern="1200" baseline="0" dirty="0">
                <a:solidFill>
                  <a:schemeClr val="tx1"/>
                </a:solidFill>
                <a:latin typeface="+mn-lt"/>
                <a:ea typeface="+mn-ea"/>
                <a:cs typeface="+mn-cs"/>
              </a:rPr>
              <a:t>Message: réduire ses émissions de GES liées aux énergies directes, c’est aussi réduire sa consommation de carburant. </a:t>
            </a:r>
            <a:r>
              <a:rPr lang="fr-FR" sz="1200" b="0" i="0" u="none" strike="noStrike" kern="1200" baseline="0" dirty="0">
                <a:solidFill>
                  <a:schemeClr val="tx1"/>
                </a:solidFill>
                <a:latin typeface="+mn-lt"/>
                <a:ea typeface="+mn-ea"/>
                <a:cs typeface="+mn-cs"/>
              </a:rPr>
              <a:t>Consommation moyenne de fioul en élevage avicole : </a:t>
            </a:r>
            <a:r>
              <a:rPr lang="de-DE" sz="1200" b="0" i="0" u="none" strike="noStrike" kern="1200" baseline="0" dirty="0">
                <a:solidFill>
                  <a:schemeClr val="tx1"/>
                </a:solidFill>
                <a:latin typeface="+mn-lt"/>
                <a:ea typeface="+mn-ea"/>
                <a:cs typeface="+mn-cs"/>
              </a:rPr>
              <a:t>0,79 l/m²/an, </a:t>
            </a:r>
            <a:r>
              <a:rPr lang="de-DE" sz="1200" b="0" i="0" u="none" strike="noStrike" kern="1200" baseline="0" dirty="0" err="1">
                <a:solidFill>
                  <a:schemeClr val="tx1"/>
                </a:solidFill>
                <a:latin typeface="+mn-lt"/>
                <a:ea typeface="+mn-ea"/>
                <a:cs typeface="+mn-cs"/>
              </a:rPr>
              <a:t>soit</a:t>
            </a:r>
            <a:r>
              <a:rPr lang="de-DE" sz="1200" b="0" i="0" u="none" strike="noStrike" kern="1200" baseline="0" dirty="0">
                <a:solidFill>
                  <a:schemeClr val="tx1"/>
                </a:solidFill>
                <a:latin typeface="+mn-lt"/>
                <a:ea typeface="+mn-ea"/>
                <a:cs typeface="+mn-cs"/>
              </a:rPr>
              <a:t> 7,8 kWh/m²/an (</a:t>
            </a:r>
            <a:r>
              <a:rPr lang="fr-FR" sz="1200" i="1" dirty="0">
                <a:solidFill>
                  <a:prstClr val="black"/>
                </a:solidFill>
              </a:rPr>
              <a:t>Source ADEME, Étude URE 2008)</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i="0" kern="1200" dirty="0">
                <a:solidFill>
                  <a:prstClr val="black"/>
                </a:solidFill>
                <a:effectLst/>
                <a:latin typeface="+mn-lt"/>
                <a:ea typeface="+mn-ea"/>
                <a:cs typeface="+mn-cs"/>
              </a:rPr>
              <a:t>Détail des leviers de réduction de sa consommation de carburant : </a:t>
            </a:r>
            <a:endParaRPr lang="fr-FR" sz="1200" i="0" kern="1200" dirty="0">
              <a:solidFill>
                <a:schemeClr val="tx1"/>
              </a:solidFill>
              <a:effectLst/>
              <a:latin typeface="+mn-lt"/>
              <a:ea typeface="+mn-ea"/>
              <a:cs typeface="+mn-cs"/>
            </a:endParaRPr>
          </a:p>
          <a:p>
            <a:pPr marL="228600" indent="-228600">
              <a:buAutoNum type="arabicPeriod"/>
            </a:pPr>
            <a:r>
              <a:rPr lang="fr-FR" sz="1200" kern="1200" dirty="0">
                <a:solidFill>
                  <a:schemeClr val="tx1"/>
                </a:solidFill>
                <a:effectLst/>
                <a:latin typeface="+mn-lt"/>
                <a:ea typeface="+mn-ea"/>
                <a:cs typeface="+mn-cs"/>
              </a:rPr>
              <a:t>Sur 7 500 tracteurs testés entre 1995 et 2006 sur banc d’essai, 40 % des tracteurs étaient surpuissants (source ADEME)</a:t>
            </a:r>
            <a:r>
              <a:rPr lang="fr-FR" sz="1200" kern="1200" baseline="0" dirty="0">
                <a:solidFill>
                  <a:schemeClr val="tx1"/>
                </a:solidFill>
                <a:effectLst/>
                <a:latin typeface="+mn-lt"/>
                <a:ea typeface="+mn-ea"/>
                <a:cs typeface="+mn-cs"/>
              </a:rPr>
              <a:t> =&gt; vérifier l’adéquation puissance/besoins</a:t>
            </a:r>
          </a:p>
          <a:p>
            <a:pPr marL="228600" indent="-228600">
              <a:buAutoNum type="arabicPeriod"/>
            </a:pPr>
            <a:r>
              <a:rPr lang="fr-FR" sz="1200" kern="1200" baseline="0" dirty="0">
                <a:solidFill>
                  <a:schemeClr val="tx1"/>
                </a:solidFill>
                <a:effectLst/>
                <a:latin typeface="+mn-lt"/>
                <a:ea typeface="+mn-ea"/>
                <a:cs typeface="+mn-cs"/>
              </a:rPr>
              <a:t>Privilégier la clim sans compresseur, ne pas attendre d’être en fond de cuve, lestage adapté, éco-conduite</a:t>
            </a:r>
          </a:p>
          <a:p>
            <a:pPr marL="228600" indent="-228600">
              <a:buAutoNum type="arabicPeriod"/>
            </a:pPr>
            <a:r>
              <a:rPr lang="fr-FR" sz="1200" kern="1200" baseline="0" dirty="0">
                <a:solidFill>
                  <a:schemeClr val="tx1"/>
                </a:solidFill>
                <a:effectLst/>
                <a:latin typeface="+mn-lt"/>
                <a:ea typeface="+mn-ea"/>
                <a:cs typeface="+mn-cs"/>
              </a:rPr>
              <a:t>N</a:t>
            </a:r>
            <a:r>
              <a:rPr lang="fr-FR" sz="1200" kern="1200" dirty="0">
                <a:solidFill>
                  <a:schemeClr val="tx1"/>
                </a:solidFill>
                <a:effectLst/>
                <a:latin typeface="+mn-lt"/>
                <a:ea typeface="+mn-ea"/>
                <a:cs typeface="+mn-cs"/>
              </a:rPr>
              <a:t>ettoyage et remplacement régulier des filtres à air, contrôle des injecteurs et réglage des soupapes, vérification de la pression des pneus,</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affûtage des pièces coupantes et graissage régulier des parties mobiles…</a:t>
            </a:r>
          </a:p>
          <a:p>
            <a:pPr marL="228600" indent="-228600">
              <a:buAutoNum type="arabicPeriod"/>
            </a:pPr>
            <a:r>
              <a:rPr lang="fr-FR" sz="1200" kern="1200" dirty="0">
                <a:solidFill>
                  <a:schemeClr val="tx1"/>
                </a:solidFill>
                <a:effectLst/>
                <a:latin typeface="+mn-lt"/>
                <a:ea typeface="+mn-ea"/>
                <a:cs typeface="+mn-cs"/>
              </a:rPr>
              <a:t>Banc d’essai moteur, suite à un contrôle et une conduite adaptée, le réglage peut engendrer une économie de 1,5 l/h de fioul, soit 400 à 500 €/an (source ADEME)</a:t>
            </a:r>
            <a:endParaRPr lang="fr-FR" sz="1200" kern="1200" baseline="0" dirty="0">
              <a:solidFill>
                <a:schemeClr val="tx1"/>
              </a:solidFill>
              <a:effectLst/>
              <a:latin typeface="+mn-lt"/>
              <a:ea typeface="+mn-ea"/>
              <a:cs typeface="+mn-cs"/>
            </a:endParaRPr>
          </a:p>
          <a:p>
            <a:pPr marL="228600" indent="-228600">
              <a:buAutoNum type="arabicPeriod"/>
            </a:pPr>
            <a:r>
              <a:rPr lang="fr-FR" sz="1200" kern="1200" baseline="0" dirty="0">
                <a:solidFill>
                  <a:schemeClr val="tx1"/>
                </a:solidFill>
                <a:effectLst/>
                <a:latin typeface="+mn-lt"/>
                <a:ea typeface="+mn-ea"/>
                <a:cs typeface="+mn-cs"/>
              </a:rPr>
              <a:t>TCS, allonger la durée de pâturage, circuits courts, échange parcellaire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i="1" kern="1200" dirty="0">
                <a:solidFill>
                  <a:schemeClr val="tx1"/>
                </a:solidFill>
                <a:effectLst/>
                <a:latin typeface="+mn-lt"/>
                <a:ea typeface="+mn-ea"/>
                <a:cs typeface="+mn-cs"/>
              </a:rPr>
              <a:t>Source : Fiche « Economies</a:t>
            </a:r>
            <a:r>
              <a:rPr lang="fr-FR" sz="1200" i="1" kern="1200" baseline="0" dirty="0">
                <a:solidFill>
                  <a:schemeClr val="tx1"/>
                </a:solidFill>
                <a:effectLst/>
                <a:latin typeface="+mn-lt"/>
                <a:ea typeface="+mn-ea"/>
                <a:cs typeface="+mn-cs"/>
              </a:rPr>
              <a:t> d’énergie Climat-</a:t>
            </a:r>
            <a:r>
              <a:rPr lang="fr-FR" sz="1200" i="1" kern="1200" baseline="0" dirty="0" err="1">
                <a:solidFill>
                  <a:schemeClr val="tx1"/>
                </a:solidFill>
                <a:effectLst/>
                <a:latin typeface="+mn-lt"/>
                <a:ea typeface="+mn-ea"/>
                <a:cs typeface="+mn-cs"/>
              </a:rPr>
              <a:t>Culteur</a:t>
            </a:r>
            <a:r>
              <a:rPr lang="fr-FR" sz="1200" i="1" kern="1200" baseline="0" dirty="0">
                <a:solidFill>
                  <a:schemeClr val="tx1"/>
                </a:solidFill>
                <a:effectLst/>
                <a:latin typeface="+mn-lt"/>
                <a:ea typeface="+mn-ea"/>
                <a:cs typeface="+mn-cs"/>
              </a:rPr>
              <a:t> »</a:t>
            </a:r>
            <a:endParaRPr lang="fr-FR" i="1" dirty="0"/>
          </a:p>
          <a:p>
            <a:pPr marL="0" indent="0">
              <a:buNone/>
            </a:pPr>
            <a:endParaRPr lang="fr-FR" dirty="0"/>
          </a:p>
        </p:txBody>
      </p:sp>
      <p:sp>
        <p:nvSpPr>
          <p:cNvPr id="4" name="Espace réservé du numéro de diapositive 3"/>
          <p:cNvSpPr>
            <a:spLocks noGrp="1"/>
          </p:cNvSpPr>
          <p:nvPr>
            <p:ph type="sldNum" sz="quarter" idx="10"/>
          </p:nvPr>
        </p:nvSpPr>
        <p:spPr/>
        <p:txBody>
          <a:bodyPr/>
          <a:lstStyle/>
          <a:p>
            <a:fld id="{79DBDB3E-A4CD-4BB8-A57B-756DD60A7C43}" type="slidenum">
              <a:rPr lang="fr-FR" smtClean="0">
                <a:solidFill>
                  <a:prstClr val="black"/>
                </a:solidFill>
              </a:rPr>
              <a:pPr/>
              <a:t>17</a:t>
            </a:fld>
            <a:endParaRPr lang="fr-FR">
              <a:solidFill>
                <a:prstClr val="black"/>
              </a:solidFill>
            </a:endParaRPr>
          </a:p>
        </p:txBody>
      </p:sp>
    </p:spTree>
    <p:extLst>
      <p:ext uri="{BB962C8B-B14F-4D97-AF65-F5344CB8AC3E}">
        <p14:creationId xmlns:p14="http://schemas.microsoft.com/office/powerpoint/2010/main" val="479840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indent="0">
              <a:buFontTx/>
              <a:buNone/>
            </a:pPr>
            <a:r>
              <a:rPr lang="fr-FR" b="1" baseline="0" dirty="0"/>
              <a:t>Message : l’isolation est le premier facteur d’économies d’énergie. Le tableau indique que quelle que soit la température moyenne, 10 cm d’isolant en plus c’est presque 20 % de consommation de propane induite en moins !</a:t>
            </a:r>
          </a:p>
          <a:p>
            <a:pPr marL="0" indent="0">
              <a:buFontTx/>
              <a:buNone/>
            </a:pPr>
            <a:r>
              <a:rPr lang="fr-FR" baseline="0" dirty="0"/>
              <a:t>Si on passe de 1154 à 944 kg de propane, c’est 744 kg éq.CO2 en moins ! (1 tonne propane = 3543 éq.CO2)</a:t>
            </a:r>
          </a:p>
          <a:p>
            <a:pPr marL="0" indent="0">
              <a:buFontTx/>
              <a:buNone/>
            </a:pPr>
            <a:r>
              <a:rPr lang="fr-FR" i="1" baseline="0" dirty="0"/>
              <a:t>Source : ITAVI 2008</a:t>
            </a:r>
          </a:p>
        </p:txBody>
      </p:sp>
      <p:sp>
        <p:nvSpPr>
          <p:cNvPr id="4" name="Espace réservé du numéro de diapositive 3"/>
          <p:cNvSpPr>
            <a:spLocks noGrp="1"/>
          </p:cNvSpPr>
          <p:nvPr>
            <p:ph type="sldNum" sz="quarter" idx="10"/>
          </p:nvPr>
        </p:nvSpPr>
        <p:spPr/>
        <p:txBody>
          <a:bodyPr/>
          <a:lstStyle/>
          <a:p>
            <a:fld id="{79DBDB3E-A4CD-4BB8-A57B-756DD60A7C43}" type="slidenum">
              <a:rPr lang="fr-FR" smtClean="0">
                <a:solidFill>
                  <a:prstClr val="black"/>
                </a:solidFill>
              </a:rPr>
              <a:pPr/>
              <a:t>18</a:t>
            </a:fld>
            <a:endParaRPr lang="fr-FR">
              <a:solidFill>
                <a:prstClr val="black"/>
              </a:solidFill>
            </a:endParaRPr>
          </a:p>
        </p:txBody>
      </p:sp>
    </p:spTree>
    <p:extLst>
      <p:ext uri="{BB962C8B-B14F-4D97-AF65-F5344CB8AC3E}">
        <p14:creationId xmlns:p14="http://schemas.microsoft.com/office/powerpoint/2010/main" val="479840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après l’isolation, l’optimisation du couple</a:t>
            </a:r>
            <a:r>
              <a:rPr lang="fr-FR" b="1" baseline="0" dirty="0"/>
              <a:t> ventilation chauffage est le second levier d’atténuation le plus impactant.</a:t>
            </a:r>
          </a:p>
          <a:p>
            <a:r>
              <a:rPr lang="fr-FR" dirty="0"/>
              <a:t>EQF = équivalent litre de fioul.</a:t>
            </a:r>
          </a:p>
          <a:p>
            <a:r>
              <a:rPr lang="fr-FR" dirty="0"/>
              <a:t>1 </a:t>
            </a:r>
            <a:r>
              <a:rPr lang="fr-FR" i="1" dirty="0"/>
              <a:t>équivalent litre</a:t>
            </a:r>
            <a:r>
              <a:rPr lang="fr-FR" dirty="0"/>
              <a:t> de </a:t>
            </a:r>
            <a:r>
              <a:rPr lang="fr-FR" i="1" dirty="0"/>
              <a:t>fioul</a:t>
            </a:r>
            <a:r>
              <a:rPr lang="fr-FR" dirty="0"/>
              <a:t> (EQF) = pouvoir calorifique d'un </a:t>
            </a:r>
            <a:r>
              <a:rPr lang="fr-FR" i="1" dirty="0"/>
              <a:t>litre</a:t>
            </a:r>
            <a:r>
              <a:rPr lang="fr-FR" dirty="0"/>
              <a:t> de </a:t>
            </a:r>
            <a:r>
              <a:rPr lang="fr-FR" i="1" dirty="0"/>
              <a:t>fioul</a:t>
            </a:r>
            <a:r>
              <a:rPr lang="fr-FR" dirty="0"/>
              <a:t>. Production de 1 </a:t>
            </a:r>
            <a:r>
              <a:rPr lang="fr-FR" i="1" dirty="0"/>
              <a:t>litre</a:t>
            </a:r>
            <a:r>
              <a:rPr lang="fr-FR" dirty="0"/>
              <a:t> de </a:t>
            </a:r>
            <a:r>
              <a:rPr lang="fr-FR" i="1" dirty="0"/>
              <a:t>fioul</a:t>
            </a:r>
            <a:r>
              <a:rPr lang="fr-FR" dirty="0"/>
              <a:t> = 1,27 EQF = 3,25 kg </a:t>
            </a:r>
            <a:r>
              <a:rPr lang="fr-FR" i="1" dirty="0" err="1"/>
              <a:t>éq</a:t>
            </a:r>
            <a:r>
              <a:rPr lang="fr-FR" dirty="0"/>
              <a:t>. </a:t>
            </a:r>
            <a:r>
              <a:rPr lang="fr-FR" i="1" dirty="0"/>
              <a:t>CO2</a:t>
            </a:r>
            <a:r>
              <a:rPr lang="fr-FR" dirty="0"/>
              <a:t>.</a:t>
            </a:r>
          </a:p>
          <a:p>
            <a:r>
              <a:rPr lang="fr-FR" i="1" dirty="0"/>
              <a:t>Source: « Mieux connaitre l’empreinte carbone et</a:t>
            </a:r>
            <a:r>
              <a:rPr lang="fr-FR" i="1" baseline="0" dirty="0"/>
              <a:t> énergétique des systèmes agricoles du Grand Est », 2020</a:t>
            </a:r>
          </a:p>
        </p:txBody>
      </p:sp>
      <p:sp>
        <p:nvSpPr>
          <p:cNvPr id="4" name="Espace réservé du numéro de diapositive 3"/>
          <p:cNvSpPr>
            <a:spLocks noGrp="1"/>
          </p:cNvSpPr>
          <p:nvPr>
            <p:ph type="sldNum" sz="quarter" idx="10"/>
          </p:nvPr>
        </p:nvSpPr>
        <p:spPr/>
        <p:txBody>
          <a:bodyPr/>
          <a:lstStyle/>
          <a:p>
            <a:fld id="{98373357-5334-48FB-89DA-A21D8CF7FEDE}" type="slidenum">
              <a:rPr lang="fr-FR" smtClean="0">
                <a:solidFill>
                  <a:prstClr val="black"/>
                </a:solidFill>
              </a:rPr>
              <a:pPr/>
              <a:t>19</a:t>
            </a:fld>
            <a:endParaRPr lang="fr-FR">
              <a:solidFill>
                <a:prstClr val="black"/>
              </a:solidFill>
            </a:endParaRPr>
          </a:p>
        </p:txBody>
      </p:sp>
    </p:spTree>
    <p:extLst>
      <p:ext uri="{BB962C8B-B14F-4D97-AF65-F5344CB8AC3E}">
        <p14:creationId xmlns:p14="http://schemas.microsoft.com/office/powerpoint/2010/main" val="48560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2 autres leviers pour réduire ses émissions de GES et faire des économies d’énergie.</a:t>
            </a:r>
          </a:p>
          <a:p>
            <a:r>
              <a:rPr lang="fr-FR" dirty="0"/>
              <a:t>Échangeur de chaleur</a:t>
            </a:r>
            <a:r>
              <a:rPr lang="fr-FR" baseline="0" dirty="0"/>
              <a:t> : en + de la r</a:t>
            </a:r>
            <a:r>
              <a:rPr lang="fr-FR" sz="1200" kern="1200" dirty="0">
                <a:solidFill>
                  <a:schemeClr val="tx1"/>
                </a:solidFill>
                <a:effectLst/>
                <a:latin typeface="+mn-lt"/>
                <a:ea typeface="+mn-ea"/>
                <a:cs typeface="+mn-cs"/>
              </a:rPr>
              <a:t>éduction de la consommation de gaz pour le chauffage (de 25 à 60% selon la capacité et le nombre d’échangeurs dans le bâtiment, soit 1,6 à 3,9 kg de gaz / m²/an), il permet la réduction des émissions d’ammoniac, la réduction des émissions de CO2, et la réduction des émissions de poussières et des odeurs.</a:t>
            </a:r>
          </a:p>
          <a:p>
            <a:pPr marL="0" marR="0" indent="0" algn="l" defTabSz="914400" rtl="0" eaLnBrk="1" fontAlgn="auto" latinLnBrk="0" hangingPunct="1">
              <a:lnSpc>
                <a:spcPct val="100000"/>
              </a:lnSpc>
              <a:spcBef>
                <a:spcPts val="0"/>
              </a:spcBef>
              <a:spcAft>
                <a:spcPts val="0"/>
              </a:spcAft>
              <a:buClrTx/>
              <a:buSzTx/>
              <a:buFontTx/>
              <a:buNone/>
              <a:tabLst/>
              <a:defRPr/>
            </a:pPr>
            <a:r>
              <a:rPr lang="fr-FR" i="1" dirty="0"/>
              <a:t>Sources : ITAVI 2008, </a:t>
            </a:r>
            <a:r>
              <a:rPr lang="fr-FR" sz="1200" b="0" i="1" u="none" strike="noStrike" kern="1200" baseline="0" dirty="0">
                <a:solidFill>
                  <a:schemeClr val="tx1"/>
                </a:solidFill>
                <a:latin typeface="+mn-lt"/>
                <a:ea typeface="+mn-ea"/>
                <a:cs typeface="+mn-cs"/>
              </a:rPr>
              <a:t>L’énergie en volailles de chair, et Guide des bonnes pratiques environnementales d’élevage (RMT </a:t>
            </a:r>
            <a:r>
              <a:rPr lang="fr-FR" sz="1200" b="0" i="1" u="none" strike="noStrike" kern="1200" baseline="0" dirty="0" err="1">
                <a:solidFill>
                  <a:schemeClr val="tx1"/>
                </a:solidFill>
                <a:latin typeface="+mn-lt"/>
                <a:ea typeface="+mn-ea"/>
                <a:cs typeface="+mn-cs"/>
              </a:rPr>
              <a:t>Elevage&amp;Environnement</a:t>
            </a:r>
            <a:r>
              <a:rPr lang="fr-FR" sz="1200" b="0" i="1" u="none" strike="noStrike" kern="1200" baseline="0" dirty="0">
                <a:solidFill>
                  <a:schemeClr val="tx1"/>
                </a:solidFill>
                <a:latin typeface="+mn-lt"/>
                <a:ea typeface="+mn-ea"/>
                <a:cs typeface="+mn-cs"/>
              </a:rPr>
              <a:t>)</a:t>
            </a:r>
            <a:endParaRPr lang="fr-FR" i="1" dirty="0"/>
          </a:p>
          <a:p>
            <a:pPr marL="0" marR="0" indent="0" algn="l" defTabSz="914400" rtl="0" eaLnBrk="1" fontAlgn="auto" latinLnBrk="0" hangingPunct="1">
              <a:lnSpc>
                <a:spcPct val="100000"/>
              </a:lnSpc>
              <a:spcBef>
                <a:spcPts val="0"/>
              </a:spcBef>
              <a:spcAft>
                <a:spcPts val="0"/>
              </a:spcAft>
              <a:buClrTx/>
              <a:buSzTx/>
              <a:buFontTx/>
              <a:buNone/>
              <a:tabLst/>
              <a:defRPr/>
            </a:pPr>
            <a:endParaRPr lang="fr-FR" i="1" dirty="0"/>
          </a:p>
        </p:txBody>
      </p:sp>
      <p:sp>
        <p:nvSpPr>
          <p:cNvPr id="4" name="Espace réservé du numéro de diapositive 3"/>
          <p:cNvSpPr>
            <a:spLocks noGrp="1"/>
          </p:cNvSpPr>
          <p:nvPr>
            <p:ph type="sldNum" sz="quarter" idx="10"/>
          </p:nvPr>
        </p:nvSpPr>
        <p:spPr/>
        <p:txBody>
          <a:bodyPr/>
          <a:lstStyle/>
          <a:p>
            <a:fld id="{98373357-5334-48FB-89DA-A21D8CF7FEDE}" type="slidenum">
              <a:rPr lang="fr-FR" smtClean="0">
                <a:solidFill>
                  <a:prstClr val="black"/>
                </a:solidFill>
              </a:rPr>
              <a:pPr/>
              <a:t>20</a:t>
            </a:fld>
            <a:endParaRPr lang="fr-FR">
              <a:solidFill>
                <a:prstClr val="black"/>
              </a:solidFill>
            </a:endParaRPr>
          </a:p>
        </p:txBody>
      </p:sp>
    </p:spTree>
    <p:extLst>
      <p:ext uri="{BB962C8B-B14F-4D97-AF65-F5344CB8AC3E}">
        <p14:creationId xmlns:p14="http://schemas.microsoft.com/office/powerpoint/2010/main" val="48560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Lien : </a:t>
            </a:r>
            <a:r>
              <a:rPr lang="fr-FR" dirty="0">
                <a:hlinkClick r:id="rId3"/>
              </a:rPr>
              <a:t>http://www.rmtelevagesenvironnement.org/docs/fiches/gbpee/volaille/v-fiche-23.pdf</a:t>
            </a:r>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21</a:t>
            </a:fld>
            <a:endParaRPr lang="fr-FR"/>
          </a:p>
        </p:txBody>
      </p:sp>
    </p:spTree>
    <p:extLst>
      <p:ext uri="{BB962C8B-B14F-4D97-AF65-F5344CB8AC3E}">
        <p14:creationId xmlns:p14="http://schemas.microsoft.com/office/powerpoint/2010/main" val="3245899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22</a:t>
            </a:fld>
            <a:endParaRPr lang="fr-FR"/>
          </a:p>
        </p:txBody>
      </p:sp>
    </p:spTree>
    <p:extLst>
      <p:ext uri="{BB962C8B-B14F-4D97-AF65-F5344CB8AC3E}">
        <p14:creationId xmlns:p14="http://schemas.microsoft.com/office/powerpoint/2010/main" val="11391613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Si besoin de développer la thématique ENR, se reporter au diaporama correspondant « support énergie » dans la mallette </a:t>
            </a:r>
            <a:r>
              <a:rPr lang="fr-FR" dirty="0" err="1"/>
              <a:t>ClimatCulteur</a:t>
            </a:r>
            <a:r>
              <a:rPr lang="fr-FR" dirty="0"/>
              <a:t>.</a:t>
            </a:r>
          </a:p>
          <a:p>
            <a:r>
              <a:rPr lang="fr-FR" dirty="0"/>
              <a:t>Lien à la notice de téléchargement sur Opéra Connaissances : https://opera-connaissances.chambres-agriculture.fr/index.php?lvl=notice_display&amp;id=293963</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26FAF-49ED-4FE9-8B0D-F66916460B33}"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4100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i="0" dirty="0"/>
              <a:t>Message : la gestion des effluents</a:t>
            </a:r>
            <a:r>
              <a:rPr lang="fr-FR" b="1" i="0" baseline="0" dirty="0"/>
              <a:t> est un poste clé dans la réduction des émissions de GES ! </a:t>
            </a:r>
            <a:r>
              <a:rPr lang="fr-FR" b="0" i="0" baseline="0" dirty="0"/>
              <a:t>Les 3 postes </a:t>
            </a:r>
            <a:r>
              <a:rPr lang="fr-FR" b="0" i="0" baseline="0"/>
              <a:t>d’émissions (bâtiment</a:t>
            </a:r>
            <a:r>
              <a:rPr lang="fr-FR" b="0" i="0" baseline="0" dirty="0"/>
              <a:t>, stockage et épandage) sont présentés avec leurs émissions respectives de GES (CH4 et N2O) et d’ammoniac (NH3). C’est le bâtiment, quelle que soit la filière d’élevage, qui est le plus émetteur.</a:t>
            </a:r>
            <a:endParaRPr lang="fr-FR" b="1" i="0" dirty="0"/>
          </a:p>
          <a:p>
            <a:r>
              <a:rPr lang="fr-FR" i="1" dirty="0"/>
              <a:t>Source :</a:t>
            </a:r>
            <a:r>
              <a:rPr lang="fr-FR" i="1" baseline="0" dirty="0"/>
              <a:t> CITEPA, présentation SPACE 2013 « Les émissions gazeuses en bâtiment d’élevage »</a:t>
            </a:r>
          </a:p>
          <a:p>
            <a:r>
              <a:rPr lang="fr-FR" i="1" baseline="0" dirty="0"/>
              <a:t>(1) Espagnol et </a:t>
            </a:r>
            <a:r>
              <a:rPr lang="fr-FR" i="1" baseline="0" dirty="0" err="1"/>
              <a:t>Lagadec</a:t>
            </a:r>
            <a:r>
              <a:rPr lang="fr-FR" i="1" baseline="0" dirty="0"/>
              <a:t>, 2009</a:t>
            </a:r>
            <a:endParaRPr lang="fr-FR" i="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26FAF-49ED-4FE9-8B0D-F66916460B33}"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72412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la liste des leviers possibles pour</a:t>
            </a:r>
            <a:r>
              <a:rPr lang="fr-FR" b="1" baseline="0" dirty="0"/>
              <a:t> réduire ses émissions de GES par une meilleure gestion des effluents</a:t>
            </a:r>
            <a:r>
              <a:rPr lang="fr-FR" b="1" dirty="0"/>
              <a:t>.  </a:t>
            </a:r>
            <a:r>
              <a:rPr lang="fr-FR" dirty="0"/>
              <a:t>Les</a:t>
            </a:r>
            <a:r>
              <a:rPr lang="fr-FR" baseline="0" dirty="0"/>
              <a:t> gains dans les cases oranges (source ACSE Grand Est).</a:t>
            </a:r>
            <a:endParaRPr lang="fr-FR" dirty="0"/>
          </a:p>
          <a:p>
            <a:r>
              <a:rPr lang="fr-FR" dirty="0"/>
              <a:t>On peut distinguer:</a:t>
            </a:r>
          </a:p>
          <a:p>
            <a:pPr marL="171450" indent="-171450">
              <a:buFontTx/>
              <a:buChar char="-"/>
            </a:pPr>
            <a:r>
              <a:rPr lang="fr-FR" dirty="0"/>
              <a:t>Gestion au stockage (bâtiments, fosses, acidification, compostage)</a:t>
            </a:r>
          </a:p>
          <a:p>
            <a:pPr marL="171450" indent="-171450">
              <a:buFontTx/>
              <a:buChar char="-"/>
            </a:pPr>
            <a:r>
              <a:rPr lang="fr-FR" dirty="0"/>
              <a:t>Gestion à l’épandage (valorisation</a:t>
            </a:r>
            <a:r>
              <a:rPr lang="fr-FR" baseline="0" dirty="0"/>
              <a:t> efficiente, épandage rapide avec enfouissement)</a:t>
            </a:r>
            <a:endParaRPr lang="fr-FR" dirty="0"/>
          </a:p>
        </p:txBody>
      </p:sp>
      <p:sp>
        <p:nvSpPr>
          <p:cNvPr id="4" name="Espace réservé du numéro de diapositive 3"/>
          <p:cNvSpPr>
            <a:spLocks noGrp="1"/>
          </p:cNvSpPr>
          <p:nvPr>
            <p:ph type="sldNum" sz="quarter" idx="10"/>
          </p:nvPr>
        </p:nvSpPr>
        <p:spPr/>
        <p:txBody>
          <a:bodyPr/>
          <a:lstStyle/>
          <a:p>
            <a:fld id="{08726FAF-49ED-4FE9-8B0D-F66916460B33}" type="slidenum">
              <a:rPr lang="fr-FR" smtClean="0"/>
              <a:t>25</a:t>
            </a:fld>
            <a:endParaRPr lang="fr-FR"/>
          </a:p>
        </p:txBody>
      </p:sp>
    </p:spTree>
    <p:extLst>
      <p:ext uri="{BB962C8B-B14F-4D97-AF65-F5344CB8AC3E}">
        <p14:creationId xmlns:p14="http://schemas.microsoft.com/office/powerpoint/2010/main" val="2099841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sz="1200" b="1" kern="1200" dirty="0">
                <a:solidFill>
                  <a:schemeClr val="tx1"/>
                </a:solidFill>
                <a:effectLst/>
                <a:latin typeface="+mn-lt"/>
                <a:ea typeface="+mn-ea"/>
                <a:cs typeface="+mn-cs"/>
              </a:rPr>
              <a:t>Message: le levier compostage</a:t>
            </a:r>
            <a:r>
              <a:rPr lang="fr-FR" sz="1200" b="1" kern="1200" baseline="0" dirty="0">
                <a:solidFill>
                  <a:schemeClr val="tx1"/>
                </a:solidFill>
                <a:effectLst/>
                <a:latin typeface="+mn-lt"/>
                <a:ea typeface="+mn-ea"/>
                <a:cs typeface="+mn-cs"/>
              </a:rPr>
              <a:t> est intéressant mais doit être étudié avec attention. Il nécessite de petits i</a:t>
            </a:r>
            <a:r>
              <a:rPr lang="fr-FR" sz="1200" b="1" kern="1200" dirty="0">
                <a:solidFill>
                  <a:schemeClr val="tx1"/>
                </a:solidFill>
                <a:effectLst/>
                <a:latin typeface="+mn-lt"/>
                <a:ea typeface="+mn-ea"/>
                <a:cs typeface="+mn-cs"/>
              </a:rPr>
              <a:t>nvestissements.</a:t>
            </a:r>
          </a:p>
          <a:p>
            <a:pPr lvl="0"/>
            <a:r>
              <a:rPr lang="fr-FR" sz="1200" kern="1200" dirty="0">
                <a:solidFill>
                  <a:schemeClr val="tx1"/>
                </a:solidFill>
                <a:effectLst/>
                <a:latin typeface="+mn-lt"/>
                <a:ea typeface="+mn-ea"/>
                <a:cs typeface="+mn-cs"/>
              </a:rPr>
              <a:t>- Système de compostage par aération naturelle : pour un bâtiment de 1000m², le chantier de compostage coûte entre 7,9 et 9,9€/T de fumier produit par an (8,8€ en moyenne) (150T de fumier / an)</a:t>
            </a:r>
          </a:p>
          <a:p>
            <a:pPr marL="171450" lvl="0" indent="-171450">
              <a:buFontTx/>
              <a:buChar char="-"/>
            </a:pPr>
            <a:r>
              <a:rPr lang="fr-FR" sz="1200" kern="1200" dirty="0">
                <a:solidFill>
                  <a:schemeClr val="tx1"/>
                </a:solidFill>
                <a:effectLst/>
                <a:latin typeface="+mn-lt"/>
                <a:ea typeface="+mn-ea"/>
                <a:cs typeface="+mn-cs"/>
              </a:rPr>
              <a:t>Système de compostage par aération forcée : 6,2€/T de fumier, pour traiter le fumier de 4 bâtiments d’élevages de volailles de chair de 1000m² chacun (150T de fumier / bâtiment /an)</a:t>
            </a:r>
          </a:p>
          <a:p>
            <a:pPr marL="0" lvl="0" indent="0">
              <a:buFontTx/>
              <a:buNone/>
            </a:pPr>
            <a:r>
              <a:rPr lang="fr-FR" sz="1200" b="0" i="1" u="none" strike="noStrike" kern="1200" baseline="0" dirty="0">
                <a:solidFill>
                  <a:schemeClr val="tx1"/>
                </a:solidFill>
                <a:latin typeface="+mn-lt"/>
                <a:ea typeface="+mn-ea"/>
                <a:cs typeface="+mn-cs"/>
              </a:rPr>
              <a:t>Source: Guide des bonnes pratiques environnementales d’élevage, 2019</a:t>
            </a:r>
            <a:endParaRPr lang="fr-FR" b="0" i="1" dirty="0"/>
          </a:p>
        </p:txBody>
      </p:sp>
      <p:sp>
        <p:nvSpPr>
          <p:cNvPr id="4" name="Espace réservé du numéro de diapositive 3"/>
          <p:cNvSpPr>
            <a:spLocks noGrp="1"/>
          </p:cNvSpPr>
          <p:nvPr>
            <p:ph type="sldNum" sz="quarter" idx="10"/>
          </p:nvPr>
        </p:nvSpPr>
        <p:spPr/>
        <p:txBody>
          <a:bodyPr/>
          <a:lstStyle/>
          <a:p>
            <a:fld id="{08726FAF-49ED-4FE9-8B0D-F66916460B33}" type="slidenum">
              <a:rPr lang="fr-FR" smtClean="0"/>
              <a:t>26</a:t>
            </a:fld>
            <a:endParaRPr lang="fr-FR"/>
          </a:p>
        </p:txBody>
      </p:sp>
    </p:spTree>
    <p:extLst>
      <p:ext uri="{BB962C8B-B14F-4D97-AF65-F5344CB8AC3E}">
        <p14:creationId xmlns:p14="http://schemas.microsoft.com/office/powerpoint/2010/main" val="20998412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Le compostage des effluents (solides ou liquide) peut être réalisé au siège de l’exploitation sur une aire bétonnée étanche avec récupération des jus (humidification des andains ou épandage). Ceci est obligatoire s’il y a risque d’écoulement de jus et/ou incorporation de liquides : purins, lisier… Ce procédé peut également être mis en œuvre au champ pour les fumiers de volailles, de bovins et de porcs stockés au minimum deux mois sous les animaux ou en fumière. Il est alors interdit d'ajouter des effluents liquides au fumier composté (le fumier doit être « compact pailleux et non susceptible d’écoulements). Le terrain doit être plat et peu filtrant, le lieu doit changer chaque année (temps de retour minimum tous les 3 ans), tout en restant à proximité des parcelles d’épandage.</a:t>
            </a:r>
          </a:p>
          <a:p>
            <a:r>
              <a:rPr lang="fr-FR" sz="1200" b="0" i="0" u="none" strike="noStrike" kern="1200" baseline="0" dirty="0">
                <a:solidFill>
                  <a:schemeClr val="tx1"/>
                </a:solidFill>
                <a:latin typeface="+mn-lt"/>
                <a:ea typeface="+mn-ea"/>
                <a:cs typeface="+mn-cs"/>
              </a:rPr>
              <a:t>On obtient de meilleurs résultats en utilisant de la paille bien hachée, de bonnes proportions de fumier et en contrôlant la température et la teneur en humidité dans de longs andains étroits. Il est possible de mélanger les fumiers de volailles avec des déchets verts ; on donnera la préférence à des déchets ligneux, broyés, en évitant les tontes de pelouse. Ces déchets ligneux pourront être incorporés dans des proportions de 1 pour 1 (en masse).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(Source: Guide des bonnes pratiques environnementales d’élevage)</a:t>
            </a:r>
            <a:endParaRPr lang="fr-FR" b="0" dirty="0"/>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27</a:t>
            </a:fld>
            <a:endParaRPr lang="fr-FR"/>
          </a:p>
        </p:txBody>
      </p:sp>
    </p:spTree>
    <p:extLst>
      <p:ext uri="{BB962C8B-B14F-4D97-AF65-F5344CB8AC3E}">
        <p14:creationId xmlns:p14="http://schemas.microsoft.com/office/powerpoint/2010/main" val="42839241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i="0" u="none" strike="noStrike" kern="1200" baseline="0" dirty="0">
                <a:solidFill>
                  <a:schemeClr val="tx1"/>
                </a:solidFill>
                <a:latin typeface="+mn-lt"/>
                <a:ea typeface="+mn-ea"/>
                <a:cs typeface="+mn-cs"/>
              </a:rPr>
              <a:t>Message: la couverture des effluents au stockage permet de limiter les émissions de N2O et CH4, et de préserver la valeur fertilisante des effluents.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Rappel : </a:t>
            </a:r>
            <a:r>
              <a:rPr lang="fr-FR" dirty="0">
                <a:solidFill>
                  <a:srgbClr val="FF0000"/>
                </a:solidFill>
              </a:rPr>
              <a:t>Le stockage au champ est interdit pour les fumiers mous, les fumiers mous à compacts, les fientes humides et les fumiers gras de volaille.</a:t>
            </a:r>
          </a:p>
          <a:p>
            <a:pPr marL="0" indent="0">
              <a:buFontTx/>
              <a:buNone/>
            </a:pPr>
            <a:r>
              <a:rPr lang="fr-FR" sz="1200" b="1" i="0" u="none" strike="noStrike" kern="1200" baseline="0" dirty="0">
                <a:solidFill>
                  <a:schemeClr val="tx1"/>
                </a:solidFill>
                <a:latin typeface="+mn-lt"/>
                <a:ea typeface="+mn-ea"/>
                <a:cs typeface="+mn-cs"/>
              </a:rPr>
              <a:t>- Stockage FUMIER : </a:t>
            </a:r>
          </a:p>
          <a:p>
            <a:r>
              <a:rPr lang="fr-FR" sz="1200" b="0" i="0" u="none" strike="noStrike" kern="1200" baseline="0" dirty="0">
                <a:solidFill>
                  <a:schemeClr val="tx1"/>
                </a:solidFill>
                <a:latin typeface="+mn-lt"/>
                <a:ea typeface="+mn-ea"/>
                <a:cs typeface="+mn-cs"/>
              </a:rPr>
              <a:t>1/ Bâchage : Bâches géotextiles : 1,45 à 2,45 €/m² (TTC), Bâches de type toile tissée : 0,95 à 1,10 €/m² (TTC), Bâche pour silo d’ensilage : 0,17 à 0,24 €/m² (TTC)</a:t>
            </a:r>
          </a:p>
          <a:p>
            <a:r>
              <a:rPr lang="fr-FR" sz="1200" b="0" i="0" u="none" strike="noStrike" kern="1200" baseline="0" dirty="0">
                <a:solidFill>
                  <a:schemeClr val="tx1"/>
                </a:solidFill>
                <a:latin typeface="+mn-lt"/>
                <a:ea typeface="+mn-ea"/>
                <a:cs typeface="+mn-cs"/>
              </a:rPr>
              <a:t>2/ Construction d’une fumière : une plate-forme d’une capacité de 4 mois de stockage pour un bâtiment de 1 000 m² en volailles de chair produisant 150 t de fumier/an, aura une surface comprise entre 48 et 80 m² suivant le nombre et la hauteur des murs. L’investissement pour cet ouvrage est compris entre 1,6 et 3,5 €/t de fumier/an, en tenant compte d’un amortissement sur 10 ans.</a:t>
            </a:r>
          </a:p>
          <a:p>
            <a:r>
              <a:rPr lang="fr-FR" sz="1200" b="0" i="0" u="none" strike="noStrike" kern="1200" baseline="0" dirty="0">
                <a:solidFill>
                  <a:schemeClr val="tx1"/>
                </a:solidFill>
                <a:latin typeface="+mn-lt"/>
                <a:ea typeface="+mn-ea"/>
                <a:cs typeface="+mn-cs"/>
              </a:rPr>
              <a:t>Pour les élevages de poules pondeuses, il faut prévoir la construction d’un hangar de 3,3 à 6,7 m² de surface suivant le nombre et la hauteur des murs, pour 4 mois de stockage et 1 000 places, soit 20 t de fientes séchées/an. Le coût d’investissement varie entre 2,5 et 5 €/t de fientes/an, en tenant compte d’un amortissement sur 10 ans (hors frais financiers et hors subventions).</a:t>
            </a:r>
          </a:p>
          <a:p>
            <a:r>
              <a:rPr lang="fr-FR" sz="1200" b="1" i="0" u="none" strike="noStrike" kern="1200" baseline="0" dirty="0">
                <a:solidFill>
                  <a:schemeClr val="tx1"/>
                </a:solidFill>
                <a:latin typeface="+mn-lt"/>
                <a:ea typeface="+mn-ea"/>
                <a:cs typeface="+mn-cs"/>
              </a:rPr>
              <a:t>- Stockage LISIER : </a:t>
            </a:r>
            <a:r>
              <a:rPr lang="fr-FR" sz="1200" b="0" i="0" u="none" strike="noStrike" kern="1200" baseline="0" dirty="0">
                <a:solidFill>
                  <a:schemeClr val="tx1"/>
                </a:solidFill>
                <a:latin typeface="+mn-lt"/>
                <a:ea typeface="+mn-ea"/>
                <a:cs typeface="+mn-cs"/>
              </a:rPr>
              <a:t>le prix d’une fosse à lisier, pour un bâtiment d’élevage de canards gras de 450m2, va de 16 500 à 18 000 euros. </a:t>
            </a:r>
          </a:p>
          <a:p>
            <a:r>
              <a:rPr lang="fr-FR" sz="1200" b="0" i="1" u="none" strike="noStrike" kern="1200" baseline="0" dirty="0">
                <a:solidFill>
                  <a:schemeClr val="tx1"/>
                </a:solidFill>
                <a:latin typeface="+mn-lt"/>
                <a:ea typeface="+mn-ea"/>
                <a:cs typeface="+mn-cs"/>
              </a:rPr>
              <a:t>Source: Guide des bonnes pratiques environnementales d’élevage, 2019</a:t>
            </a:r>
            <a:endParaRPr lang="fr-FR" b="0" i="1" dirty="0"/>
          </a:p>
        </p:txBody>
      </p:sp>
      <p:sp>
        <p:nvSpPr>
          <p:cNvPr id="4" name="Espace réservé du numéro de diapositive 3"/>
          <p:cNvSpPr>
            <a:spLocks noGrp="1"/>
          </p:cNvSpPr>
          <p:nvPr>
            <p:ph type="sldNum" sz="quarter" idx="10"/>
          </p:nvPr>
        </p:nvSpPr>
        <p:spPr/>
        <p:txBody>
          <a:bodyPr/>
          <a:lstStyle/>
          <a:p>
            <a:fld id="{08726FAF-49ED-4FE9-8B0D-F66916460B33}" type="slidenum">
              <a:rPr lang="fr-FR" smtClean="0"/>
              <a:t>28</a:t>
            </a:fld>
            <a:endParaRPr lang="fr-FR"/>
          </a:p>
        </p:txBody>
      </p:sp>
    </p:spTree>
    <p:extLst>
      <p:ext uri="{BB962C8B-B14F-4D97-AF65-F5344CB8AC3E}">
        <p14:creationId xmlns:p14="http://schemas.microsoft.com/office/powerpoint/2010/main" val="2099841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sz="1600" dirty="0">
                <a:solidFill>
                  <a:srgbClr val="C65A11"/>
                </a:solidFill>
              </a:rPr>
              <a:t>Stockage</a:t>
            </a:r>
            <a:r>
              <a:rPr lang="fr-FR" sz="1600" baseline="0" dirty="0">
                <a:solidFill>
                  <a:srgbClr val="C65A11"/>
                </a:solidFill>
              </a:rPr>
              <a:t> au champ : les études montrent u</a:t>
            </a:r>
            <a:r>
              <a:rPr lang="fr-FR" sz="1600" dirty="0">
                <a:solidFill>
                  <a:srgbClr val="C65A11"/>
                </a:solidFill>
              </a:rPr>
              <a:t>n impact restreint et très localisé au regard de la faible superficie que représente le stockage d’un tas de fumier sur une parcelle.</a:t>
            </a:r>
          </a:p>
          <a:p>
            <a:r>
              <a:rPr lang="fr-FR" dirty="0">
                <a:solidFill>
                  <a:srgbClr val="000000"/>
                </a:solidFill>
                <a:latin typeface="Arial"/>
              </a:rPr>
              <a:t>• </a:t>
            </a:r>
            <a:r>
              <a:rPr lang="fr-FR" dirty="0">
                <a:solidFill>
                  <a:srgbClr val="000000"/>
                </a:solidFill>
              </a:rPr>
              <a:t>Moins de 10% de l’azote contenu dans les fumiers est susceptible de se retrouver dans les sols lors du stockage.</a:t>
            </a:r>
          </a:p>
          <a:p>
            <a:r>
              <a:rPr lang="fr-FR" dirty="0">
                <a:solidFill>
                  <a:srgbClr val="000000"/>
                </a:solidFill>
                <a:latin typeface="Arial"/>
              </a:rPr>
              <a:t>• </a:t>
            </a:r>
            <a:r>
              <a:rPr lang="fr-FR" dirty="0">
                <a:solidFill>
                  <a:srgbClr val="000000"/>
                </a:solidFill>
              </a:rPr>
              <a:t>Selon la forme chimique de l’azote, il est possible d’avoir un lessivage complet de l’azote ou un stockage dans les horizons superficiels du sol</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1" u="none" strike="noStrike" kern="1200" baseline="0" dirty="0">
                <a:solidFill>
                  <a:schemeClr val="tx1"/>
                </a:solidFill>
                <a:latin typeface="+mn-lt"/>
                <a:ea typeface="+mn-ea"/>
                <a:cs typeface="+mn-cs"/>
              </a:rPr>
              <a:t>Source stockage au champ: Le stockage du fumier et des fientes au champ : quelles modalités ? Paul PONCHANT, ITAVI, Journée Nationale des Professionnels Volailles, Novembre 2017</a:t>
            </a:r>
          </a:p>
          <a:p>
            <a:endParaRPr lang="fr-FR" dirty="0">
              <a:solidFill>
                <a:srgbClr val="000000"/>
              </a:solidFill>
            </a:endParaRPr>
          </a:p>
          <a:p>
            <a:r>
              <a:rPr lang="fr-FR" sz="1200" b="0" i="0" u="none" strike="noStrike" kern="1200" baseline="0" dirty="0">
                <a:solidFill>
                  <a:schemeClr val="tx1"/>
                </a:solidFill>
                <a:latin typeface="+mn-lt"/>
                <a:ea typeface="+mn-ea"/>
                <a:cs typeface="+mn-cs"/>
              </a:rPr>
              <a:t>Le coût indicatif pour l’achat d’une couverture souple de fosse est variable suivant les modèles. Ainsi pour une couverture chapiteau, le coût d’investissement (hors pose) se situe entre 0,9 et 2,9 € (HT)/m3 de lisier stocké/an (1,9 €/m3/an en moyenne), pour un élevage de canards de 1 000 m². Pour une couverture tendue à plat, il faut compter (hors pose) 1,2 à 2,6 € (HT)/m3 de lisier stocké/an (1,9 €/m3/an en moyenne), pour un élevage de</a:t>
            </a:r>
          </a:p>
          <a:p>
            <a:r>
              <a:rPr lang="fr-FR" sz="1200" b="0" i="0" u="none" strike="noStrike" kern="1200" baseline="0" dirty="0">
                <a:solidFill>
                  <a:schemeClr val="tx1"/>
                </a:solidFill>
                <a:latin typeface="+mn-lt"/>
                <a:ea typeface="+mn-ea"/>
                <a:cs typeface="+mn-cs"/>
              </a:rPr>
              <a:t>canards de 1 000 m². Pour une couverture flottante, il faut compter (hors pose) 0,4 à 1,3 €/m3 de lisier stocké/an (0,9 €/m3/an en moyenne), pour un élevage de canards de 1 000 m². Pour une couverture gonflée, il faut compter (hors pose) 1,8 € (HT)/m3 de lisier stocké/an, pour un élevage de canards de 1 000 m². Et Pour une couverture de type bâche camion, il faut </a:t>
            </a:r>
            <a:r>
              <a:rPr lang="fr-FR" sz="1200" b="0" i="0" u="none" strike="noStrike" kern="1200" baseline="0">
                <a:solidFill>
                  <a:schemeClr val="tx1"/>
                </a:solidFill>
                <a:latin typeface="+mn-lt"/>
                <a:ea typeface="+mn-ea"/>
                <a:cs typeface="+mn-cs"/>
              </a:rPr>
              <a:t>compter environ </a:t>
            </a:r>
            <a:r>
              <a:rPr lang="fr-FR" sz="1200" b="0" i="0" u="none" strike="noStrike" kern="1200" baseline="0" dirty="0">
                <a:solidFill>
                  <a:schemeClr val="tx1"/>
                </a:solidFill>
                <a:latin typeface="+mn-lt"/>
                <a:ea typeface="+mn-ea"/>
                <a:cs typeface="+mn-cs"/>
              </a:rPr>
              <a:t>1 € (HT)/m3 de lisier stocké/an (hors pose), à 2 € (HT)/m3 de lisier stocké/an </a:t>
            </a:r>
            <a:r>
              <a:rPr lang="fr-FR" sz="1200" b="0" i="0" u="none" strike="noStrike" kern="1200" baseline="0">
                <a:solidFill>
                  <a:schemeClr val="tx1"/>
                </a:solidFill>
                <a:latin typeface="+mn-lt"/>
                <a:ea typeface="+mn-ea"/>
                <a:cs typeface="+mn-cs"/>
              </a:rPr>
              <a:t>(pose comprise</a:t>
            </a:r>
            <a:r>
              <a:rPr lang="fr-FR" sz="1200" b="0" i="0" u="none" strike="noStrike" kern="1200" baseline="0" dirty="0">
                <a:solidFill>
                  <a:schemeClr val="tx1"/>
                </a:solidFill>
                <a:latin typeface="+mn-lt"/>
                <a:ea typeface="+mn-ea"/>
                <a:cs typeface="+mn-cs"/>
              </a:rPr>
              <a:t>), pour un élevage de canards de 1 </a:t>
            </a:r>
            <a:r>
              <a:rPr lang="fr-FR" sz="1200" b="0" i="0" u="none" strike="noStrike" kern="1200" baseline="0">
                <a:solidFill>
                  <a:schemeClr val="tx1"/>
                </a:solidFill>
                <a:latin typeface="+mn-lt"/>
                <a:ea typeface="+mn-ea"/>
                <a:cs typeface="+mn-cs"/>
              </a:rPr>
              <a:t>000 m².</a:t>
            </a:r>
            <a:endParaRPr lang="fr-FR" b="0" dirty="0"/>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1" u="none" strike="noStrike" kern="1200" baseline="0" dirty="0">
                <a:solidFill>
                  <a:schemeClr val="tx1"/>
                </a:solidFill>
                <a:latin typeface="+mn-lt"/>
                <a:ea typeface="+mn-ea"/>
                <a:cs typeface="+mn-cs"/>
              </a:rPr>
              <a:t>Source : Guide des bonnes pratiques environnementales d’élevage, 2019</a:t>
            </a:r>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29</a:t>
            </a:fld>
            <a:endParaRPr lang="fr-FR"/>
          </a:p>
        </p:txBody>
      </p:sp>
    </p:spTree>
    <p:extLst>
      <p:ext uri="{BB962C8B-B14F-4D97-AF65-F5344CB8AC3E}">
        <p14:creationId xmlns:p14="http://schemas.microsoft.com/office/powerpoint/2010/main" val="4283924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r>
              <a:rPr lang="fr-FR" b="1" dirty="0"/>
              <a:t>Message : la</a:t>
            </a:r>
            <a:r>
              <a:rPr lang="fr-FR" b="1" baseline="0" dirty="0"/>
              <a:t> part de l’azote soumise à la volatilisation est différente suivant l’effluent. Plus la fraction d’azote sous forme minérale est importante, plus le risque de volatilisation ammoniacale est accrue, donc plus les émissions de GES sont importantes. </a:t>
            </a:r>
            <a:r>
              <a:rPr lang="fr-FR" b="0" baseline="0" dirty="0"/>
              <a:t>I</a:t>
            </a:r>
            <a:r>
              <a:rPr lang="fr-FR" baseline="0" dirty="0"/>
              <a:t>mportance de bien connaitre son effluent pour le valoriser correctement sur ses surfaces et adapter ses pratiques d’épandage au risque de volatilisation. Pour le calcul de pertes économiques engendrées par cette perte, la base est de 0,73 € par unité d’azote.</a:t>
            </a:r>
          </a:p>
          <a:p>
            <a:pPr marL="0" marR="0" indent="0" algn="l" defTabSz="914400" rtl="0" eaLnBrk="1" fontAlgn="auto" latinLnBrk="0" hangingPunct="1">
              <a:lnSpc>
                <a:spcPct val="100000"/>
              </a:lnSpc>
              <a:spcBef>
                <a:spcPts val="0"/>
              </a:spcBef>
              <a:spcAft>
                <a:spcPts val="0"/>
              </a:spcAft>
              <a:buClrTx/>
              <a:buSzTx/>
              <a:buFontTx/>
              <a:buNone/>
              <a:tabLst/>
              <a:defRPr/>
            </a:pPr>
            <a:r>
              <a:rPr lang="fr-FR" i="1" baseline="0" dirty="0"/>
              <a:t>Source : CA Lorraine</a:t>
            </a:r>
            <a:endParaRPr lang="fr-FR" i="1" dirty="0"/>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35952A-3948-4272-B90A-F6E567B947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r>
              <a:rPr lang="fr-FR" sz="1200" kern="1200" dirty="0">
                <a:solidFill>
                  <a:schemeClr val="tx1"/>
                </a:solidFill>
                <a:effectLst/>
                <a:latin typeface="+mn-lt"/>
                <a:ea typeface="+mn-ea"/>
                <a:cs typeface="+mn-cs"/>
              </a:rPr>
              <a:t>Il faut compter autour de 70000</a:t>
            </a:r>
            <a:r>
              <a:rPr lang="fr-FR" sz="1200" kern="1200" baseline="300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 d’investissement pour une tonne de 15,5m3 et une rampe à </a:t>
            </a:r>
            <a:r>
              <a:rPr lang="fr-FR" sz="1200" kern="1200" dirty="0" err="1">
                <a:solidFill>
                  <a:schemeClr val="tx1"/>
                </a:solidFill>
                <a:effectLst/>
                <a:latin typeface="+mn-lt"/>
                <a:ea typeface="+mn-ea"/>
                <a:cs typeface="+mn-cs"/>
              </a:rPr>
              <a:t>pendillards</a:t>
            </a:r>
            <a:r>
              <a:rPr lang="fr-FR" sz="1200" kern="1200" dirty="0">
                <a:solidFill>
                  <a:schemeClr val="tx1"/>
                </a:solidFill>
                <a:effectLst/>
                <a:latin typeface="+mn-lt"/>
                <a:ea typeface="+mn-ea"/>
                <a:cs typeface="+mn-cs"/>
              </a:rPr>
              <a:t> de 12m (49 000€ + 21 500€, APCA 2018). Le coût global, en comptabilisant la main d’œuvre serait d’environ 112€ par hectare d’épandage (APCA, 2018).</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Il faut compter autour de 72 000</a:t>
            </a:r>
            <a:r>
              <a:rPr lang="fr-FR" sz="1200" kern="1200" baseline="300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 d’investissement pour une tonne de 15,5m3 et un enfouisseur de 4m (49 000€ + 22 500€, APCA 2018). Le coût global, en comptabilisant la main d’œuvre serait d’environ 146€ par hectare d’épandage (APCA 2018).</a:t>
            </a:r>
          </a:p>
          <a:p>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1935952A-3948-4272-B90A-F6E567B9476B}" type="slidenum">
              <a:rPr lang="fr-FR" smtClean="0">
                <a:solidFill>
                  <a:prstClr val="black"/>
                </a:solidFill>
              </a:rPr>
              <a:pPr/>
              <a:t>31</a:t>
            </a:fld>
            <a:endParaRPr lang="fr-FR">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a:t>
            </a:r>
            <a:r>
              <a:rPr lang="fr-FR" b="1" baseline="0" dirty="0"/>
              <a:t> une bonne répartition des effluents = une bonne valorisation = source d’économies ! Adapter les apports aux objectifs de rendement, qui peuvent varier en fonction de la parcelle, et d’une année sur l’autre.</a:t>
            </a:r>
          </a:p>
          <a:p>
            <a:endParaRPr lang="fr-FR" i="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26FAF-49ED-4FE9-8B0D-F66916460B33}"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80383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849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b="1" dirty="0"/>
              <a:t>Message : la fertilisation est source d’émissions de GES indirectes et directes. Il faut agir sur les 2 volets, c’est-à-dire sur les achats d’une part, et l’épandage d’autre part. </a:t>
            </a:r>
            <a:r>
              <a:rPr lang="fr-FR" altLang="fr-FR" b="0" dirty="0"/>
              <a:t>Dans le cadre bleu, propositions de leviers</a:t>
            </a:r>
            <a:r>
              <a:rPr lang="fr-FR" altLang="fr-FR" b="0" baseline="0" dirty="0"/>
              <a:t> pour réduire ses achats et aussi limiter les pertes. Voir diapo suivante si besoin d’aller + loin sur les pertes d’azote. Il faut bien avoir en tête la conversion associée au pouvoir de réchauffement global du N2O qui est </a:t>
            </a:r>
            <a:r>
              <a:rPr lang="fr-FR" altLang="fr-FR" b="1" baseline="0" dirty="0"/>
              <a:t>298 fois plus réchauffant </a:t>
            </a:r>
            <a:r>
              <a:rPr lang="fr-FR" altLang="fr-FR" b="0" baseline="0" dirty="0"/>
              <a:t>que le CO2 !!!</a:t>
            </a:r>
            <a:endParaRPr lang="fr-FR" altLang="fr-FR" b="0" dirty="0"/>
          </a:p>
          <a:p>
            <a:endParaRPr lang="fr-FR" altLang="fr-FR" b="0" dirty="0"/>
          </a:p>
        </p:txBody>
      </p:sp>
      <p:sp>
        <p:nvSpPr>
          <p:cNvPr id="618500"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3AD1BD-957A-4DA4-9443-F367C864485A}" type="slidenum">
              <a:rPr kumimoji="0" lang="fr-FR" altLang="fr-FR" sz="1200" b="0" i="0" u="none" strike="noStrike" kern="1200" cap="none" spc="0" normalizeH="0" baseline="0" noProof="0">
                <a:ln>
                  <a:noFill/>
                </a:ln>
                <a:solidFill>
                  <a:srgbClr val="000000"/>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FR" altLang="fr-FR" sz="1200" b="0" i="0" u="none" strike="noStrike" kern="1200" cap="none" spc="0" normalizeH="0" baseline="0" noProof="0">
              <a:ln>
                <a:noFill/>
              </a:ln>
              <a:solidFill>
                <a:srgbClr val="000000"/>
              </a:solidFill>
              <a:effectLst/>
              <a:uLnTx/>
              <a:uFillTx/>
              <a:latin typeface="Arial" pitchFamily="34" charset="0"/>
              <a:ea typeface="ＭＳ Ｐゴシック" pitchFamily="34" charset="-128"/>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les émissions de GES liées aux</a:t>
            </a:r>
            <a:r>
              <a:rPr lang="fr-FR" b="1" baseline="0" dirty="0"/>
              <a:t> engrais sont indirectes (achats d’engrais source de CO2 lors de leur fabrication/transport) et directes (source de N2O à l’épandage).</a:t>
            </a:r>
          </a:p>
          <a:p>
            <a:r>
              <a:rPr lang="fr-FR" dirty="0"/>
              <a:t>Le N2O</a:t>
            </a:r>
            <a:r>
              <a:rPr lang="fr-FR" baseline="0" dirty="0"/>
              <a:t> est le produit de plusieurs phénomènes en lien avec le cycle de l’azote. 30 % du N2O provient de la </a:t>
            </a:r>
            <a:r>
              <a:rPr lang="fr-FR" baseline="0" dirty="0" err="1"/>
              <a:t>redéposition</a:t>
            </a:r>
            <a:r>
              <a:rPr lang="fr-FR" baseline="0" dirty="0"/>
              <a:t> de l’ammoniac et du lessivage d’azote; 30% de l’épandage de matières organiques; 24% de l’épandage de fertilisants minéraux, et 10 % de la dégradation des résidus de culture et du retournement des prairies temporaires.</a:t>
            </a:r>
          </a:p>
          <a:p>
            <a:r>
              <a:rPr lang="fr-FR" baseline="0" dirty="0"/>
              <a:t>Il y a aussi des pertes d’azote par volatilisation ammoniacale : voir diapo 36 si besoin.</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26FAF-49ED-4FE9-8B0D-F66916460B33}"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26635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baseline="0" dirty="0">
                <a:solidFill>
                  <a:schemeClr val="tx1"/>
                </a:solidFill>
                <a:latin typeface="+mn-lt"/>
                <a:ea typeface="+mn-ea"/>
                <a:cs typeface="+mn-cs"/>
              </a:rPr>
              <a:t>Message: l’</a:t>
            </a:r>
            <a:r>
              <a:rPr lang="fr-FR" sz="1200" b="1" kern="1200" baseline="0" dirty="0" err="1">
                <a:solidFill>
                  <a:schemeClr val="tx1"/>
                </a:solidFill>
                <a:latin typeface="+mn-lt"/>
                <a:ea typeface="+mn-ea"/>
                <a:cs typeface="+mn-cs"/>
              </a:rPr>
              <a:t>ammonitrate</a:t>
            </a:r>
            <a:r>
              <a:rPr lang="fr-FR" sz="1200" b="1" kern="1200" baseline="0" dirty="0">
                <a:solidFill>
                  <a:schemeClr val="tx1"/>
                </a:solidFill>
                <a:latin typeface="+mn-lt"/>
                <a:ea typeface="+mn-ea"/>
                <a:cs typeface="+mn-cs"/>
              </a:rPr>
              <a:t> est la forme la moins sujette à la volatilisation donc la moins émissive, car l’azote qu’elle contient est 50 % sous forme nitrique, forme la plus efficiente car directement assimilable par les plantes. </a:t>
            </a:r>
            <a:r>
              <a:rPr lang="fr-FR" sz="1200" b="0" kern="1200" baseline="0" dirty="0">
                <a:solidFill>
                  <a:schemeClr val="tx1"/>
                </a:solidFill>
                <a:latin typeface="+mn-lt"/>
                <a:ea typeface="Verdana" pitchFamily="34" charset="0"/>
                <a:cs typeface="+mn-cs"/>
              </a:rPr>
              <a:t>M</a:t>
            </a:r>
            <a:r>
              <a:rPr lang="fr-FR" sz="1200" b="0" dirty="0">
                <a:ea typeface="Verdana" pitchFamily="34" charset="0"/>
                <a:cs typeface="Verdana" pitchFamily="34" charset="0"/>
              </a:rPr>
              <a:t>algré un coût supplémentaire, l’azote de l’</a:t>
            </a:r>
            <a:r>
              <a:rPr lang="fr-FR" sz="1200" b="0" dirty="0" err="1">
                <a:ea typeface="Verdana" pitchFamily="34" charset="0"/>
                <a:cs typeface="Verdana" pitchFamily="34" charset="0"/>
              </a:rPr>
              <a:t>ammo</a:t>
            </a:r>
            <a:r>
              <a:rPr lang="fr-FR" sz="1200" b="0" baseline="0" dirty="0">
                <a:ea typeface="Verdana" pitchFamily="34" charset="0"/>
                <a:cs typeface="Verdana" pitchFamily="34" charset="0"/>
              </a:rPr>
              <a:t> </a:t>
            </a:r>
            <a:r>
              <a:rPr lang="fr-FR" sz="1200" b="0" dirty="0">
                <a:ea typeface="Verdana" pitchFamily="34" charset="0"/>
                <a:cs typeface="Verdana" pitchFamily="34" charset="0"/>
              </a:rPr>
              <a:t>sera mieux valorisé, donc les émissions de GES moins importantes. </a:t>
            </a:r>
            <a:r>
              <a:rPr lang="fr-FR" sz="1200" kern="1200" baseline="0" dirty="0">
                <a:solidFill>
                  <a:schemeClr val="tx1"/>
                </a:solidFill>
                <a:latin typeface="+mn-lt"/>
                <a:ea typeface="+mn-ea"/>
                <a:cs typeface="+mn-cs"/>
              </a:rPr>
              <a:t>L’</a:t>
            </a:r>
            <a:r>
              <a:rPr lang="fr-FR" sz="1200" b="0" kern="1200" baseline="0" dirty="0">
                <a:solidFill>
                  <a:schemeClr val="tx1"/>
                </a:solidFill>
                <a:latin typeface="+mn-lt"/>
                <a:ea typeface="+mn-ea"/>
                <a:cs typeface="+mn-cs"/>
              </a:rPr>
              <a:t>urée sous forme 100 % uréique est particulièrement exposée à la volatilisation. </a:t>
            </a:r>
            <a:endParaRPr lang="fr-FR" sz="1200" b="1" dirty="0">
              <a:ea typeface="Verdana" pitchFamily="34" charset="0"/>
              <a:cs typeface="Verdana"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ea typeface="Verdana" pitchFamily="34" charset="0"/>
              </a:rPr>
              <a:t>(base de calcul 1 </a:t>
            </a:r>
            <a:r>
              <a:rPr lang="fr-FR" sz="1200" b="0" dirty="0" err="1">
                <a:ea typeface="Verdana" pitchFamily="34" charset="0"/>
              </a:rPr>
              <a:t>uN</a:t>
            </a:r>
            <a:r>
              <a:rPr lang="fr-FR" sz="1200" b="0" dirty="0">
                <a:ea typeface="Verdana" pitchFamily="34" charset="0"/>
              </a:rPr>
              <a:t> = 12,6 éq.CO2)</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1" dirty="0"/>
              <a:t> Source : prix = cotations de l’engrais au 31/01/2025</a:t>
            </a:r>
            <a:endParaRPr lang="fr-FR" b="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35952A-3948-4272-B90A-F6E567B947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12557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pour réduire les achats</a:t>
            </a:r>
            <a:r>
              <a:rPr lang="fr-FR" b="1" baseline="0" dirty="0"/>
              <a:t>, plusieurs solutions à mixer =&gt; </a:t>
            </a:r>
            <a:r>
              <a:rPr lang="fr-FR" dirty="0"/>
              <a:t>utilisation</a:t>
            </a:r>
            <a:r>
              <a:rPr lang="fr-FR" baseline="0" dirty="0"/>
              <a:t> d’OAD pour évaluer les besoins, combinée à la valorisation par épandage efficient des engrais organiques produits sur la ferme, et à l’introduction de légumineuses et cultures pièges à nitrates.</a:t>
            </a:r>
          </a:p>
          <a:p>
            <a:r>
              <a:rPr lang="fr-FR" i="1" baseline="0" dirty="0"/>
              <a:t>Sources : INRAE, Pellerin, 2013 et ACSE Grand Est 2020</a:t>
            </a:r>
            <a:endParaRPr lang="fr-FR" i="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26FAF-49ED-4FE9-8B0D-F66916460B33}"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08513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259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b="1" dirty="0"/>
              <a:t>Message : le panel des leviers pour stocker plus de carbone dans les sols</a:t>
            </a:r>
          </a:p>
          <a:p>
            <a:r>
              <a:rPr lang="fr-FR" altLang="fr-FR" b="1" dirty="0"/>
              <a:t>Vidéo 4 pour 1000 : https://www.youtube.com/watch?v=8lZ0TIjA-fk</a:t>
            </a:r>
          </a:p>
        </p:txBody>
      </p:sp>
      <p:sp>
        <p:nvSpPr>
          <p:cNvPr id="62259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760D26-E07B-4F31-AE00-314AEE4079E8}" type="slidenum">
              <a:rPr kumimoji="0" lang="fr-FR" altLang="fr-FR" sz="1200" b="0" i="0" u="none" strike="noStrike" kern="1200" cap="none" spc="0" normalizeH="0" baseline="0" noProof="0">
                <a:ln>
                  <a:noFill/>
                </a:ln>
                <a:solidFill>
                  <a:srgbClr val="000000"/>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FR" altLang="fr-FR" sz="1200" b="0" i="0" u="none" strike="noStrike" kern="1200" cap="none" spc="0" normalizeH="0" baseline="0" noProof="0">
              <a:ln>
                <a:noFill/>
              </a:ln>
              <a:solidFill>
                <a:srgbClr val="000000"/>
              </a:solidFill>
              <a:effectLst/>
              <a:uLnTx/>
              <a:uFillTx/>
              <a:latin typeface="Arial" pitchFamily="34" charset="0"/>
              <a:ea typeface="ＭＳ Ｐゴシック" pitchFamily="34" charset="-128"/>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Message : pour stocker</a:t>
            </a:r>
            <a:r>
              <a:rPr lang="fr-FR" b="1" baseline="0" dirty="0"/>
              <a:t> du carbone, il faut d’abord en restituer, en réfléchissant le choix des cultures et </a:t>
            </a:r>
            <a:r>
              <a:rPr lang="fr-FR" b="1" baseline="0" dirty="0" err="1"/>
              <a:t>intercultures</a:t>
            </a:r>
            <a:r>
              <a:rPr lang="fr-FR" b="1" baseline="0" dirty="0"/>
              <a:t>. Il s’agit de produire de la biomasse sans l’exporter </a:t>
            </a:r>
            <a:r>
              <a:rPr lang="fr-FR" b="0" baseline="0" dirty="0"/>
              <a:t>(voir diapo masquée suivante si besoin).</a:t>
            </a:r>
            <a:r>
              <a:rPr lang="fr-FR" b="1" baseline="0" dirty="0"/>
              <a:t> Il faut aussi limiter le déstockage lié au travail du sol.</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Cases oranges: gain GES potentiels (source Pellerin,</a:t>
            </a:r>
            <a:r>
              <a:rPr lang="fr-FR" baseline="0" dirty="0"/>
              <a:t> INRAE 2013)</a:t>
            </a:r>
            <a:r>
              <a:rPr lang="fr-FR" dirty="0"/>
              <a:t>.</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Lien vers Acacia,</a:t>
            </a:r>
            <a:r>
              <a:rPr lang="fr-FR" baseline="0" dirty="0"/>
              <a:t> outil d’aide au choix </a:t>
            </a:r>
            <a:r>
              <a:rPr lang="fr-FR" sz="1200" b="0" i="0" kern="1200" dirty="0">
                <a:solidFill>
                  <a:schemeClr val="tx1"/>
                </a:solidFill>
                <a:effectLst/>
                <a:latin typeface="+mn-lt"/>
                <a:ea typeface="+mn-ea"/>
                <a:cs typeface="+mn-cs"/>
              </a:rPr>
              <a:t>et à l‘adaptation des couverts d‘</a:t>
            </a:r>
            <a:r>
              <a:rPr lang="fr-FR" sz="1200" b="0" i="0" kern="1200" dirty="0" err="1">
                <a:solidFill>
                  <a:schemeClr val="tx1"/>
                </a:solidFill>
                <a:effectLst/>
                <a:latin typeface="+mn-lt"/>
                <a:ea typeface="+mn-ea"/>
                <a:cs typeface="+mn-cs"/>
              </a:rPr>
              <a:t>interculture</a:t>
            </a:r>
            <a:r>
              <a:rPr lang="fr-FR" sz="1200" b="0" i="0" kern="1200" dirty="0">
                <a:solidFill>
                  <a:schemeClr val="tx1"/>
                </a:solidFill>
                <a:effectLst/>
                <a:latin typeface="+mn-lt"/>
                <a:ea typeface="+mn-ea"/>
                <a:cs typeface="+mn-cs"/>
              </a:rPr>
              <a:t> = tableur fonctionnant sous Excel ayant pour objectif d’aider à créer et mettre en </a:t>
            </a:r>
            <a:r>
              <a:rPr lang="fr-FR" sz="1200" b="0" i="0" kern="1200" dirty="0" err="1">
                <a:solidFill>
                  <a:schemeClr val="tx1"/>
                </a:solidFill>
                <a:effectLst/>
                <a:latin typeface="+mn-lt"/>
                <a:ea typeface="+mn-ea"/>
                <a:cs typeface="+mn-cs"/>
              </a:rPr>
              <a:t>oeuvre</a:t>
            </a:r>
            <a:r>
              <a:rPr lang="fr-FR" sz="1200" b="0" i="0" kern="1200" dirty="0">
                <a:solidFill>
                  <a:schemeClr val="tx1"/>
                </a:solidFill>
                <a:effectLst/>
                <a:latin typeface="+mn-lt"/>
                <a:ea typeface="+mn-ea"/>
                <a:cs typeface="+mn-cs"/>
              </a:rPr>
              <a:t> les couverts végétaux sur l’exploitation</a:t>
            </a:r>
            <a:r>
              <a:rPr lang="fr-FR" sz="1200" b="0" i="0" kern="1200" baseline="0" dirty="0">
                <a:solidFill>
                  <a:schemeClr val="tx1"/>
                </a:solidFill>
                <a:effectLst/>
                <a:latin typeface="+mn-lt"/>
                <a:ea typeface="+mn-ea"/>
                <a:cs typeface="+mn-cs"/>
              </a:rPr>
              <a:t> : </a:t>
            </a:r>
            <a:r>
              <a:rPr lang="fr-FR" sz="1200" b="0" i="0" kern="1200" dirty="0">
                <a:solidFill>
                  <a:schemeClr val="tx1"/>
                </a:solidFill>
                <a:effectLst/>
                <a:latin typeface="+mn-lt"/>
                <a:ea typeface="+mn-ea"/>
                <a:cs typeface="+mn-cs"/>
              </a:rPr>
              <a:t>https://gieemagellan.wixsite.com/magellan/acacia</a:t>
            </a:r>
          </a:p>
          <a:p>
            <a:pPr marL="0" marR="0" indent="0" algn="l" defTabSz="914400" rtl="0" eaLnBrk="1" fontAlgn="auto" latinLnBrk="0" hangingPunct="1">
              <a:lnSpc>
                <a:spcPct val="100000"/>
              </a:lnSpc>
              <a:spcBef>
                <a:spcPts val="0"/>
              </a:spcBef>
              <a:spcAft>
                <a:spcPts val="0"/>
              </a:spcAft>
              <a:buClrTx/>
              <a:buSzTx/>
              <a:buFontTx/>
              <a:buNone/>
              <a:tabLst/>
              <a:defRPr/>
            </a:pPr>
            <a:endParaRPr lang="fr-FR" b="0" i="0" dirty="0">
              <a:effectLst/>
            </a:endParaRPr>
          </a:p>
          <a:p>
            <a:endParaRPr lang="fr-FR" b="0" i="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BDB3E-A4CD-4BB8-A57B-756DD60A7C43}"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98408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Pour animer : faire un arbre des avantages/inconvénients de l’implantation de légumineuses dans les couverts =&gt; il y a plus d’avantages que d’inconvénients…</a:t>
            </a:r>
            <a:r>
              <a:rPr lang="fr-FR" dirty="0"/>
              <a:t> On peut reproduire l’exercice en animation en</a:t>
            </a:r>
            <a:r>
              <a:rPr lang="fr-FR" baseline="0" dirty="0"/>
              <a:t> choisissant un autre levier avec la salle et en déclinant avantages/inconvénients sous forme d’arbre.</a:t>
            </a:r>
          </a:p>
          <a:p>
            <a:r>
              <a:rPr lang="fr-FR" baseline="0" dirty="0"/>
              <a:t>Pour plus de leviers cultures, voir le support 4_</a:t>
            </a:r>
            <a:r>
              <a:rPr lang="fr-FR" dirty="0"/>
              <a:t>grandes_cultures_leviers</a:t>
            </a:r>
            <a:r>
              <a:rPr lang="fr-FR" baseline="0" dirty="0"/>
              <a:t> sur la page Opéra connaissances du projet Climat-</a:t>
            </a:r>
            <a:r>
              <a:rPr lang="fr-FR" baseline="0" dirty="0" err="1"/>
              <a:t>culteur</a:t>
            </a:r>
            <a:r>
              <a:rPr lang="fr-FR" baseline="0" dirty="0"/>
              <a:t> : https://opera-connaissances.chambres-agriculture.fr/index.php?lvl=notice_display&amp;id=293953</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26FAF-49ED-4FE9-8B0D-F66916460B33}"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29181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361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pPr>
            <a:r>
              <a:rPr lang="fr-FR" altLang="fr-FR" b="1" dirty="0"/>
              <a:t>Message : panel des leviers de stockage carbone dans les haies et les arbres (agroforesterie)</a:t>
            </a:r>
          </a:p>
          <a:p>
            <a:pPr marL="171450" indent="-171450">
              <a:lnSpc>
                <a:spcPct val="150000"/>
              </a:lnSpc>
              <a:buFont typeface="Arial" panose="020B0604020202020204" pitchFamily="34" charset="0"/>
              <a:buChar char="•"/>
            </a:pPr>
            <a:r>
              <a:rPr lang="fr-FR" altLang="fr-FR" dirty="0"/>
              <a:t>Avec différents dispositifs d’accompagnement existants : le Plan de Relance « Plantons des haies », le projet </a:t>
            </a:r>
            <a:r>
              <a:rPr lang="fr-FR" altLang="fr-FR" dirty="0" err="1"/>
              <a:t>Carbocage</a:t>
            </a:r>
            <a:r>
              <a:rPr lang="fr-FR" altLang="fr-FR" dirty="0"/>
              <a:t> qui a abouti à la rédaction de la méthode Label Bas Carbone Haies qui calcule le carbone stocké et permet de le valoriser en crédits carbone (voir diapo suivante). </a:t>
            </a:r>
          </a:p>
          <a:p>
            <a:pPr marL="171450" indent="-171450">
              <a:lnSpc>
                <a:spcPct val="150000"/>
              </a:lnSpc>
              <a:buFont typeface="Arial" panose="020B0604020202020204" pitchFamily="34" charset="0"/>
              <a:buChar char="•"/>
            </a:pPr>
            <a:r>
              <a:rPr lang="fr-FR" altLang="fr-FR" dirty="0"/>
              <a:t>Pour plus de détails sur les crédits carbone, voir le support 3_marché du carbone sur l’Opera connaissances Climat-</a:t>
            </a:r>
            <a:r>
              <a:rPr lang="fr-FR" altLang="fr-FR" dirty="0" err="1"/>
              <a:t>culteur</a:t>
            </a:r>
            <a:r>
              <a:rPr lang="fr-FR" altLang="fr-FR" dirty="0"/>
              <a:t> : https://opera-connaissances.chambres-agriculture.fr/index.php?lvl=notice_display&amp;id=293963</a:t>
            </a:r>
          </a:p>
          <a:p>
            <a:pPr marL="171450" indent="-171450">
              <a:lnSpc>
                <a:spcPct val="150000"/>
              </a:lnSpc>
              <a:buFont typeface="Arial" panose="020B0604020202020204" pitchFamily="34" charset="0"/>
              <a:buChar char="•"/>
            </a:pPr>
            <a:r>
              <a:rPr lang="fr-FR" altLang="fr-FR" dirty="0"/>
              <a:t>Vidéo complémentaire : « Grandes cultures et agroforesterie : 150 ha en agroforesterie dans la Nièvre » : </a:t>
            </a:r>
            <a:r>
              <a:rPr lang="fr-FR" altLang="fr-FR" sz="1400" dirty="0">
                <a:hlinkClick r:id="rId3"/>
              </a:rPr>
              <a:t>https://www.youtube.com/embed/6n8nolqMOrw</a:t>
            </a:r>
            <a:endParaRPr lang="fr-FR" altLang="fr-FR" sz="1400" dirty="0"/>
          </a:p>
          <a:p>
            <a:pPr marL="171450" indent="-171450" eaLnBrk="1" hangingPunct="1">
              <a:lnSpc>
                <a:spcPct val="150000"/>
              </a:lnSpc>
              <a:spcBef>
                <a:spcPct val="0"/>
              </a:spcBef>
              <a:buFont typeface="Arial" panose="020B0604020202020204" pitchFamily="34" charset="0"/>
              <a:buChar char="•"/>
            </a:pPr>
            <a:r>
              <a:rPr lang="fr-FR" altLang="fr-FR" dirty="0"/>
              <a:t>Si besoin de développer les leviers haies et agroforesterie, se reporter au diaporama « 8_support agroforesterie » de la mallette </a:t>
            </a:r>
            <a:r>
              <a:rPr lang="fr-FR" altLang="fr-FR" dirty="0" err="1"/>
              <a:t>ClimatCulteur</a:t>
            </a:r>
            <a:r>
              <a:rPr lang="fr-FR" altLang="fr-FR" dirty="0"/>
              <a:t> : https://opera-connaissances.chambres-agriculture.fr/index.php?lvl=notice_display&amp;id=293963</a:t>
            </a:r>
          </a:p>
          <a:p>
            <a:pPr>
              <a:lnSpc>
                <a:spcPct val="150000"/>
              </a:lnSpc>
            </a:pPr>
            <a:endParaRPr lang="fr-FR" altLang="fr-FR" dirty="0"/>
          </a:p>
          <a:p>
            <a:pPr>
              <a:lnSpc>
                <a:spcPct val="150000"/>
              </a:lnSpc>
            </a:pPr>
            <a:endParaRPr lang="fr-FR" altLang="fr-FR" dirty="0"/>
          </a:p>
          <a:p>
            <a:endParaRPr lang="fr-FR" altLang="fr-FR" dirty="0"/>
          </a:p>
        </p:txBody>
      </p:sp>
      <p:sp>
        <p:nvSpPr>
          <p:cNvPr id="623620"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3976B2C-4463-4DCE-A714-C90A28FC00CB}" type="slidenum">
              <a:rPr kumimoji="0" lang="fr-FR" altLang="fr-FR" sz="1200" b="0" i="0" u="none" strike="noStrike" kern="1200" cap="none" spc="0" normalizeH="0" baseline="0" noProof="0">
                <a:ln>
                  <a:noFill/>
                </a:ln>
                <a:solidFill>
                  <a:srgbClr val="000000"/>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FR" altLang="fr-FR" sz="1200" b="0" i="0" u="none" strike="noStrike" kern="1200" cap="none" spc="0" normalizeH="0" baseline="0" noProof="0">
              <a:ln>
                <a:noFill/>
              </a:ln>
              <a:solidFill>
                <a:srgbClr val="000000"/>
              </a:solidFill>
              <a:effectLst/>
              <a:uLnTx/>
              <a:uFillTx/>
              <a:latin typeface="Arial" pitchFamily="34" charset="0"/>
              <a:ea typeface="ＭＳ Ｐゴシック" pitchFamily="34" charset="-128"/>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Message : exemple de valorisation du carbone stocké dans les haies et les surfaces agroforestières,</a:t>
            </a:r>
            <a:r>
              <a:rPr lang="fr-FR" b="1" baseline="0" dirty="0"/>
              <a:t> </a:t>
            </a:r>
            <a:r>
              <a:rPr lang="fr-FR" baseline="0" dirty="0"/>
              <a:t>grâce au projet </a:t>
            </a:r>
            <a:r>
              <a:rPr lang="fr-FR" baseline="0" dirty="0" err="1"/>
              <a:t>Carbocage</a:t>
            </a:r>
            <a:r>
              <a:rPr lang="fr-FR" baseline="0" dirty="0"/>
              <a:t> qui a permis de valider une méthode de calcul et de créer un outil dédié =&gt; le PGDH – PGDSAF (Plan de Gestion Durable des Haies/ Surfaces </a:t>
            </a:r>
            <a:r>
              <a:rPr lang="fr-FR" baseline="0" dirty="0" err="1"/>
              <a:t>AgroForestières</a:t>
            </a:r>
            <a:r>
              <a:rPr lang="fr-FR" baseline="0" dirty="0"/>
              <a:t>). On peut aujourd’hui être rémunéré pour la bonne gestion de ses haies sous forme de crédits carbone.</a:t>
            </a:r>
            <a:endParaRPr lang="fr-FR" dirty="0"/>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dirty="0"/>
              <a:t>Pour plus de détails sur le déroulé d’un projet de </a:t>
            </a:r>
            <a:r>
              <a:rPr lang="fr-FR" altLang="fr-FR" dirty="0" err="1"/>
              <a:t>valorisdation</a:t>
            </a:r>
            <a:r>
              <a:rPr lang="fr-FR" altLang="fr-FR" dirty="0"/>
              <a:t> du carbone des haies, voir le support 3_marché du carbone sur l’Opera connaissances Climat-</a:t>
            </a:r>
            <a:r>
              <a:rPr lang="fr-FR" altLang="fr-FR" dirty="0" err="1"/>
              <a:t>culteur</a:t>
            </a:r>
            <a:r>
              <a:rPr lang="fr-FR" altLang="fr-FR" dirty="0"/>
              <a:t> : https://opera-connaissances.chambres-agriculture.fr/index.php?lvl=notice_display&amp;id=293963</a:t>
            </a:r>
            <a:endParaRPr lang="fr-FR" baseline="0" dirty="0"/>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70C60F-9DC8-4E46-B3C5-54D7F584804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42760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Analyser ainsi 3-4 leviers d’action en notant sur un </a:t>
            </a:r>
            <a:r>
              <a:rPr lang="fr-FR" dirty="0" err="1"/>
              <a:t>paper</a:t>
            </a:r>
            <a:r>
              <a:rPr lang="fr-FR" dirty="0"/>
              <a:t> </a:t>
            </a:r>
            <a:r>
              <a:rPr lang="fr-FR" dirty="0" err="1"/>
              <a:t>board</a:t>
            </a:r>
            <a:r>
              <a:rPr lang="fr-FR" dirty="0"/>
              <a:t> les avantages/intérêts/inconvénients/freins, </a:t>
            </a:r>
            <a:r>
              <a:rPr lang="fr-FR"/>
              <a:t>puis animer un </a:t>
            </a:r>
            <a:r>
              <a:rPr lang="fr-FR" dirty="0"/>
              <a:t>temps</a:t>
            </a:r>
            <a:r>
              <a:rPr lang="fr-FR" baseline="0" dirty="0"/>
              <a:t> d’échanges sur les solutions et facteurs de réussite.</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26FAF-49ED-4FE9-8B0D-F66916460B33}"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17009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Utiliser le set pédagogique : https://opera-connaissances.chambres-agriculture.fr/index.php?lvl=notice_display&amp;id=291453 </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726FAF-49ED-4FE9-8B0D-F66916460B33}"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17009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6.xml"/><Relationship Id="rId4" Type="http://schemas.openxmlformats.org/officeDocument/2006/relationships/image" Target="../media/image19.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7.xml"/><Relationship Id="rId4" Type="http://schemas.openxmlformats.org/officeDocument/2006/relationships/image" Target="../media/image28.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4" name="Picture 7"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437" y="0"/>
            <a:ext cx="118575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09600" y="381000"/>
            <a:ext cx="8331200" cy="1524000"/>
          </a:xfrm>
        </p:spPr>
        <p:txBody>
          <a:bodyPr/>
          <a:lstStyle>
            <a:lvl1pPr>
              <a:defRPr b="1"/>
            </a:lvl1pPr>
          </a:lstStyle>
          <a:p>
            <a:pPr lvl="0"/>
            <a:r>
              <a:rPr lang="fr-FR" noProof="0"/>
              <a:t>Modifiez le style du titre</a:t>
            </a:r>
            <a:endParaRPr lang="en-US" noProof="0" dirty="0"/>
          </a:p>
        </p:txBody>
      </p:sp>
      <p:sp>
        <p:nvSpPr>
          <p:cNvPr id="3075" name="Rectangle 3"/>
          <p:cNvSpPr>
            <a:spLocks noGrp="1" noChangeArrowheads="1"/>
          </p:cNvSpPr>
          <p:nvPr>
            <p:ph type="subTitle" idx="1"/>
          </p:nvPr>
        </p:nvSpPr>
        <p:spPr>
          <a:xfrm>
            <a:off x="609600" y="1905000"/>
            <a:ext cx="6197600" cy="1752600"/>
          </a:xfrm>
        </p:spPr>
        <p:txBody>
          <a:bodyPr/>
          <a:lstStyle>
            <a:lvl1pPr marL="0" indent="0">
              <a:buFontTx/>
              <a:buNone/>
              <a:defRPr sz="2400">
                <a:solidFill>
                  <a:schemeClr val="tx1"/>
                </a:solidFill>
              </a:defRPr>
            </a:lvl1pPr>
          </a:lstStyle>
          <a:p>
            <a:pPr lvl="0"/>
            <a:r>
              <a:rPr lang="fr-FR" noProof="0"/>
              <a:t>Modifiez le style des sous-titres du masque</a:t>
            </a:r>
            <a:endParaRPr lang="en-US" noProof="0"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435" y="3429000"/>
            <a:ext cx="3072341" cy="1249232"/>
          </a:xfrm>
          <a:prstGeom prst="rect">
            <a:avLst/>
          </a:prstGeom>
        </p:spPr>
      </p:pic>
    </p:spTree>
    <p:extLst>
      <p:ext uri="{BB962C8B-B14F-4D97-AF65-F5344CB8AC3E}">
        <p14:creationId xmlns:p14="http://schemas.microsoft.com/office/powerpoint/2010/main" val="3220211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4"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8"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flipH="1">
            <a:off x="814917" y="1195388"/>
            <a:ext cx="9025467"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3"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392996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4"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8"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963084" y="4406907"/>
            <a:ext cx="10363200" cy="1362075"/>
          </a:xfrm>
        </p:spPr>
        <p:txBody>
          <a:bodyPr anchor="t"/>
          <a:lstStyle>
            <a:lvl1pPr algn="l">
              <a:defRPr sz="3600" b="1" cap="all"/>
            </a:lvl1pPr>
          </a:lstStyle>
          <a:p>
            <a:r>
              <a:rPr lang="fr-FR"/>
              <a:t>Modifiez le style du titre</a:t>
            </a:r>
            <a:endParaRPr lang="fr-FR" dirty="0"/>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Tree>
    <p:extLst>
      <p:ext uri="{BB962C8B-B14F-4D97-AF65-F5344CB8AC3E}">
        <p14:creationId xmlns:p14="http://schemas.microsoft.com/office/powerpoint/2010/main" val="666464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re de section">
    <p:spTree>
      <p:nvGrpSpPr>
        <p:cNvPr id="1" name=""/>
        <p:cNvGrpSpPr/>
        <p:nvPr/>
      </p:nvGrpSpPr>
      <p:grpSpPr>
        <a:xfrm>
          <a:off x="0" y="0"/>
          <a:ext cx="0" cy="0"/>
          <a:chOff x="0" y="0"/>
          <a:chExt cx="0" cy="0"/>
        </a:xfrm>
      </p:grpSpPr>
      <p:pic>
        <p:nvPicPr>
          <p:cNvPr id="3" name="Picture 3" descr="cercle haut pw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8608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155" y="6186488"/>
            <a:ext cx="10991849"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299703" y="4437063"/>
            <a:ext cx="1750484"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1007435" y="2852942"/>
            <a:ext cx="10363200" cy="1362075"/>
          </a:xfrm>
        </p:spPr>
        <p:txBody>
          <a:bodyPr anchor="t"/>
          <a:lstStyle>
            <a:lvl1pPr algn="l">
              <a:defRPr sz="3600" b="1" cap="all">
                <a:solidFill>
                  <a:srgbClr val="009139"/>
                </a:solidFill>
              </a:defRPr>
            </a:lvl1pPr>
          </a:lstStyle>
          <a:p>
            <a:r>
              <a:rPr lang="fr-FR"/>
              <a:t>Modifiez le style du titre</a:t>
            </a:r>
            <a:endParaRPr lang="fr-FR" dirty="0"/>
          </a:p>
        </p:txBody>
      </p:sp>
    </p:spTree>
    <p:extLst>
      <p:ext uri="{BB962C8B-B14F-4D97-AF65-F5344CB8AC3E}">
        <p14:creationId xmlns:p14="http://schemas.microsoft.com/office/powerpoint/2010/main" val="1117473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Line 5"/>
          <p:cNvSpPr>
            <a:spLocks noChangeShapeType="1"/>
          </p:cNvSpPr>
          <p:nvPr/>
        </p:nvSpPr>
        <p:spPr bwMode="auto">
          <a:xfrm flipH="1">
            <a:off x="814917" y="1195388"/>
            <a:ext cx="9025467"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8"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Modifiez le style du titre</a:t>
            </a:r>
            <a:endParaRPr lang="fr-FR" dirty="0"/>
          </a:p>
        </p:txBody>
      </p:sp>
      <p:sp>
        <p:nvSpPr>
          <p:cNvPr id="3" name="Espace réservé du contenu 2"/>
          <p:cNvSpPr>
            <a:spLocks noGrp="1"/>
          </p:cNvSpPr>
          <p:nvPr>
            <p:ph sz="half" idx="1"/>
          </p:nvPr>
        </p:nvSpPr>
        <p:spPr>
          <a:xfrm>
            <a:off x="914400" y="1981200"/>
            <a:ext cx="5080000" cy="4114800"/>
          </a:xfrm>
        </p:spPr>
        <p:txBody>
          <a:bodyPr/>
          <a:lstStyle>
            <a:lvl1pPr>
              <a:defRPr sz="2800" baseline="0">
                <a:latin typeface="Verdana"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549780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5" name="Picture 3" descr="bandeau bas pw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fleche_gr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20868"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dirty="0"/>
              <a:t>Cliquez sur l'icône pour ajouter une image</a:t>
            </a: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Tree>
    <p:extLst>
      <p:ext uri="{BB962C8B-B14F-4D97-AF65-F5344CB8AC3E}">
        <p14:creationId xmlns:p14="http://schemas.microsoft.com/office/powerpoint/2010/main" val="2154137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4" name="Picture 3" descr="bandeau bas pw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59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rot="5400000" flipH="1">
            <a:off x="7283984" y="3321051"/>
            <a:ext cx="6264275"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9" descr="fleche_gr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4217" y="5661025"/>
            <a:ext cx="12192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rot="5400000">
            <a:off x="8286812" y="2246300"/>
            <a:ext cx="5544616" cy="1285280"/>
          </a:xfrm>
        </p:spPr>
        <p:txBody>
          <a:bodyPr/>
          <a:lstStyle/>
          <a:p>
            <a:r>
              <a:rPr lang="fr-FR"/>
              <a:t>Modifiez le style du titre</a:t>
            </a:r>
            <a:endParaRPr lang="fr-FR" dirty="0"/>
          </a:p>
        </p:txBody>
      </p:sp>
      <p:sp>
        <p:nvSpPr>
          <p:cNvPr id="3" name="Espace réservé du texte vertical 2"/>
          <p:cNvSpPr>
            <a:spLocks noGrp="1"/>
          </p:cNvSpPr>
          <p:nvPr>
            <p:ph type="body" orient="vert" idx="1"/>
          </p:nvPr>
        </p:nvSpPr>
        <p:spPr>
          <a:xfrm>
            <a:off x="917304" y="1124744"/>
            <a:ext cx="9118037" cy="411480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78379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32"/>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385769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093593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7"/>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372914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70549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024626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278502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768536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3"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4319417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0916985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02139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0"/>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40"/>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6345482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32"/>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lvl1pPr>
              <a:defRPr/>
            </a:lvl1pPr>
          </a:lstStyle>
          <a:p>
            <a:fld id="{0B8707D2-2D36-47C9-9B8C-644C2EA7F182}" type="datetime1">
              <a:rPr lang="fr-FR" altLang="fr-FR">
                <a:solidFill>
                  <a:srgbClr val="000000"/>
                </a:solidFill>
              </a:rPr>
              <a:pPr/>
              <a:t>27/01/2025</a:t>
            </a:fld>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endParaRPr lang="fr-FR" altLang="fr-FR">
              <a:solidFill>
                <a:srgbClr val="FFFFFF"/>
              </a:solidFill>
            </a:endParaRPr>
          </a:p>
        </p:txBody>
      </p:sp>
      <p:sp>
        <p:nvSpPr>
          <p:cNvPr id="6" name="Espace réservé du numéro de diapositive 5"/>
          <p:cNvSpPr>
            <a:spLocks noGrp="1"/>
          </p:cNvSpPr>
          <p:nvPr>
            <p:ph type="sldNum" sz="quarter" idx="12"/>
          </p:nvPr>
        </p:nvSpPr>
        <p:spPr/>
        <p:txBody>
          <a:bodyPr/>
          <a:lstStyle>
            <a:lvl1pPr>
              <a:defRPr/>
            </a:lvl1pPr>
          </a:lstStyle>
          <a:p>
            <a:fld id="{B621248D-AF2C-4BC8-AF0B-172897E91F3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847924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fld id="{02148E54-185E-4866-8FDF-C1FADCA069DE}" type="datetime1">
              <a:rPr lang="fr-FR" altLang="fr-FR">
                <a:solidFill>
                  <a:srgbClr val="000000"/>
                </a:solidFill>
              </a:rPr>
              <a:pPr/>
              <a:t>27/01/2025</a:t>
            </a:fld>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endParaRPr lang="fr-FR" altLang="fr-FR">
              <a:solidFill>
                <a:srgbClr val="FFFFFF"/>
              </a:solidFill>
            </a:endParaRPr>
          </a:p>
        </p:txBody>
      </p:sp>
      <p:sp>
        <p:nvSpPr>
          <p:cNvPr id="6" name="Espace réservé du numéro de diapositive 5"/>
          <p:cNvSpPr>
            <a:spLocks noGrp="1"/>
          </p:cNvSpPr>
          <p:nvPr>
            <p:ph type="sldNum" sz="quarter" idx="12"/>
          </p:nvPr>
        </p:nvSpPr>
        <p:spPr/>
        <p:txBody>
          <a:bodyPr/>
          <a:lstStyle>
            <a:lvl1pPr>
              <a:defRPr/>
            </a:lvl1pPr>
          </a:lstStyle>
          <a:p>
            <a:fld id="{DE43DF30-4CD9-445A-A5DF-B35FCF167A0B}"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0473578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7"/>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
        <p:nvSpPr>
          <p:cNvPr id="4" name="Espace réservé de la date 3"/>
          <p:cNvSpPr>
            <a:spLocks noGrp="1"/>
          </p:cNvSpPr>
          <p:nvPr>
            <p:ph type="dt" sz="half" idx="10"/>
          </p:nvPr>
        </p:nvSpPr>
        <p:spPr/>
        <p:txBody>
          <a:bodyPr/>
          <a:lstStyle>
            <a:lvl1pPr>
              <a:defRPr/>
            </a:lvl1pPr>
          </a:lstStyle>
          <a:p>
            <a:fld id="{C733CFB4-564C-48C3-A96F-8BBD85E35052}" type="datetime1">
              <a:rPr lang="fr-FR" altLang="fr-FR">
                <a:solidFill>
                  <a:srgbClr val="000000"/>
                </a:solidFill>
              </a:rPr>
              <a:pPr/>
              <a:t>27/01/2025</a:t>
            </a:fld>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endParaRPr lang="fr-FR" altLang="fr-FR">
              <a:solidFill>
                <a:srgbClr val="FFFFFF"/>
              </a:solidFill>
            </a:endParaRPr>
          </a:p>
        </p:txBody>
      </p:sp>
      <p:sp>
        <p:nvSpPr>
          <p:cNvPr id="6" name="Espace réservé du numéro de diapositive 5"/>
          <p:cNvSpPr>
            <a:spLocks noGrp="1"/>
          </p:cNvSpPr>
          <p:nvPr>
            <p:ph type="sldNum" sz="quarter" idx="12"/>
          </p:nvPr>
        </p:nvSpPr>
        <p:spPr/>
        <p:txBody>
          <a:bodyPr/>
          <a:lstStyle>
            <a:lvl1pPr>
              <a:defRPr/>
            </a:lvl1pPr>
          </a:lstStyle>
          <a:p>
            <a:fld id="{622DA581-D2AB-47D0-BC6B-31B9D8B3017E}"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42719675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1678517" y="1600205"/>
            <a:ext cx="484928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731000" y="1600205"/>
            <a:ext cx="4851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lvl1pPr>
              <a:defRPr/>
            </a:lvl1pPr>
          </a:lstStyle>
          <a:p>
            <a:fld id="{23D00C7B-0D82-442D-880A-813ABBA87DEF}" type="datetime1">
              <a:rPr lang="fr-FR" altLang="fr-FR">
                <a:solidFill>
                  <a:srgbClr val="000000"/>
                </a:solidFill>
              </a:rPr>
              <a:pPr/>
              <a:t>27/01/2025</a:t>
            </a:fld>
            <a:endParaRPr lang="fr-FR" altLang="fr-FR">
              <a:solidFill>
                <a:srgbClr val="000000"/>
              </a:solidFill>
            </a:endParaRPr>
          </a:p>
        </p:txBody>
      </p:sp>
      <p:sp>
        <p:nvSpPr>
          <p:cNvPr id="6" name="Espace réservé du pied de page 5"/>
          <p:cNvSpPr>
            <a:spLocks noGrp="1"/>
          </p:cNvSpPr>
          <p:nvPr>
            <p:ph type="ftr" sz="quarter" idx="11"/>
          </p:nvPr>
        </p:nvSpPr>
        <p:spPr/>
        <p:txBody>
          <a:bodyPr/>
          <a:lstStyle>
            <a:lvl1pPr>
              <a:defRPr/>
            </a:lvl1pPr>
          </a:lstStyle>
          <a:p>
            <a:endParaRPr lang="fr-FR" altLang="fr-FR">
              <a:solidFill>
                <a:srgbClr val="FFFFFF"/>
              </a:solidFill>
            </a:endParaRPr>
          </a:p>
        </p:txBody>
      </p:sp>
      <p:sp>
        <p:nvSpPr>
          <p:cNvPr id="7" name="Espace réservé du numéro de diapositive 6"/>
          <p:cNvSpPr>
            <a:spLocks noGrp="1"/>
          </p:cNvSpPr>
          <p:nvPr>
            <p:ph type="sldNum" sz="quarter" idx="12"/>
          </p:nvPr>
        </p:nvSpPr>
        <p:spPr/>
        <p:txBody>
          <a:bodyPr/>
          <a:lstStyle>
            <a:lvl1pPr>
              <a:defRPr/>
            </a:lvl1pPr>
          </a:lstStyle>
          <a:p>
            <a:fld id="{786397F1-58D9-4C04-AF52-F90AC8ABE66E}"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42746215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lvl1pPr>
              <a:defRPr/>
            </a:lvl1pPr>
          </a:lstStyle>
          <a:p>
            <a:fld id="{BC401783-E17C-405A-A4D9-26A08B5DF785}" type="datetime1">
              <a:rPr lang="fr-FR" altLang="fr-FR">
                <a:solidFill>
                  <a:srgbClr val="000000"/>
                </a:solidFill>
              </a:rPr>
              <a:pPr/>
              <a:t>27/01/2025</a:t>
            </a:fld>
            <a:endParaRPr lang="fr-FR" altLang="fr-FR">
              <a:solidFill>
                <a:srgbClr val="000000"/>
              </a:solidFill>
            </a:endParaRPr>
          </a:p>
        </p:txBody>
      </p:sp>
      <p:sp>
        <p:nvSpPr>
          <p:cNvPr id="8" name="Espace réservé du pied de page 7"/>
          <p:cNvSpPr>
            <a:spLocks noGrp="1"/>
          </p:cNvSpPr>
          <p:nvPr>
            <p:ph type="ftr" sz="quarter" idx="11"/>
          </p:nvPr>
        </p:nvSpPr>
        <p:spPr/>
        <p:txBody>
          <a:bodyPr/>
          <a:lstStyle>
            <a:lvl1pPr>
              <a:defRPr/>
            </a:lvl1pPr>
          </a:lstStyle>
          <a:p>
            <a:endParaRPr lang="fr-FR" altLang="fr-FR">
              <a:solidFill>
                <a:srgbClr val="FFFFFF"/>
              </a:solidFill>
            </a:endParaRPr>
          </a:p>
        </p:txBody>
      </p:sp>
      <p:sp>
        <p:nvSpPr>
          <p:cNvPr id="9" name="Espace réservé du numéro de diapositive 8"/>
          <p:cNvSpPr>
            <a:spLocks noGrp="1"/>
          </p:cNvSpPr>
          <p:nvPr>
            <p:ph type="sldNum" sz="quarter" idx="12"/>
          </p:nvPr>
        </p:nvSpPr>
        <p:spPr/>
        <p:txBody>
          <a:bodyPr/>
          <a:lstStyle>
            <a:lvl1pPr>
              <a:defRPr/>
            </a:lvl1pPr>
          </a:lstStyle>
          <a:p>
            <a:fld id="{F5E1A08B-D2F5-45A8-BBE4-350A289B183F}"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9780002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lvl1pPr>
              <a:defRPr/>
            </a:lvl1pPr>
          </a:lstStyle>
          <a:p>
            <a:fld id="{2C8357D0-3F16-40E7-B550-E5133664CA59}" type="datetime1">
              <a:rPr lang="fr-FR" altLang="fr-FR">
                <a:solidFill>
                  <a:srgbClr val="000000"/>
                </a:solidFill>
              </a:rPr>
              <a:pPr/>
              <a:t>27/01/2025</a:t>
            </a:fld>
            <a:endParaRPr lang="fr-FR" altLang="fr-FR">
              <a:solidFill>
                <a:srgbClr val="000000"/>
              </a:solidFill>
            </a:endParaRPr>
          </a:p>
        </p:txBody>
      </p:sp>
      <p:sp>
        <p:nvSpPr>
          <p:cNvPr id="4" name="Espace réservé du pied de page 3"/>
          <p:cNvSpPr>
            <a:spLocks noGrp="1"/>
          </p:cNvSpPr>
          <p:nvPr>
            <p:ph type="ftr" sz="quarter" idx="11"/>
          </p:nvPr>
        </p:nvSpPr>
        <p:spPr/>
        <p:txBody>
          <a:bodyPr/>
          <a:lstStyle>
            <a:lvl1pPr>
              <a:defRPr/>
            </a:lvl1pPr>
          </a:lstStyle>
          <a:p>
            <a:endParaRPr lang="fr-FR" altLang="fr-FR">
              <a:solidFill>
                <a:srgbClr val="FFFFFF"/>
              </a:solidFill>
            </a:endParaRPr>
          </a:p>
        </p:txBody>
      </p:sp>
      <p:sp>
        <p:nvSpPr>
          <p:cNvPr id="5" name="Espace réservé du numéro de diapositive 4"/>
          <p:cNvSpPr>
            <a:spLocks noGrp="1"/>
          </p:cNvSpPr>
          <p:nvPr>
            <p:ph type="sldNum" sz="quarter" idx="12"/>
          </p:nvPr>
        </p:nvSpPr>
        <p:spPr/>
        <p:txBody>
          <a:bodyPr/>
          <a:lstStyle>
            <a:lvl1pPr>
              <a:defRPr/>
            </a:lvl1pPr>
          </a:lstStyle>
          <a:p>
            <a:fld id="{3E0365CC-2560-4830-AC5B-FBC01B7938F0}"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8659423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fld id="{441F1D8F-9C3D-4A32-80CA-4C406DD7F0DB}" type="datetime1">
              <a:rPr lang="fr-FR" altLang="fr-FR">
                <a:solidFill>
                  <a:srgbClr val="000000"/>
                </a:solidFill>
              </a:rPr>
              <a:pPr/>
              <a:t>27/01/2025</a:t>
            </a:fld>
            <a:endParaRPr lang="fr-FR" altLang="fr-FR">
              <a:solidFill>
                <a:srgbClr val="000000"/>
              </a:solidFill>
            </a:endParaRPr>
          </a:p>
        </p:txBody>
      </p:sp>
      <p:sp>
        <p:nvSpPr>
          <p:cNvPr id="3" name="Espace réservé du pied de page 2"/>
          <p:cNvSpPr>
            <a:spLocks noGrp="1"/>
          </p:cNvSpPr>
          <p:nvPr>
            <p:ph type="ftr" sz="quarter" idx="11"/>
          </p:nvPr>
        </p:nvSpPr>
        <p:spPr/>
        <p:txBody>
          <a:bodyPr/>
          <a:lstStyle>
            <a:lvl1pPr>
              <a:defRPr/>
            </a:lvl1pPr>
          </a:lstStyle>
          <a:p>
            <a:endParaRPr lang="fr-FR" altLang="fr-FR">
              <a:solidFill>
                <a:srgbClr val="FFFFFF"/>
              </a:solidFill>
            </a:endParaRPr>
          </a:p>
        </p:txBody>
      </p:sp>
      <p:sp>
        <p:nvSpPr>
          <p:cNvPr id="4" name="Espace réservé du numéro de diapositive 3"/>
          <p:cNvSpPr>
            <a:spLocks noGrp="1"/>
          </p:cNvSpPr>
          <p:nvPr>
            <p:ph type="sldNum" sz="quarter" idx="12"/>
          </p:nvPr>
        </p:nvSpPr>
        <p:spPr/>
        <p:txBody>
          <a:bodyPr/>
          <a:lstStyle>
            <a:lvl1pPr>
              <a:defRPr/>
            </a:lvl1pPr>
          </a:lstStyle>
          <a:p>
            <a:fld id="{27603644-E5A7-47CB-8695-65D99D96683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41417742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3"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lvl1pPr>
              <a:defRPr/>
            </a:lvl1pPr>
          </a:lstStyle>
          <a:p>
            <a:fld id="{ECA399CA-5A05-4996-91B2-C56156621D18}" type="datetime1">
              <a:rPr lang="fr-FR" altLang="fr-FR">
                <a:solidFill>
                  <a:srgbClr val="000000"/>
                </a:solidFill>
              </a:rPr>
              <a:pPr/>
              <a:t>27/01/2025</a:t>
            </a:fld>
            <a:endParaRPr lang="fr-FR" altLang="fr-FR">
              <a:solidFill>
                <a:srgbClr val="000000"/>
              </a:solidFill>
            </a:endParaRPr>
          </a:p>
        </p:txBody>
      </p:sp>
      <p:sp>
        <p:nvSpPr>
          <p:cNvPr id="6" name="Espace réservé du pied de page 5"/>
          <p:cNvSpPr>
            <a:spLocks noGrp="1"/>
          </p:cNvSpPr>
          <p:nvPr>
            <p:ph type="ftr" sz="quarter" idx="11"/>
          </p:nvPr>
        </p:nvSpPr>
        <p:spPr/>
        <p:txBody>
          <a:bodyPr/>
          <a:lstStyle>
            <a:lvl1pPr>
              <a:defRPr/>
            </a:lvl1pPr>
          </a:lstStyle>
          <a:p>
            <a:endParaRPr lang="fr-FR" altLang="fr-FR">
              <a:solidFill>
                <a:srgbClr val="FFFFFF"/>
              </a:solidFill>
            </a:endParaRPr>
          </a:p>
        </p:txBody>
      </p:sp>
      <p:sp>
        <p:nvSpPr>
          <p:cNvPr id="7" name="Espace réservé du numéro de diapositive 6"/>
          <p:cNvSpPr>
            <a:spLocks noGrp="1"/>
          </p:cNvSpPr>
          <p:nvPr>
            <p:ph type="sldNum" sz="quarter" idx="12"/>
          </p:nvPr>
        </p:nvSpPr>
        <p:spPr/>
        <p:txBody>
          <a:bodyPr/>
          <a:lstStyle>
            <a:lvl1pPr>
              <a:defRPr/>
            </a:lvl1pPr>
          </a:lstStyle>
          <a:p>
            <a:fld id="{4147EF24-8CFB-4348-B20F-4659C155804F}"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7736254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lvl1pPr>
              <a:defRPr/>
            </a:lvl1pPr>
          </a:lstStyle>
          <a:p>
            <a:fld id="{F3DF55AE-A527-4129-84AB-F9CEAEFF836E}" type="datetime1">
              <a:rPr lang="fr-FR" altLang="fr-FR">
                <a:solidFill>
                  <a:srgbClr val="000000"/>
                </a:solidFill>
              </a:rPr>
              <a:pPr/>
              <a:t>27/01/2025</a:t>
            </a:fld>
            <a:endParaRPr lang="fr-FR" altLang="fr-FR">
              <a:solidFill>
                <a:srgbClr val="000000"/>
              </a:solidFill>
            </a:endParaRPr>
          </a:p>
        </p:txBody>
      </p:sp>
      <p:sp>
        <p:nvSpPr>
          <p:cNvPr id="6" name="Espace réservé du pied de page 5"/>
          <p:cNvSpPr>
            <a:spLocks noGrp="1"/>
          </p:cNvSpPr>
          <p:nvPr>
            <p:ph type="ftr" sz="quarter" idx="11"/>
          </p:nvPr>
        </p:nvSpPr>
        <p:spPr/>
        <p:txBody>
          <a:bodyPr/>
          <a:lstStyle>
            <a:lvl1pPr>
              <a:defRPr/>
            </a:lvl1pPr>
          </a:lstStyle>
          <a:p>
            <a:endParaRPr lang="fr-FR" altLang="fr-FR">
              <a:solidFill>
                <a:srgbClr val="FFFFFF"/>
              </a:solidFill>
            </a:endParaRPr>
          </a:p>
        </p:txBody>
      </p:sp>
      <p:sp>
        <p:nvSpPr>
          <p:cNvPr id="7" name="Espace réservé du numéro de diapositive 6"/>
          <p:cNvSpPr>
            <a:spLocks noGrp="1"/>
          </p:cNvSpPr>
          <p:nvPr>
            <p:ph type="sldNum" sz="quarter" idx="12"/>
          </p:nvPr>
        </p:nvSpPr>
        <p:spPr/>
        <p:txBody>
          <a:bodyPr/>
          <a:lstStyle>
            <a:lvl1pPr>
              <a:defRPr/>
            </a:lvl1pPr>
          </a:lstStyle>
          <a:p>
            <a:fld id="{774EC086-71DF-478D-86DF-2A6389069B09}"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40842309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fld id="{459A6BE3-E484-40D3-A9DE-6BF9931BA894}" type="datetime1">
              <a:rPr lang="fr-FR" altLang="fr-FR">
                <a:solidFill>
                  <a:srgbClr val="000000"/>
                </a:solidFill>
              </a:rPr>
              <a:pPr/>
              <a:t>27/01/2025</a:t>
            </a:fld>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endParaRPr lang="fr-FR" altLang="fr-FR">
              <a:solidFill>
                <a:srgbClr val="FFFFFF"/>
              </a:solidFill>
            </a:endParaRPr>
          </a:p>
        </p:txBody>
      </p:sp>
      <p:sp>
        <p:nvSpPr>
          <p:cNvPr id="6" name="Espace réservé du numéro de diapositive 5"/>
          <p:cNvSpPr>
            <a:spLocks noGrp="1"/>
          </p:cNvSpPr>
          <p:nvPr>
            <p:ph type="sldNum" sz="quarter" idx="12"/>
          </p:nvPr>
        </p:nvSpPr>
        <p:spPr/>
        <p:txBody>
          <a:bodyPr/>
          <a:lstStyle>
            <a:lvl1pPr>
              <a:defRPr/>
            </a:lvl1pPr>
          </a:lstStyle>
          <a:p>
            <a:fld id="{EE27F782-E51A-4832-89DA-293EA8873190}"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1426395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0"/>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40"/>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fld id="{D4D89CCA-5CBE-459D-BE93-4AC94A4429EC}" type="datetime1">
              <a:rPr lang="fr-FR" altLang="fr-FR">
                <a:solidFill>
                  <a:srgbClr val="000000"/>
                </a:solidFill>
              </a:rPr>
              <a:pPr/>
              <a:t>27/01/2025</a:t>
            </a:fld>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endParaRPr lang="fr-FR" altLang="fr-FR">
              <a:solidFill>
                <a:srgbClr val="FFFFFF"/>
              </a:solidFill>
            </a:endParaRPr>
          </a:p>
        </p:txBody>
      </p:sp>
      <p:sp>
        <p:nvSpPr>
          <p:cNvPr id="6" name="Espace réservé du numéro de diapositive 5"/>
          <p:cNvSpPr>
            <a:spLocks noGrp="1"/>
          </p:cNvSpPr>
          <p:nvPr>
            <p:ph type="sldNum" sz="quarter" idx="12"/>
          </p:nvPr>
        </p:nvSpPr>
        <p:spPr/>
        <p:txBody>
          <a:bodyPr/>
          <a:lstStyle>
            <a:lvl1pPr>
              <a:defRPr/>
            </a:lvl1pPr>
          </a:lstStyle>
          <a:p>
            <a:fld id="{04E6CACF-08A0-4F4B-9484-DCCE10D626EF}"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3168157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7" name="Espace réservé du texte 14"/>
          <p:cNvSpPr>
            <a:spLocks noGrp="1"/>
          </p:cNvSpPr>
          <p:nvPr>
            <p:ph type="body" sz="quarter" idx="12"/>
          </p:nvPr>
        </p:nvSpPr>
        <p:spPr>
          <a:xfrm>
            <a:off x="716439" y="1677979"/>
            <a:ext cx="10746557" cy="2671501"/>
          </a:xfrm>
          <a:prstGeom prst="rect">
            <a:avLst/>
          </a:prstGeom>
        </p:spPr>
        <p:txBody>
          <a:bodyPr/>
          <a:lstStyle>
            <a:lvl1pPr>
              <a:buSzPct val="100000"/>
              <a:buFontTx/>
              <a:buBlip>
                <a:blip r:embed="rId2"/>
              </a:buBlip>
              <a:defRPr kumimoji="0" lang="fr-FR" sz="2800" b="1" i="0" u="none" strike="noStrike" kern="0" cap="none" spc="0" normalizeH="0" baseline="0" noProof="0" dirty="0" smtClean="0">
                <a:ln>
                  <a:noFill/>
                </a:ln>
                <a:solidFill>
                  <a:srgbClr val="003560"/>
                </a:solidFill>
                <a:effectLst/>
                <a:uLnTx/>
                <a:uFillTx/>
                <a:latin typeface="+mn-lt"/>
                <a:ea typeface="+mn-ea"/>
                <a:cs typeface="+mn-cs"/>
              </a:defRPr>
            </a:lvl1pPr>
            <a:lvl2pPr marL="452438" marR="0" indent="-179388" algn="l" defTabSz="914400" rtl="0" eaLnBrk="0" fontAlgn="base" latinLnBrk="0" hangingPunct="0">
              <a:lnSpc>
                <a:spcPct val="80000"/>
              </a:lnSpc>
              <a:spcBef>
                <a:spcPct val="40000"/>
              </a:spcBef>
              <a:spcAft>
                <a:spcPct val="0"/>
              </a:spcAft>
              <a:buClr>
                <a:srgbClr val="C00000"/>
              </a:buClr>
              <a:buSzPct val="101000"/>
              <a:buFontTx/>
              <a:buBlip>
                <a:blip r:embed="rId2"/>
              </a:buBlip>
              <a:tabLst/>
              <a:defRPr kumimoji="0" lang="fr-FR" sz="1800" b="0" i="0" u="none" strike="noStrike" kern="0" cap="none" spc="0" normalizeH="0" baseline="0" noProof="0">
                <a:ln>
                  <a:noFill/>
                </a:ln>
                <a:solidFill>
                  <a:srgbClr val="003560"/>
                </a:solidFill>
                <a:effectLst/>
                <a:uLnTx/>
                <a:uFillTx/>
                <a:latin typeface="+mn-lt"/>
                <a:ea typeface="+mn-ea"/>
                <a:cs typeface="+mn-cs"/>
              </a:defRPr>
            </a:lvl2pPr>
            <a:lvl3pPr>
              <a:defRPr sz="800"/>
            </a:lvl3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9"/>
          <p:cNvSpPr>
            <a:spLocks noGrp="1"/>
          </p:cNvSpPr>
          <p:nvPr>
            <p:ph type="body" sz="quarter" idx="13"/>
          </p:nvPr>
        </p:nvSpPr>
        <p:spPr>
          <a:xfrm>
            <a:off x="4046215" y="603133"/>
            <a:ext cx="7266516" cy="688975"/>
          </a:xfrm>
          <a:prstGeom prst="rect">
            <a:avLst/>
          </a:prstGeom>
        </p:spPr>
        <p:txBody>
          <a:bodyPr/>
          <a:lstStyle>
            <a:lvl1pPr>
              <a:buNone/>
              <a:defRPr sz="3600" b="1">
                <a:solidFill>
                  <a:srgbClr val="C00000"/>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32109646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9281327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0749978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4151660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2283961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953410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0424097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2291216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9004227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3434404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4879448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8646640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660"/>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lvl1pPr defTabSz="457200" fontAlgn="base">
              <a:spcBef>
                <a:spcPct val="0"/>
              </a:spcBef>
              <a:spcAft>
                <a:spcPct val="0"/>
              </a:spcAft>
              <a:defRPr>
                <a:latin typeface="Arial" pitchFamily="34" charset="0"/>
              </a:defRPr>
            </a:lvl1pPr>
          </a:lstStyle>
          <a:p>
            <a:pPr>
              <a:defRPr/>
            </a:pPr>
            <a:fld id="{B5BD509C-FDDF-4159-BFCA-4F6AA5DAB96F}" type="datetimeFigureOut">
              <a:rPr lang="fr-FR"/>
              <a:pPr>
                <a:defRPr/>
              </a:pPr>
              <a:t>27/01/2025</a:t>
            </a:fld>
            <a:endParaRPr lang="fr-FR"/>
          </a:p>
        </p:txBody>
      </p:sp>
      <p:sp>
        <p:nvSpPr>
          <p:cNvPr id="5" name="Espace réservé du pied de page 4"/>
          <p:cNvSpPr>
            <a:spLocks noGrp="1"/>
          </p:cNvSpPr>
          <p:nvPr>
            <p:ph type="ftr" sz="quarter" idx="11"/>
          </p:nvPr>
        </p:nvSpPr>
        <p:spPr/>
        <p:txBody>
          <a:bodyPr/>
          <a:lstStyle>
            <a:lvl1pPr defTabSz="457200" fontAlgn="base">
              <a:spcBef>
                <a:spcPct val="0"/>
              </a:spcBef>
              <a:spcAft>
                <a:spcPct val="0"/>
              </a:spcAft>
              <a:defRPr>
                <a:latin typeface="Arial" pitchFamily="34" charset="0"/>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defTabSz="457200" fontAlgn="base">
              <a:spcBef>
                <a:spcPct val="0"/>
              </a:spcBef>
              <a:spcAft>
                <a:spcPct val="0"/>
              </a:spcAft>
              <a:defRPr>
                <a:latin typeface="Arial" pitchFamily="34" charset="0"/>
              </a:defRPr>
            </a:lvl1pPr>
          </a:lstStyle>
          <a:p>
            <a:pPr>
              <a:defRPr/>
            </a:pPr>
            <a:fld id="{730CD861-418B-4E17-B0CB-797C964C8BDA}" type="slidenum">
              <a:rPr lang="fr-FR"/>
              <a:pPr>
                <a:defRPr/>
              </a:pPr>
              <a:t>‹N°›</a:t>
            </a:fld>
            <a:endParaRPr lang="fr-FR"/>
          </a:p>
        </p:txBody>
      </p:sp>
    </p:spTree>
    <p:extLst>
      <p:ext uri="{BB962C8B-B14F-4D97-AF65-F5344CB8AC3E}">
        <p14:creationId xmlns:p14="http://schemas.microsoft.com/office/powerpoint/2010/main" val="41120484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defTabSz="457200" fontAlgn="base">
              <a:spcBef>
                <a:spcPct val="0"/>
              </a:spcBef>
              <a:spcAft>
                <a:spcPct val="0"/>
              </a:spcAft>
              <a:defRPr>
                <a:latin typeface="Arial" pitchFamily="34" charset="0"/>
              </a:defRPr>
            </a:lvl1pPr>
          </a:lstStyle>
          <a:p>
            <a:pPr>
              <a:defRPr/>
            </a:pPr>
            <a:fld id="{F05940B8-8390-402A-A8D4-D724A3FC2961}" type="datetimeFigureOut">
              <a:rPr lang="fr-FR"/>
              <a:pPr>
                <a:defRPr/>
              </a:pPr>
              <a:t>27/01/2025</a:t>
            </a:fld>
            <a:endParaRPr lang="fr-FR"/>
          </a:p>
        </p:txBody>
      </p:sp>
      <p:sp>
        <p:nvSpPr>
          <p:cNvPr id="5" name="Espace réservé du pied de page 4"/>
          <p:cNvSpPr>
            <a:spLocks noGrp="1"/>
          </p:cNvSpPr>
          <p:nvPr>
            <p:ph type="ftr" sz="quarter" idx="11"/>
          </p:nvPr>
        </p:nvSpPr>
        <p:spPr/>
        <p:txBody>
          <a:bodyPr/>
          <a:lstStyle>
            <a:lvl1pPr defTabSz="457200" fontAlgn="base">
              <a:spcBef>
                <a:spcPct val="0"/>
              </a:spcBef>
              <a:spcAft>
                <a:spcPct val="0"/>
              </a:spcAft>
              <a:defRPr>
                <a:latin typeface="Arial" pitchFamily="34" charset="0"/>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defTabSz="457200" fontAlgn="base">
              <a:spcBef>
                <a:spcPct val="0"/>
              </a:spcBef>
              <a:spcAft>
                <a:spcPct val="0"/>
              </a:spcAft>
              <a:defRPr>
                <a:latin typeface="Arial" pitchFamily="34" charset="0"/>
              </a:defRPr>
            </a:lvl1pPr>
          </a:lstStyle>
          <a:p>
            <a:pPr>
              <a:defRPr/>
            </a:pPr>
            <a:fld id="{8BA65164-17AA-4CAD-BBE6-98802FFC59AD}" type="slidenum">
              <a:rPr lang="fr-FR"/>
              <a:pPr>
                <a:defRPr/>
              </a:pPr>
              <a:t>‹N°›</a:t>
            </a:fld>
            <a:endParaRPr lang="fr-FR"/>
          </a:p>
        </p:txBody>
      </p:sp>
    </p:spTree>
    <p:extLst>
      <p:ext uri="{BB962C8B-B14F-4D97-AF65-F5344CB8AC3E}">
        <p14:creationId xmlns:p14="http://schemas.microsoft.com/office/powerpoint/2010/main" val="39620026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7135"/>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lvl1pPr defTabSz="457200" fontAlgn="base">
              <a:spcBef>
                <a:spcPct val="0"/>
              </a:spcBef>
              <a:spcAft>
                <a:spcPct val="0"/>
              </a:spcAft>
              <a:defRPr>
                <a:latin typeface="Arial" pitchFamily="34" charset="0"/>
              </a:defRPr>
            </a:lvl1pPr>
          </a:lstStyle>
          <a:p>
            <a:pPr>
              <a:defRPr/>
            </a:pPr>
            <a:fld id="{D5386D0B-56CF-4CAF-A544-8DAD70F175E6}" type="datetimeFigureOut">
              <a:rPr lang="fr-FR"/>
              <a:pPr>
                <a:defRPr/>
              </a:pPr>
              <a:t>27/01/2025</a:t>
            </a:fld>
            <a:endParaRPr lang="fr-FR"/>
          </a:p>
        </p:txBody>
      </p:sp>
      <p:sp>
        <p:nvSpPr>
          <p:cNvPr id="5" name="Espace réservé du pied de page 4"/>
          <p:cNvSpPr>
            <a:spLocks noGrp="1"/>
          </p:cNvSpPr>
          <p:nvPr>
            <p:ph type="ftr" sz="quarter" idx="11"/>
          </p:nvPr>
        </p:nvSpPr>
        <p:spPr/>
        <p:txBody>
          <a:bodyPr/>
          <a:lstStyle>
            <a:lvl1pPr defTabSz="457200" fontAlgn="base">
              <a:spcBef>
                <a:spcPct val="0"/>
              </a:spcBef>
              <a:spcAft>
                <a:spcPct val="0"/>
              </a:spcAft>
              <a:defRPr>
                <a:latin typeface="Arial" pitchFamily="34" charset="0"/>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defTabSz="457200" fontAlgn="base">
              <a:spcBef>
                <a:spcPct val="0"/>
              </a:spcBef>
              <a:spcAft>
                <a:spcPct val="0"/>
              </a:spcAft>
              <a:defRPr>
                <a:latin typeface="Arial" pitchFamily="34" charset="0"/>
              </a:defRPr>
            </a:lvl1pPr>
          </a:lstStyle>
          <a:p>
            <a:pPr>
              <a:defRPr/>
            </a:pPr>
            <a:fld id="{2B1B90B0-D67A-4053-B92A-07BC8D1DF5D6}" type="slidenum">
              <a:rPr lang="fr-FR"/>
              <a:pPr>
                <a:defRPr/>
              </a:pPr>
              <a:t>‹N°›</a:t>
            </a:fld>
            <a:endParaRPr lang="fr-FR"/>
          </a:p>
        </p:txBody>
      </p:sp>
    </p:spTree>
    <p:extLst>
      <p:ext uri="{BB962C8B-B14F-4D97-AF65-F5344CB8AC3E}">
        <p14:creationId xmlns:p14="http://schemas.microsoft.com/office/powerpoint/2010/main" val="29913841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lvl1pPr defTabSz="457200" fontAlgn="base">
              <a:spcBef>
                <a:spcPct val="0"/>
              </a:spcBef>
              <a:spcAft>
                <a:spcPct val="0"/>
              </a:spcAft>
              <a:defRPr>
                <a:latin typeface="Arial" pitchFamily="34" charset="0"/>
              </a:defRPr>
            </a:lvl1pPr>
          </a:lstStyle>
          <a:p>
            <a:pPr>
              <a:defRPr/>
            </a:pPr>
            <a:fld id="{7160FE82-8540-4A73-A94F-8BC89DF3B98B}" type="datetimeFigureOut">
              <a:rPr lang="fr-FR"/>
              <a:pPr>
                <a:defRPr/>
              </a:pPr>
              <a:t>27/01/2025</a:t>
            </a:fld>
            <a:endParaRPr lang="fr-FR"/>
          </a:p>
        </p:txBody>
      </p:sp>
      <p:sp>
        <p:nvSpPr>
          <p:cNvPr id="6" name="Espace réservé du pied de page 5"/>
          <p:cNvSpPr>
            <a:spLocks noGrp="1"/>
          </p:cNvSpPr>
          <p:nvPr>
            <p:ph type="ftr" sz="quarter" idx="11"/>
          </p:nvPr>
        </p:nvSpPr>
        <p:spPr/>
        <p:txBody>
          <a:bodyPr/>
          <a:lstStyle>
            <a:lvl1pPr defTabSz="457200" fontAlgn="base">
              <a:spcBef>
                <a:spcPct val="0"/>
              </a:spcBef>
              <a:spcAft>
                <a:spcPct val="0"/>
              </a:spcAft>
              <a:defRPr>
                <a:latin typeface="Arial" pitchFamily="34" charset="0"/>
              </a:defRPr>
            </a:lvl1pPr>
          </a:lstStyle>
          <a:p>
            <a:pPr>
              <a:defRPr/>
            </a:pPr>
            <a:endParaRPr lang="fr-FR"/>
          </a:p>
        </p:txBody>
      </p:sp>
      <p:sp>
        <p:nvSpPr>
          <p:cNvPr id="7" name="Espace réservé du numéro de diapositive 6"/>
          <p:cNvSpPr>
            <a:spLocks noGrp="1"/>
          </p:cNvSpPr>
          <p:nvPr>
            <p:ph type="sldNum" sz="quarter" idx="12"/>
          </p:nvPr>
        </p:nvSpPr>
        <p:spPr/>
        <p:txBody>
          <a:bodyPr/>
          <a:lstStyle>
            <a:lvl1pPr defTabSz="457200" fontAlgn="base">
              <a:spcBef>
                <a:spcPct val="0"/>
              </a:spcBef>
              <a:spcAft>
                <a:spcPct val="0"/>
              </a:spcAft>
              <a:defRPr>
                <a:latin typeface="Arial" pitchFamily="34" charset="0"/>
              </a:defRPr>
            </a:lvl1pPr>
          </a:lstStyle>
          <a:p>
            <a:pPr>
              <a:defRPr/>
            </a:pPr>
            <a:fld id="{BBA4BA1B-2E8D-4207-8655-74D4D13FD246}" type="slidenum">
              <a:rPr lang="fr-FR"/>
              <a:pPr>
                <a:defRPr/>
              </a:pPr>
              <a:t>‹N°›</a:t>
            </a:fld>
            <a:endParaRPr lang="fr-FR"/>
          </a:p>
        </p:txBody>
      </p:sp>
    </p:spTree>
    <p:extLst>
      <p:ext uri="{BB962C8B-B14F-4D97-AF65-F5344CB8AC3E}">
        <p14:creationId xmlns:p14="http://schemas.microsoft.com/office/powerpoint/2010/main" val="8534332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52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52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lvl1pPr defTabSz="457200" fontAlgn="base">
              <a:spcBef>
                <a:spcPct val="0"/>
              </a:spcBef>
              <a:spcAft>
                <a:spcPct val="0"/>
              </a:spcAft>
              <a:defRPr>
                <a:latin typeface="Arial" pitchFamily="34" charset="0"/>
              </a:defRPr>
            </a:lvl1pPr>
          </a:lstStyle>
          <a:p>
            <a:pPr>
              <a:defRPr/>
            </a:pPr>
            <a:fld id="{430007AB-F930-40B0-B5E5-4FE3D2438F03}" type="datetimeFigureOut">
              <a:rPr lang="fr-FR"/>
              <a:pPr>
                <a:defRPr/>
              </a:pPr>
              <a:t>27/01/2025</a:t>
            </a:fld>
            <a:endParaRPr lang="fr-FR"/>
          </a:p>
        </p:txBody>
      </p:sp>
      <p:sp>
        <p:nvSpPr>
          <p:cNvPr id="8" name="Espace réservé du pied de page 7"/>
          <p:cNvSpPr>
            <a:spLocks noGrp="1"/>
          </p:cNvSpPr>
          <p:nvPr>
            <p:ph type="ftr" sz="quarter" idx="11"/>
          </p:nvPr>
        </p:nvSpPr>
        <p:spPr/>
        <p:txBody>
          <a:bodyPr/>
          <a:lstStyle>
            <a:lvl1pPr defTabSz="457200" fontAlgn="base">
              <a:spcBef>
                <a:spcPct val="0"/>
              </a:spcBef>
              <a:spcAft>
                <a:spcPct val="0"/>
              </a:spcAft>
              <a:defRPr>
                <a:latin typeface="Arial" pitchFamily="34" charset="0"/>
              </a:defRPr>
            </a:lvl1pPr>
          </a:lstStyle>
          <a:p>
            <a:pPr>
              <a:defRPr/>
            </a:pPr>
            <a:endParaRPr lang="fr-FR"/>
          </a:p>
        </p:txBody>
      </p:sp>
      <p:sp>
        <p:nvSpPr>
          <p:cNvPr id="9" name="Espace réservé du numéro de diapositive 8"/>
          <p:cNvSpPr>
            <a:spLocks noGrp="1"/>
          </p:cNvSpPr>
          <p:nvPr>
            <p:ph type="sldNum" sz="quarter" idx="12"/>
          </p:nvPr>
        </p:nvSpPr>
        <p:spPr/>
        <p:txBody>
          <a:bodyPr/>
          <a:lstStyle>
            <a:lvl1pPr defTabSz="457200" fontAlgn="base">
              <a:spcBef>
                <a:spcPct val="0"/>
              </a:spcBef>
              <a:spcAft>
                <a:spcPct val="0"/>
              </a:spcAft>
              <a:defRPr>
                <a:latin typeface="Arial" pitchFamily="34" charset="0"/>
              </a:defRPr>
            </a:lvl1pPr>
          </a:lstStyle>
          <a:p>
            <a:pPr>
              <a:defRPr/>
            </a:pPr>
            <a:fld id="{54E3E214-4279-4F2E-A532-D4C7D9238042}" type="slidenum">
              <a:rPr lang="fr-FR"/>
              <a:pPr>
                <a:defRPr/>
              </a:pPr>
              <a:t>‹N°›</a:t>
            </a:fld>
            <a:endParaRPr lang="fr-FR"/>
          </a:p>
        </p:txBody>
      </p:sp>
    </p:spTree>
    <p:extLst>
      <p:ext uri="{BB962C8B-B14F-4D97-AF65-F5344CB8AC3E}">
        <p14:creationId xmlns:p14="http://schemas.microsoft.com/office/powerpoint/2010/main" val="15480982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lvl1pPr defTabSz="457200" fontAlgn="base">
              <a:spcBef>
                <a:spcPct val="0"/>
              </a:spcBef>
              <a:spcAft>
                <a:spcPct val="0"/>
              </a:spcAft>
              <a:defRPr>
                <a:latin typeface="Arial" pitchFamily="34" charset="0"/>
              </a:defRPr>
            </a:lvl1pPr>
          </a:lstStyle>
          <a:p>
            <a:pPr>
              <a:defRPr/>
            </a:pPr>
            <a:fld id="{D97A0F9C-2C95-4F1B-9066-0E630320B301}" type="datetimeFigureOut">
              <a:rPr lang="fr-FR"/>
              <a:pPr>
                <a:defRPr/>
              </a:pPr>
              <a:t>27/01/2025</a:t>
            </a:fld>
            <a:endParaRPr lang="fr-FR"/>
          </a:p>
        </p:txBody>
      </p:sp>
      <p:sp>
        <p:nvSpPr>
          <p:cNvPr id="4" name="Espace réservé du pied de page 3"/>
          <p:cNvSpPr>
            <a:spLocks noGrp="1"/>
          </p:cNvSpPr>
          <p:nvPr>
            <p:ph type="ftr" sz="quarter" idx="11"/>
          </p:nvPr>
        </p:nvSpPr>
        <p:spPr/>
        <p:txBody>
          <a:bodyPr/>
          <a:lstStyle>
            <a:lvl1pPr defTabSz="457200" fontAlgn="base">
              <a:spcBef>
                <a:spcPct val="0"/>
              </a:spcBef>
              <a:spcAft>
                <a:spcPct val="0"/>
              </a:spcAft>
              <a:defRPr>
                <a:latin typeface="Arial" pitchFamily="34" charset="0"/>
              </a:defRPr>
            </a:lvl1pPr>
          </a:lstStyle>
          <a:p>
            <a:pPr>
              <a:defRPr/>
            </a:pPr>
            <a:endParaRPr lang="fr-FR"/>
          </a:p>
        </p:txBody>
      </p:sp>
      <p:sp>
        <p:nvSpPr>
          <p:cNvPr id="5" name="Espace réservé du numéro de diapositive 4"/>
          <p:cNvSpPr>
            <a:spLocks noGrp="1"/>
          </p:cNvSpPr>
          <p:nvPr>
            <p:ph type="sldNum" sz="quarter" idx="12"/>
          </p:nvPr>
        </p:nvSpPr>
        <p:spPr/>
        <p:txBody>
          <a:bodyPr/>
          <a:lstStyle>
            <a:lvl1pPr defTabSz="457200" fontAlgn="base">
              <a:spcBef>
                <a:spcPct val="0"/>
              </a:spcBef>
              <a:spcAft>
                <a:spcPct val="0"/>
              </a:spcAft>
              <a:defRPr>
                <a:latin typeface="Arial" pitchFamily="34" charset="0"/>
              </a:defRPr>
            </a:lvl1pPr>
          </a:lstStyle>
          <a:p>
            <a:pPr>
              <a:defRPr/>
            </a:pPr>
            <a:fld id="{E0EA2811-4D12-46B0-AC5C-BC16ABECAA48}" type="slidenum">
              <a:rPr lang="fr-FR"/>
              <a:pPr>
                <a:defRPr/>
              </a:pPr>
              <a:t>‹N°›</a:t>
            </a:fld>
            <a:endParaRPr lang="fr-FR"/>
          </a:p>
        </p:txBody>
      </p:sp>
    </p:spTree>
    <p:extLst>
      <p:ext uri="{BB962C8B-B14F-4D97-AF65-F5344CB8AC3E}">
        <p14:creationId xmlns:p14="http://schemas.microsoft.com/office/powerpoint/2010/main" val="433393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defTabSz="457200" fontAlgn="base">
              <a:spcBef>
                <a:spcPct val="0"/>
              </a:spcBef>
              <a:spcAft>
                <a:spcPct val="0"/>
              </a:spcAft>
              <a:defRPr>
                <a:latin typeface="Arial" pitchFamily="34" charset="0"/>
              </a:defRPr>
            </a:lvl1pPr>
          </a:lstStyle>
          <a:p>
            <a:pPr>
              <a:defRPr/>
            </a:pPr>
            <a:fld id="{28D69AF6-CA69-4C54-9C14-E65825DFF099}" type="datetimeFigureOut">
              <a:rPr lang="fr-FR"/>
              <a:pPr>
                <a:defRPr/>
              </a:pPr>
              <a:t>27/01/2025</a:t>
            </a:fld>
            <a:endParaRPr lang="fr-FR"/>
          </a:p>
        </p:txBody>
      </p:sp>
      <p:sp>
        <p:nvSpPr>
          <p:cNvPr id="3" name="Espace réservé du pied de page 2"/>
          <p:cNvSpPr>
            <a:spLocks noGrp="1"/>
          </p:cNvSpPr>
          <p:nvPr>
            <p:ph type="ftr" sz="quarter" idx="11"/>
          </p:nvPr>
        </p:nvSpPr>
        <p:spPr/>
        <p:txBody>
          <a:bodyPr/>
          <a:lstStyle>
            <a:lvl1pPr defTabSz="457200" fontAlgn="base">
              <a:spcBef>
                <a:spcPct val="0"/>
              </a:spcBef>
              <a:spcAft>
                <a:spcPct val="0"/>
              </a:spcAft>
              <a:defRPr>
                <a:latin typeface="Arial" pitchFamily="34" charset="0"/>
              </a:defRPr>
            </a:lvl1pPr>
          </a:lstStyle>
          <a:p>
            <a:pPr>
              <a:defRPr/>
            </a:pPr>
            <a:endParaRPr lang="fr-FR"/>
          </a:p>
        </p:txBody>
      </p:sp>
      <p:sp>
        <p:nvSpPr>
          <p:cNvPr id="4" name="Espace réservé du numéro de diapositive 3"/>
          <p:cNvSpPr>
            <a:spLocks noGrp="1"/>
          </p:cNvSpPr>
          <p:nvPr>
            <p:ph type="sldNum" sz="quarter" idx="12"/>
          </p:nvPr>
        </p:nvSpPr>
        <p:spPr/>
        <p:txBody>
          <a:bodyPr/>
          <a:lstStyle>
            <a:lvl1pPr defTabSz="457200" fontAlgn="base">
              <a:spcBef>
                <a:spcPct val="0"/>
              </a:spcBef>
              <a:spcAft>
                <a:spcPct val="0"/>
              </a:spcAft>
              <a:defRPr>
                <a:latin typeface="Arial" pitchFamily="34" charset="0"/>
              </a:defRPr>
            </a:lvl1pPr>
          </a:lstStyle>
          <a:p>
            <a:pPr>
              <a:defRPr/>
            </a:pPr>
            <a:fld id="{0FFECA3C-AE8F-4BC9-AE8C-5249B7433263}" type="slidenum">
              <a:rPr lang="fr-FR"/>
              <a:pPr>
                <a:defRPr/>
              </a:pPr>
              <a:t>‹N°›</a:t>
            </a:fld>
            <a:endParaRPr lang="fr-FR"/>
          </a:p>
        </p:txBody>
      </p:sp>
    </p:spTree>
    <p:extLst>
      <p:ext uri="{BB962C8B-B14F-4D97-AF65-F5344CB8AC3E}">
        <p14:creationId xmlns:p14="http://schemas.microsoft.com/office/powerpoint/2010/main" val="34840570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3"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78"/>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lvl1pPr defTabSz="457200" fontAlgn="base">
              <a:spcBef>
                <a:spcPct val="0"/>
              </a:spcBef>
              <a:spcAft>
                <a:spcPct val="0"/>
              </a:spcAft>
              <a:defRPr>
                <a:latin typeface="Arial" pitchFamily="34" charset="0"/>
              </a:defRPr>
            </a:lvl1pPr>
          </a:lstStyle>
          <a:p>
            <a:pPr>
              <a:defRPr/>
            </a:pPr>
            <a:fld id="{4380768A-66AB-4A22-AC87-8B1770338A3B}" type="datetimeFigureOut">
              <a:rPr lang="fr-FR"/>
              <a:pPr>
                <a:defRPr/>
              </a:pPr>
              <a:t>27/01/2025</a:t>
            </a:fld>
            <a:endParaRPr lang="fr-FR"/>
          </a:p>
        </p:txBody>
      </p:sp>
      <p:sp>
        <p:nvSpPr>
          <p:cNvPr id="6" name="Espace réservé du pied de page 5"/>
          <p:cNvSpPr>
            <a:spLocks noGrp="1"/>
          </p:cNvSpPr>
          <p:nvPr>
            <p:ph type="ftr" sz="quarter" idx="11"/>
          </p:nvPr>
        </p:nvSpPr>
        <p:spPr/>
        <p:txBody>
          <a:bodyPr/>
          <a:lstStyle>
            <a:lvl1pPr defTabSz="457200" fontAlgn="base">
              <a:spcBef>
                <a:spcPct val="0"/>
              </a:spcBef>
              <a:spcAft>
                <a:spcPct val="0"/>
              </a:spcAft>
              <a:defRPr>
                <a:latin typeface="Arial" pitchFamily="34" charset="0"/>
              </a:defRPr>
            </a:lvl1pPr>
          </a:lstStyle>
          <a:p>
            <a:pPr>
              <a:defRPr/>
            </a:pPr>
            <a:endParaRPr lang="fr-FR"/>
          </a:p>
        </p:txBody>
      </p:sp>
      <p:sp>
        <p:nvSpPr>
          <p:cNvPr id="7" name="Espace réservé du numéro de diapositive 6"/>
          <p:cNvSpPr>
            <a:spLocks noGrp="1"/>
          </p:cNvSpPr>
          <p:nvPr>
            <p:ph type="sldNum" sz="quarter" idx="12"/>
          </p:nvPr>
        </p:nvSpPr>
        <p:spPr/>
        <p:txBody>
          <a:bodyPr/>
          <a:lstStyle>
            <a:lvl1pPr defTabSz="457200" fontAlgn="base">
              <a:spcBef>
                <a:spcPct val="0"/>
              </a:spcBef>
              <a:spcAft>
                <a:spcPct val="0"/>
              </a:spcAft>
              <a:defRPr>
                <a:latin typeface="Arial" pitchFamily="34" charset="0"/>
              </a:defRPr>
            </a:lvl1pPr>
          </a:lstStyle>
          <a:p>
            <a:pPr>
              <a:defRPr/>
            </a:pPr>
            <a:fld id="{D32E98A9-CA52-4298-8B80-7BF93C7124FA}" type="slidenum">
              <a:rPr lang="fr-FR"/>
              <a:pPr>
                <a:defRPr/>
              </a:pPr>
              <a:t>‹N°›</a:t>
            </a:fld>
            <a:endParaRPr lang="fr-FR"/>
          </a:p>
        </p:txBody>
      </p:sp>
    </p:spTree>
    <p:extLst>
      <p:ext uri="{BB962C8B-B14F-4D97-AF65-F5344CB8AC3E}">
        <p14:creationId xmlns:p14="http://schemas.microsoft.com/office/powerpoint/2010/main" val="22079000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lvl1pPr defTabSz="457200" fontAlgn="base">
              <a:spcBef>
                <a:spcPct val="0"/>
              </a:spcBef>
              <a:spcAft>
                <a:spcPct val="0"/>
              </a:spcAft>
              <a:defRPr>
                <a:latin typeface="Arial" pitchFamily="34" charset="0"/>
              </a:defRPr>
            </a:lvl1pPr>
          </a:lstStyle>
          <a:p>
            <a:pPr>
              <a:defRPr/>
            </a:pPr>
            <a:fld id="{42112E8B-8A0E-4F97-9272-183016CF9CFE}" type="datetimeFigureOut">
              <a:rPr lang="fr-FR"/>
              <a:pPr>
                <a:defRPr/>
              </a:pPr>
              <a:t>27/01/2025</a:t>
            </a:fld>
            <a:endParaRPr lang="fr-FR"/>
          </a:p>
        </p:txBody>
      </p:sp>
      <p:sp>
        <p:nvSpPr>
          <p:cNvPr id="6" name="Espace réservé du pied de page 5"/>
          <p:cNvSpPr>
            <a:spLocks noGrp="1"/>
          </p:cNvSpPr>
          <p:nvPr>
            <p:ph type="ftr" sz="quarter" idx="11"/>
          </p:nvPr>
        </p:nvSpPr>
        <p:spPr/>
        <p:txBody>
          <a:bodyPr/>
          <a:lstStyle>
            <a:lvl1pPr defTabSz="457200" fontAlgn="base">
              <a:spcBef>
                <a:spcPct val="0"/>
              </a:spcBef>
              <a:spcAft>
                <a:spcPct val="0"/>
              </a:spcAft>
              <a:defRPr>
                <a:latin typeface="Arial" pitchFamily="34" charset="0"/>
              </a:defRPr>
            </a:lvl1pPr>
          </a:lstStyle>
          <a:p>
            <a:pPr>
              <a:defRPr/>
            </a:pPr>
            <a:endParaRPr lang="fr-FR"/>
          </a:p>
        </p:txBody>
      </p:sp>
      <p:sp>
        <p:nvSpPr>
          <p:cNvPr id="7" name="Espace réservé du numéro de diapositive 6"/>
          <p:cNvSpPr>
            <a:spLocks noGrp="1"/>
          </p:cNvSpPr>
          <p:nvPr>
            <p:ph type="sldNum" sz="quarter" idx="12"/>
          </p:nvPr>
        </p:nvSpPr>
        <p:spPr/>
        <p:txBody>
          <a:bodyPr/>
          <a:lstStyle>
            <a:lvl1pPr defTabSz="457200" fontAlgn="base">
              <a:spcBef>
                <a:spcPct val="0"/>
              </a:spcBef>
              <a:spcAft>
                <a:spcPct val="0"/>
              </a:spcAft>
              <a:defRPr>
                <a:latin typeface="Arial" pitchFamily="34" charset="0"/>
              </a:defRPr>
            </a:lvl1pPr>
          </a:lstStyle>
          <a:p>
            <a:pPr>
              <a:defRPr/>
            </a:pPr>
            <a:fld id="{334D04F6-03AA-46BF-81CA-A8846CAFF5F7}" type="slidenum">
              <a:rPr lang="fr-FR"/>
              <a:pPr>
                <a:defRPr/>
              </a:pPr>
              <a:t>‹N°›</a:t>
            </a:fld>
            <a:endParaRPr lang="fr-FR"/>
          </a:p>
        </p:txBody>
      </p:sp>
    </p:spTree>
    <p:extLst>
      <p:ext uri="{BB962C8B-B14F-4D97-AF65-F5344CB8AC3E}">
        <p14:creationId xmlns:p14="http://schemas.microsoft.com/office/powerpoint/2010/main" val="10995944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defTabSz="457200" fontAlgn="base">
              <a:spcBef>
                <a:spcPct val="0"/>
              </a:spcBef>
              <a:spcAft>
                <a:spcPct val="0"/>
              </a:spcAft>
              <a:defRPr>
                <a:latin typeface="Arial" pitchFamily="34" charset="0"/>
              </a:defRPr>
            </a:lvl1pPr>
          </a:lstStyle>
          <a:p>
            <a:pPr>
              <a:defRPr/>
            </a:pPr>
            <a:fld id="{7A7E097B-1BC8-4F4E-8E83-8B326BC9A96E}" type="datetimeFigureOut">
              <a:rPr lang="fr-FR"/>
              <a:pPr>
                <a:defRPr/>
              </a:pPr>
              <a:t>27/01/2025</a:t>
            </a:fld>
            <a:endParaRPr lang="fr-FR"/>
          </a:p>
        </p:txBody>
      </p:sp>
      <p:sp>
        <p:nvSpPr>
          <p:cNvPr id="5" name="Espace réservé du pied de page 4"/>
          <p:cNvSpPr>
            <a:spLocks noGrp="1"/>
          </p:cNvSpPr>
          <p:nvPr>
            <p:ph type="ftr" sz="quarter" idx="11"/>
          </p:nvPr>
        </p:nvSpPr>
        <p:spPr/>
        <p:txBody>
          <a:bodyPr/>
          <a:lstStyle>
            <a:lvl1pPr defTabSz="457200" fontAlgn="base">
              <a:spcBef>
                <a:spcPct val="0"/>
              </a:spcBef>
              <a:spcAft>
                <a:spcPct val="0"/>
              </a:spcAft>
              <a:defRPr>
                <a:latin typeface="Arial" pitchFamily="34" charset="0"/>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defTabSz="457200" fontAlgn="base">
              <a:spcBef>
                <a:spcPct val="0"/>
              </a:spcBef>
              <a:spcAft>
                <a:spcPct val="0"/>
              </a:spcAft>
              <a:defRPr>
                <a:latin typeface="Arial" pitchFamily="34" charset="0"/>
              </a:defRPr>
            </a:lvl1pPr>
          </a:lstStyle>
          <a:p>
            <a:pPr>
              <a:defRPr/>
            </a:pPr>
            <a:fld id="{9EC0B67E-A068-453F-ACB8-71D2125D6813}" type="slidenum">
              <a:rPr lang="fr-FR"/>
              <a:pPr>
                <a:defRPr/>
              </a:pPr>
              <a:t>‹N°›</a:t>
            </a:fld>
            <a:endParaRPr lang="fr-FR"/>
          </a:p>
        </p:txBody>
      </p:sp>
    </p:spTree>
    <p:extLst>
      <p:ext uri="{BB962C8B-B14F-4D97-AF65-F5344CB8AC3E}">
        <p14:creationId xmlns:p14="http://schemas.microsoft.com/office/powerpoint/2010/main" val="25014559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64"/>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64"/>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defTabSz="457200" fontAlgn="base">
              <a:spcBef>
                <a:spcPct val="0"/>
              </a:spcBef>
              <a:spcAft>
                <a:spcPct val="0"/>
              </a:spcAft>
              <a:defRPr>
                <a:latin typeface="Arial" pitchFamily="34" charset="0"/>
              </a:defRPr>
            </a:lvl1pPr>
          </a:lstStyle>
          <a:p>
            <a:pPr>
              <a:defRPr/>
            </a:pPr>
            <a:fld id="{C06A2AE8-6F41-4BA5-B244-DF2B15CD1661}" type="datetimeFigureOut">
              <a:rPr lang="fr-FR"/>
              <a:pPr>
                <a:defRPr/>
              </a:pPr>
              <a:t>27/01/2025</a:t>
            </a:fld>
            <a:endParaRPr lang="fr-FR"/>
          </a:p>
        </p:txBody>
      </p:sp>
      <p:sp>
        <p:nvSpPr>
          <p:cNvPr id="5" name="Espace réservé du pied de page 4"/>
          <p:cNvSpPr>
            <a:spLocks noGrp="1"/>
          </p:cNvSpPr>
          <p:nvPr>
            <p:ph type="ftr" sz="quarter" idx="11"/>
          </p:nvPr>
        </p:nvSpPr>
        <p:spPr/>
        <p:txBody>
          <a:bodyPr/>
          <a:lstStyle>
            <a:lvl1pPr defTabSz="457200" fontAlgn="base">
              <a:spcBef>
                <a:spcPct val="0"/>
              </a:spcBef>
              <a:spcAft>
                <a:spcPct val="0"/>
              </a:spcAft>
              <a:defRPr>
                <a:latin typeface="Arial" pitchFamily="34" charset="0"/>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defTabSz="457200" fontAlgn="base">
              <a:spcBef>
                <a:spcPct val="0"/>
              </a:spcBef>
              <a:spcAft>
                <a:spcPct val="0"/>
              </a:spcAft>
              <a:defRPr>
                <a:latin typeface="Arial" pitchFamily="34" charset="0"/>
              </a:defRPr>
            </a:lvl1pPr>
          </a:lstStyle>
          <a:p>
            <a:pPr>
              <a:defRPr/>
            </a:pPr>
            <a:fld id="{6277D66B-4CBA-4300-A5B0-999C59D92F98}" type="slidenum">
              <a:rPr lang="fr-FR"/>
              <a:pPr>
                <a:defRPr/>
              </a:pPr>
              <a:t>‹N°›</a:t>
            </a:fld>
            <a:endParaRPr lang="fr-FR"/>
          </a:p>
        </p:txBody>
      </p:sp>
    </p:spTree>
    <p:extLst>
      <p:ext uri="{BB962C8B-B14F-4D97-AF65-F5344CB8AC3E}">
        <p14:creationId xmlns:p14="http://schemas.microsoft.com/office/powerpoint/2010/main" val="27569776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7_Vide">
    <p:spTree>
      <p:nvGrpSpPr>
        <p:cNvPr id="1" name=""/>
        <p:cNvGrpSpPr/>
        <p:nvPr/>
      </p:nvGrpSpPr>
      <p:grpSpPr>
        <a:xfrm>
          <a:off x="0" y="0"/>
          <a:ext cx="0" cy="0"/>
          <a:chOff x="0" y="0"/>
          <a:chExt cx="0" cy="0"/>
        </a:xfrm>
      </p:grpSpPr>
      <p:pic>
        <p:nvPicPr>
          <p:cNvPr id="4" name="Picture 4" descr="bandeau bas pwp"/>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00152" y="6523038"/>
            <a:ext cx="10991849"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logo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16117" y="133350"/>
            <a:ext cx="1293283"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5"/>
          <p:cNvSpPr>
            <a:spLocks noChangeShapeType="1"/>
          </p:cNvSpPr>
          <p:nvPr userDrawn="1"/>
        </p:nvSpPr>
        <p:spPr bwMode="auto">
          <a:xfrm flipH="1">
            <a:off x="1295400" y="836613"/>
            <a:ext cx="9025467"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pPr defTabSz="457200" fontAlgn="base">
              <a:spcBef>
                <a:spcPct val="0"/>
              </a:spcBef>
              <a:spcAft>
                <a:spcPct val="0"/>
              </a:spcAft>
            </a:pPr>
            <a:endParaRPr lang="fr-FR" sz="1800">
              <a:solidFill>
                <a:prstClr val="black"/>
              </a:solidFill>
              <a:latin typeface="Arial" pitchFamily="34" charset="0"/>
              <a:ea typeface="ＭＳ Ｐゴシック" pitchFamily="34" charset="-128"/>
              <a:cs typeface="Arial" pitchFamily="34" charset="0"/>
            </a:endParaRPr>
          </a:p>
        </p:txBody>
      </p:sp>
      <p:sp>
        <p:nvSpPr>
          <p:cNvPr id="6" name="Espace réservé du contenu 2"/>
          <p:cNvSpPr>
            <a:spLocks noGrp="1"/>
          </p:cNvSpPr>
          <p:nvPr>
            <p:ph idx="1"/>
          </p:nvPr>
        </p:nvSpPr>
        <p:spPr>
          <a:xfrm>
            <a:off x="609600" y="1600206"/>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
        <p:nvSpPr>
          <p:cNvPr id="8" name="Espace réservé de la date 1"/>
          <p:cNvSpPr>
            <a:spLocks noGrp="1"/>
          </p:cNvSpPr>
          <p:nvPr>
            <p:ph type="dt" sz="half" idx="10"/>
          </p:nvPr>
        </p:nvSpPr>
        <p:spPr/>
        <p:txBody>
          <a:bodyPr/>
          <a:lstStyle>
            <a:lvl1pPr defTabSz="457200" fontAlgn="base">
              <a:spcBef>
                <a:spcPct val="0"/>
              </a:spcBef>
              <a:spcAft>
                <a:spcPct val="0"/>
              </a:spcAft>
              <a:defRPr>
                <a:latin typeface="Arial" pitchFamily="34" charset="0"/>
              </a:defRPr>
            </a:lvl1pPr>
          </a:lstStyle>
          <a:p>
            <a:pPr>
              <a:defRPr/>
            </a:pPr>
            <a:fld id="{CC4A7631-22A9-4F9B-9E55-ECBE61E3DD5E}" type="datetimeFigureOut">
              <a:rPr lang="fr-FR"/>
              <a:pPr>
                <a:defRPr/>
              </a:pPr>
              <a:t>27/01/2025</a:t>
            </a:fld>
            <a:endParaRPr lang="fr-FR"/>
          </a:p>
        </p:txBody>
      </p:sp>
      <p:sp>
        <p:nvSpPr>
          <p:cNvPr id="9" name="Espace réservé du pied de page 2"/>
          <p:cNvSpPr>
            <a:spLocks noGrp="1"/>
          </p:cNvSpPr>
          <p:nvPr>
            <p:ph type="ftr" sz="quarter" idx="11"/>
          </p:nvPr>
        </p:nvSpPr>
        <p:spPr/>
        <p:txBody>
          <a:bodyPr/>
          <a:lstStyle>
            <a:lvl1pPr defTabSz="457200" fontAlgn="base">
              <a:spcBef>
                <a:spcPct val="0"/>
              </a:spcBef>
              <a:spcAft>
                <a:spcPct val="0"/>
              </a:spcAft>
              <a:defRPr>
                <a:latin typeface="Arial" pitchFamily="34" charset="0"/>
              </a:defRPr>
            </a:lvl1pPr>
          </a:lstStyle>
          <a:p>
            <a:pPr>
              <a:defRPr/>
            </a:pPr>
            <a:endParaRPr lang="fr-FR"/>
          </a:p>
        </p:txBody>
      </p:sp>
      <p:sp>
        <p:nvSpPr>
          <p:cNvPr id="11" name="Espace réservé du numéro de diapositive 3"/>
          <p:cNvSpPr>
            <a:spLocks noGrp="1"/>
          </p:cNvSpPr>
          <p:nvPr>
            <p:ph type="sldNum" sz="quarter" idx="12"/>
          </p:nvPr>
        </p:nvSpPr>
        <p:spPr/>
        <p:txBody>
          <a:bodyPr/>
          <a:lstStyle>
            <a:lvl1pPr defTabSz="457200" fontAlgn="base">
              <a:spcBef>
                <a:spcPct val="0"/>
              </a:spcBef>
              <a:spcAft>
                <a:spcPct val="0"/>
              </a:spcAft>
              <a:defRPr>
                <a:latin typeface="Arial" pitchFamily="34" charset="0"/>
              </a:defRPr>
            </a:lvl1pPr>
          </a:lstStyle>
          <a:p>
            <a:pPr>
              <a:defRPr/>
            </a:pPr>
            <a:fld id="{7E218DF1-F646-470F-847E-FA6D5C96F64A}" type="slidenum">
              <a:rPr lang="fr-FR"/>
              <a:pPr>
                <a:defRPr/>
              </a:pPr>
              <a:t>‹N°›</a:t>
            </a:fld>
            <a:endParaRPr lang="fr-FR"/>
          </a:p>
        </p:txBody>
      </p:sp>
    </p:spTree>
    <p:extLst>
      <p:ext uri="{BB962C8B-B14F-4D97-AF65-F5344CB8AC3E}">
        <p14:creationId xmlns:p14="http://schemas.microsoft.com/office/powerpoint/2010/main" val="6248923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0564660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6253173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41506058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027" y="587594"/>
            <a:ext cx="1168610"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Tree>
    <p:extLst>
      <p:ext uri="{BB962C8B-B14F-4D97-AF65-F5344CB8AC3E}">
        <p14:creationId xmlns:p14="http://schemas.microsoft.com/office/powerpoint/2010/main" val="4236539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80BA27"/>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10259834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40961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8691929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81179" y="550721"/>
            <a:ext cx="739406" cy="626395"/>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38430382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809085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102" y="2778345"/>
            <a:ext cx="11473818"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rtlCol="0" anchor="ctr"/>
          <a:lstStyle/>
          <a:p>
            <a:pPr algn="ctr"/>
            <a:endParaRPr lang="fr-FR" sz="2300"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21"/>
            <a:ext cx="10692000" cy="1015200"/>
          </a:xfrm>
        </p:spPr>
        <p:txBody>
          <a:bodyPr anchor="b">
            <a:normAutofit/>
          </a:bodyPr>
          <a:lstStyle>
            <a:lvl1pPr algn="l">
              <a:defRPr sz="4299">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63" y="3818899"/>
            <a:ext cx="9513937" cy="1128600"/>
          </a:xfrm>
        </p:spPr>
        <p:txBody>
          <a:bodyPr>
            <a:normAutofit/>
          </a:bodyPr>
          <a:lstStyle>
            <a:lvl1pPr marL="0" indent="0" algn="l">
              <a:buNone/>
              <a:defRPr sz="3199">
                <a:solidFill>
                  <a:schemeClr val="bg1"/>
                </a:solidFill>
              </a:defRPr>
            </a:lvl1pPr>
            <a:lvl2pPr marL="609353" indent="0" algn="ctr">
              <a:buNone/>
              <a:defRPr sz="2699"/>
            </a:lvl2pPr>
            <a:lvl3pPr marL="1218716" indent="0" algn="ctr">
              <a:buNone/>
              <a:defRPr sz="2400"/>
            </a:lvl3pPr>
            <a:lvl4pPr marL="1828071" indent="0" algn="ctr">
              <a:buNone/>
              <a:defRPr sz="2100"/>
            </a:lvl4pPr>
            <a:lvl5pPr marL="2437430" indent="0" algn="ctr">
              <a:buNone/>
              <a:defRPr sz="2100"/>
            </a:lvl5pPr>
            <a:lvl6pPr marL="3046783" indent="0" algn="ctr">
              <a:buNone/>
              <a:defRPr sz="2100"/>
            </a:lvl6pPr>
            <a:lvl7pPr marL="3656136" indent="0" algn="ctr">
              <a:buNone/>
              <a:defRPr sz="2100"/>
            </a:lvl7pPr>
            <a:lvl8pPr marL="4265494" indent="0" algn="ctr">
              <a:buNone/>
              <a:defRPr sz="2100"/>
            </a:lvl8pPr>
            <a:lvl9pPr marL="4874850" indent="0" algn="ctr">
              <a:buNone/>
              <a:defRPr sz="2100"/>
            </a:lvl9pPr>
          </a:lstStyle>
          <a:p>
            <a:r>
              <a:rPr lang="fr-FR"/>
              <a:t>Modifiez le style des sous-titres du masque</a:t>
            </a:r>
            <a:endParaRPr lang="fr-FR" dirty="0"/>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82485" y="4884839"/>
            <a:ext cx="1340971" cy="1388977"/>
          </a:xfrm>
          <a:prstGeom prst="rect">
            <a:avLst/>
          </a:prstGeom>
        </p:spPr>
      </p:pic>
      <p:sp>
        <p:nvSpPr>
          <p:cNvPr id="6" name="Rectangle 5">
            <a:extLst>
              <a:ext uri="{FF2B5EF4-FFF2-40B4-BE49-F238E27FC236}">
                <a16:creationId xmlns:a16="http://schemas.microsoft.com/office/drawing/2014/main" id="{31D427EE-B9CB-483A-B5CF-2F86322DAEF4}"/>
              </a:ext>
            </a:extLst>
          </p:cNvPr>
          <p:cNvSpPr/>
          <p:nvPr/>
        </p:nvSpPr>
        <p:spPr>
          <a:xfrm>
            <a:off x="359093" y="285621"/>
            <a:ext cx="11473816" cy="24927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rtlCol="0" anchor="ctr" anchorCtr="0"/>
          <a:lstStyle/>
          <a:p>
            <a:pPr algn="ctr"/>
            <a:r>
              <a:rPr lang="fr-FR" sz="1800" i="1" dirty="0"/>
              <a:t>Insérer une photo de votre choix sur ce cadre gris </a:t>
            </a:r>
            <a:r>
              <a:rPr lang="fr-FR" sz="1800" i="1" u="sng" dirty="0"/>
              <a:t>en respectant les dimensions</a:t>
            </a:r>
          </a:p>
        </p:txBody>
      </p:sp>
      <p:pic>
        <p:nvPicPr>
          <p:cNvPr id="11" name="Imag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034" y="5798232"/>
            <a:ext cx="1776118" cy="529326"/>
          </a:xfrm>
          <a:prstGeom prst="rect">
            <a:avLst/>
          </a:prstGeom>
        </p:spPr>
      </p:pic>
    </p:spTree>
    <p:extLst>
      <p:ext uri="{BB962C8B-B14F-4D97-AF65-F5344CB8AC3E}">
        <p14:creationId xmlns:p14="http://schemas.microsoft.com/office/powerpoint/2010/main" val="35325796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C67B2C-761E-40A5-9EE0-2BF4CD9D1713}" type="datetimeFigureOut">
              <a:rPr lang="fr-FR" smtClean="0">
                <a:solidFill>
                  <a:prstClr val="black">
                    <a:tint val="75000"/>
                  </a:prstClr>
                </a:solidFill>
              </a:rPr>
              <a:pPr/>
              <a:t>27/01/2025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8695076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38262753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7882183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6920634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0"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Tree>
    <p:extLst>
      <p:ext uri="{BB962C8B-B14F-4D97-AF65-F5344CB8AC3E}">
        <p14:creationId xmlns:p14="http://schemas.microsoft.com/office/powerpoint/2010/main" val="9876690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80BA27"/>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21972510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071294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479730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79" y="550721"/>
            <a:ext cx="739406" cy="626395"/>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22310748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17730733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4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2"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0"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1"/>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27/01/2025</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3"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ea typeface="ＭＳ Ｐゴシック" pitchFamily="34" charset="-128"/>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2194033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fr-FR" smtClean="0"/>
              <a:pPr algn="r"/>
              <a:t>‹N°›</a:t>
            </a:fld>
            <a:endParaRPr lang="fr-FR"/>
          </a:p>
        </p:txBody>
      </p:sp>
    </p:spTree>
    <p:extLst>
      <p:ext uri="{BB962C8B-B14F-4D97-AF65-F5344CB8AC3E}">
        <p14:creationId xmlns:p14="http://schemas.microsoft.com/office/powerpoint/2010/main" val="36667138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FCDA90CC-639F-4F30-817C-5B4DB6973940}" type="datetimeFigureOut">
              <a:rPr lang="fr-FR" smtClean="0"/>
              <a:t>27/01/2025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t>‹N°›</a:t>
            </a:fld>
            <a:endParaRPr lang="fr-FR"/>
          </a:p>
        </p:txBody>
      </p:sp>
    </p:spTree>
    <p:extLst>
      <p:ext uri="{BB962C8B-B14F-4D97-AF65-F5344CB8AC3E}">
        <p14:creationId xmlns:p14="http://schemas.microsoft.com/office/powerpoint/2010/main" val="22472606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CDA90CC-639F-4F30-817C-5B4DB6973940}" type="datetimeFigureOut">
              <a:rPr lang="fr-FR" smtClean="0"/>
              <a:t>27/01/2025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t>‹N°›</a:t>
            </a:fld>
            <a:endParaRPr lang="fr-FR"/>
          </a:p>
        </p:txBody>
      </p:sp>
    </p:spTree>
    <p:extLst>
      <p:ext uri="{BB962C8B-B14F-4D97-AF65-F5344CB8AC3E}">
        <p14:creationId xmlns:p14="http://schemas.microsoft.com/office/powerpoint/2010/main" val="366931485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FCDA90CC-639F-4F30-817C-5B4DB6973940}" type="datetimeFigureOut">
              <a:rPr lang="fr-FR" smtClean="0"/>
              <a:t>27/01/2025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t>‹N°›</a:t>
            </a:fld>
            <a:endParaRPr lang="fr-FR"/>
          </a:p>
        </p:txBody>
      </p:sp>
    </p:spTree>
    <p:extLst>
      <p:ext uri="{BB962C8B-B14F-4D97-AF65-F5344CB8AC3E}">
        <p14:creationId xmlns:p14="http://schemas.microsoft.com/office/powerpoint/2010/main" val="26921284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FCDA90CC-639F-4F30-817C-5B4DB6973940}" type="datetimeFigureOut">
              <a:rPr lang="fr-FR" smtClean="0"/>
              <a:t>27/01/2025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46ECA0D-273B-4576-AC96-6467FB1CF087}" type="slidenum">
              <a:rPr lang="fr-FR" smtClean="0"/>
              <a:t>‹N°›</a:t>
            </a:fld>
            <a:endParaRPr lang="fr-FR"/>
          </a:p>
        </p:txBody>
      </p:sp>
    </p:spTree>
    <p:extLst>
      <p:ext uri="{BB962C8B-B14F-4D97-AF65-F5344CB8AC3E}">
        <p14:creationId xmlns:p14="http://schemas.microsoft.com/office/powerpoint/2010/main" val="35718825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FCDA90CC-639F-4F30-817C-5B4DB6973940}" type="datetimeFigureOut">
              <a:rPr lang="fr-FR" smtClean="0"/>
              <a:t>27/01/2025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46ECA0D-273B-4576-AC96-6467FB1CF087}" type="slidenum">
              <a:rPr lang="fr-FR" smtClean="0"/>
              <a:t>‹N°›</a:t>
            </a:fld>
            <a:endParaRPr lang="fr-FR"/>
          </a:p>
        </p:txBody>
      </p:sp>
    </p:spTree>
    <p:extLst>
      <p:ext uri="{BB962C8B-B14F-4D97-AF65-F5344CB8AC3E}">
        <p14:creationId xmlns:p14="http://schemas.microsoft.com/office/powerpoint/2010/main" val="2627511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FCDA90CC-639F-4F30-817C-5B4DB6973940}" type="datetimeFigureOut">
              <a:rPr lang="fr-FR" smtClean="0"/>
              <a:t>27/01/2025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46ECA0D-273B-4576-AC96-6467FB1CF087}" type="slidenum">
              <a:rPr lang="fr-FR" smtClean="0"/>
              <a:t>‹N°›</a:t>
            </a:fld>
            <a:endParaRPr lang="fr-FR"/>
          </a:p>
        </p:txBody>
      </p:sp>
    </p:spTree>
    <p:extLst>
      <p:ext uri="{BB962C8B-B14F-4D97-AF65-F5344CB8AC3E}">
        <p14:creationId xmlns:p14="http://schemas.microsoft.com/office/powerpoint/2010/main" val="5988132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CDA90CC-639F-4F30-817C-5B4DB6973940}" type="datetimeFigureOut">
              <a:rPr lang="fr-FR" smtClean="0"/>
              <a:t>27/01/2025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46ECA0D-273B-4576-AC96-6467FB1CF087}" type="slidenum">
              <a:rPr lang="fr-FR" smtClean="0"/>
              <a:t>‹N°›</a:t>
            </a:fld>
            <a:endParaRPr lang="fr-FR"/>
          </a:p>
        </p:txBody>
      </p:sp>
    </p:spTree>
    <p:extLst>
      <p:ext uri="{BB962C8B-B14F-4D97-AF65-F5344CB8AC3E}">
        <p14:creationId xmlns:p14="http://schemas.microsoft.com/office/powerpoint/2010/main" val="98519787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FCDA90CC-639F-4F30-817C-5B4DB6973940}" type="datetimeFigureOut">
              <a:rPr lang="fr-FR" smtClean="0"/>
              <a:t>27/01/2025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46ECA0D-273B-4576-AC96-6467FB1CF087}" type="slidenum">
              <a:rPr lang="fr-FR" smtClean="0"/>
              <a:t>‹N°›</a:t>
            </a:fld>
            <a:endParaRPr lang="fr-FR"/>
          </a:p>
        </p:txBody>
      </p:sp>
    </p:spTree>
    <p:extLst>
      <p:ext uri="{BB962C8B-B14F-4D97-AF65-F5344CB8AC3E}">
        <p14:creationId xmlns:p14="http://schemas.microsoft.com/office/powerpoint/2010/main" val="383953843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FCDA90CC-639F-4F30-817C-5B4DB6973940}" type="datetimeFigureOut">
              <a:rPr lang="fr-FR" smtClean="0"/>
              <a:t>27/01/2025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46ECA0D-273B-4576-AC96-6467FB1CF087}" type="slidenum">
              <a:rPr lang="fr-FR" smtClean="0"/>
              <a:t>‹N°›</a:t>
            </a:fld>
            <a:endParaRPr lang="fr-FR"/>
          </a:p>
        </p:txBody>
      </p:sp>
    </p:spTree>
    <p:extLst>
      <p:ext uri="{BB962C8B-B14F-4D97-AF65-F5344CB8AC3E}">
        <p14:creationId xmlns:p14="http://schemas.microsoft.com/office/powerpoint/2010/main" val="141127840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CDA90CC-639F-4F30-817C-5B4DB6973940}" type="datetimeFigureOut">
              <a:rPr lang="fr-FR" smtClean="0"/>
              <a:t>27/01/2025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t>‹N°›</a:t>
            </a:fld>
            <a:endParaRPr lang="fr-FR"/>
          </a:p>
        </p:txBody>
      </p:sp>
    </p:spTree>
    <p:extLst>
      <p:ext uri="{BB962C8B-B14F-4D97-AF65-F5344CB8AC3E}">
        <p14:creationId xmlns:p14="http://schemas.microsoft.com/office/powerpoint/2010/main" val="239325611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CDA90CC-639F-4F30-817C-5B4DB6973940}" type="datetimeFigureOut">
              <a:rPr lang="fr-FR" smtClean="0"/>
              <a:t>27/01/2025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6ECA0D-273B-4576-AC96-6467FB1CF087}" type="slidenum">
              <a:rPr lang="fr-FR" smtClean="0"/>
              <a:t>‹N°›</a:t>
            </a:fld>
            <a:endParaRPr lang="fr-FR"/>
          </a:p>
        </p:txBody>
      </p:sp>
    </p:spTree>
    <p:extLst>
      <p:ext uri="{BB962C8B-B14F-4D97-AF65-F5344CB8AC3E}">
        <p14:creationId xmlns:p14="http://schemas.microsoft.com/office/powerpoint/2010/main" val="254317723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E1D18D8-0630-4F52-8E63-87370F779008}" type="datetimeFigureOut">
              <a:rPr lang="fr-FR" smtClean="0">
                <a:solidFill>
                  <a:prstClr val="black">
                    <a:tint val="75000"/>
                  </a:prstClr>
                </a:solidFill>
              </a:rPr>
              <a:pPr/>
              <a:t>27/01/2025</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0DB70C41-A1DF-4DB9-94EF-3C166E043EE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732703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E1D18D8-0630-4F52-8E63-87370F779008}" type="datetimeFigureOut">
              <a:rPr lang="fr-FR" smtClean="0">
                <a:solidFill>
                  <a:prstClr val="black">
                    <a:tint val="75000"/>
                  </a:prstClr>
                </a:solidFill>
              </a:rPr>
              <a:pPr/>
              <a:t>27/01/2025</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0DB70C41-A1DF-4DB9-94EF-3C166E043EE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89626251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E1D18D8-0630-4F52-8E63-87370F779008}" type="datetimeFigureOut">
              <a:rPr lang="fr-FR" smtClean="0">
                <a:solidFill>
                  <a:prstClr val="black">
                    <a:tint val="75000"/>
                  </a:prstClr>
                </a:solidFill>
              </a:rPr>
              <a:pPr/>
              <a:t>27/01/2025</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0DB70C41-A1DF-4DB9-94EF-3C166E043EE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530870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E1D18D8-0630-4F52-8E63-87370F779008}" type="datetimeFigureOut">
              <a:rPr lang="fr-FR" smtClean="0">
                <a:solidFill>
                  <a:prstClr val="black">
                    <a:tint val="75000"/>
                  </a:prstClr>
                </a:solidFill>
              </a:rPr>
              <a:pPr/>
              <a:t>27/01/2025</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0DB70C41-A1DF-4DB9-94EF-3C166E043EE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0815026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E1D18D8-0630-4F52-8E63-87370F779008}" type="datetimeFigureOut">
              <a:rPr lang="fr-FR" smtClean="0">
                <a:solidFill>
                  <a:prstClr val="black">
                    <a:tint val="75000"/>
                  </a:prstClr>
                </a:solidFill>
              </a:rPr>
              <a:pPr/>
              <a:t>27/01/2025</a:t>
            </a:fld>
            <a:endParaRPr lang="fr-FR">
              <a:solidFill>
                <a:prstClr val="black">
                  <a:tint val="75000"/>
                </a:prstClr>
              </a:solidFill>
            </a:endParaRPr>
          </a:p>
        </p:txBody>
      </p:sp>
      <p:sp>
        <p:nvSpPr>
          <p:cNvPr id="8" name="Footer Placeholder 7"/>
          <p:cNvSpPr>
            <a:spLocks noGrp="1"/>
          </p:cNvSpPr>
          <p:nvPr>
            <p:ph type="ftr" sz="quarter" idx="11"/>
          </p:nvPr>
        </p:nvSpPr>
        <p:spPr/>
        <p:txBody>
          <a:bodyPr/>
          <a:lstStyle/>
          <a:p>
            <a:endParaRPr lang="fr-FR">
              <a:solidFill>
                <a:prstClr val="black">
                  <a:tint val="75000"/>
                </a:prstClr>
              </a:solidFill>
            </a:endParaRPr>
          </a:p>
        </p:txBody>
      </p:sp>
      <p:sp>
        <p:nvSpPr>
          <p:cNvPr id="9" name="Slide Number Placeholder 8"/>
          <p:cNvSpPr>
            <a:spLocks noGrp="1"/>
          </p:cNvSpPr>
          <p:nvPr>
            <p:ph type="sldNum" sz="quarter" idx="12"/>
          </p:nvPr>
        </p:nvSpPr>
        <p:spPr/>
        <p:txBody>
          <a:bodyPr/>
          <a:lstStyle/>
          <a:p>
            <a:fld id="{0DB70C41-A1DF-4DB9-94EF-3C166E043EE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05709460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E1D18D8-0630-4F52-8E63-87370F779008}" type="datetimeFigureOut">
              <a:rPr lang="fr-FR" smtClean="0">
                <a:solidFill>
                  <a:prstClr val="black">
                    <a:tint val="75000"/>
                  </a:prstClr>
                </a:solidFill>
              </a:rPr>
              <a:pPr/>
              <a:t>27/01/2025</a:t>
            </a:fld>
            <a:endParaRPr lang="fr-FR">
              <a:solidFill>
                <a:prstClr val="black">
                  <a:tint val="75000"/>
                </a:prstClr>
              </a:solidFill>
            </a:endParaRPr>
          </a:p>
        </p:txBody>
      </p:sp>
      <p:sp>
        <p:nvSpPr>
          <p:cNvPr id="4" name="Footer Placeholder 3"/>
          <p:cNvSpPr>
            <a:spLocks noGrp="1"/>
          </p:cNvSpPr>
          <p:nvPr>
            <p:ph type="ftr" sz="quarter" idx="11"/>
          </p:nvPr>
        </p:nvSpPr>
        <p:spPr/>
        <p:txBody>
          <a:bodyPr/>
          <a:lstStyle/>
          <a:p>
            <a:endParaRPr lang="fr-FR">
              <a:solidFill>
                <a:prstClr val="black">
                  <a:tint val="75000"/>
                </a:prstClr>
              </a:solidFill>
            </a:endParaRPr>
          </a:p>
        </p:txBody>
      </p:sp>
      <p:sp>
        <p:nvSpPr>
          <p:cNvPr id="5" name="Slide Number Placeholder 4"/>
          <p:cNvSpPr>
            <a:spLocks noGrp="1"/>
          </p:cNvSpPr>
          <p:nvPr>
            <p:ph type="sldNum" sz="quarter" idx="12"/>
          </p:nvPr>
        </p:nvSpPr>
        <p:spPr/>
        <p:txBody>
          <a:bodyPr/>
          <a:lstStyle/>
          <a:p>
            <a:fld id="{0DB70C41-A1DF-4DB9-94EF-3C166E043EE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746728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1D18D8-0630-4F52-8E63-87370F779008}" type="datetimeFigureOut">
              <a:rPr lang="fr-FR" smtClean="0">
                <a:solidFill>
                  <a:prstClr val="black">
                    <a:tint val="75000"/>
                  </a:prstClr>
                </a:solidFill>
              </a:rPr>
              <a:pPr/>
              <a:t>27/01/2025</a:t>
            </a:fld>
            <a:endParaRPr lang="fr-FR">
              <a:solidFill>
                <a:prstClr val="black">
                  <a:tint val="75000"/>
                </a:prstClr>
              </a:solidFill>
            </a:endParaRPr>
          </a:p>
        </p:txBody>
      </p:sp>
      <p:sp>
        <p:nvSpPr>
          <p:cNvPr id="3" name="Footer Placeholder 2"/>
          <p:cNvSpPr>
            <a:spLocks noGrp="1"/>
          </p:cNvSpPr>
          <p:nvPr>
            <p:ph type="ftr" sz="quarter" idx="11"/>
          </p:nvPr>
        </p:nvSpPr>
        <p:spPr/>
        <p:txBody>
          <a:bodyPr/>
          <a:lstStyle/>
          <a:p>
            <a:endParaRPr lang="fr-FR">
              <a:solidFill>
                <a:prstClr val="black">
                  <a:tint val="75000"/>
                </a:prstClr>
              </a:solidFill>
            </a:endParaRPr>
          </a:p>
        </p:txBody>
      </p:sp>
      <p:sp>
        <p:nvSpPr>
          <p:cNvPr id="4" name="Slide Number Placeholder 3"/>
          <p:cNvSpPr>
            <a:spLocks noGrp="1"/>
          </p:cNvSpPr>
          <p:nvPr>
            <p:ph type="sldNum" sz="quarter" idx="12"/>
          </p:nvPr>
        </p:nvSpPr>
        <p:spPr/>
        <p:txBody>
          <a:bodyPr/>
          <a:lstStyle/>
          <a:p>
            <a:fld id="{0DB70C41-A1DF-4DB9-94EF-3C166E043EE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24110554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E1D18D8-0630-4F52-8E63-87370F779008}" type="datetimeFigureOut">
              <a:rPr lang="fr-FR" smtClean="0">
                <a:solidFill>
                  <a:prstClr val="black">
                    <a:tint val="75000"/>
                  </a:prstClr>
                </a:solidFill>
              </a:rPr>
              <a:pPr/>
              <a:t>27/01/2025</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0DB70C41-A1DF-4DB9-94EF-3C166E043EE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22506504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E1D18D8-0630-4F52-8E63-87370F779008}" type="datetimeFigureOut">
              <a:rPr lang="fr-FR" smtClean="0">
                <a:solidFill>
                  <a:prstClr val="black">
                    <a:tint val="75000"/>
                  </a:prstClr>
                </a:solidFill>
              </a:rPr>
              <a:pPr/>
              <a:t>27/01/2025</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0DB70C41-A1DF-4DB9-94EF-3C166E043EE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8858921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E1D18D8-0630-4F52-8E63-87370F779008}" type="datetimeFigureOut">
              <a:rPr lang="fr-FR" smtClean="0">
                <a:solidFill>
                  <a:prstClr val="black">
                    <a:tint val="75000"/>
                  </a:prstClr>
                </a:solidFill>
              </a:rPr>
              <a:pPr/>
              <a:t>27/01/2025</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0DB70C41-A1DF-4DB9-94EF-3C166E043EE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79784258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E1D18D8-0630-4F52-8E63-87370F779008}" type="datetimeFigureOut">
              <a:rPr lang="fr-FR" smtClean="0">
                <a:solidFill>
                  <a:prstClr val="black">
                    <a:tint val="75000"/>
                  </a:prstClr>
                </a:solidFill>
              </a:rPr>
              <a:pPr/>
              <a:t>27/01/2025</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0DB70C41-A1DF-4DB9-94EF-3C166E043EEE}"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465161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image" Target="../media/image11.png"/><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10.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5.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7.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theme" Target="../theme/theme8.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4.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theme" Target="../theme/theme9.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3">
            <a:alpha val="1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04806"/>
            <a:ext cx="10363200" cy="96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Cliquez pour modifier le style du titre du masque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Tree>
    <p:extLst>
      <p:ext uri="{BB962C8B-B14F-4D97-AF65-F5344CB8AC3E}">
        <p14:creationId xmlns:p14="http://schemas.microsoft.com/office/powerpoint/2010/main" val="1002862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rtl="0" eaLnBrk="1" fontAlgn="base" hangingPunct="1">
        <a:spcBef>
          <a:spcPct val="0"/>
        </a:spcBef>
        <a:spcAft>
          <a:spcPct val="0"/>
        </a:spcAft>
        <a:defRPr sz="3600">
          <a:solidFill>
            <a:srgbClr val="009139"/>
          </a:solidFill>
          <a:latin typeface="+mj-lt"/>
          <a:ea typeface="+mj-ea"/>
          <a:cs typeface="+mj-cs"/>
        </a:defRPr>
      </a:lvl1pPr>
      <a:lvl2pPr algn="l" rtl="0" eaLnBrk="1" fontAlgn="base" hangingPunct="1">
        <a:spcBef>
          <a:spcPct val="0"/>
        </a:spcBef>
        <a:spcAft>
          <a:spcPct val="0"/>
        </a:spcAft>
        <a:defRPr sz="3600">
          <a:solidFill>
            <a:srgbClr val="009139"/>
          </a:solidFill>
          <a:latin typeface="Verdana" pitchFamily="34" charset="0"/>
        </a:defRPr>
      </a:lvl2pPr>
      <a:lvl3pPr algn="l" rtl="0" eaLnBrk="1" fontAlgn="base" hangingPunct="1">
        <a:spcBef>
          <a:spcPct val="0"/>
        </a:spcBef>
        <a:spcAft>
          <a:spcPct val="0"/>
        </a:spcAft>
        <a:defRPr sz="3600">
          <a:solidFill>
            <a:srgbClr val="009139"/>
          </a:solidFill>
          <a:latin typeface="Verdana" pitchFamily="34" charset="0"/>
        </a:defRPr>
      </a:lvl3pPr>
      <a:lvl4pPr algn="l" rtl="0" eaLnBrk="1" fontAlgn="base" hangingPunct="1">
        <a:spcBef>
          <a:spcPct val="0"/>
        </a:spcBef>
        <a:spcAft>
          <a:spcPct val="0"/>
        </a:spcAft>
        <a:defRPr sz="3600">
          <a:solidFill>
            <a:srgbClr val="009139"/>
          </a:solidFill>
          <a:latin typeface="Verdana" pitchFamily="34" charset="0"/>
        </a:defRPr>
      </a:lvl4pPr>
      <a:lvl5pPr algn="l" rtl="0" eaLnBrk="1" fontAlgn="base" hangingPunct="1">
        <a:spcBef>
          <a:spcPct val="0"/>
        </a:spcBef>
        <a:spcAft>
          <a:spcPct val="0"/>
        </a:spcAft>
        <a:defRPr sz="3600">
          <a:solidFill>
            <a:srgbClr val="009139"/>
          </a:solidFill>
          <a:latin typeface="Verdana" pitchFamily="34" charset="0"/>
        </a:defRPr>
      </a:lvl5pPr>
      <a:lvl6pPr marL="457200" algn="l" rtl="0" eaLnBrk="1" fontAlgn="base" hangingPunct="1">
        <a:spcBef>
          <a:spcPct val="0"/>
        </a:spcBef>
        <a:spcAft>
          <a:spcPct val="0"/>
        </a:spcAft>
        <a:defRPr sz="3600">
          <a:solidFill>
            <a:schemeClr val="tx2"/>
          </a:solidFill>
          <a:latin typeface="Verdana" pitchFamily="34" charset="0"/>
        </a:defRPr>
      </a:lvl6pPr>
      <a:lvl7pPr marL="914400" algn="l" rtl="0" eaLnBrk="1" fontAlgn="base" hangingPunct="1">
        <a:spcBef>
          <a:spcPct val="0"/>
        </a:spcBef>
        <a:spcAft>
          <a:spcPct val="0"/>
        </a:spcAft>
        <a:defRPr sz="3600">
          <a:solidFill>
            <a:schemeClr val="tx2"/>
          </a:solidFill>
          <a:latin typeface="Verdana" pitchFamily="34" charset="0"/>
        </a:defRPr>
      </a:lvl7pPr>
      <a:lvl8pPr marL="1371600" algn="l" rtl="0" eaLnBrk="1" fontAlgn="base" hangingPunct="1">
        <a:spcBef>
          <a:spcPct val="0"/>
        </a:spcBef>
        <a:spcAft>
          <a:spcPct val="0"/>
        </a:spcAft>
        <a:defRPr sz="3600">
          <a:solidFill>
            <a:schemeClr val="tx2"/>
          </a:solidFill>
          <a:latin typeface="Verdana" pitchFamily="34" charset="0"/>
        </a:defRPr>
      </a:lvl8pPr>
      <a:lvl9pPr marL="1828800" algn="l" rtl="0" eaLnBrk="1" fontAlgn="base" hangingPunct="1">
        <a:spcBef>
          <a:spcPct val="0"/>
        </a:spcBef>
        <a:spcAft>
          <a:spcPct val="0"/>
        </a:spcAft>
        <a:defRPr sz="3600">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08136149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7651" name="Picture 3" descr="bandeau bas pwp"/>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68917" y="6178550"/>
            <a:ext cx="11123083" cy="679450"/>
          </a:xfrm>
          <a:prstGeom prst="rect">
            <a:avLst/>
          </a:prstGeom>
          <a:noFill/>
          <a:extLst>
            <a:ext uri="{909E8E84-426E-40DD-AFC4-6F175D3DCCD1}">
              <a14:hiddenFill xmlns:a14="http://schemas.microsoft.com/office/drawing/2010/main">
                <a:solidFill>
                  <a:srgbClr val="FFFFFF"/>
                </a:solidFill>
              </a14:hiddenFill>
            </a:ext>
          </a:extLst>
        </p:spPr>
      </p:pic>
      <p:sp>
        <p:nvSpPr>
          <p:cNvPr id="27653" name="Line 5"/>
          <p:cNvSpPr>
            <a:spLocks noChangeShapeType="1"/>
          </p:cNvSpPr>
          <p:nvPr/>
        </p:nvSpPr>
        <p:spPr bwMode="auto">
          <a:xfrm flipH="1">
            <a:off x="814917" y="1196975"/>
            <a:ext cx="9025467" cy="0"/>
          </a:xfrm>
          <a:prstGeom prst="line">
            <a:avLst/>
          </a:prstGeom>
          <a:noFill/>
          <a:ln w="19050">
            <a:solidFill>
              <a:srgbClr val="00913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fr-FR" sz="1800" baseline="-25000">
              <a:solidFill>
                <a:srgbClr val="000000"/>
              </a:solidFill>
              <a:latin typeface="Arial" charset="0"/>
              <a:cs typeface="Arial" charset="0"/>
            </a:endParaRPr>
          </a:p>
        </p:txBody>
      </p:sp>
      <p:sp>
        <p:nvSpPr>
          <p:cNvPr id="27659" name="Rectangle 11"/>
          <p:cNvSpPr>
            <a:spLocks noGrp="1" noChangeArrowheads="1"/>
          </p:cNvSpPr>
          <p:nvPr>
            <p:ph type="title"/>
          </p:nvPr>
        </p:nvSpPr>
        <p:spPr bwMode="auto">
          <a:xfrm>
            <a:off x="609600" y="274638"/>
            <a:ext cx="92307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a:t>1. TITRE</a:t>
            </a:r>
          </a:p>
        </p:txBody>
      </p:sp>
      <p:sp>
        <p:nvSpPr>
          <p:cNvPr id="27660" name="Rectangle 12"/>
          <p:cNvSpPr>
            <a:spLocks noGrp="1" noChangeArrowheads="1"/>
          </p:cNvSpPr>
          <p:nvPr>
            <p:ph type="body" idx="1"/>
          </p:nvPr>
        </p:nvSpPr>
        <p:spPr bwMode="auto">
          <a:xfrm>
            <a:off x="1678517" y="1600205"/>
            <a:ext cx="990388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27661" name="Rectangle 13"/>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aseline="0"/>
            </a:lvl1pPr>
          </a:lstStyle>
          <a:p>
            <a:pPr fontAlgn="base">
              <a:spcBef>
                <a:spcPct val="0"/>
              </a:spcBef>
              <a:spcAft>
                <a:spcPct val="0"/>
              </a:spcAft>
            </a:pPr>
            <a:fld id="{BFA805C4-EDFB-405B-8C4E-CC7F0B74929F}" type="datetime1">
              <a:rPr lang="fr-FR" altLang="fr-FR" smtClean="0">
                <a:solidFill>
                  <a:srgbClr val="000000"/>
                </a:solidFill>
                <a:latin typeface="Arial" charset="0"/>
                <a:cs typeface="Arial" charset="0"/>
              </a:rPr>
              <a:pPr fontAlgn="base">
                <a:spcBef>
                  <a:spcPct val="0"/>
                </a:spcBef>
                <a:spcAft>
                  <a:spcPct val="0"/>
                </a:spcAft>
              </a:pPr>
              <a:t>27/01/2025</a:t>
            </a:fld>
            <a:endParaRPr lang="fr-FR" altLang="fr-FR">
              <a:solidFill>
                <a:srgbClr val="000000"/>
              </a:solidFill>
              <a:latin typeface="Arial" charset="0"/>
              <a:cs typeface="Arial" charset="0"/>
            </a:endParaRPr>
          </a:p>
        </p:txBody>
      </p:sp>
      <p:sp>
        <p:nvSpPr>
          <p:cNvPr id="27662" name="Rectangle 14"/>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baseline="0">
                <a:solidFill>
                  <a:schemeClr val="bg1"/>
                </a:solidFill>
                <a:latin typeface="+mn-lt"/>
              </a:defRPr>
            </a:lvl1pPr>
          </a:lstStyle>
          <a:p>
            <a:pPr fontAlgn="base">
              <a:spcBef>
                <a:spcPct val="0"/>
              </a:spcBef>
              <a:spcAft>
                <a:spcPct val="0"/>
              </a:spcAft>
            </a:pPr>
            <a:endParaRPr lang="fr-FR" altLang="fr-FR">
              <a:solidFill>
                <a:srgbClr val="FFFFFF"/>
              </a:solidFill>
              <a:cs typeface="Arial" charset="0"/>
            </a:endParaRPr>
          </a:p>
        </p:txBody>
      </p:sp>
      <p:sp>
        <p:nvSpPr>
          <p:cNvPr id="27663" name="Rectangle 15"/>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baseline="0">
                <a:solidFill>
                  <a:schemeClr val="bg1"/>
                </a:solidFill>
                <a:latin typeface="+mn-lt"/>
              </a:defRPr>
            </a:lvl1pPr>
          </a:lstStyle>
          <a:p>
            <a:pPr fontAlgn="base">
              <a:spcBef>
                <a:spcPct val="0"/>
              </a:spcBef>
              <a:spcAft>
                <a:spcPct val="0"/>
              </a:spcAft>
            </a:pPr>
            <a:fld id="{EFF0216B-4C0F-4D1B-8233-44724F0A68B2}" type="slidenum">
              <a:rPr lang="fr-FR" altLang="fr-FR" smtClean="0">
                <a:solidFill>
                  <a:srgbClr val="FFFFFF"/>
                </a:solidFill>
                <a:cs typeface="Arial" charset="0"/>
              </a:rPr>
              <a:pPr fontAlgn="base">
                <a:spcBef>
                  <a:spcPct val="0"/>
                </a:spcBef>
                <a:spcAft>
                  <a:spcPct val="0"/>
                </a:spcAft>
              </a:pPr>
              <a:t>‹N°›</a:t>
            </a:fld>
            <a:endParaRPr lang="fr-FR" altLang="fr-FR">
              <a:solidFill>
                <a:srgbClr val="FFFFFF"/>
              </a:solidFill>
              <a:cs typeface="Arial" charset="0"/>
            </a:endParaRPr>
          </a:p>
        </p:txBody>
      </p:sp>
      <p:pic>
        <p:nvPicPr>
          <p:cNvPr id="27664" name="Picture 16" descr="fleche_suites_lettres_quadri"/>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058400" y="381000"/>
            <a:ext cx="1422400" cy="903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405503"/>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Lst>
  <p:hf hdr="0" ftr="0" dt="0"/>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Verdana" pitchFamily="34" charset="0"/>
        </a:defRPr>
      </a:lvl2pPr>
      <a:lvl3pPr algn="l" rtl="0" fontAlgn="base">
        <a:spcBef>
          <a:spcPct val="0"/>
        </a:spcBef>
        <a:spcAft>
          <a:spcPct val="0"/>
        </a:spcAft>
        <a:defRPr sz="3600">
          <a:solidFill>
            <a:schemeClr val="tx2"/>
          </a:solidFill>
          <a:latin typeface="Verdana" pitchFamily="34" charset="0"/>
        </a:defRPr>
      </a:lvl3pPr>
      <a:lvl4pPr algn="l" rtl="0" fontAlgn="base">
        <a:spcBef>
          <a:spcPct val="0"/>
        </a:spcBef>
        <a:spcAft>
          <a:spcPct val="0"/>
        </a:spcAft>
        <a:defRPr sz="3600">
          <a:solidFill>
            <a:schemeClr val="tx2"/>
          </a:solidFill>
          <a:latin typeface="Verdana" pitchFamily="34" charset="0"/>
        </a:defRPr>
      </a:lvl4pPr>
      <a:lvl5pPr algn="l" rtl="0" fontAlgn="base">
        <a:spcBef>
          <a:spcPct val="0"/>
        </a:spcBef>
        <a:spcAft>
          <a:spcPct val="0"/>
        </a:spcAft>
        <a:defRPr sz="3600">
          <a:solidFill>
            <a:schemeClr val="tx2"/>
          </a:solidFill>
          <a:latin typeface="Verdana" pitchFamily="34" charset="0"/>
        </a:defRPr>
      </a:lvl5pPr>
      <a:lvl6pPr marL="457200" algn="l" rtl="0" fontAlgn="base">
        <a:spcBef>
          <a:spcPct val="0"/>
        </a:spcBef>
        <a:spcAft>
          <a:spcPct val="0"/>
        </a:spcAft>
        <a:defRPr sz="3600">
          <a:solidFill>
            <a:schemeClr val="tx2"/>
          </a:solidFill>
          <a:latin typeface="Verdana" pitchFamily="34" charset="0"/>
        </a:defRPr>
      </a:lvl6pPr>
      <a:lvl7pPr marL="914400" algn="l" rtl="0" fontAlgn="base">
        <a:spcBef>
          <a:spcPct val="0"/>
        </a:spcBef>
        <a:spcAft>
          <a:spcPct val="0"/>
        </a:spcAft>
        <a:defRPr sz="3600">
          <a:solidFill>
            <a:schemeClr val="tx2"/>
          </a:solidFill>
          <a:latin typeface="Verdana" pitchFamily="34" charset="0"/>
        </a:defRPr>
      </a:lvl7pPr>
      <a:lvl8pPr marL="1371600" algn="l" rtl="0" fontAlgn="base">
        <a:spcBef>
          <a:spcPct val="0"/>
        </a:spcBef>
        <a:spcAft>
          <a:spcPct val="0"/>
        </a:spcAft>
        <a:defRPr sz="3600">
          <a:solidFill>
            <a:schemeClr val="tx2"/>
          </a:solidFill>
          <a:latin typeface="Verdana" pitchFamily="34" charset="0"/>
        </a:defRPr>
      </a:lvl8pPr>
      <a:lvl9pPr marL="1828800" algn="l" rtl="0" fontAlgn="base">
        <a:spcBef>
          <a:spcPct val="0"/>
        </a:spcBef>
        <a:spcAft>
          <a:spcPct val="0"/>
        </a:spcAft>
        <a:defRPr sz="3600">
          <a:solidFill>
            <a:schemeClr val="tx2"/>
          </a:solidFill>
          <a:latin typeface="Verdana" pitchFamily="34" charset="0"/>
        </a:defRPr>
      </a:lvl9pPr>
    </p:titleStyle>
    <p:bodyStyle>
      <a:lvl1pPr marL="342900" indent="-342900" algn="l" rtl="0" fontAlgn="base">
        <a:spcBef>
          <a:spcPct val="20000"/>
        </a:spcBef>
        <a:spcAft>
          <a:spcPct val="0"/>
        </a:spcAft>
        <a:buChar char="•"/>
        <a:defRPr b="1">
          <a:solidFill>
            <a:srgbClr val="009139"/>
          </a:solidFill>
          <a:latin typeface="+mn-lt"/>
          <a:ea typeface="+mn-ea"/>
          <a:cs typeface="+mn-cs"/>
        </a:defRPr>
      </a:lvl1pPr>
      <a:lvl2pPr marL="742950" indent="-285750" algn="l" rtl="0" fontAlgn="base">
        <a:spcBef>
          <a:spcPct val="20000"/>
        </a:spcBef>
        <a:spcAft>
          <a:spcPct val="0"/>
        </a:spcAft>
        <a:buChar char="–"/>
        <a:defRPr>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DA90CC-639F-4F30-817C-5B4DB6973940}"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6ECA0D-273B-4576-AC96-6467FB1CF08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72590536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22" name="Espace réservé du titre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30723" name="Espace réservé du texte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defTabSz="914400" fontAlgn="auto">
              <a:spcBef>
                <a:spcPts val="0"/>
              </a:spcBef>
              <a:spcAft>
                <a:spcPts val="0"/>
              </a:spcAft>
              <a:defRPr sz="1200">
                <a:solidFill>
                  <a:prstClr val="black">
                    <a:tint val="75000"/>
                  </a:prstClr>
                </a:solidFill>
                <a:latin typeface="Calibri"/>
                <a:cs typeface="Arial" pitchFamily="34" charset="0"/>
              </a:defRPr>
            </a:lvl1pPr>
          </a:lstStyle>
          <a:p>
            <a:pPr>
              <a:defRPr/>
            </a:pPr>
            <a:fld id="{78D47C14-4845-4F3E-9A24-D0939066871D}" type="datetimeFigureOut">
              <a:rPr lang="fr-FR">
                <a:ea typeface="ＭＳ Ｐゴシック" pitchFamily="34" charset="-128"/>
              </a:rPr>
              <a:pPr>
                <a:defRPr/>
              </a:pPr>
              <a:t>27/01/2025</a:t>
            </a:fld>
            <a:endParaRPr lang="fr-FR">
              <a:ea typeface="ＭＳ Ｐゴシック" pitchFamily="34" charset="-128"/>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defTabSz="914400" fontAlgn="auto">
              <a:spcBef>
                <a:spcPts val="0"/>
              </a:spcBef>
              <a:spcAft>
                <a:spcPts val="0"/>
              </a:spcAft>
              <a:defRPr sz="1200">
                <a:solidFill>
                  <a:prstClr val="black">
                    <a:tint val="75000"/>
                  </a:prstClr>
                </a:solidFill>
                <a:latin typeface="Calibri"/>
                <a:cs typeface="Arial" pitchFamily="34" charset="0"/>
              </a:defRPr>
            </a:lvl1pPr>
          </a:lstStyle>
          <a:p>
            <a:pPr>
              <a:defRPr/>
            </a:pPr>
            <a:endParaRPr lang="fr-FR">
              <a:ea typeface="ＭＳ Ｐゴシック" pitchFamily="34" charset="-128"/>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defTabSz="914400" fontAlgn="auto">
              <a:spcBef>
                <a:spcPts val="0"/>
              </a:spcBef>
              <a:spcAft>
                <a:spcPts val="0"/>
              </a:spcAft>
              <a:defRPr sz="1200">
                <a:solidFill>
                  <a:prstClr val="black">
                    <a:tint val="75000"/>
                  </a:prstClr>
                </a:solidFill>
                <a:latin typeface="Calibri"/>
                <a:cs typeface="Arial" pitchFamily="34" charset="0"/>
              </a:defRPr>
            </a:lvl1pPr>
          </a:lstStyle>
          <a:p>
            <a:pPr>
              <a:defRPr/>
            </a:pPr>
            <a:fld id="{45D0E097-7C52-49CD-A205-5EF2BEB5B1BF}" type="slidenum">
              <a:rPr lang="fr-FR">
                <a:ea typeface="ＭＳ Ｐゴシック" pitchFamily="34" charset="-128"/>
              </a:rPr>
              <a:pPr>
                <a:defRPr/>
              </a:pPr>
              <a:t>‹N°›</a:t>
            </a:fld>
            <a:endParaRPr lang="fr-FR">
              <a:ea typeface="ＭＳ Ｐゴシック" pitchFamily="34" charset="-128"/>
            </a:endParaRPr>
          </a:p>
        </p:txBody>
      </p:sp>
    </p:spTree>
    <p:extLst>
      <p:ext uri="{BB962C8B-B14F-4D97-AF65-F5344CB8AC3E}">
        <p14:creationId xmlns:p14="http://schemas.microsoft.com/office/powerpoint/2010/main" val="1703965582"/>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4167961622"/>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52219169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DA90CC-639F-4F30-817C-5B4DB6973940}" type="datetimeFigureOut">
              <a:rPr lang="fr-FR" smtClean="0"/>
              <a:t>27/01/2025</a:t>
            </a:fld>
            <a:endParaRPr lang="fr-F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6ECA0D-273B-4576-AC96-6467FB1CF087}" type="slidenum">
              <a:rPr lang="fr-FR" smtClean="0"/>
              <a:t>‹N°›</a:t>
            </a:fld>
            <a:endParaRPr lang="fr-FR"/>
          </a:p>
        </p:txBody>
      </p:sp>
    </p:spTree>
    <p:extLst>
      <p:ext uri="{BB962C8B-B14F-4D97-AF65-F5344CB8AC3E}">
        <p14:creationId xmlns:p14="http://schemas.microsoft.com/office/powerpoint/2010/main" val="868431529"/>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DA90CC-639F-4F30-817C-5B4DB6973940}" type="datetimeFigureOut">
              <a:rPr lang="fr-FR" smtClean="0"/>
              <a:t>27/01/2025</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6ECA0D-273B-4576-AC96-6467FB1CF087}" type="slidenum">
              <a:rPr lang="fr-FR" smtClean="0"/>
              <a:t>‹N°›</a:t>
            </a:fld>
            <a:endParaRPr lang="fr-FR"/>
          </a:p>
        </p:txBody>
      </p:sp>
    </p:spTree>
    <p:extLst>
      <p:ext uri="{BB962C8B-B14F-4D97-AF65-F5344CB8AC3E}">
        <p14:creationId xmlns:p14="http://schemas.microsoft.com/office/powerpoint/2010/main" val="2484210901"/>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63.xml"/><Relationship Id="rId4" Type="http://schemas.openxmlformats.org/officeDocument/2006/relationships/image" Target="../media/image31.png"/></Relationships>
</file>

<file path=ppt/slides/_rels/slide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3.xml"/></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2.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hyperlink" Target="https://opera-connaissances.chambres-agriculture.fr/index.php?lvl=notice_display&amp;id=291479" TargetMode="External"/><Relationship Id="rId2" Type="http://schemas.openxmlformats.org/officeDocument/2006/relationships/notesSlide" Target="../notesSlides/notesSlide4.xml"/><Relationship Id="rId1" Type="http://schemas.openxmlformats.org/officeDocument/2006/relationships/slideLayout" Target="../slideLayouts/slideLayout59.xml"/><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70.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0.png"/><Relationship Id="rId1" Type="http://schemas.openxmlformats.org/officeDocument/2006/relationships/slideLayout" Target="../slideLayouts/slideLayout70.xml"/><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0.xml"/><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37.pn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8" Type="http://schemas.openxmlformats.org/officeDocument/2006/relationships/hyperlink" Target="http://www.rmtelevagesenvironnement.org/docs/fiches/gbpee/volaille/v-fiche-3.pdf" TargetMode="External"/><Relationship Id="rId3" Type="http://schemas.openxmlformats.org/officeDocument/2006/relationships/image" Target="../media/image20.png"/><Relationship Id="rId7" Type="http://schemas.openxmlformats.org/officeDocument/2006/relationships/hyperlink" Target="http://www.rmtelevagesenvironnement.org/docs/fiches/gbpee/volaille/v-fiche-1.pdf" TargetMode="External"/><Relationship Id="rId2" Type="http://schemas.openxmlformats.org/officeDocument/2006/relationships/notesSlide" Target="../notesSlides/notesSlide10.xml"/><Relationship Id="rId1" Type="http://schemas.openxmlformats.org/officeDocument/2006/relationships/slideLayout" Target="../slideLayouts/slideLayout32.xml"/><Relationship Id="rId6" Type="http://schemas.openxmlformats.org/officeDocument/2006/relationships/hyperlink" Target="https://agriculture.gouv.fr/telecharger/102944?token=28d90ca8769ca8eb78cdc988560e6f99025e90edf3165f7b62ead52cc8453206" TargetMode="External"/><Relationship Id="rId5" Type="http://schemas.openxmlformats.org/officeDocument/2006/relationships/hyperlink" Target="http://www.rmtelevagesenvironnement.org/docs/fiches/gbpee/volaille/v-fiche-2.pdf" TargetMode="External"/><Relationship Id="rId4" Type="http://schemas.openxmlformats.org/officeDocument/2006/relationships/hyperlink" Target="http://www.rmtelevagesenvironnement.org/docs/fiches/gbpee/commun/pvb-fiche-3.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32.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3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32.xm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8" Type="http://schemas.openxmlformats.org/officeDocument/2006/relationships/hyperlink" Target="http://www.rmtelevagesenvironnement.org/docs/fiches/gbpee/volaille/v-fiche-23.pdf" TargetMode="External"/><Relationship Id="rId3" Type="http://schemas.openxmlformats.org/officeDocument/2006/relationships/hyperlink" Target="http://www.rmtelevagesenvironnement.org/docs/fiches/gbpee/volaille/v-fiche-21.pdf" TargetMode="External"/><Relationship Id="rId7" Type="http://schemas.openxmlformats.org/officeDocument/2006/relationships/hyperlink" Target="http://www.rmtelevagesenvironnement.org/docs/fiches/gbpee/volaille/v-fiche-19.pdf" TargetMode="External"/><Relationship Id="rId2" Type="http://schemas.openxmlformats.org/officeDocument/2006/relationships/notesSlide" Target="../notesSlides/notesSlide19.xml"/><Relationship Id="rId1" Type="http://schemas.openxmlformats.org/officeDocument/2006/relationships/slideLayout" Target="../slideLayouts/slideLayout32.xml"/><Relationship Id="rId6" Type="http://schemas.openxmlformats.org/officeDocument/2006/relationships/hyperlink" Target="http://www.rmtelevagesenvironnement.org/docs/fiches/gbpee/volaille/v-fiche-20.pdf" TargetMode="External"/><Relationship Id="rId11" Type="http://schemas.openxmlformats.org/officeDocument/2006/relationships/image" Target="../media/image53.jpeg"/><Relationship Id="rId5" Type="http://schemas.openxmlformats.org/officeDocument/2006/relationships/hyperlink" Target="http://www.rmtelevagesenvironnement.org/docs/fiches/gbpee/volaille/v-fiche-18.pdf" TargetMode="External"/><Relationship Id="rId10" Type="http://schemas.openxmlformats.org/officeDocument/2006/relationships/image" Target="../media/image52.png"/><Relationship Id="rId4" Type="http://schemas.openxmlformats.org/officeDocument/2006/relationships/hyperlink" Target="http://www.rmtelevagesenvironnement.org/docs/fiches/gbpee/porc/p-fiche-19.pdf" TargetMode="External"/><Relationship Id="rId9" Type="http://schemas.openxmlformats.org/officeDocument/2006/relationships/hyperlink" Target="https://www.itavi.asso.fr/publications/guide-du-batiment-d-elevage-a-energie-positive-bebc"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7.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32.xml"/><Relationship Id="rId6" Type="http://schemas.openxmlformats.org/officeDocument/2006/relationships/image" Target="../media/image52.png"/><Relationship Id="rId5" Type="http://schemas.openxmlformats.org/officeDocument/2006/relationships/image" Target="../media/image60.png"/><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32.xml"/><Relationship Id="rId6" Type="http://schemas.openxmlformats.org/officeDocument/2006/relationships/image" Target="../media/image52.png"/><Relationship Id="rId5" Type="http://schemas.openxmlformats.org/officeDocument/2006/relationships/image" Target="../media/image63.png"/><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9.xml"/><Relationship Id="rId5" Type="http://schemas.openxmlformats.org/officeDocument/2006/relationships/image" Target="../media/image52.png"/><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hyperlink" Target="http://www.rmtelevagesenvironnement.org/docs/fiches/gbpee/commun/pvb-fiche-6.pdf" TargetMode="External"/><Relationship Id="rId7" Type="http://schemas.openxmlformats.org/officeDocument/2006/relationships/hyperlink" Target="https://www.itavi.asso.fr/content/je-gere-le-lisier-de-poules-pondeuses-du-stockage-lepandage" TargetMode="External"/><Relationship Id="rId2" Type="http://schemas.openxmlformats.org/officeDocument/2006/relationships/hyperlink" Target="https://agriculture.gouv.fr/telecharger/102944?token=28d90ca8769ca8eb78cdc988560e6f99025e90edf3165f7b62ead52cc8453206" TargetMode="External"/><Relationship Id="rId1" Type="http://schemas.openxmlformats.org/officeDocument/2006/relationships/slideLayout" Target="../slideLayouts/slideLayout9.xml"/><Relationship Id="rId6" Type="http://schemas.openxmlformats.org/officeDocument/2006/relationships/hyperlink" Target="https://www.itavi.asso.fr/content/caracterisation-des-effluents-de-volailles" TargetMode="External"/><Relationship Id="rId5" Type="http://schemas.openxmlformats.org/officeDocument/2006/relationships/hyperlink" Target="http://www.rmtelevagesenvironnement.org/docs/fiches/gbpee/commun/pvb-fiche-16.pdf" TargetMode="External"/><Relationship Id="rId4" Type="http://schemas.openxmlformats.org/officeDocument/2006/relationships/hyperlink" Target="http://www.rmtelevagesenvironnement.org/docs/fiches/gbpee/commun/pvb-fiche-5.pdf"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3.xml"/></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9.xml"/><Relationship Id="rId4" Type="http://schemas.openxmlformats.org/officeDocument/2006/relationships/image" Target="../media/image69.png"/></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20.png"/><Relationship Id="rId1" Type="http://schemas.openxmlformats.org/officeDocument/2006/relationships/slideLayout" Target="../slideLayouts/slideLayout5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8.xml"/></Relationships>
</file>

<file path=ppt/slides/_rels/slide38.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4.xml"/><Relationship Id="rId1" Type="http://schemas.openxmlformats.org/officeDocument/2006/relationships/slideLayout" Target="../slideLayouts/slideLayout43.xml"/></Relationships>
</file>

<file path=ppt/slides/_rels/slide4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77.xml"/></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7.xml"/><Relationship Id="rId1" Type="http://schemas.openxmlformats.org/officeDocument/2006/relationships/slideLayout" Target="../slideLayouts/slideLayout43.xml"/><Relationship Id="rId4" Type="http://schemas.openxmlformats.org/officeDocument/2006/relationships/image" Target="../media/image77.jpeg"/></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81.png"/><Relationship Id="rId2" Type="http://schemas.openxmlformats.org/officeDocument/2006/relationships/notesSlide" Target="../notesSlides/notesSlide38.xml"/><Relationship Id="rId1" Type="http://schemas.openxmlformats.org/officeDocument/2006/relationships/slideLayout" Target="../slideLayouts/slideLayout59.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44.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notesSlide" Target="../notesSlides/notesSlide39.xml"/><Relationship Id="rId1" Type="http://schemas.openxmlformats.org/officeDocument/2006/relationships/slideLayout" Target="../slideLayouts/slideLayout77.xml"/><Relationship Id="rId5" Type="http://schemas.openxmlformats.org/officeDocument/2006/relationships/image" Target="../media/image52.png"/><Relationship Id="rId4" Type="http://schemas.openxmlformats.org/officeDocument/2006/relationships/image" Target="../media/image82.png"/></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A5D78-16BD-EA2B-8F03-4EBB4F2FFE71}"/>
              </a:ext>
            </a:extLst>
          </p:cNvPr>
          <p:cNvSpPr>
            <a:spLocks noGrp="1"/>
          </p:cNvSpPr>
          <p:nvPr>
            <p:ph type="ctrTitle"/>
          </p:nvPr>
        </p:nvSpPr>
        <p:spPr>
          <a:xfrm>
            <a:off x="750000" y="3967718"/>
            <a:ext cx="10692000" cy="1015200"/>
          </a:xfrm>
        </p:spPr>
        <p:txBody>
          <a:bodyPr>
            <a:normAutofit fontScale="90000"/>
          </a:bodyPr>
          <a:lstStyle/>
          <a:p>
            <a:r>
              <a:rPr lang="fr-FR" sz="4400" dirty="0"/>
              <a:t>Enjeux et impacts du changement   climatique pour mon exploitation - </a:t>
            </a:r>
            <a:r>
              <a:rPr lang="fr-FR" sz="4000" i="1" dirty="0"/>
              <a:t>Comment être acteur ?</a:t>
            </a:r>
          </a:p>
        </p:txBody>
      </p:sp>
      <p:sp>
        <p:nvSpPr>
          <p:cNvPr id="4" name="Sous-titre 2">
            <a:extLst>
              <a:ext uri="{FF2B5EF4-FFF2-40B4-BE49-F238E27FC236}">
                <a16:creationId xmlns:a16="http://schemas.microsoft.com/office/drawing/2014/main" id="{0E031583-F4DD-0345-6703-751755468EAD}"/>
              </a:ext>
            </a:extLst>
          </p:cNvPr>
          <p:cNvSpPr txBox="1">
            <a:spLocks/>
          </p:cNvSpPr>
          <p:nvPr/>
        </p:nvSpPr>
        <p:spPr bwMode="auto">
          <a:xfrm>
            <a:off x="750000" y="5472457"/>
            <a:ext cx="5112568" cy="58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Verdana"/>
                <a:ea typeface="+mn-ea"/>
                <a:cs typeface="+mn-cs"/>
              </a:rPr>
              <a:t>Support élaboré dans le  cadre du projet </a:t>
            </a:r>
            <a:r>
              <a:rPr kumimoji="0" lang="fr-FR" sz="1000" b="1" i="0" u="none" strike="noStrike" kern="0" cap="none" spc="0" normalizeH="0" baseline="0" noProof="0" dirty="0" err="1">
                <a:ln>
                  <a:noFill/>
                </a:ln>
                <a:solidFill>
                  <a:srgbClr val="FFFFFF"/>
                </a:solidFill>
                <a:effectLst/>
                <a:uLnTx/>
                <a:uFillTx/>
                <a:latin typeface="Verdana"/>
                <a:ea typeface="+mn-ea"/>
                <a:cs typeface="+mn-cs"/>
              </a:rPr>
              <a:t>ClimatCulteur</a:t>
            </a:r>
            <a:r>
              <a:rPr kumimoji="0" lang="fr-FR" sz="1000" b="1" i="0" u="none" strike="noStrike" kern="0" cap="none" spc="0" normalizeH="0" baseline="0" noProof="0" dirty="0">
                <a:ln>
                  <a:noFill/>
                </a:ln>
                <a:solidFill>
                  <a:srgbClr val="FFFFFF"/>
                </a:solidFill>
                <a:effectLst/>
                <a:uLnTx/>
                <a:uFillTx/>
                <a:latin typeface="Verdana"/>
                <a:ea typeface="+mn-ea"/>
                <a:cs typeface="+mn-cs"/>
              </a:rPr>
              <a:t> – 2021/2022</a:t>
            </a:r>
          </a:p>
        </p:txBody>
      </p:sp>
      <p:pic>
        <p:nvPicPr>
          <p:cNvPr id="5" name="Image 4" descr="Une image contenant herbe, extérieur, ciel, champ&#10;&#10;Description générée automatiquement">
            <a:extLst>
              <a:ext uri="{FF2B5EF4-FFF2-40B4-BE49-F238E27FC236}">
                <a16:creationId xmlns:a16="http://schemas.microsoft.com/office/drawing/2014/main" id="{FE917519-B9E8-C48F-F527-0418317B978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9400" y="280750"/>
            <a:ext cx="11473200" cy="2609533"/>
          </a:xfrm>
          <a:prstGeom prst="rect">
            <a:avLst/>
          </a:prstGeom>
        </p:spPr>
      </p:pic>
      <p:pic>
        <p:nvPicPr>
          <p:cNvPr id="7" name="Image 6" descr="Une image contenant texte, Police, capture d’écran&#10;&#10;Description générée automatiquement">
            <a:extLst>
              <a:ext uri="{FF2B5EF4-FFF2-40B4-BE49-F238E27FC236}">
                <a16:creationId xmlns:a16="http://schemas.microsoft.com/office/drawing/2014/main" id="{CFFFC295-4E45-7C2E-30CF-D04F3000C2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3244" y="5313332"/>
            <a:ext cx="3186875" cy="1123458"/>
          </a:xfrm>
          <a:prstGeom prst="rect">
            <a:avLst/>
          </a:prstGeom>
        </p:spPr>
      </p:pic>
    </p:spTree>
    <p:extLst>
      <p:ext uri="{BB962C8B-B14F-4D97-AF65-F5344CB8AC3E}">
        <p14:creationId xmlns:p14="http://schemas.microsoft.com/office/powerpoint/2010/main" val="3107965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A5D78-16BD-EA2B-8F03-4EBB4F2FFE71}"/>
              </a:ext>
            </a:extLst>
          </p:cNvPr>
          <p:cNvSpPr>
            <a:spLocks noGrp="1"/>
          </p:cNvSpPr>
          <p:nvPr>
            <p:ph type="ctrTitle"/>
          </p:nvPr>
        </p:nvSpPr>
        <p:spPr>
          <a:xfrm>
            <a:off x="750000" y="4581128"/>
            <a:ext cx="10692000" cy="1015200"/>
          </a:xfrm>
        </p:spPr>
        <p:txBody>
          <a:bodyPr>
            <a:normAutofit fontScale="90000"/>
          </a:bodyPr>
          <a:lstStyle/>
          <a:p>
            <a:r>
              <a:rPr lang="fr-FR" sz="3300" b="1" i="1" dirty="0"/>
              <a:t>Étape Plan d’action</a:t>
            </a:r>
            <a:br>
              <a:rPr lang="fr-FR" sz="3300" b="1" i="1" dirty="0"/>
            </a:br>
            <a:br>
              <a:rPr lang="fr-FR" sz="3300" b="1" i="1" dirty="0"/>
            </a:br>
            <a:r>
              <a:rPr lang="fr-FR" sz="4000" b="1" dirty="0">
                <a:solidFill>
                  <a:schemeClr val="bg1"/>
                </a:solidFill>
              </a:rPr>
              <a:t>Agir sur le bilan carbone de mon système d’exploitation</a:t>
            </a:r>
            <a:br>
              <a:rPr lang="fr-FR" sz="4000" b="1" dirty="0">
                <a:solidFill>
                  <a:schemeClr val="bg1"/>
                </a:solidFill>
              </a:rPr>
            </a:br>
            <a:endParaRPr lang="fr-FR" sz="4000" dirty="0"/>
          </a:p>
        </p:txBody>
      </p:sp>
      <p:sp>
        <p:nvSpPr>
          <p:cNvPr id="4" name="Sous-titre 2">
            <a:extLst>
              <a:ext uri="{FF2B5EF4-FFF2-40B4-BE49-F238E27FC236}">
                <a16:creationId xmlns:a16="http://schemas.microsoft.com/office/drawing/2014/main" id="{0E031583-F4DD-0345-6703-751755468EAD}"/>
              </a:ext>
            </a:extLst>
          </p:cNvPr>
          <p:cNvSpPr txBox="1">
            <a:spLocks/>
          </p:cNvSpPr>
          <p:nvPr/>
        </p:nvSpPr>
        <p:spPr bwMode="auto">
          <a:xfrm>
            <a:off x="3539715" y="6157211"/>
            <a:ext cx="5755113" cy="58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Verdana"/>
                <a:ea typeface="+mn-ea"/>
                <a:cs typeface="+mn-cs"/>
              </a:rPr>
              <a:t>Support élaboré dans le  cadre du projet REFLEX </a:t>
            </a:r>
            <a:r>
              <a:rPr kumimoji="0" lang="fr-FR" sz="1000" b="1" i="0" u="none" strike="noStrike" kern="0" cap="none" spc="0" normalizeH="0" baseline="0" noProof="0" dirty="0" err="1">
                <a:ln>
                  <a:noFill/>
                </a:ln>
                <a:solidFill>
                  <a:srgbClr val="FFFFFF"/>
                </a:solidFill>
                <a:effectLst/>
                <a:uLnTx/>
                <a:uFillTx/>
                <a:latin typeface="Verdana"/>
                <a:ea typeface="+mn-ea"/>
                <a:cs typeface="+mn-cs"/>
              </a:rPr>
              <a:t>ClimatCulteur</a:t>
            </a:r>
            <a:r>
              <a:rPr kumimoji="0" lang="fr-FR" sz="1000" b="1" i="0" u="none" strike="noStrike" kern="0" cap="none" spc="0" normalizeH="0" baseline="0" noProof="0" dirty="0">
                <a:ln>
                  <a:noFill/>
                </a:ln>
                <a:solidFill>
                  <a:srgbClr val="FFFFFF"/>
                </a:solidFill>
                <a:effectLst/>
                <a:uLnTx/>
                <a:uFillTx/>
                <a:latin typeface="Verdana"/>
                <a:ea typeface="+mn-ea"/>
                <a:cs typeface="+mn-cs"/>
              </a:rPr>
              <a:t> – 2021/2022</a:t>
            </a:r>
          </a:p>
        </p:txBody>
      </p:sp>
      <p:pic>
        <p:nvPicPr>
          <p:cNvPr id="5" name="Image 4" descr="Une image contenant herbe, extérieur, ciel, champ&#10;&#10;Description générée automatiquement">
            <a:extLst>
              <a:ext uri="{FF2B5EF4-FFF2-40B4-BE49-F238E27FC236}">
                <a16:creationId xmlns:a16="http://schemas.microsoft.com/office/drawing/2014/main" id="{FE917519-B9E8-C48F-F527-0418317B978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59400" y="280750"/>
            <a:ext cx="11473200" cy="2609533"/>
          </a:xfrm>
          <a:prstGeom prst="rect">
            <a:avLst/>
          </a:prstGeom>
        </p:spPr>
      </p:pic>
    </p:spTree>
    <p:extLst>
      <p:ext uri="{BB962C8B-B14F-4D97-AF65-F5344CB8AC3E}">
        <p14:creationId xmlns:p14="http://schemas.microsoft.com/office/powerpoint/2010/main" val="1666412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42456" y="404664"/>
            <a:ext cx="6707088" cy="745156"/>
          </a:xfrm>
        </p:spPr>
        <p:txBody>
          <a:bodyPr>
            <a:noAutofit/>
          </a:bodyPr>
          <a:lstStyle/>
          <a:p>
            <a:pPr defTabSz="457200"/>
            <a:r>
              <a:rPr lang="fr-FR" sz="3200" b="1" u="sng" dirty="0">
                <a:latin typeface="Verdana"/>
                <a:ea typeface="ＭＳ Ｐゴシック" pitchFamily="-110" charset="-128"/>
                <a:cs typeface="ＭＳ Ｐゴシック" pitchFamily="-110" charset="-128"/>
              </a:rPr>
              <a:t>Proposition d’organisation</a:t>
            </a:r>
            <a:r>
              <a:rPr lang="fr-FR" sz="3200" b="1" dirty="0">
                <a:latin typeface="Verdana"/>
                <a:ea typeface="ＭＳ Ｐゴシック" pitchFamily="-110" charset="-128"/>
                <a:cs typeface="ＭＳ Ｐゴシック" pitchFamily="-110" charset="-128"/>
              </a:rPr>
              <a:t> :</a:t>
            </a:r>
            <a:endParaRPr lang="fr-FR" sz="3200" dirty="0">
              <a:latin typeface="Verdana"/>
              <a:ea typeface="ＭＳ Ｐゴシック" pitchFamily="-110" charset="-128"/>
              <a:cs typeface="ＭＳ Ｐゴシック" pitchFamily="-110" charset="-128"/>
            </a:endParaRPr>
          </a:p>
        </p:txBody>
      </p:sp>
      <p:sp>
        <p:nvSpPr>
          <p:cNvPr id="3" name="Espace réservé du contenu 2"/>
          <p:cNvSpPr>
            <a:spLocks noGrp="1"/>
          </p:cNvSpPr>
          <p:nvPr>
            <p:ph idx="1"/>
          </p:nvPr>
        </p:nvSpPr>
        <p:spPr>
          <a:xfrm>
            <a:off x="1148713" y="1657817"/>
            <a:ext cx="7878335" cy="388260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marL="0" indent="0">
              <a:spcBef>
                <a:spcPts val="600"/>
              </a:spcBef>
              <a:buNone/>
            </a:pPr>
            <a:r>
              <a:rPr lang="fr-FR" sz="2200" b="1" u="sng" dirty="0">
                <a:solidFill>
                  <a:srgbClr val="00B050"/>
                </a:solidFill>
              </a:rPr>
              <a:t>DEMI-JOURNÉE 1</a:t>
            </a:r>
          </a:p>
          <a:p>
            <a:pPr marL="0" indent="0">
              <a:spcBef>
                <a:spcPts val="600"/>
              </a:spcBef>
              <a:buNone/>
            </a:pPr>
            <a:r>
              <a:rPr lang="fr-FR" sz="2200" dirty="0">
                <a:solidFill>
                  <a:srgbClr val="00B050"/>
                </a:solidFill>
              </a:rPr>
              <a:t>1. L’empreinte carbone : de quoi s’agit-il ?</a:t>
            </a:r>
          </a:p>
          <a:p>
            <a:pPr marL="0" indent="0">
              <a:spcBef>
                <a:spcPts val="600"/>
              </a:spcBef>
              <a:buNone/>
            </a:pPr>
            <a:r>
              <a:rPr lang="fr-FR" sz="2200" dirty="0">
                <a:solidFill>
                  <a:srgbClr val="00B050"/>
                </a:solidFill>
              </a:rPr>
              <a:t>2. Un parcours de progrès pour réduire mon empreinte carbone</a:t>
            </a:r>
          </a:p>
          <a:p>
            <a:pPr marL="0" indent="0">
              <a:spcBef>
                <a:spcPts val="600"/>
              </a:spcBef>
              <a:buNone/>
            </a:pPr>
            <a:r>
              <a:rPr lang="fr-FR" sz="2200" dirty="0">
                <a:solidFill>
                  <a:srgbClr val="00B050"/>
                </a:solidFill>
              </a:rPr>
              <a:t>3. Le marché du carbone : la valorisation des progrès</a:t>
            </a:r>
          </a:p>
          <a:p>
            <a:pPr marL="0" indent="0">
              <a:spcBef>
                <a:spcPts val="600"/>
              </a:spcBef>
              <a:buNone/>
            </a:pPr>
            <a:endParaRPr lang="fr-FR" sz="2200" dirty="0">
              <a:solidFill>
                <a:srgbClr val="00B050"/>
              </a:solidFill>
            </a:endParaRPr>
          </a:p>
          <a:p>
            <a:pPr marL="0" indent="0">
              <a:spcBef>
                <a:spcPts val="600"/>
              </a:spcBef>
              <a:buNone/>
            </a:pPr>
            <a:r>
              <a:rPr lang="fr-FR" sz="2200" b="1" u="sng" dirty="0">
                <a:solidFill>
                  <a:srgbClr val="00B050"/>
                </a:solidFill>
              </a:rPr>
              <a:t>DEMI-JOURNÉE 2</a:t>
            </a:r>
          </a:p>
          <a:p>
            <a:pPr marL="0" indent="0">
              <a:spcBef>
                <a:spcPts val="600"/>
              </a:spcBef>
              <a:buNone/>
            </a:pPr>
            <a:r>
              <a:rPr lang="fr-FR" sz="2200" dirty="0">
                <a:solidFill>
                  <a:srgbClr val="00B050"/>
                </a:solidFill>
              </a:rPr>
              <a:t>4. Les leviers d’action pour mon exploitation</a:t>
            </a:r>
          </a:p>
          <a:p>
            <a:pPr marL="0" indent="0">
              <a:spcBef>
                <a:spcPts val="600"/>
              </a:spcBef>
              <a:buNone/>
            </a:pPr>
            <a:r>
              <a:rPr lang="fr-FR" sz="2200" dirty="0">
                <a:solidFill>
                  <a:srgbClr val="00B050"/>
                </a:solidFill>
              </a:rPr>
              <a:t>5. Les outils et leurs usages </a:t>
            </a:r>
          </a:p>
          <a:p>
            <a:pPr marL="0" indent="0">
              <a:spcBef>
                <a:spcPts val="600"/>
              </a:spcBef>
              <a:buNone/>
            </a:pPr>
            <a:r>
              <a:rPr lang="fr-FR" sz="2200" dirty="0">
                <a:solidFill>
                  <a:srgbClr val="00B050"/>
                </a:solidFill>
              </a:rPr>
              <a:t>6. La construction du plan d’action</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43DF30-4CD9-445A-A5DF-B35FCF167A0B}" type="slidenum">
              <a:rPr kumimoji="0" lang="fr-FR" altLang="fr-FR"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altLang="fr-FR" sz="12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5" name="Image 4" descr="Une image contenant Graphique, graphisme, Police, logo&#10;&#10;Description générée automatiquement">
            <a:extLst>
              <a:ext uri="{FF2B5EF4-FFF2-40B4-BE49-F238E27FC236}">
                <a16:creationId xmlns:a16="http://schemas.microsoft.com/office/drawing/2014/main" id="{4B87555E-97AB-936A-BC98-D0C080A036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spTree>
    <p:extLst>
      <p:ext uri="{BB962C8B-B14F-4D97-AF65-F5344CB8AC3E}">
        <p14:creationId xmlns:p14="http://schemas.microsoft.com/office/powerpoint/2010/main" val="949111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27448" y="1487696"/>
            <a:ext cx="7878335" cy="388260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marL="0" indent="0">
              <a:spcBef>
                <a:spcPts val="600"/>
              </a:spcBef>
              <a:buNone/>
            </a:pPr>
            <a:r>
              <a:rPr lang="fr-FR" sz="2200" b="1" u="sng" dirty="0">
                <a:solidFill>
                  <a:srgbClr val="00B050"/>
                </a:solidFill>
              </a:rPr>
              <a:t>DEMI-JOURNÉE 1</a:t>
            </a:r>
          </a:p>
          <a:p>
            <a:pPr marL="0" indent="0">
              <a:spcBef>
                <a:spcPts val="600"/>
              </a:spcBef>
              <a:buNone/>
            </a:pPr>
            <a:r>
              <a:rPr lang="fr-FR" sz="2200" dirty="0">
                <a:solidFill>
                  <a:srgbClr val="00B050"/>
                </a:solidFill>
              </a:rPr>
              <a:t>1. L’empreinte carbone : de quoi s’agit-il ?</a:t>
            </a:r>
          </a:p>
          <a:p>
            <a:pPr marL="0" indent="0">
              <a:spcBef>
                <a:spcPts val="600"/>
              </a:spcBef>
              <a:buNone/>
            </a:pPr>
            <a:r>
              <a:rPr lang="fr-FR" sz="2200" dirty="0">
                <a:solidFill>
                  <a:srgbClr val="00B050"/>
                </a:solidFill>
              </a:rPr>
              <a:t>2. Un parcours de progrès pour réduire mon empreinte carbone</a:t>
            </a:r>
          </a:p>
          <a:p>
            <a:pPr marL="0" indent="0">
              <a:spcBef>
                <a:spcPts val="600"/>
              </a:spcBef>
              <a:buNone/>
            </a:pPr>
            <a:r>
              <a:rPr lang="fr-FR" sz="2200" dirty="0">
                <a:solidFill>
                  <a:srgbClr val="00B050"/>
                </a:solidFill>
              </a:rPr>
              <a:t>3. Le marché du carbone : la valorisation des progrès</a:t>
            </a:r>
          </a:p>
          <a:p>
            <a:pPr marL="0" indent="0">
              <a:spcBef>
                <a:spcPts val="600"/>
              </a:spcBef>
              <a:buNone/>
            </a:pPr>
            <a:endParaRPr lang="fr-FR" sz="2200" dirty="0">
              <a:solidFill>
                <a:srgbClr val="00B050"/>
              </a:solidFill>
            </a:endParaRPr>
          </a:p>
          <a:p>
            <a:pPr marL="0" indent="0">
              <a:spcBef>
                <a:spcPts val="600"/>
              </a:spcBef>
              <a:buNone/>
            </a:pPr>
            <a:r>
              <a:rPr lang="fr-FR" sz="2200" b="1" u="sng" dirty="0">
                <a:solidFill>
                  <a:srgbClr val="00B050"/>
                </a:solidFill>
              </a:rPr>
              <a:t>DEMI-JOURNÉE 2</a:t>
            </a:r>
          </a:p>
          <a:p>
            <a:pPr marL="0" indent="0">
              <a:spcBef>
                <a:spcPts val="600"/>
              </a:spcBef>
              <a:buNone/>
            </a:pPr>
            <a:r>
              <a:rPr lang="fr-FR" sz="2200" b="1" dirty="0">
                <a:solidFill>
                  <a:schemeClr val="accent6">
                    <a:lumMod val="75000"/>
                  </a:schemeClr>
                </a:solidFill>
              </a:rPr>
              <a:t>4. Les leviers d’action pour mon exploitation</a:t>
            </a:r>
          </a:p>
          <a:p>
            <a:pPr marL="0" indent="0">
              <a:spcBef>
                <a:spcPts val="600"/>
              </a:spcBef>
              <a:buNone/>
            </a:pPr>
            <a:r>
              <a:rPr lang="fr-FR" sz="2200" dirty="0">
                <a:solidFill>
                  <a:srgbClr val="00B050"/>
                </a:solidFill>
              </a:rPr>
              <a:t>5. Les outils et leurs usages </a:t>
            </a:r>
          </a:p>
          <a:p>
            <a:pPr marL="0" indent="0">
              <a:spcBef>
                <a:spcPts val="600"/>
              </a:spcBef>
              <a:buNone/>
            </a:pPr>
            <a:r>
              <a:rPr lang="fr-FR" sz="2200" dirty="0">
                <a:solidFill>
                  <a:srgbClr val="00B050"/>
                </a:solidFill>
              </a:rPr>
              <a:t>6. La construction du plan d’action</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43DF30-4CD9-445A-A5DF-B35FCF167A0B}" type="slidenum">
              <a:rPr kumimoji="0" lang="fr-FR" altLang="fr-FR"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altLang="fr-FR" sz="12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5" name="Image 4" descr="Une image contenant Graphique, graphisme, Police, logo&#10;&#10;Description générée automatiquement">
            <a:extLst>
              <a:ext uri="{FF2B5EF4-FFF2-40B4-BE49-F238E27FC236}">
                <a16:creationId xmlns:a16="http://schemas.microsoft.com/office/drawing/2014/main" id="{4B87555E-97AB-936A-BC98-D0C080A036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graphicFrame>
        <p:nvGraphicFramePr>
          <p:cNvPr id="6" name="Diagramme 5">
            <a:extLst>
              <a:ext uri="{FF2B5EF4-FFF2-40B4-BE49-F238E27FC236}">
                <a16:creationId xmlns:a16="http://schemas.microsoft.com/office/drawing/2014/main" id="{AD4F5965-5987-58B1-3DDF-ACDC4EA5FDC0}"/>
              </a:ext>
            </a:extLst>
          </p:cNvPr>
          <p:cNvGraphicFramePr/>
          <p:nvPr/>
        </p:nvGraphicFramePr>
        <p:xfrm>
          <a:off x="0" y="0"/>
          <a:ext cx="12199104" cy="3651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88535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B8BD90-EC4E-E416-2B9D-697C727643A1}"/>
              </a:ext>
            </a:extLst>
          </p:cNvPr>
          <p:cNvSpPr>
            <a:spLocks noGrp="1"/>
          </p:cNvSpPr>
          <p:nvPr>
            <p:ph type="title"/>
          </p:nvPr>
        </p:nvSpPr>
        <p:spPr>
          <a:xfrm>
            <a:off x="133200" y="365125"/>
            <a:ext cx="11651432" cy="864000"/>
          </a:xfrm>
        </p:spPr>
        <p:txBody>
          <a:bodyPr vert="horz" lIns="91440" tIns="45720" rIns="91440" bIns="45720" rtlCol="0" anchor="ctr">
            <a:normAutofit fontScale="90000"/>
          </a:bodyPr>
          <a:lstStyle/>
          <a:p>
            <a:r>
              <a:rPr lang="fr-FR" sz="3600" cap="small" dirty="0">
                <a:latin typeface="Verdana" panose="020B0604030504040204" pitchFamily="34" charset="0"/>
                <a:ea typeface="Verdana" panose="020B0604030504040204" pitchFamily="34" charset="0"/>
              </a:rPr>
              <a:t>Proposition : commencer par le jeu des leviers</a:t>
            </a:r>
          </a:p>
        </p:txBody>
      </p:sp>
      <p:sp>
        <p:nvSpPr>
          <p:cNvPr id="3" name="Espace réservé du contenu 2">
            <a:extLst>
              <a:ext uri="{FF2B5EF4-FFF2-40B4-BE49-F238E27FC236}">
                <a16:creationId xmlns:a16="http://schemas.microsoft.com/office/drawing/2014/main" id="{CDD8356B-01E0-A0C5-DC51-BE1D3532CFD4}"/>
              </a:ext>
            </a:extLst>
          </p:cNvPr>
          <p:cNvSpPr>
            <a:spLocks noGrp="1"/>
          </p:cNvSpPr>
          <p:nvPr>
            <p:ph idx="1"/>
          </p:nvPr>
        </p:nvSpPr>
        <p:spPr/>
        <p:txBody>
          <a:bodyPr>
            <a:normAutofit fontScale="92500" lnSpcReduction="10000"/>
          </a:bodyPr>
          <a:lstStyle/>
          <a:p>
            <a:r>
              <a:rPr lang="fr-FR" sz="2200" dirty="0"/>
              <a:t>Sur la base du </a:t>
            </a:r>
            <a:r>
              <a:rPr lang="fr-FR" sz="2200" dirty="0">
                <a:hlinkClick r:id="rId3"/>
              </a:rPr>
              <a:t>jeu des 7 familles Climat-</a:t>
            </a:r>
            <a:r>
              <a:rPr lang="fr-FR" sz="2200" dirty="0" err="1">
                <a:hlinkClick r:id="rId3"/>
              </a:rPr>
              <a:t>culteur</a:t>
            </a:r>
            <a:r>
              <a:rPr lang="fr-FR" sz="2200" dirty="0"/>
              <a:t>, dire si la carte est plutôt atténuation, adaptation ou les 2 !</a:t>
            </a:r>
          </a:p>
          <a:p>
            <a:endParaRPr lang="fr-FR" sz="2000" dirty="0"/>
          </a:p>
          <a:p>
            <a:endParaRPr lang="fr-FR" dirty="0"/>
          </a:p>
          <a:p>
            <a:endParaRPr lang="fr-FR" dirty="0"/>
          </a:p>
          <a:p>
            <a:endParaRPr lang="fr-FR" dirty="0"/>
          </a:p>
          <a:p>
            <a:endParaRPr lang="fr-FR" dirty="0"/>
          </a:p>
          <a:p>
            <a:endParaRPr lang="fr-FR" dirty="0"/>
          </a:p>
          <a:p>
            <a:r>
              <a:rPr lang="fr-FR" sz="2200" dirty="0"/>
              <a:t>On peut aussi demander de choisir un levier qu’ils ont mis en place et un qu’ils voudraient mettre en place, à positionner sur un axe </a:t>
            </a:r>
          </a:p>
          <a:p>
            <a:endParaRPr lang="fr-FR" dirty="0"/>
          </a:p>
        </p:txBody>
      </p:sp>
      <p:pic>
        <p:nvPicPr>
          <p:cNvPr id="4" name="Picture 2">
            <a:extLst>
              <a:ext uri="{FF2B5EF4-FFF2-40B4-BE49-F238E27FC236}">
                <a16:creationId xmlns:a16="http://schemas.microsoft.com/office/drawing/2014/main" id="{BA7A45DA-0FB8-5A1D-779C-280A1321F2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3472" y="2492896"/>
            <a:ext cx="8799333" cy="2480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9836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9C683F-9759-2198-7715-60299EF98FF2}"/>
              </a:ext>
            </a:extLst>
          </p:cNvPr>
          <p:cNvSpPr>
            <a:spLocks noGrp="1"/>
          </p:cNvSpPr>
          <p:nvPr>
            <p:ph type="title"/>
          </p:nvPr>
        </p:nvSpPr>
        <p:spPr>
          <a:xfrm>
            <a:off x="133200" y="381699"/>
            <a:ext cx="10980000" cy="864000"/>
          </a:xfrm>
        </p:spPr>
        <p:txBody>
          <a:bodyPr vert="horz" lIns="91440" tIns="45720" rIns="91440" bIns="45720" rtlCol="0" anchor="ctr">
            <a:normAutofit/>
          </a:bodyPr>
          <a:lstStyle/>
          <a:p>
            <a:r>
              <a:rPr lang="fr-FR" sz="3600" cap="small" dirty="0">
                <a:latin typeface="Verdana" panose="020B0604030504040204" pitchFamily="34" charset="0"/>
                <a:ea typeface="Verdana" panose="020B0604030504040204" pitchFamily="34" charset="0"/>
              </a:rPr>
              <a:t>Jeu des leviers</a:t>
            </a:r>
          </a:p>
        </p:txBody>
      </p:sp>
      <p:sp>
        <p:nvSpPr>
          <p:cNvPr id="4" name="Flèche : double flèche verticale 3">
            <a:extLst>
              <a:ext uri="{FF2B5EF4-FFF2-40B4-BE49-F238E27FC236}">
                <a16:creationId xmlns:a16="http://schemas.microsoft.com/office/drawing/2014/main" id="{60EC8C43-5001-8B24-9DD5-DDEC49E032EC}"/>
              </a:ext>
            </a:extLst>
          </p:cNvPr>
          <p:cNvSpPr/>
          <p:nvPr/>
        </p:nvSpPr>
        <p:spPr>
          <a:xfrm>
            <a:off x="5965970" y="394283"/>
            <a:ext cx="260059" cy="6082018"/>
          </a:xfrm>
          <a:prstGeom prst="upDownArrow">
            <a:avLst/>
          </a:prstGeom>
          <a:gradFill>
            <a:gsLst>
              <a:gs pos="4000">
                <a:schemeClr val="accent6"/>
              </a:gs>
              <a:gs pos="51000">
                <a:schemeClr val="accent2">
                  <a:lumMod val="40000"/>
                  <a:lumOff val="60000"/>
                </a:schemeClr>
              </a:gs>
              <a:gs pos="100000">
                <a:srgbClr val="FF717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lèche : double flèche verticale 4">
            <a:extLst>
              <a:ext uri="{FF2B5EF4-FFF2-40B4-BE49-F238E27FC236}">
                <a16:creationId xmlns:a16="http://schemas.microsoft.com/office/drawing/2014/main" id="{ED8B0B9F-AFCE-7208-4EC4-56C96C118EB7}"/>
              </a:ext>
            </a:extLst>
          </p:cNvPr>
          <p:cNvSpPr/>
          <p:nvPr/>
        </p:nvSpPr>
        <p:spPr>
          <a:xfrm rot="16200000">
            <a:off x="5965969" y="-2443294"/>
            <a:ext cx="260059" cy="11744587"/>
          </a:xfrm>
          <a:prstGeom prst="upDownArrow">
            <a:avLst/>
          </a:prstGeom>
          <a:gradFill flip="none" rotWithShape="1">
            <a:gsLst>
              <a:gs pos="4000">
                <a:srgbClr val="FF7171"/>
              </a:gs>
              <a:gs pos="51000">
                <a:schemeClr val="accent2">
                  <a:lumMod val="40000"/>
                  <a:lumOff val="60000"/>
                </a:schemeClr>
              </a:gs>
              <a:gs pos="100000">
                <a:schemeClr val="accent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F1D7C8F5-94C1-5669-287A-1773548E2A1C}"/>
              </a:ext>
            </a:extLst>
          </p:cNvPr>
          <p:cNvSpPr txBox="1"/>
          <p:nvPr/>
        </p:nvSpPr>
        <p:spPr>
          <a:xfrm>
            <a:off x="4795705" y="26386"/>
            <a:ext cx="260058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rPr>
              <a:t>Efficience CO2</a:t>
            </a:r>
          </a:p>
        </p:txBody>
      </p:sp>
      <p:sp>
        <p:nvSpPr>
          <p:cNvPr id="7" name="ZoneTexte 6">
            <a:extLst>
              <a:ext uri="{FF2B5EF4-FFF2-40B4-BE49-F238E27FC236}">
                <a16:creationId xmlns:a16="http://schemas.microsoft.com/office/drawing/2014/main" id="{2821D649-48BE-5E74-C4E6-CAF8442F6246}"/>
              </a:ext>
            </a:extLst>
          </p:cNvPr>
          <p:cNvSpPr txBox="1"/>
          <p:nvPr/>
        </p:nvSpPr>
        <p:spPr>
          <a:xfrm>
            <a:off x="-50334" y="3559029"/>
            <a:ext cx="231536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rPr>
              <a:t>Difficile à mettre en œuvre </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889FB709-E097-6959-E953-A1A69BA25B71}"/>
              </a:ext>
            </a:extLst>
          </p:cNvPr>
          <p:cNvSpPr txBox="1"/>
          <p:nvPr/>
        </p:nvSpPr>
        <p:spPr>
          <a:xfrm>
            <a:off x="9706062" y="3559029"/>
            <a:ext cx="248593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rPr>
              <a:t>Facile à mettre en œuvre </a:t>
            </a:r>
          </a:p>
        </p:txBody>
      </p:sp>
      <p:pic>
        <p:nvPicPr>
          <p:cNvPr id="9" name="Image 8" descr="Une image contenant texte, Visage humain, Graphique, clipart&#10;&#10;Description générée automatiquement">
            <a:extLst>
              <a:ext uri="{FF2B5EF4-FFF2-40B4-BE49-F238E27FC236}">
                <a16:creationId xmlns:a16="http://schemas.microsoft.com/office/drawing/2014/main" id="{A4B535E5-E263-5A6B-C439-4CDDFF730C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705" y="6066534"/>
            <a:ext cx="612398" cy="633515"/>
          </a:xfrm>
          <a:prstGeom prst="rect">
            <a:avLst/>
          </a:prstGeom>
        </p:spPr>
      </p:pic>
      <p:sp>
        <p:nvSpPr>
          <p:cNvPr id="11" name="ZoneTexte 10">
            <a:extLst>
              <a:ext uri="{FF2B5EF4-FFF2-40B4-BE49-F238E27FC236}">
                <a16:creationId xmlns:a16="http://schemas.microsoft.com/office/drawing/2014/main" id="{91C42DCC-3AC2-AB8F-7B49-60DC0DF76EC9}"/>
              </a:ext>
            </a:extLst>
          </p:cNvPr>
          <p:cNvSpPr txBox="1"/>
          <p:nvPr/>
        </p:nvSpPr>
        <p:spPr>
          <a:xfrm>
            <a:off x="1074957" y="1474020"/>
            <a:ext cx="10277097" cy="480131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On peut aussi demander de choisir un levier qu’ils ont mis en place et un qu’ils voudraient mettre en place, à positionner sur les axes.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000000"/>
                </a:solidFill>
                <a:effectLst/>
                <a:uLnTx/>
                <a:uFillTx/>
                <a:latin typeface="Verdana"/>
                <a:ea typeface="+mn-ea"/>
                <a:cs typeface="+mn-cs"/>
              </a:rPr>
              <a:t>Debrief :</a:t>
            </a:r>
            <a:r>
              <a:rPr kumimoji="0" lang="fr-FR" sz="1800" b="0" i="0" u="none" strike="noStrike" kern="1200" cap="none" spc="0" normalizeH="0" baseline="0" noProof="0" dirty="0">
                <a:ln>
                  <a:noFill/>
                </a:ln>
                <a:solidFill>
                  <a:srgbClr val="000000"/>
                </a:solidFill>
                <a:effectLst/>
                <a:uLnTx/>
                <a:uFillTx/>
                <a:latin typeface="Verdana"/>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Ce qui est facile pour les uns ne l’est pas pour les autres mais du coup on peut s’apporter des retours d’expérience!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Ce qui nous semble facile est déjà fait mais c’est un premier pas à valoriser !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On a quand même beaucoup de possibilités pour atténuer!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Cela permet des échanges autour de ce qui a permis la mise en place de tel ou tel levier, ou de ce qui freine. </a:t>
            </a:r>
          </a:p>
        </p:txBody>
      </p:sp>
    </p:spTree>
    <p:extLst>
      <p:ext uri="{BB962C8B-B14F-4D97-AF65-F5344CB8AC3E}">
        <p14:creationId xmlns:p14="http://schemas.microsoft.com/office/powerpoint/2010/main" val="3902246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51CF5BC6-329B-C713-F671-E880F9B8EC19}"/>
              </a:ext>
            </a:extLst>
          </p:cNvPr>
          <p:cNvSpPr txBox="1">
            <a:spLocks/>
          </p:cNvSpPr>
          <p:nvPr/>
        </p:nvSpPr>
        <p:spPr>
          <a:xfrm>
            <a:off x="335360" y="74067"/>
            <a:ext cx="10441160" cy="1057331"/>
          </a:xfrm>
          <a:prstGeom prst="rect">
            <a:avLst/>
          </a:prstGeom>
        </p:spPr>
        <p:txBody>
          <a:bodyPr vert="horz" lIns="91440" tIns="45720" rIns="91440" bIns="45720" rtlCol="0" anchor="ctr">
            <a:normAutofit/>
          </a:bodyPr>
          <a:lstStyle>
            <a:lvl1pPr marL="571500" indent="-571500">
              <a:lnSpc>
                <a:spcPct val="90000"/>
              </a:lnSpc>
              <a:spcBef>
                <a:spcPct val="0"/>
              </a:spcBef>
              <a:buFontTx/>
              <a:buBlip>
                <a:blip r:embed="rId2"/>
              </a:buBlip>
              <a:defRPr sz="3600" b="1" cap="small">
                <a:latin typeface="Verdana" panose="020B0604030504040204" pitchFamily="34" charset="0"/>
                <a:ea typeface="Verdana" panose="020B0604030504040204" pitchFamily="34" charset="0"/>
                <a:cs typeface="+mj-cs"/>
              </a:defRPr>
            </a:lvl1pPr>
          </a:lstStyle>
          <a:p>
            <a:pPr marL="571500" marR="0" lvl="0" indent="-571500" algn="l" defTabSz="914400" rtl="0" eaLnBrk="1" fontAlgn="auto" latinLnBrk="0" hangingPunct="1">
              <a:lnSpc>
                <a:spcPct val="90000"/>
              </a:lnSpc>
              <a:spcBef>
                <a:spcPct val="0"/>
              </a:spcBef>
              <a:spcAft>
                <a:spcPts val="0"/>
              </a:spcAft>
              <a:buClrTx/>
              <a:buSzTx/>
              <a:buFontTx/>
              <a:buBlip>
                <a:blip r:embed="rId2"/>
              </a:buBlip>
              <a:tabLst/>
              <a:defRPr/>
            </a:pPr>
            <a:r>
              <a:rPr kumimoji="0" lang="fr-FR" sz="3000" b="1" i="0" u="none" strike="noStrike" kern="1200" cap="small"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j-cs"/>
              </a:rPr>
              <a:t>Performance environnementale :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000" b="1" i="0" u="none" strike="noStrike" kern="1200" cap="small"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j-cs"/>
              </a:rPr>
              <a:t>    2 types de leviers d’action </a:t>
            </a:r>
          </a:p>
        </p:txBody>
      </p:sp>
      <p:sp>
        <p:nvSpPr>
          <p:cNvPr id="5" name="Espace réservé du contenu 2">
            <a:extLst>
              <a:ext uri="{FF2B5EF4-FFF2-40B4-BE49-F238E27FC236}">
                <a16:creationId xmlns:a16="http://schemas.microsoft.com/office/drawing/2014/main" id="{36B9D20E-BFBC-C107-0E01-4F446144C7B7}"/>
              </a:ext>
            </a:extLst>
          </p:cNvPr>
          <p:cNvSpPr txBox="1">
            <a:spLocks/>
          </p:cNvSpPr>
          <p:nvPr/>
        </p:nvSpPr>
        <p:spPr>
          <a:xfrm>
            <a:off x="609600" y="1386979"/>
            <a:ext cx="10972800" cy="4525963"/>
          </a:xfrm>
          <a:prstGeom prst="rect">
            <a:avLst/>
          </a:prstGeom>
        </p:spPr>
        <p:txBody>
          <a:bodyPr vert="horz" lIns="91440" tIns="45720" rIns="91440" bIns="45720" rtlCol="0">
            <a:normAutofit/>
          </a:bodyPr>
          <a:lst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4000"/>
              </a:lnSpc>
              <a:spcBef>
                <a:spcPts val="1000"/>
              </a:spcBef>
              <a:spcAft>
                <a:spcPts val="0"/>
              </a:spcAft>
              <a:buClrTx/>
              <a:buSzTx/>
              <a:buFont typeface="Wingdings" panose="05000000000000000000" pitchFamily="2" charset="2"/>
              <a:buChar char="§"/>
              <a:tabLst/>
              <a:defRPr/>
            </a:pPr>
            <a:r>
              <a:rPr kumimoji="0" lang="fr-FR" sz="2400" b="0" i="0" u="none" strike="noStrike" kern="1200" cap="none" spc="0" normalizeH="0" baseline="0" noProof="0" dirty="0">
                <a:ln>
                  <a:noFill/>
                </a:ln>
                <a:solidFill>
                  <a:srgbClr val="000000"/>
                </a:solidFill>
                <a:effectLst/>
                <a:uLnTx/>
                <a:uFillTx/>
                <a:latin typeface="Verdana"/>
                <a:ea typeface="+mn-ea"/>
                <a:cs typeface="+mn-cs"/>
              </a:rPr>
              <a:t>Réduire les rejets, limiter l’utilisation de ressources</a:t>
            </a:r>
          </a:p>
          <a:p>
            <a:pPr marL="228600" marR="0" lvl="0" indent="-228600" algn="l" defTabSz="914400" rtl="0" eaLnBrk="1" fontAlgn="auto" latinLnBrk="0" hangingPunct="1">
              <a:lnSpc>
                <a:spcPct val="114000"/>
              </a:lnSpc>
              <a:spcBef>
                <a:spcPts val="1000"/>
              </a:spcBef>
              <a:spcAft>
                <a:spcPts val="0"/>
              </a:spcAft>
              <a:buClrTx/>
              <a:buSzTx/>
              <a:buFont typeface="Wingdings" panose="05000000000000000000" pitchFamily="2" charset="2"/>
              <a:buChar char="§"/>
              <a:tabLst/>
              <a:defRPr/>
            </a:pPr>
            <a:endParaRPr kumimoji="0" lang="fr-FR" sz="2400" b="0" i="0" u="none" strike="noStrike" kern="1200" cap="none" spc="0" normalizeH="0" baseline="0" noProof="0" dirty="0">
              <a:ln>
                <a:noFill/>
              </a:ln>
              <a:solidFill>
                <a:srgbClr val="000000"/>
              </a:solidFill>
              <a:effectLst/>
              <a:uLnTx/>
              <a:uFillTx/>
              <a:latin typeface="Verdana"/>
              <a:ea typeface="+mn-ea"/>
              <a:cs typeface="+mn-cs"/>
            </a:endParaRPr>
          </a:p>
          <a:p>
            <a:pPr marL="228600" marR="0" lvl="0" indent="-228600" algn="l" defTabSz="914400" rtl="0" eaLnBrk="1" fontAlgn="auto" latinLnBrk="0" hangingPunct="1">
              <a:lnSpc>
                <a:spcPct val="114000"/>
              </a:lnSpc>
              <a:spcBef>
                <a:spcPts val="1000"/>
              </a:spcBef>
              <a:spcAft>
                <a:spcPts val="0"/>
              </a:spcAft>
              <a:buClrTx/>
              <a:buSzTx/>
              <a:buFont typeface="Wingdings" panose="05000000000000000000" pitchFamily="2" charset="2"/>
              <a:buChar char="§"/>
              <a:tabLst/>
              <a:defRPr/>
            </a:pPr>
            <a:endParaRPr kumimoji="0" lang="fr-FR" sz="2400" b="0" i="0" u="none" strike="noStrike" kern="1200" cap="none" spc="0" normalizeH="0" baseline="0" noProof="0" dirty="0">
              <a:ln>
                <a:noFill/>
              </a:ln>
              <a:solidFill>
                <a:srgbClr val="000000"/>
              </a:solidFill>
              <a:effectLst/>
              <a:uLnTx/>
              <a:uFillTx/>
              <a:latin typeface="Verdana"/>
              <a:ea typeface="+mn-ea"/>
              <a:cs typeface="+mn-cs"/>
            </a:endParaRPr>
          </a:p>
          <a:p>
            <a:pPr marL="228600" marR="0" lvl="0" indent="-228600" algn="l" defTabSz="914400" rtl="0" eaLnBrk="1" fontAlgn="auto" latinLnBrk="0" hangingPunct="1">
              <a:lnSpc>
                <a:spcPct val="114000"/>
              </a:lnSpc>
              <a:spcBef>
                <a:spcPts val="1000"/>
              </a:spcBef>
              <a:spcAft>
                <a:spcPts val="0"/>
              </a:spcAft>
              <a:buClrTx/>
              <a:buSzTx/>
              <a:buFont typeface="Wingdings" panose="05000000000000000000" pitchFamily="2" charset="2"/>
              <a:buChar char="§"/>
              <a:tabLst/>
              <a:defRPr/>
            </a:pPr>
            <a:endParaRPr kumimoji="0" lang="fr-FR" sz="2400" b="0" i="0" u="none" strike="noStrike" kern="1200" cap="none" spc="0" normalizeH="0" baseline="0" noProof="0" dirty="0">
              <a:ln>
                <a:noFill/>
              </a:ln>
              <a:solidFill>
                <a:srgbClr val="000000"/>
              </a:solidFill>
              <a:effectLst/>
              <a:uLnTx/>
              <a:uFillTx/>
              <a:latin typeface="Verdana"/>
              <a:ea typeface="+mn-ea"/>
              <a:cs typeface="+mn-cs"/>
            </a:endParaRPr>
          </a:p>
          <a:p>
            <a:pPr marL="228600" marR="0" lvl="0" indent="-228600" algn="l" defTabSz="914400" rtl="0" eaLnBrk="1" fontAlgn="auto" latinLnBrk="0" hangingPunct="1">
              <a:lnSpc>
                <a:spcPct val="114000"/>
              </a:lnSpc>
              <a:spcBef>
                <a:spcPts val="1000"/>
              </a:spcBef>
              <a:spcAft>
                <a:spcPts val="0"/>
              </a:spcAft>
              <a:buClrTx/>
              <a:buSzTx/>
              <a:buFont typeface="Wingdings" panose="05000000000000000000" pitchFamily="2" charset="2"/>
              <a:buChar char="§"/>
              <a:tabLst/>
              <a:defRPr/>
            </a:pPr>
            <a:endParaRPr kumimoji="0" lang="fr-FR" sz="2400" b="0" i="0" u="none" strike="noStrike" kern="1200" cap="none" spc="0" normalizeH="0" baseline="0" noProof="0" dirty="0">
              <a:ln>
                <a:noFill/>
              </a:ln>
              <a:solidFill>
                <a:srgbClr val="000000"/>
              </a:solidFill>
              <a:effectLst/>
              <a:uLnTx/>
              <a:uFillTx/>
              <a:latin typeface="Verdana"/>
              <a:ea typeface="+mn-ea"/>
              <a:cs typeface="+mn-cs"/>
            </a:endParaRPr>
          </a:p>
          <a:p>
            <a:pPr marL="228600" marR="0" lvl="0" indent="-228600" algn="l" defTabSz="914400" rtl="0" eaLnBrk="1" fontAlgn="auto" latinLnBrk="0" hangingPunct="1">
              <a:lnSpc>
                <a:spcPct val="114000"/>
              </a:lnSpc>
              <a:spcBef>
                <a:spcPts val="1000"/>
              </a:spcBef>
              <a:spcAft>
                <a:spcPts val="0"/>
              </a:spcAft>
              <a:buClrTx/>
              <a:buSzTx/>
              <a:buFont typeface="Wingdings" panose="05000000000000000000" pitchFamily="2" charset="2"/>
              <a:buChar char="§"/>
              <a:tabLst/>
              <a:defRPr/>
            </a:pPr>
            <a:endParaRPr kumimoji="0" lang="fr-FR" sz="2400" b="0" i="0" u="none" strike="noStrike" kern="1200" cap="none" spc="0" normalizeH="0" baseline="0" noProof="0" dirty="0">
              <a:ln>
                <a:noFill/>
              </a:ln>
              <a:solidFill>
                <a:srgbClr val="000000"/>
              </a:solidFill>
              <a:effectLst/>
              <a:uLnTx/>
              <a:uFillTx/>
              <a:latin typeface="Verdana"/>
              <a:ea typeface="+mn-ea"/>
              <a:cs typeface="+mn-cs"/>
            </a:endParaRPr>
          </a:p>
          <a:p>
            <a:pPr marL="228600" marR="0" lvl="0" indent="-228600" algn="l" defTabSz="914400" rtl="0" eaLnBrk="1" fontAlgn="auto" latinLnBrk="0" hangingPunct="1">
              <a:lnSpc>
                <a:spcPct val="114000"/>
              </a:lnSpc>
              <a:spcBef>
                <a:spcPts val="1000"/>
              </a:spcBef>
              <a:spcAft>
                <a:spcPts val="0"/>
              </a:spcAft>
              <a:buClrTx/>
              <a:buSzTx/>
              <a:buFont typeface="Wingdings" panose="05000000000000000000" pitchFamily="2" charset="2"/>
              <a:buChar char="§"/>
              <a:tabLst/>
              <a:defRPr/>
            </a:pPr>
            <a:r>
              <a:rPr kumimoji="0" lang="fr-FR" sz="2400" b="0" i="0" u="none" strike="noStrike" kern="1200" cap="none" spc="0" normalizeH="0" baseline="0" noProof="0" dirty="0">
                <a:ln>
                  <a:noFill/>
                </a:ln>
                <a:solidFill>
                  <a:srgbClr val="000000"/>
                </a:solidFill>
                <a:effectLst/>
                <a:uLnTx/>
                <a:uFillTx/>
                <a:latin typeface="Verdana"/>
                <a:ea typeface="+mn-ea"/>
                <a:cs typeface="+mn-cs"/>
              </a:rPr>
              <a:t>Compenser les émissions par le maintien                   et l’accroissement du stockage de carbone</a:t>
            </a:r>
          </a:p>
        </p:txBody>
      </p:sp>
      <p:pic>
        <p:nvPicPr>
          <p:cNvPr id="6" name="Image 5">
            <a:extLst>
              <a:ext uri="{FF2B5EF4-FFF2-40B4-BE49-F238E27FC236}">
                <a16:creationId xmlns:a16="http://schemas.microsoft.com/office/drawing/2014/main" id="{8A90E4D9-89CB-30CC-27EB-9DD7B35D00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7408" y="2014784"/>
            <a:ext cx="9164893" cy="1942210"/>
          </a:xfrm>
          <a:prstGeom prst="rect">
            <a:avLst/>
          </a:prstGeom>
        </p:spPr>
      </p:pic>
      <p:pic>
        <p:nvPicPr>
          <p:cNvPr id="7" name="Image 6">
            <a:extLst>
              <a:ext uri="{FF2B5EF4-FFF2-40B4-BE49-F238E27FC236}">
                <a16:creationId xmlns:a16="http://schemas.microsoft.com/office/drawing/2014/main" id="{5B76AEF9-D6BA-89AA-EFE1-CD63E4C14BEC}"/>
              </a:ext>
            </a:extLst>
          </p:cNvPr>
          <p:cNvPicPr>
            <a:picLocks noChangeAspect="1"/>
          </p:cNvPicPr>
          <p:nvPr/>
        </p:nvPicPr>
        <p:blipFill rotWithShape="1">
          <a:blip r:embed="rId4"/>
          <a:srcRect l="9303" t="12381" r="4651" b="10239"/>
          <a:stretch/>
        </p:blipFill>
        <p:spPr>
          <a:xfrm>
            <a:off x="7680176" y="4817830"/>
            <a:ext cx="2664296" cy="1800200"/>
          </a:xfrm>
          <a:prstGeom prst="rect">
            <a:avLst/>
          </a:prstGeom>
        </p:spPr>
      </p:pic>
      <p:sp>
        <p:nvSpPr>
          <p:cNvPr id="8" name="Ellipse 7">
            <a:extLst>
              <a:ext uri="{FF2B5EF4-FFF2-40B4-BE49-F238E27FC236}">
                <a16:creationId xmlns:a16="http://schemas.microsoft.com/office/drawing/2014/main" id="{E23BD6B2-FD1C-2152-8FD1-CF153DA3069E}"/>
              </a:ext>
            </a:extLst>
          </p:cNvPr>
          <p:cNvSpPr/>
          <p:nvPr/>
        </p:nvSpPr>
        <p:spPr>
          <a:xfrm rot="20944401">
            <a:off x="8939865" y="1350081"/>
            <a:ext cx="2300489" cy="88483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Verdana"/>
                <a:ea typeface="+mn-ea"/>
                <a:cs typeface="+mn-cs"/>
              </a:rPr>
              <a:t>Émettre moins</a:t>
            </a:r>
          </a:p>
        </p:txBody>
      </p:sp>
      <p:sp>
        <p:nvSpPr>
          <p:cNvPr id="9" name="Ellipse 8">
            <a:extLst>
              <a:ext uri="{FF2B5EF4-FFF2-40B4-BE49-F238E27FC236}">
                <a16:creationId xmlns:a16="http://schemas.microsoft.com/office/drawing/2014/main" id="{2935E09C-5E14-ADCD-6B18-3033B3701C37}"/>
              </a:ext>
            </a:extLst>
          </p:cNvPr>
          <p:cNvSpPr/>
          <p:nvPr/>
        </p:nvSpPr>
        <p:spPr>
          <a:xfrm rot="20802041">
            <a:off x="9360016" y="4096170"/>
            <a:ext cx="2153241" cy="977257"/>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4F81BD">
                    <a:lumMod val="75000"/>
                  </a:srgbClr>
                </a:solidFill>
                <a:effectLst/>
                <a:uLnTx/>
                <a:uFillTx/>
                <a:latin typeface="Verdana"/>
                <a:ea typeface="+mn-ea"/>
                <a:cs typeface="+mn-cs"/>
              </a:rPr>
              <a:t>Stocker plus</a:t>
            </a:r>
          </a:p>
        </p:txBody>
      </p:sp>
    </p:spTree>
    <p:extLst>
      <p:ext uri="{BB962C8B-B14F-4D97-AF65-F5344CB8AC3E}">
        <p14:creationId xmlns:p14="http://schemas.microsoft.com/office/powerpoint/2010/main" val="2418274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
            <a:extLst>
              <a:ext uri="{FF2B5EF4-FFF2-40B4-BE49-F238E27FC236}">
                <a16:creationId xmlns:a16="http://schemas.microsoft.com/office/drawing/2014/main" id="{8D0D81B6-98D0-C10D-41A1-76FCDCFAD40A}"/>
              </a:ext>
            </a:extLst>
          </p:cNvPr>
          <p:cNvSpPr txBox="1">
            <a:spLocks/>
          </p:cNvSpPr>
          <p:nvPr/>
        </p:nvSpPr>
        <p:spPr>
          <a:xfrm>
            <a:off x="112223" y="363931"/>
            <a:ext cx="9964036" cy="576064"/>
          </a:xfrm>
          <a:prstGeom prst="rect">
            <a:avLst/>
          </a:prstGeom>
        </p:spPr>
        <p:txBody>
          <a:bodyPr vert="horz" lIns="91440" tIns="45720" rIns="91440" bIns="45720" rtlCol="0" anchor="ctr">
            <a:noAutofit/>
          </a:bodyPr>
          <a:lstStyle>
            <a:defPPr>
              <a:defRPr lang="fr-FR"/>
            </a:defPPr>
            <a:lvl1pPr marL="571500" marR="0" lvl="0" indent="-571500" fontAlgn="auto">
              <a:lnSpc>
                <a:spcPct val="90000"/>
              </a:lnSpc>
              <a:spcBef>
                <a:spcPct val="0"/>
              </a:spcBef>
              <a:spcAft>
                <a:spcPts val="0"/>
              </a:spcAft>
              <a:buClrTx/>
              <a:buSzTx/>
              <a:buFontTx/>
              <a:buBlip>
                <a:blip r:embed="rId3"/>
              </a:buBlip>
              <a:tabLst/>
              <a:defRPr kumimoji="0" sz="3000" b="1" i="0" u="none" strike="noStrike" cap="small" spc="0" normalizeH="0" baseline="0">
                <a:ln>
                  <a:noFill/>
                </a:ln>
                <a:solidFill>
                  <a:srgbClr val="000000"/>
                </a:solidFill>
                <a:effectLst/>
                <a:uLnTx/>
                <a:uFillTx/>
                <a:latin typeface="Verdana" panose="020B0604030504040204" pitchFamily="34" charset="0"/>
                <a:ea typeface="Verdana" panose="020B0604030504040204" pitchFamily="34" charset="0"/>
                <a:cs typeface="+mj-cs"/>
              </a:defRPr>
            </a:lvl1pPr>
          </a:lstStyle>
          <a:p>
            <a:r>
              <a:rPr lang="fr-FR" dirty="0"/>
              <a:t>Principaux leviers en élevage avicole</a:t>
            </a:r>
          </a:p>
        </p:txBody>
      </p:sp>
      <p:sp>
        <p:nvSpPr>
          <p:cNvPr id="14" name="Espace réservé du contenu 2">
            <a:extLst>
              <a:ext uri="{FF2B5EF4-FFF2-40B4-BE49-F238E27FC236}">
                <a16:creationId xmlns:a16="http://schemas.microsoft.com/office/drawing/2014/main" id="{955F34B9-3D0B-5A21-0E16-533FF2B8DA28}"/>
              </a:ext>
            </a:extLst>
          </p:cNvPr>
          <p:cNvSpPr txBox="1">
            <a:spLocks/>
          </p:cNvSpPr>
          <p:nvPr/>
        </p:nvSpPr>
        <p:spPr>
          <a:xfrm>
            <a:off x="4770958" y="1263338"/>
            <a:ext cx="6244877"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ysClr val="windowText" lastClr="000000"/>
                </a:solidFill>
                <a:effectLst/>
                <a:uLnTx/>
                <a:uFillTx/>
                <a:latin typeface="Verdana" pitchFamily="34" charset="0"/>
                <a:ea typeface="Verdana" pitchFamily="34" charset="0"/>
                <a:cs typeface="+mn-cs"/>
              </a:rPr>
              <a:t>En élevage avicole, l’</a:t>
            </a:r>
            <a:r>
              <a:rPr kumimoji="0" lang="fr-FR" sz="1800" b="1" i="0" u="none" strike="noStrike" kern="1200" cap="none" spc="0" normalizeH="0" baseline="0" noProof="0" dirty="0">
                <a:ln>
                  <a:noFill/>
                </a:ln>
                <a:solidFill>
                  <a:sysClr val="windowText" lastClr="000000"/>
                </a:solidFill>
                <a:effectLst/>
                <a:uLnTx/>
                <a:uFillTx/>
                <a:latin typeface="Verdana" pitchFamily="34" charset="0"/>
                <a:ea typeface="Verdana" pitchFamily="34" charset="0"/>
                <a:cs typeface="+mn-cs"/>
              </a:rPr>
              <a:t>aliment</a:t>
            </a:r>
            <a:r>
              <a:rPr kumimoji="0" lang="fr-FR" sz="1800" b="0" i="0" u="none" strike="noStrike" kern="1200" cap="none" spc="0" normalizeH="0" baseline="0" noProof="0" dirty="0">
                <a:ln>
                  <a:noFill/>
                </a:ln>
                <a:solidFill>
                  <a:sysClr val="windowText" lastClr="000000"/>
                </a:solidFill>
                <a:effectLst/>
                <a:uLnTx/>
                <a:uFillTx/>
                <a:latin typeface="Verdana" pitchFamily="34" charset="0"/>
                <a:ea typeface="Verdana" pitchFamily="34" charset="0"/>
                <a:cs typeface="+mn-cs"/>
              </a:rPr>
              <a:t> est le premier poste d’</a:t>
            </a:r>
            <a:r>
              <a:rPr kumimoji="0" lang="fr-FR" sz="1800" b="1" i="0" u="none" strike="noStrike" kern="1200" cap="none" spc="0" normalizeH="0" baseline="0" noProof="0" dirty="0">
                <a:ln>
                  <a:noFill/>
                </a:ln>
                <a:solidFill>
                  <a:sysClr val="windowText" lastClr="000000"/>
                </a:solidFill>
                <a:effectLst/>
                <a:uLnTx/>
                <a:uFillTx/>
                <a:latin typeface="Verdana" pitchFamily="34" charset="0"/>
                <a:ea typeface="Verdana" pitchFamily="34" charset="0"/>
                <a:cs typeface="+mn-cs"/>
              </a:rPr>
              <a:t>émission de GES.</a:t>
            </a:r>
          </a:p>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fr-FR" sz="900" b="0" i="0" u="none" strike="noStrike" kern="1200" cap="none" spc="0" normalizeH="0" baseline="0" noProof="0" dirty="0">
              <a:ln>
                <a:noFill/>
              </a:ln>
              <a:solidFill>
                <a:sysClr val="windowText" lastClr="000000"/>
              </a:solidFill>
              <a:effectLst/>
              <a:uLnTx/>
              <a:uFillTx/>
              <a:latin typeface="Verdana" pitchFamily="34" charset="0"/>
              <a:ea typeface="Verdana" pitchFamily="34" charset="0"/>
              <a:cs typeface="+mn-cs"/>
              <a:sym typeface="Wingdings" panose="05000000000000000000" pitchFamily="2" charset="2"/>
            </a:endParaRPr>
          </a:p>
          <a:p>
            <a:pPr marL="342900" marR="0" lvl="0" indent="-3429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ysClr val="windowText" lastClr="000000"/>
                </a:solidFill>
                <a:effectLst/>
                <a:uLnTx/>
                <a:uFillTx/>
                <a:latin typeface="Verdana" pitchFamily="34" charset="0"/>
                <a:ea typeface="Verdana" pitchFamily="34" charset="0"/>
                <a:cs typeface="+mn-cs"/>
              </a:rPr>
              <a:t>La part de l’</a:t>
            </a:r>
            <a:r>
              <a:rPr kumimoji="0" lang="fr-FR" sz="1800" b="1" i="0" u="none" strike="noStrike" kern="1200" cap="none" spc="0" normalizeH="0" baseline="0" noProof="0" dirty="0">
                <a:ln>
                  <a:noFill/>
                </a:ln>
                <a:solidFill>
                  <a:sysClr val="windowText" lastClr="000000"/>
                </a:solidFill>
                <a:effectLst/>
                <a:uLnTx/>
                <a:uFillTx/>
                <a:latin typeface="Verdana" pitchFamily="34" charset="0"/>
                <a:ea typeface="Verdana" pitchFamily="34" charset="0"/>
                <a:cs typeface="+mn-cs"/>
              </a:rPr>
              <a:t>électricité </a:t>
            </a:r>
            <a:r>
              <a:rPr kumimoji="0" lang="fr-FR" sz="1800" b="0" i="0" u="none" strike="noStrike" kern="1200" cap="none" spc="0" normalizeH="0" baseline="0" noProof="0" dirty="0">
                <a:ln>
                  <a:noFill/>
                </a:ln>
                <a:solidFill>
                  <a:sysClr val="windowText" lastClr="000000"/>
                </a:solidFill>
                <a:effectLst/>
                <a:uLnTx/>
                <a:uFillTx/>
                <a:latin typeface="Verdana" pitchFamily="34" charset="0"/>
                <a:ea typeface="Verdana" pitchFamily="34" charset="0"/>
                <a:cs typeface="+mn-cs"/>
              </a:rPr>
              <a:t>dans les énergies consommées est très importante, notamment en lien avec la </a:t>
            </a:r>
            <a:r>
              <a:rPr kumimoji="0" lang="fr-FR" sz="1800" b="1" i="0" u="none" strike="noStrike" kern="1200" cap="none" spc="0" normalizeH="0" baseline="0" noProof="0" dirty="0">
                <a:ln>
                  <a:noFill/>
                </a:ln>
                <a:solidFill>
                  <a:sysClr val="windowText" lastClr="000000"/>
                </a:solidFill>
                <a:effectLst/>
                <a:uLnTx/>
                <a:uFillTx/>
                <a:latin typeface="Verdana" pitchFamily="34" charset="0"/>
                <a:ea typeface="Verdana" pitchFamily="34" charset="0"/>
                <a:cs typeface="+mn-cs"/>
              </a:rPr>
              <a:t>gestion de l’ambiance dans les bâtiments.</a:t>
            </a:r>
          </a:p>
          <a:p>
            <a:pPr marL="342900" marR="0" lvl="0" indent="-342900" algn="just"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900" b="0" i="0" u="none" strike="noStrike" kern="1200" cap="none" spc="0" normalizeH="0" baseline="0" noProof="0" dirty="0">
              <a:ln>
                <a:noFill/>
              </a:ln>
              <a:solidFill>
                <a:sysClr val="windowText" lastClr="000000"/>
              </a:solidFill>
              <a:effectLst/>
              <a:uLnTx/>
              <a:uFillTx/>
              <a:latin typeface="Verdana" pitchFamily="34" charset="0"/>
              <a:ea typeface="Verdana" pitchFamily="34" charset="0"/>
              <a:cs typeface="+mn-cs"/>
              <a:sym typeface="Wingdings" panose="05000000000000000000" pitchFamily="2" charset="2"/>
            </a:endParaRPr>
          </a:p>
          <a:p>
            <a:pPr marL="342900" marR="0" lvl="0" indent="-34290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800" b="0" i="0" u="none" strike="noStrike" kern="1200" cap="none" spc="0" normalizeH="0" baseline="0" noProof="0" dirty="0">
                <a:ln>
                  <a:noFill/>
                </a:ln>
                <a:solidFill>
                  <a:sysClr val="windowText" lastClr="000000"/>
                </a:solidFill>
                <a:effectLst/>
                <a:uLnTx/>
                <a:uFillTx/>
                <a:latin typeface="Verdana" pitchFamily="34" charset="0"/>
                <a:ea typeface="Verdana" pitchFamily="34" charset="0"/>
                <a:cs typeface="+mn-cs"/>
                <a:sym typeface="Wingdings" panose="05000000000000000000" pitchFamily="2" charset="2"/>
              </a:rPr>
              <a:t> Il existe de nombreux leviers, plus ou moins coûteux, qui permettent de réduire les consommations d’énergie directe liées au bâtiment et à la consommation d’énergies fossiles.</a:t>
            </a:r>
            <a:endParaRPr kumimoji="0" lang="fr-FR" sz="1800" b="1" i="0" u="none" strike="noStrike" kern="1200" cap="none" spc="0" normalizeH="0" baseline="0" noProof="0" dirty="0">
              <a:ln>
                <a:noFill/>
              </a:ln>
              <a:solidFill>
                <a:sysClr val="windowText" lastClr="000000"/>
              </a:solidFill>
              <a:effectLst/>
              <a:uLnTx/>
              <a:uFillTx/>
              <a:latin typeface="Verdana" pitchFamily="34" charset="0"/>
              <a:ea typeface="Verdana" pitchFamily="34" charset="0"/>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fr-FR" sz="20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15" name="Image 14">
            <a:extLst>
              <a:ext uri="{FF2B5EF4-FFF2-40B4-BE49-F238E27FC236}">
                <a16:creationId xmlns:a16="http://schemas.microsoft.com/office/drawing/2014/main" id="{CE5CCAE5-5368-5D74-870D-383BA89D6063}"/>
              </a:ext>
            </a:extLst>
          </p:cNvPr>
          <p:cNvPicPr>
            <a:picLocks noChangeAspect="1"/>
          </p:cNvPicPr>
          <p:nvPr/>
        </p:nvPicPr>
        <p:blipFill rotWithShape="1">
          <a:blip r:embed="rId4"/>
          <a:srcRect l="33128" t="15961" r="33059" b="30412"/>
          <a:stretch/>
        </p:blipFill>
        <p:spPr>
          <a:xfrm>
            <a:off x="576696" y="1263338"/>
            <a:ext cx="3933529" cy="3792205"/>
          </a:xfrm>
          <a:prstGeom prst="rect">
            <a:avLst/>
          </a:prstGeom>
        </p:spPr>
      </p:pic>
      <p:sp>
        <p:nvSpPr>
          <p:cNvPr id="16" name="Rectangle 15">
            <a:extLst>
              <a:ext uri="{FF2B5EF4-FFF2-40B4-BE49-F238E27FC236}">
                <a16:creationId xmlns:a16="http://schemas.microsoft.com/office/drawing/2014/main" id="{8FB0163E-C55F-3AE0-02FF-4591B97F1EF2}"/>
              </a:ext>
            </a:extLst>
          </p:cNvPr>
          <p:cNvSpPr/>
          <p:nvPr/>
        </p:nvSpPr>
        <p:spPr>
          <a:xfrm>
            <a:off x="2063552" y="6093296"/>
            <a:ext cx="8604448" cy="764704"/>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04A557E7-A160-6B73-66A4-E012B430A8FA}"/>
              </a:ext>
            </a:extLst>
          </p:cNvPr>
          <p:cNvSpPr txBox="1"/>
          <p:nvPr/>
        </p:nvSpPr>
        <p:spPr>
          <a:xfrm>
            <a:off x="958863" y="5272592"/>
            <a:ext cx="10056972" cy="1311128"/>
          </a:xfrm>
          <a:prstGeom prst="rect">
            <a:avLst/>
          </a:prstGeom>
          <a:noFill/>
        </p:spPr>
        <p:txBody>
          <a:bodyPr wrap="square" rtlCol="0">
            <a:spAutoFit/>
          </a:bodyPr>
          <a:lstStyle/>
          <a:p>
            <a:pPr marL="342900" indent="-342900" algn="just">
              <a:spcBef>
                <a:spcPct val="20000"/>
              </a:spcBef>
              <a:buFont typeface="Arial" panose="020B0604020202020204" pitchFamily="34" charset="0"/>
              <a:buChar char="•"/>
            </a:pPr>
            <a:r>
              <a:rPr lang="fr-FR" dirty="0">
                <a:solidFill>
                  <a:prstClr val="black"/>
                </a:solidFill>
                <a:ea typeface="Verdana" pitchFamily="34" charset="0"/>
              </a:rPr>
              <a:t>On peut aussi :</a:t>
            </a:r>
          </a:p>
          <a:p>
            <a:pPr algn="just">
              <a:spcBef>
                <a:spcPct val="20000"/>
              </a:spcBef>
            </a:pPr>
            <a:r>
              <a:rPr lang="fr-FR" dirty="0">
                <a:solidFill>
                  <a:prstClr val="black"/>
                </a:solidFill>
                <a:ea typeface="Verdana" pitchFamily="34" charset="0"/>
              </a:rPr>
              <a:t> </a:t>
            </a:r>
            <a:r>
              <a:rPr lang="fr-FR" dirty="0">
                <a:solidFill>
                  <a:prstClr val="black"/>
                </a:solidFill>
                <a:ea typeface="Verdana" pitchFamily="34" charset="0"/>
                <a:sym typeface="Wingdings" panose="05000000000000000000" pitchFamily="2" charset="2"/>
              </a:rPr>
              <a:t> </a:t>
            </a:r>
            <a:r>
              <a:rPr lang="fr-FR" dirty="0">
                <a:solidFill>
                  <a:prstClr val="black"/>
                </a:solidFill>
                <a:ea typeface="Verdana" pitchFamily="34" charset="0"/>
              </a:rPr>
              <a:t>Agir sur la </a:t>
            </a:r>
            <a:r>
              <a:rPr lang="fr-FR" b="1" dirty="0">
                <a:solidFill>
                  <a:prstClr val="black"/>
                </a:solidFill>
                <a:ea typeface="Verdana" pitchFamily="34" charset="0"/>
              </a:rPr>
              <a:t>gestion des effluents </a:t>
            </a:r>
            <a:r>
              <a:rPr lang="fr-FR" dirty="0">
                <a:solidFill>
                  <a:prstClr val="black"/>
                </a:solidFill>
                <a:ea typeface="Verdana" pitchFamily="34" charset="0"/>
              </a:rPr>
              <a:t>(gérer moins de déjections au bâtiment, stocker et épandre efficacement)</a:t>
            </a:r>
          </a:p>
          <a:p>
            <a:pPr algn="just">
              <a:spcBef>
                <a:spcPct val="20000"/>
              </a:spcBef>
            </a:pPr>
            <a:r>
              <a:rPr lang="fr-FR" dirty="0">
                <a:solidFill>
                  <a:prstClr val="black"/>
                </a:solidFill>
                <a:ea typeface="Verdana" pitchFamily="34" charset="0"/>
                <a:sym typeface="Wingdings" panose="05000000000000000000" pitchFamily="2" charset="2"/>
              </a:rPr>
              <a:t>  </a:t>
            </a:r>
            <a:r>
              <a:rPr lang="fr-FR" dirty="0">
                <a:solidFill>
                  <a:prstClr val="black"/>
                </a:solidFill>
                <a:ea typeface="Verdana" pitchFamily="34" charset="0"/>
              </a:rPr>
              <a:t>Agir sur la </a:t>
            </a:r>
            <a:r>
              <a:rPr lang="fr-FR" b="1" dirty="0">
                <a:solidFill>
                  <a:prstClr val="black"/>
                </a:solidFill>
                <a:ea typeface="Verdana" pitchFamily="34" charset="0"/>
              </a:rPr>
              <a:t>fertilisation</a:t>
            </a:r>
            <a:r>
              <a:rPr lang="fr-FR" dirty="0">
                <a:solidFill>
                  <a:prstClr val="black"/>
                </a:solidFill>
                <a:ea typeface="Verdana" pitchFamily="34" charset="0"/>
              </a:rPr>
              <a:t> (mieux maîtriser les apports azotés)</a:t>
            </a:r>
          </a:p>
        </p:txBody>
      </p:sp>
      <p:sp>
        <p:nvSpPr>
          <p:cNvPr id="18" name="Rectangle à coins arrondis 6">
            <a:extLst>
              <a:ext uri="{FF2B5EF4-FFF2-40B4-BE49-F238E27FC236}">
                <a16:creationId xmlns:a16="http://schemas.microsoft.com/office/drawing/2014/main" id="{625E7B09-36B6-4CCA-7C75-12C81682954A}"/>
              </a:ext>
            </a:extLst>
          </p:cNvPr>
          <p:cNvSpPr/>
          <p:nvPr/>
        </p:nvSpPr>
        <p:spPr>
          <a:xfrm>
            <a:off x="3215680" y="2924944"/>
            <a:ext cx="1224136" cy="360040"/>
          </a:xfrm>
          <a:prstGeom prst="roundRect">
            <a:avLst/>
          </a:prstGeom>
          <a:solidFill>
            <a:srgbClr val="81C9FF"/>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white"/>
                </a:solidFill>
                <a:effectLst/>
                <a:uLnTx/>
                <a:uFillTx/>
                <a:latin typeface="Calibri"/>
                <a:ea typeface="+mn-ea"/>
                <a:cs typeface="+mn-cs"/>
              </a:rPr>
              <a:t>alimentation</a:t>
            </a:r>
          </a:p>
        </p:txBody>
      </p:sp>
      <p:sp>
        <p:nvSpPr>
          <p:cNvPr id="19" name="Rectangle à coins arrondis 10">
            <a:extLst>
              <a:ext uri="{FF2B5EF4-FFF2-40B4-BE49-F238E27FC236}">
                <a16:creationId xmlns:a16="http://schemas.microsoft.com/office/drawing/2014/main" id="{6F492C2E-8BAB-059F-85C0-C9FB1EAE68C1}"/>
              </a:ext>
            </a:extLst>
          </p:cNvPr>
          <p:cNvSpPr/>
          <p:nvPr/>
        </p:nvSpPr>
        <p:spPr>
          <a:xfrm>
            <a:off x="479376" y="3441602"/>
            <a:ext cx="510555" cy="360040"/>
          </a:xfrm>
          <a:prstGeom prst="roundRect">
            <a:avLst/>
          </a:prstGeom>
          <a:solidFill>
            <a:srgbClr val="FFC00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white"/>
                </a:solidFill>
                <a:effectLst/>
                <a:uLnTx/>
                <a:uFillTx/>
                <a:latin typeface="Calibri"/>
                <a:ea typeface="+mn-ea"/>
                <a:cs typeface="+mn-cs"/>
              </a:rPr>
              <a:t>NRJ</a:t>
            </a:r>
          </a:p>
        </p:txBody>
      </p:sp>
      <p:sp>
        <p:nvSpPr>
          <p:cNvPr id="20" name="Rectangle à coins arrondis 11">
            <a:extLst>
              <a:ext uri="{FF2B5EF4-FFF2-40B4-BE49-F238E27FC236}">
                <a16:creationId xmlns:a16="http://schemas.microsoft.com/office/drawing/2014/main" id="{1C1FC3CD-E1A6-4290-3CAA-1560F9F8001F}"/>
              </a:ext>
            </a:extLst>
          </p:cNvPr>
          <p:cNvSpPr/>
          <p:nvPr/>
        </p:nvSpPr>
        <p:spPr>
          <a:xfrm>
            <a:off x="335360" y="2208949"/>
            <a:ext cx="927720" cy="360040"/>
          </a:xfrm>
          <a:prstGeom prst="roundRect">
            <a:avLst/>
          </a:prstGeom>
          <a:solidFill>
            <a:srgbClr val="0070C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white"/>
                </a:solidFill>
                <a:effectLst/>
                <a:uLnTx/>
                <a:uFillTx/>
                <a:latin typeface="Calibri"/>
                <a:ea typeface="+mn-ea"/>
                <a:cs typeface="+mn-cs"/>
              </a:rPr>
              <a:t>effluents</a:t>
            </a:r>
          </a:p>
        </p:txBody>
      </p:sp>
    </p:spTree>
    <p:extLst>
      <p:ext uri="{BB962C8B-B14F-4D97-AF65-F5344CB8AC3E}">
        <p14:creationId xmlns:p14="http://schemas.microsoft.com/office/powerpoint/2010/main" val="4281593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3">
            <a:extLst>
              <a:ext uri="{FF2B5EF4-FFF2-40B4-BE49-F238E27FC236}">
                <a16:creationId xmlns:a16="http://schemas.microsoft.com/office/drawing/2014/main" id="{1D792EB1-DB52-DE15-497D-E4D30A5BC87C}"/>
              </a:ext>
            </a:extLst>
          </p:cNvPr>
          <p:cNvSpPr txBox="1">
            <a:spLocks noChangeArrowheads="1"/>
          </p:cNvSpPr>
          <p:nvPr/>
        </p:nvSpPr>
        <p:spPr bwMode="auto">
          <a:xfrm>
            <a:off x="437397" y="364027"/>
            <a:ext cx="8235844" cy="559585"/>
          </a:xfrm>
          <a:prstGeom prst="rect">
            <a:avLst/>
          </a:prstGeom>
        </p:spPr>
        <p:txBody>
          <a:bodyPr vert="horz" lIns="91440" tIns="45720" rIns="91440" bIns="45720" rtlCol="0" anchor="ctr">
            <a:noAutofit/>
          </a:bodyPr>
          <a:lstStyle>
            <a:defPPr>
              <a:defRPr lang="fr-FR"/>
            </a:defPPr>
            <a:lvl1pPr marL="571500" marR="0" lvl="0" indent="-571500" fontAlgn="auto">
              <a:lnSpc>
                <a:spcPct val="90000"/>
              </a:lnSpc>
              <a:spcBef>
                <a:spcPct val="0"/>
              </a:spcBef>
              <a:spcAft>
                <a:spcPts val="0"/>
              </a:spcAft>
              <a:buClrTx/>
              <a:buSzTx/>
              <a:buFontTx/>
              <a:buBlip>
                <a:blip r:embed="rId2"/>
              </a:buBlip>
              <a:tabLst/>
              <a:defRPr kumimoji="0" sz="3000" b="1" i="0" u="none" strike="noStrike" cap="small" spc="0" normalizeH="0" baseline="0">
                <a:ln>
                  <a:noFill/>
                </a:ln>
                <a:solidFill>
                  <a:srgbClr val="000000"/>
                </a:solidFill>
                <a:effectLst/>
                <a:uLnTx/>
                <a:uFillTx/>
                <a:latin typeface="Verdana" panose="020B0604030504040204" pitchFamily="34" charset="0"/>
                <a:ea typeface="Verdana" panose="020B0604030504040204" pitchFamily="34" charset="0"/>
                <a:cs typeface="+mj-cs"/>
              </a:defRPr>
            </a:lvl1pPr>
          </a:lstStyle>
          <a:p>
            <a:pPr/>
            <a:r>
              <a:rPr lang="fr-FR" altLang="fr-FR" dirty="0"/>
              <a:t>Exemples de leviers d’atténuation</a:t>
            </a:r>
          </a:p>
        </p:txBody>
      </p:sp>
      <p:sp>
        <p:nvSpPr>
          <p:cNvPr id="8" name="Titre 1">
            <a:extLst>
              <a:ext uri="{FF2B5EF4-FFF2-40B4-BE49-F238E27FC236}">
                <a16:creationId xmlns:a16="http://schemas.microsoft.com/office/drawing/2014/main" id="{0670A013-7579-80B7-DCD3-D2EA3866BAA5}"/>
              </a:ext>
            </a:extLst>
          </p:cNvPr>
          <p:cNvSpPr txBox="1">
            <a:spLocks/>
          </p:cNvSpPr>
          <p:nvPr/>
        </p:nvSpPr>
        <p:spPr>
          <a:xfrm>
            <a:off x="479376" y="1196753"/>
            <a:ext cx="11233248" cy="4739967"/>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3600" b="1" kern="1200">
                <a:solidFill>
                  <a:schemeClr val="bg2">
                    <a:lumMod val="50000"/>
                  </a:schemeClr>
                </a:solidFill>
                <a:latin typeface="+mj-lt"/>
                <a:ea typeface="+mj-ea"/>
                <a:cs typeface="+mj-cs"/>
              </a:defRPr>
            </a:lvl1pPr>
          </a:lstStyle>
          <a:p>
            <a:pPr algn="just">
              <a:lnSpc>
                <a:spcPct val="100000"/>
              </a:lnSpc>
            </a:pPr>
            <a:endParaRPr lang="fr-FR" sz="2000" b="0" dirty="0">
              <a:solidFill>
                <a:srgbClr val="514A40"/>
              </a:solidFill>
              <a:latin typeface="Arial" panose="020B0604020202020204" pitchFamily="34" charset="0"/>
              <a:cs typeface="Arial" panose="020B0604020202020204" pitchFamily="34" charset="0"/>
            </a:endParaRPr>
          </a:p>
          <a:p>
            <a:pPr algn="just">
              <a:lnSpc>
                <a:spcPct val="100000"/>
              </a:lnSpc>
            </a:pPr>
            <a:r>
              <a:rPr lang="fr-FR" sz="2000" dirty="0">
                <a:solidFill>
                  <a:srgbClr val="002060"/>
                </a:solidFill>
                <a:latin typeface="Arial" panose="020B0604020202020204" pitchFamily="34" charset="0"/>
                <a:cs typeface="Arial" panose="020B0604020202020204" pitchFamily="34" charset="0"/>
              </a:rPr>
              <a:t>Baisser l’impact de l’alimentation </a:t>
            </a:r>
          </a:p>
          <a:p>
            <a:pPr marL="342900" indent="-342900" algn="just">
              <a:lnSpc>
                <a:spcPct val="100000"/>
              </a:lnSpc>
              <a:buFont typeface="Arial" panose="020B0604020202020204" pitchFamily="34" charset="0"/>
              <a:buChar char="•"/>
            </a:pPr>
            <a:r>
              <a:rPr lang="fr-FR" sz="1800" b="0" dirty="0">
                <a:solidFill>
                  <a:prstClr val="black"/>
                </a:solidFill>
                <a:ea typeface="Verdana" pitchFamily="34" charset="0"/>
              </a:rPr>
              <a:t>Formulation d’aliments multi-objectifs (pour les animaux de chair, les pondeuses et leurs géniteurs),</a:t>
            </a:r>
          </a:p>
          <a:p>
            <a:pPr marL="342900" indent="-342900" algn="just">
              <a:lnSpc>
                <a:spcPct val="100000"/>
              </a:lnSpc>
              <a:buFont typeface="Arial" panose="020B0604020202020204" pitchFamily="34" charset="0"/>
              <a:buChar char="•"/>
            </a:pPr>
            <a:r>
              <a:rPr lang="fr-FR" sz="1800" b="0" dirty="0">
                <a:solidFill>
                  <a:prstClr val="black"/>
                </a:solidFill>
                <a:ea typeface="Verdana" pitchFamily="34" charset="0"/>
              </a:rPr>
              <a:t>Baisser (encore) l’IC, ce qui réduit les intrants alimentaires,</a:t>
            </a:r>
          </a:p>
          <a:p>
            <a:pPr marL="342900" indent="-342900" algn="just">
              <a:lnSpc>
                <a:spcPct val="100000"/>
              </a:lnSpc>
              <a:buFont typeface="Arial" panose="020B0604020202020204" pitchFamily="34" charset="0"/>
              <a:buChar char="•"/>
            </a:pPr>
            <a:r>
              <a:rPr lang="fr-FR" sz="1800" b="0" dirty="0">
                <a:solidFill>
                  <a:prstClr val="black"/>
                </a:solidFill>
                <a:ea typeface="Verdana" pitchFamily="34" charset="0"/>
              </a:rPr>
              <a:t>Pratiquer l’alimentation </a:t>
            </a:r>
            <a:r>
              <a:rPr lang="fr-FR" sz="1800" b="0" dirty="0" err="1">
                <a:solidFill>
                  <a:prstClr val="black"/>
                </a:solidFill>
                <a:ea typeface="Verdana" pitchFamily="34" charset="0"/>
              </a:rPr>
              <a:t>multiphase</a:t>
            </a:r>
            <a:r>
              <a:rPr lang="fr-FR" sz="1800" b="0" dirty="0">
                <a:solidFill>
                  <a:prstClr val="black"/>
                </a:solidFill>
                <a:ea typeface="Verdana" pitchFamily="34" charset="0"/>
              </a:rPr>
              <a:t>, </a:t>
            </a:r>
            <a:r>
              <a:rPr lang="fr-FR" sz="1800" b="0" dirty="0" err="1">
                <a:solidFill>
                  <a:prstClr val="black"/>
                </a:solidFill>
                <a:ea typeface="Verdana" pitchFamily="34" charset="0"/>
              </a:rPr>
              <a:t>autoconsommer</a:t>
            </a:r>
            <a:r>
              <a:rPr lang="fr-FR" sz="1800" b="0" dirty="0">
                <a:solidFill>
                  <a:prstClr val="black"/>
                </a:solidFill>
                <a:ea typeface="Verdana" pitchFamily="34" charset="0"/>
              </a:rPr>
              <a:t> ses céréales</a:t>
            </a:r>
          </a:p>
          <a:p>
            <a:pPr marL="342900" indent="-342900" algn="just">
              <a:lnSpc>
                <a:spcPct val="100000"/>
              </a:lnSpc>
              <a:buFont typeface="Arial" panose="020B0604020202020204" pitchFamily="34" charset="0"/>
              <a:buChar char="•"/>
            </a:pPr>
            <a:r>
              <a:rPr lang="fr-FR" sz="1800" b="0" dirty="0">
                <a:solidFill>
                  <a:prstClr val="black"/>
                </a:solidFill>
                <a:ea typeface="Verdana" pitchFamily="34" charset="0"/>
              </a:rPr>
              <a:t>Choisir du soja certifié non issu de déforestation…</a:t>
            </a:r>
          </a:p>
          <a:p>
            <a:pPr algn="just">
              <a:lnSpc>
                <a:spcPct val="100000"/>
              </a:lnSpc>
            </a:pPr>
            <a:endParaRPr lang="fr-FR" sz="2000" b="0" dirty="0">
              <a:solidFill>
                <a:srgbClr val="514A40"/>
              </a:solidFill>
              <a:latin typeface="Arial" panose="020B0604020202020204" pitchFamily="34" charset="0"/>
              <a:cs typeface="Arial" panose="020B0604020202020204" pitchFamily="34" charset="0"/>
            </a:endParaRPr>
          </a:p>
          <a:p>
            <a:pPr algn="just">
              <a:lnSpc>
                <a:spcPct val="100000"/>
              </a:lnSpc>
            </a:pPr>
            <a:r>
              <a:rPr lang="fr-FR" sz="2000" dirty="0">
                <a:solidFill>
                  <a:srgbClr val="002060"/>
                </a:solidFill>
                <a:latin typeface="Arial" panose="020B0604020202020204" pitchFamily="34" charset="0"/>
                <a:cs typeface="Arial" panose="020B0604020202020204" pitchFamily="34" charset="0"/>
              </a:rPr>
              <a:t>Baisser l’impact des déjections</a:t>
            </a:r>
          </a:p>
          <a:p>
            <a:pPr marL="342900" indent="-342900" algn="just">
              <a:lnSpc>
                <a:spcPct val="100000"/>
              </a:lnSpc>
              <a:buFont typeface="Arial" panose="020B0604020202020204" pitchFamily="34" charset="0"/>
              <a:buChar char="•"/>
            </a:pPr>
            <a:r>
              <a:rPr lang="fr-FR" sz="1800" b="0" dirty="0">
                <a:solidFill>
                  <a:prstClr val="black"/>
                </a:solidFill>
                <a:ea typeface="Verdana" pitchFamily="34" charset="0"/>
              </a:rPr>
              <a:t>Améliorer la gestion des effluents d’élevage : augmenter la fréquence de ramassage, compostage, couvrir au stockage.</a:t>
            </a:r>
          </a:p>
          <a:p>
            <a:pPr marL="342900" indent="-342900" algn="just">
              <a:lnSpc>
                <a:spcPct val="100000"/>
              </a:lnSpc>
              <a:buFont typeface="Arial" panose="020B0604020202020204" pitchFamily="34" charset="0"/>
              <a:buChar char="•"/>
            </a:pPr>
            <a:r>
              <a:rPr lang="fr-FR" sz="1800" b="0" dirty="0">
                <a:solidFill>
                  <a:prstClr val="black"/>
                </a:solidFill>
                <a:ea typeface="Verdana" pitchFamily="34" charset="0"/>
              </a:rPr>
              <a:t>Baisser (encore) l’IC, ce qui baisse aussi les déjections et donc les émissions à l’air (NH3 N2O…) au bâtiment, au stockage et à l’épandage…</a:t>
            </a:r>
          </a:p>
          <a:p>
            <a:pPr algn="just">
              <a:lnSpc>
                <a:spcPct val="100000"/>
              </a:lnSpc>
            </a:pPr>
            <a:endParaRPr lang="fr-FR" sz="2000" b="0" dirty="0">
              <a:solidFill>
                <a:srgbClr val="514A40"/>
              </a:solidFill>
              <a:latin typeface="Arial" panose="020B0604020202020204" pitchFamily="34" charset="0"/>
              <a:cs typeface="Arial" panose="020B0604020202020204" pitchFamily="34" charset="0"/>
            </a:endParaRPr>
          </a:p>
          <a:p>
            <a:pPr algn="just">
              <a:lnSpc>
                <a:spcPct val="100000"/>
              </a:lnSpc>
            </a:pPr>
            <a:r>
              <a:rPr lang="fr-FR" sz="2000" dirty="0">
                <a:solidFill>
                  <a:srgbClr val="002060"/>
                </a:solidFill>
                <a:latin typeface="Arial" panose="020B0604020202020204" pitchFamily="34" charset="0"/>
                <a:cs typeface="Arial" panose="020B0604020202020204" pitchFamily="34" charset="0"/>
              </a:rPr>
              <a:t>Concevoir / rénover les bâtiments d’élevage en vue de réaliser des économies d’énergie</a:t>
            </a:r>
          </a:p>
          <a:p>
            <a:pPr algn="just">
              <a:lnSpc>
                <a:spcPct val="100000"/>
              </a:lnSpc>
            </a:pPr>
            <a:endParaRPr lang="fr-FR" sz="2000" b="0" dirty="0">
              <a:solidFill>
                <a:srgbClr val="514A40"/>
              </a:solidFill>
              <a:latin typeface="Arial" panose="020B0604020202020204" pitchFamily="34" charset="0"/>
              <a:cs typeface="Arial" panose="020B0604020202020204" pitchFamily="34" charset="0"/>
            </a:endParaRPr>
          </a:p>
        </p:txBody>
      </p:sp>
      <p:sp>
        <p:nvSpPr>
          <p:cNvPr id="9" name="Ellipse 8">
            <a:extLst>
              <a:ext uri="{FF2B5EF4-FFF2-40B4-BE49-F238E27FC236}">
                <a16:creationId xmlns:a16="http://schemas.microsoft.com/office/drawing/2014/main" id="{99683EA5-AE71-8B54-0B30-9696D738484F}"/>
              </a:ext>
            </a:extLst>
          </p:cNvPr>
          <p:cNvSpPr/>
          <p:nvPr/>
        </p:nvSpPr>
        <p:spPr>
          <a:xfrm rot="20240181">
            <a:off x="9704740" y="561239"/>
            <a:ext cx="1512168" cy="720080"/>
          </a:xfrm>
          <a:prstGeom prst="ellipse">
            <a:avLst/>
          </a:prstGeom>
          <a:solidFill>
            <a:srgbClr val="1F497D">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prstClr val="white"/>
                </a:solidFill>
                <a:effectLst/>
                <a:uLnTx/>
                <a:uFillTx/>
                <a:latin typeface="Calibri"/>
                <a:ea typeface="+mn-ea"/>
                <a:cs typeface="+mn-cs"/>
              </a:rPr>
              <a:t>Émettre moins</a:t>
            </a:r>
          </a:p>
        </p:txBody>
      </p:sp>
    </p:spTree>
    <p:extLst>
      <p:ext uri="{BB962C8B-B14F-4D97-AF65-F5344CB8AC3E}">
        <p14:creationId xmlns:p14="http://schemas.microsoft.com/office/powerpoint/2010/main" val="1918163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p:cNvSpPr>
            <a:spLocks noGrp="1"/>
          </p:cNvSpPr>
          <p:nvPr>
            <p:ph idx="1"/>
          </p:nvPr>
        </p:nvSpPr>
        <p:spPr>
          <a:xfrm>
            <a:off x="479376" y="1052737"/>
            <a:ext cx="11089232" cy="2880319"/>
          </a:xfrm>
        </p:spPr>
        <p:txBody>
          <a:bodyPr>
            <a:normAutofit/>
          </a:bodyPr>
          <a:lstStyle/>
          <a:p>
            <a:pPr marL="0" indent="0">
              <a:buNone/>
            </a:pPr>
            <a:r>
              <a:rPr lang="fr-FR" sz="2300" dirty="0">
                <a:latin typeface="Verdana" panose="020B0604030504040204" pitchFamily="34" charset="0"/>
                <a:ea typeface="Verdana" panose="020B0604030504040204" pitchFamily="34" charset="0"/>
              </a:rPr>
              <a:t>Mettre en place une </a:t>
            </a:r>
            <a:r>
              <a:rPr lang="fr-FR" sz="2300" b="1" dirty="0">
                <a:solidFill>
                  <a:srgbClr val="002060"/>
                </a:solidFill>
                <a:latin typeface="Verdana" panose="020B0604030504040204" pitchFamily="34" charset="0"/>
                <a:ea typeface="Verdana" panose="020B0604030504040204" pitchFamily="34" charset="0"/>
              </a:rPr>
              <a:t>stratégie nutritionnelle globale</a:t>
            </a:r>
            <a:r>
              <a:rPr lang="fr-FR" sz="2300" dirty="0">
                <a:latin typeface="Verdana" panose="020B0604030504040204" pitchFamily="34" charset="0"/>
                <a:ea typeface="Verdana" panose="020B0604030504040204" pitchFamily="34" charset="0"/>
              </a:rPr>
              <a:t> axée sur:</a:t>
            </a:r>
          </a:p>
          <a:p>
            <a:pPr marL="0" indent="0">
              <a:buNone/>
            </a:pPr>
            <a:endParaRPr lang="fr-FR" sz="1000" dirty="0">
              <a:latin typeface="Verdana" panose="020B0604030504040204" pitchFamily="34" charset="0"/>
              <a:ea typeface="Verdana" panose="020B0604030504040204" pitchFamily="34" charset="0"/>
            </a:endParaRPr>
          </a:p>
          <a:p>
            <a:pPr>
              <a:buFontTx/>
              <a:buChar char="-"/>
            </a:pPr>
            <a:r>
              <a:rPr lang="fr-FR" sz="2300" dirty="0">
                <a:latin typeface="Verdana" panose="020B0604030504040204" pitchFamily="34" charset="0"/>
                <a:ea typeface="Verdana" panose="020B0604030504040204" pitchFamily="34" charset="0"/>
              </a:rPr>
              <a:t>la </a:t>
            </a:r>
            <a:r>
              <a:rPr lang="fr-FR" sz="2300" b="1" dirty="0">
                <a:solidFill>
                  <a:srgbClr val="002060"/>
                </a:solidFill>
                <a:latin typeface="Verdana" panose="020B0604030504040204" pitchFamily="34" charset="0"/>
                <a:ea typeface="Verdana" panose="020B0604030504040204" pitchFamily="34" charset="0"/>
              </a:rPr>
              <a:t>réduction</a:t>
            </a:r>
            <a:r>
              <a:rPr lang="fr-FR" sz="2300" dirty="0">
                <a:latin typeface="Verdana" panose="020B0604030504040204" pitchFamily="34" charset="0"/>
                <a:ea typeface="Verdana" panose="020B0604030504040204" pitchFamily="34" charset="0"/>
              </a:rPr>
              <a:t> </a:t>
            </a:r>
            <a:r>
              <a:rPr lang="fr-FR" sz="2300" b="1" dirty="0">
                <a:solidFill>
                  <a:srgbClr val="002060"/>
                </a:solidFill>
                <a:latin typeface="Verdana" panose="020B0604030504040204" pitchFamily="34" charset="0"/>
                <a:ea typeface="Verdana" panose="020B0604030504040204" pitchFamily="34" charset="0"/>
              </a:rPr>
              <a:t>des teneurs en azote </a:t>
            </a:r>
            <a:r>
              <a:rPr lang="fr-FR" sz="2300" dirty="0">
                <a:latin typeface="Verdana" panose="020B0604030504040204" pitchFamily="34" charset="0"/>
                <a:ea typeface="Verdana" panose="020B0604030504040204" pitchFamily="34" charset="0"/>
              </a:rPr>
              <a:t>(et phosphore) </a:t>
            </a:r>
          </a:p>
          <a:p>
            <a:pPr marL="0" indent="0">
              <a:buNone/>
            </a:pPr>
            <a:endParaRPr lang="fr-FR" sz="1000" dirty="0">
              <a:latin typeface="Verdana" panose="020B0604030504040204" pitchFamily="34" charset="0"/>
              <a:ea typeface="Verdana" panose="020B0604030504040204" pitchFamily="34" charset="0"/>
            </a:endParaRPr>
          </a:p>
          <a:p>
            <a:pPr>
              <a:buFontTx/>
              <a:buChar char="-"/>
            </a:pPr>
            <a:r>
              <a:rPr lang="fr-FR" sz="2300" b="1" dirty="0">
                <a:solidFill>
                  <a:srgbClr val="002060"/>
                </a:solidFill>
                <a:latin typeface="Verdana" panose="020B0604030504040204" pitchFamily="34" charset="0"/>
                <a:ea typeface="Verdana" panose="020B0604030504040204" pitchFamily="34" charset="0"/>
              </a:rPr>
              <a:t>l’augmentation de la digestibilité des nutriments </a:t>
            </a:r>
            <a:r>
              <a:rPr lang="fr-FR" sz="2300" dirty="0">
                <a:latin typeface="Verdana" panose="020B0604030504040204" pitchFamily="34" charset="0"/>
                <a:ea typeface="Verdana" panose="020B0604030504040204" pitchFamily="34" charset="0"/>
              </a:rPr>
              <a:t>par l’évolution des matières premières et/ou l’utilisation d’additifs (acides aminés, enzymes)</a:t>
            </a:r>
          </a:p>
        </p:txBody>
      </p:sp>
      <p:pic>
        <p:nvPicPr>
          <p:cNvPr id="11" name="Image 10" descr="\\capdl.local\CAPDL\Médiathèque\ELEVAGE\PHOTOTEQUE\Filieres_animales\Monogastriques\Volailles\Volailles\Bâtiments et équipements\alimentation\IMG_0048.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3288556" y="4077073"/>
            <a:ext cx="1826766" cy="2501086"/>
          </a:xfrm>
          <a:prstGeom prst="rect">
            <a:avLst/>
          </a:prstGeom>
          <a:noFill/>
          <a:ln>
            <a:noFill/>
          </a:ln>
        </p:spPr>
      </p:pic>
      <p:pic>
        <p:nvPicPr>
          <p:cNvPr id="13" name="Image 12" descr="\\capdl.local\CAPDL\Médiathèque\ELEVAGE\PHOTOTEQUE\Filieres_animales\Monogastriques\Volailles\Volailles\Poulets\DSC_0128_BD.JPG"/>
          <p:cNvPicPr/>
          <p:nvPr/>
        </p:nvPicPr>
        <p:blipFill>
          <a:blip r:embed="rId4">
            <a:extLst>
              <a:ext uri="{28A0092B-C50C-407E-A947-70E740481C1C}">
                <a14:useLocalDpi xmlns:a14="http://schemas.microsoft.com/office/drawing/2010/main" val="0"/>
              </a:ext>
            </a:extLst>
          </a:blip>
          <a:srcRect/>
          <a:stretch>
            <a:fillRect/>
          </a:stretch>
        </p:blipFill>
        <p:spPr bwMode="auto">
          <a:xfrm>
            <a:off x="5087888" y="4077073"/>
            <a:ext cx="4105324" cy="2501085"/>
          </a:xfrm>
          <a:prstGeom prst="rect">
            <a:avLst/>
          </a:prstGeom>
          <a:noFill/>
          <a:ln>
            <a:noFill/>
          </a:ln>
        </p:spPr>
      </p:pic>
      <p:pic>
        <p:nvPicPr>
          <p:cNvPr id="7" name="Image 6"/>
          <p:cNvPicPr>
            <a:picLocks noChangeAspect="1"/>
          </p:cNvPicPr>
          <p:nvPr/>
        </p:nvPicPr>
        <p:blipFill rotWithShape="1">
          <a:blip r:embed="rId5"/>
          <a:srcRect l="33128" t="15961" r="33059" b="30412"/>
          <a:stretch/>
        </p:blipFill>
        <p:spPr>
          <a:xfrm>
            <a:off x="11064552" y="491319"/>
            <a:ext cx="865913" cy="834802"/>
          </a:xfrm>
          <a:prstGeom prst="rect">
            <a:avLst/>
          </a:prstGeom>
        </p:spPr>
      </p:pic>
      <p:cxnSp>
        <p:nvCxnSpPr>
          <p:cNvPr id="3" name="Connecteur droit avec flèche 2"/>
          <p:cNvCxnSpPr/>
          <p:nvPr/>
        </p:nvCxnSpPr>
        <p:spPr>
          <a:xfrm flipV="1">
            <a:off x="11497507" y="1157722"/>
            <a:ext cx="71100" cy="360040"/>
          </a:xfrm>
          <a:prstGeom prst="straightConnector1">
            <a:avLst/>
          </a:prstGeom>
          <a:ln w="254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b="1" dirty="0">
                <a:solidFill>
                  <a:schemeClr val="accent1">
                    <a:lumMod val="50000"/>
                  </a:schemeClr>
                </a:solidFill>
              </a:rPr>
              <a:t>Émettre moins…                                                                                                                  ALIMENTATION</a:t>
            </a:r>
          </a:p>
        </p:txBody>
      </p:sp>
    </p:spTree>
    <p:extLst>
      <p:ext uri="{BB962C8B-B14F-4D97-AF65-F5344CB8AC3E}">
        <p14:creationId xmlns:p14="http://schemas.microsoft.com/office/powerpoint/2010/main" val="3835212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2279576" y="749073"/>
            <a:ext cx="7416824" cy="504056"/>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fontScale="97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algn="ctr">
              <a:spcBef>
                <a:spcPct val="0"/>
              </a:spcBef>
              <a:buNone/>
            </a:pPr>
            <a:r>
              <a:rPr lang="fr-FR" sz="2400" dirty="0">
                <a:latin typeface="+mj-lt"/>
                <a:ea typeface="+mj-ea"/>
                <a:cs typeface="+mj-cs"/>
              </a:rPr>
              <a:t>1/ Formuler des éco-aliments, FAF</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1584" y="1660451"/>
            <a:ext cx="7416824" cy="4416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à coins arrondis 1"/>
          <p:cNvSpPr/>
          <p:nvPr/>
        </p:nvSpPr>
        <p:spPr>
          <a:xfrm>
            <a:off x="2279576" y="6076993"/>
            <a:ext cx="7776864" cy="576064"/>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rPr>
              <a:t>- 9 à - 12 % d’impact sur le changement climatique </a:t>
            </a:r>
          </a:p>
          <a:p>
            <a:pPr algn="ctr"/>
            <a:r>
              <a:rPr lang="fr-FR" b="1" dirty="0">
                <a:solidFill>
                  <a:srgbClr val="002060"/>
                </a:solidFill>
              </a:rPr>
              <a:t>pour le poulet de chair</a:t>
            </a:r>
          </a:p>
        </p:txBody>
      </p:sp>
      <p:sp>
        <p:nvSpPr>
          <p:cNvPr id="3" name="Rectangle à coins arrondis 2"/>
          <p:cNvSpPr/>
          <p:nvPr/>
        </p:nvSpPr>
        <p:spPr>
          <a:xfrm>
            <a:off x="4871864" y="4941168"/>
            <a:ext cx="2088232" cy="504056"/>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rPr>
              <a:t>Éco-aliments</a:t>
            </a:r>
          </a:p>
        </p:txBody>
      </p:sp>
      <p:sp>
        <p:nvSpPr>
          <p:cNvPr id="7" name="ZoneTexte 6"/>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b="1" dirty="0">
                <a:solidFill>
                  <a:schemeClr val="accent1">
                    <a:lumMod val="50000"/>
                  </a:schemeClr>
                </a:solidFill>
              </a:rPr>
              <a:t>Émettre moins…                                                                                                                  ALIMENTATION</a:t>
            </a:r>
          </a:p>
        </p:txBody>
      </p:sp>
    </p:spTree>
    <p:extLst>
      <p:ext uri="{BB962C8B-B14F-4D97-AF65-F5344CB8AC3E}">
        <p14:creationId xmlns:p14="http://schemas.microsoft.com/office/powerpoint/2010/main" val="4031762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2"/>
          <p:cNvSpPr txBox="1">
            <a:spLocks/>
          </p:cNvSpPr>
          <p:nvPr/>
        </p:nvSpPr>
        <p:spPr>
          <a:xfrm>
            <a:off x="1996314" y="721419"/>
            <a:ext cx="8229599" cy="492803"/>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fontScale="97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algn="ctr">
              <a:spcBef>
                <a:spcPct val="0"/>
              </a:spcBef>
              <a:buNone/>
            </a:pPr>
            <a:r>
              <a:rPr lang="fr-FR" sz="2400" dirty="0">
                <a:solidFill>
                  <a:prstClr val="black"/>
                </a:solidFill>
                <a:ea typeface="+mj-ea"/>
                <a:cs typeface="+mj-cs"/>
              </a:rPr>
              <a:t>2/ Adapter les apports dans le temps (multi-phase)</a:t>
            </a:r>
          </a:p>
        </p:txBody>
      </p:sp>
      <p:sp>
        <p:nvSpPr>
          <p:cNvPr id="8" name="Espace réservé du contenu 7"/>
          <p:cNvSpPr txBox="1">
            <a:spLocks noGrp="1"/>
          </p:cNvSpPr>
          <p:nvPr>
            <p:ph idx="1"/>
          </p:nvPr>
        </p:nvSpPr>
        <p:spPr>
          <a:xfrm>
            <a:off x="1996315" y="1566309"/>
            <a:ext cx="8229600" cy="646331"/>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buNone/>
            </a:pPr>
            <a:r>
              <a:rPr lang="fr-FR" sz="2200" b="1" dirty="0">
                <a:solidFill>
                  <a:srgbClr val="002060"/>
                </a:solidFill>
              </a:rPr>
              <a:t>L’insertion d’une étape d’alimentation pour les poulets de chair réduit l’excrétion d’azote de 15 à 35%</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35" r="1200"/>
          <a:stretch/>
        </p:blipFill>
        <p:spPr bwMode="auto">
          <a:xfrm>
            <a:off x="1646619" y="3426297"/>
            <a:ext cx="8928992" cy="3312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Espace réservé du contenu 2"/>
          <p:cNvSpPr txBox="1">
            <a:spLocks/>
          </p:cNvSpPr>
          <p:nvPr/>
        </p:nvSpPr>
        <p:spPr>
          <a:xfrm>
            <a:off x="1996314" y="2780929"/>
            <a:ext cx="8229599" cy="492803"/>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fontScale="97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algn="ctr">
              <a:spcBef>
                <a:spcPct val="0"/>
              </a:spcBef>
              <a:buNone/>
            </a:pPr>
            <a:r>
              <a:rPr lang="fr-FR" sz="2400" dirty="0">
                <a:solidFill>
                  <a:prstClr val="black"/>
                </a:solidFill>
                <a:ea typeface="+mj-ea"/>
                <a:cs typeface="+mj-cs"/>
              </a:rPr>
              <a:t>3/ Utiliser des acides aminés de synthèse</a:t>
            </a:r>
          </a:p>
        </p:txBody>
      </p:sp>
      <p:sp>
        <p:nvSpPr>
          <p:cNvPr id="2" name="Ellipse 1"/>
          <p:cNvSpPr/>
          <p:nvPr/>
        </p:nvSpPr>
        <p:spPr>
          <a:xfrm>
            <a:off x="6606691" y="5589240"/>
            <a:ext cx="936104" cy="648072"/>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b="1" dirty="0">
                <a:solidFill>
                  <a:schemeClr val="accent1">
                    <a:lumMod val="50000"/>
                  </a:schemeClr>
                </a:solidFill>
              </a:rPr>
              <a:t>Émettre moins…                                                                                                                     ALIMENTATION</a:t>
            </a:r>
          </a:p>
        </p:txBody>
      </p:sp>
    </p:spTree>
    <p:extLst>
      <p:ext uri="{BB962C8B-B14F-4D97-AF65-F5344CB8AC3E}">
        <p14:creationId xmlns:p14="http://schemas.microsoft.com/office/powerpoint/2010/main" val="2223524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3229" y="260648"/>
            <a:ext cx="10972800" cy="706090"/>
          </a:xfrm>
        </p:spPr>
        <p:txBody>
          <a:bodyPr vert="horz" lIns="91440" tIns="45720" rIns="91440" bIns="45720" rtlCol="0" anchor="ctr">
            <a:noAutofit/>
          </a:bodyPr>
          <a:lstStyle/>
          <a:p>
            <a:pPr marL="571500" indent="-571500" algn="l">
              <a:lnSpc>
                <a:spcPct val="90000"/>
              </a:lnSpc>
              <a:buBlip>
                <a:blip r:embed="rId3"/>
              </a:buBlip>
            </a:pPr>
            <a:r>
              <a:rPr lang="fr-FR" sz="3000" b="1" cap="small" dirty="0">
                <a:solidFill>
                  <a:srgbClr val="000000"/>
                </a:solidFill>
                <a:latin typeface="Verdana" panose="020B0604030504040204" pitchFamily="34" charset="0"/>
                <a:ea typeface="Verdana" panose="020B0604030504040204" pitchFamily="34" charset="0"/>
              </a:rPr>
              <a:t>Liens utiles(alimentation)</a:t>
            </a:r>
          </a:p>
        </p:txBody>
      </p:sp>
      <p:sp>
        <p:nvSpPr>
          <p:cNvPr id="3" name="Espace réservé du contenu 2"/>
          <p:cNvSpPr>
            <a:spLocks noGrp="1"/>
          </p:cNvSpPr>
          <p:nvPr>
            <p:ph idx="1"/>
          </p:nvPr>
        </p:nvSpPr>
        <p:spPr/>
        <p:txBody>
          <a:bodyPr/>
          <a:lstStyle/>
          <a:p>
            <a:r>
              <a:rPr lang="fr-FR" dirty="0">
                <a:hlinkClick r:id="rId4"/>
              </a:rPr>
              <a:t>Formulation d'éco-aliments</a:t>
            </a:r>
            <a:endParaRPr lang="fr-FR" dirty="0"/>
          </a:p>
          <a:p>
            <a:r>
              <a:rPr lang="fr-FR" dirty="0">
                <a:hlinkClick r:id="rId5"/>
              </a:rPr>
              <a:t>Alimentation en phase</a:t>
            </a:r>
            <a:endParaRPr lang="fr-FR" dirty="0"/>
          </a:p>
          <a:p>
            <a:r>
              <a:rPr lang="fr-FR" dirty="0">
                <a:hlinkClick r:id="rId6"/>
              </a:rPr>
              <a:t>Ajuster l'alimentation des volailles</a:t>
            </a:r>
            <a:endParaRPr lang="fr-FR" dirty="0"/>
          </a:p>
          <a:p>
            <a:r>
              <a:rPr lang="fr-FR" dirty="0">
                <a:hlinkClick r:id="rId7"/>
              </a:rPr>
              <a:t>Stratégie nutritionnelle</a:t>
            </a:r>
            <a:endParaRPr lang="fr-FR" dirty="0"/>
          </a:p>
          <a:p>
            <a:r>
              <a:rPr lang="fr-FR" dirty="0">
                <a:hlinkClick r:id="rId8"/>
              </a:rPr>
              <a:t>Utilisation des acides aminés de synthèse et de biosynthèse</a:t>
            </a:r>
            <a:endParaRPr lang="fr-FR" dirty="0"/>
          </a:p>
        </p:txBody>
      </p:sp>
    </p:spTree>
    <p:extLst>
      <p:ext uri="{BB962C8B-B14F-4D97-AF65-F5344CB8AC3E}">
        <p14:creationId xmlns:p14="http://schemas.microsoft.com/office/powerpoint/2010/main" val="3213472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171564" y="769104"/>
            <a:ext cx="7848871" cy="1261884"/>
          </a:xfrm>
          <a:prstGeom prst="rect">
            <a:avLst/>
          </a:prstGeom>
          <a:noFill/>
        </p:spPr>
        <p:txBody>
          <a:bodyPr wrap="square" rtlCol="0">
            <a:spAutoFit/>
          </a:bodyPr>
          <a:lstStyle/>
          <a:p>
            <a:pPr algn="ctr"/>
            <a:r>
              <a:rPr lang="fr-FR" sz="2200" b="1" dirty="0">
                <a:solidFill>
                  <a:srgbClr val="002060"/>
                </a:solidFill>
              </a:rPr>
              <a:t>Le chauffage = 80 % de la facture énergétique</a:t>
            </a:r>
          </a:p>
          <a:p>
            <a:pPr algn="ctr"/>
            <a:r>
              <a:rPr lang="fr-FR" sz="2200" b="1" dirty="0">
                <a:solidFill>
                  <a:srgbClr val="002060"/>
                </a:solidFill>
              </a:rPr>
              <a:t>avec de fortes disparités entre élevages :</a:t>
            </a:r>
          </a:p>
          <a:p>
            <a:pPr algn="ctr"/>
            <a:endParaRPr lang="fr-FR" sz="1000" b="1" dirty="0">
              <a:solidFill>
                <a:srgbClr val="002060"/>
              </a:solidFill>
            </a:endParaRPr>
          </a:p>
          <a:p>
            <a:pPr algn="ctr"/>
            <a:r>
              <a:rPr lang="fr-FR" sz="2200" b="1" dirty="0">
                <a:solidFill>
                  <a:schemeClr val="accent6">
                    <a:lumMod val="75000"/>
                  </a:schemeClr>
                </a:solidFill>
              </a:rPr>
              <a:t>Poulet export &gt; Canard &gt; Poulet standard &gt; Dinde &gt; Poulet Label</a:t>
            </a:r>
            <a:endParaRPr lang="fr-FR" sz="2200" dirty="0">
              <a:solidFill>
                <a:schemeClr val="accent6">
                  <a:lumMod val="75000"/>
                </a:schemeClr>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750" y="2276872"/>
            <a:ext cx="8301077" cy="44346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788891" y="5994027"/>
            <a:ext cx="2651201"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p:cNvPicPr>
            <a:picLocks noChangeAspect="1"/>
          </p:cNvPicPr>
          <p:nvPr/>
        </p:nvPicPr>
        <p:blipFill rotWithShape="1">
          <a:blip r:embed="rId4"/>
          <a:srcRect l="33128" t="15961" r="33059" b="30412"/>
          <a:stretch/>
        </p:blipFill>
        <p:spPr>
          <a:xfrm>
            <a:off x="11136560" y="620688"/>
            <a:ext cx="865913" cy="834802"/>
          </a:xfrm>
          <a:prstGeom prst="rect">
            <a:avLst/>
          </a:prstGeom>
        </p:spPr>
      </p:pic>
      <p:cxnSp>
        <p:nvCxnSpPr>
          <p:cNvPr id="7" name="Connecteur droit avec flèche 6"/>
          <p:cNvCxnSpPr/>
          <p:nvPr/>
        </p:nvCxnSpPr>
        <p:spPr>
          <a:xfrm>
            <a:off x="10848527" y="1143075"/>
            <a:ext cx="432048" cy="0"/>
          </a:xfrm>
          <a:prstGeom prst="straightConnector1">
            <a:avLst/>
          </a:prstGeom>
          <a:ln w="254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b="1" dirty="0">
                <a:solidFill>
                  <a:schemeClr val="accent1">
                    <a:lumMod val="50000"/>
                  </a:schemeClr>
                </a:solidFill>
              </a:rPr>
              <a:t>Émettre moins…                                                                   CONSOMMATIONS D’ENERGIES DIRECTES</a:t>
            </a:r>
          </a:p>
        </p:txBody>
      </p:sp>
    </p:spTree>
    <p:extLst>
      <p:ext uri="{BB962C8B-B14F-4D97-AF65-F5344CB8AC3E}">
        <p14:creationId xmlns:p14="http://schemas.microsoft.com/office/powerpoint/2010/main" val="3378652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070237" y="788406"/>
            <a:ext cx="7848871" cy="769441"/>
          </a:xfrm>
          <a:prstGeom prst="rect">
            <a:avLst/>
          </a:prstGeom>
          <a:noFill/>
        </p:spPr>
        <p:txBody>
          <a:bodyPr wrap="square" rtlCol="0">
            <a:spAutoFit/>
          </a:bodyPr>
          <a:lstStyle/>
          <a:p>
            <a:pPr algn="ctr"/>
            <a:r>
              <a:rPr lang="fr-FR" sz="2200" b="1" dirty="0">
                <a:solidFill>
                  <a:srgbClr val="002060"/>
                </a:solidFill>
              </a:rPr>
              <a:t>Électricité : pour un élevage fort consommateur en poulet de chair, c’est </a:t>
            </a:r>
            <a:r>
              <a:rPr lang="fr-FR" sz="2200" b="1" dirty="0">
                <a:solidFill>
                  <a:schemeClr val="accent6">
                    <a:lumMod val="75000"/>
                  </a:schemeClr>
                </a:solidFill>
              </a:rPr>
              <a:t>21 kWh/m²/an </a:t>
            </a:r>
            <a:endParaRPr lang="fr-FR" sz="2200" dirty="0">
              <a:solidFill>
                <a:schemeClr val="accent6">
                  <a:lumMod val="75000"/>
                </a:schemeClr>
              </a:solidFill>
            </a:endParaRPr>
          </a:p>
        </p:txBody>
      </p:sp>
      <p:sp>
        <p:nvSpPr>
          <p:cNvPr id="5" name="Rectangle 4"/>
          <p:cNvSpPr/>
          <p:nvPr/>
        </p:nvSpPr>
        <p:spPr>
          <a:xfrm>
            <a:off x="1788891" y="5994027"/>
            <a:ext cx="2651201"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679" b="2172"/>
          <a:stretch/>
        </p:blipFill>
        <p:spPr bwMode="auto">
          <a:xfrm>
            <a:off x="2409825" y="1937234"/>
            <a:ext cx="7623840" cy="4673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788890" y="1937233"/>
            <a:ext cx="8411566" cy="4673117"/>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b="1" dirty="0">
                <a:solidFill>
                  <a:schemeClr val="accent1">
                    <a:lumMod val="50000"/>
                  </a:schemeClr>
                </a:solidFill>
              </a:rPr>
              <a:t>Émettre moins…                                                                  CONSOMMATIONS D’ENERGIES DIRECTES</a:t>
            </a:r>
          </a:p>
        </p:txBody>
      </p:sp>
    </p:spTree>
    <p:extLst>
      <p:ext uri="{BB962C8B-B14F-4D97-AF65-F5344CB8AC3E}">
        <p14:creationId xmlns:p14="http://schemas.microsoft.com/office/powerpoint/2010/main" val="2903693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1919536" y="1628800"/>
            <a:ext cx="5760640" cy="369332"/>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fontScale="97500"/>
          </a:bodyPr>
          <a:lstStyle>
            <a:defPPr>
              <a:defRPr lang="fr-FR"/>
            </a:defPPr>
            <a:lvl1pPr indent="-342900" algn="ctr">
              <a:spcBef>
                <a:spcPct val="0"/>
              </a:spcBef>
              <a:buFont typeface="Arial" panose="020B0604020202020204" pitchFamily="34" charset="0"/>
              <a:buNone/>
              <a:defRPr>
                <a:latin typeface="+mj-lt"/>
                <a:ea typeface="+mj-ea"/>
                <a:cs typeface="+mj-cs"/>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fr-FR" dirty="0"/>
              <a:t>1/ Réduire sa consommation de chauffage et d’électricité</a:t>
            </a:r>
          </a:p>
        </p:txBody>
      </p:sp>
      <p:sp>
        <p:nvSpPr>
          <p:cNvPr id="11" name="Rectangle 10"/>
          <p:cNvSpPr/>
          <p:nvPr/>
        </p:nvSpPr>
        <p:spPr>
          <a:xfrm>
            <a:off x="2783632" y="5482099"/>
            <a:ext cx="6588812" cy="646331"/>
          </a:xfrm>
          <a:prstGeom prst="rect">
            <a:avLst/>
          </a:prstGeom>
          <a:solidFill>
            <a:srgbClr val="FFCC00"/>
          </a:solidFill>
        </p:spPr>
        <p:txBody>
          <a:bodyPr wrap="square">
            <a:spAutoFit/>
          </a:bodyPr>
          <a:lstStyle/>
          <a:p>
            <a:pPr algn="ctr"/>
            <a:r>
              <a:rPr lang="fr-FR" b="1" dirty="0">
                <a:solidFill>
                  <a:prstClr val="black"/>
                </a:solidFill>
              </a:rPr>
              <a:t>1 kWh électrique consommé correspond à 0,084 kg </a:t>
            </a:r>
            <a:r>
              <a:rPr lang="fr-FR" b="1" dirty="0" err="1">
                <a:solidFill>
                  <a:prstClr val="black"/>
                </a:solidFill>
              </a:rPr>
              <a:t>éq</a:t>
            </a:r>
            <a:r>
              <a:rPr lang="fr-FR" b="1" dirty="0">
                <a:solidFill>
                  <a:prstClr val="black"/>
                </a:solidFill>
              </a:rPr>
              <a:t>. CO</a:t>
            </a:r>
            <a:r>
              <a:rPr lang="fr-FR" b="1" baseline="-25000" dirty="0">
                <a:solidFill>
                  <a:prstClr val="black"/>
                </a:solidFill>
              </a:rPr>
              <a:t>2</a:t>
            </a:r>
            <a:endParaRPr lang="fr-FR" dirty="0">
              <a:solidFill>
                <a:prstClr val="black"/>
              </a:solidFill>
            </a:endParaRPr>
          </a:p>
          <a:p>
            <a:pPr algn="ctr"/>
            <a:r>
              <a:rPr lang="fr-FR" b="1" dirty="0">
                <a:solidFill>
                  <a:prstClr val="black"/>
                </a:solidFill>
              </a:rPr>
              <a:t>1 t de propane consommé correspond à 3 543 kg </a:t>
            </a:r>
            <a:r>
              <a:rPr lang="fr-FR" b="1" dirty="0" err="1">
                <a:solidFill>
                  <a:prstClr val="black"/>
                </a:solidFill>
              </a:rPr>
              <a:t>éq</a:t>
            </a:r>
            <a:r>
              <a:rPr lang="fr-FR" b="1" dirty="0">
                <a:solidFill>
                  <a:prstClr val="black"/>
                </a:solidFill>
              </a:rPr>
              <a:t>. CO</a:t>
            </a:r>
            <a:r>
              <a:rPr lang="fr-FR" b="1" baseline="-25000" dirty="0">
                <a:solidFill>
                  <a:prstClr val="black"/>
                </a:solidFill>
              </a:rPr>
              <a:t>2</a:t>
            </a:r>
            <a:r>
              <a:rPr lang="fr-FR" b="1" dirty="0">
                <a:solidFill>
                  <a:prstClr val="black"/>
                </a:solidFill>
              </a:rPr>
              <a:t>.</a:t>
            </a:r>
            <a:endParaRPr lang="fr-FR" dirty="0">
              <a:solidFill>
                <a:prstClr val="black"/>
              </a:solidFill>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2226"/>
          <a:stretch/>
        </p:blipFill>
        <p:spPr bwMode="auto">
          <a:xfrm>
            <a:off x="1745738" y="2204865"/>
            <a:ext cx="8664601" cy="3108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re 1"/>
          <p:cNvSpPr>
            <a:spLocks noGrp="1"/>
          </p:cNvSpPr>
          <p:nvPr>
            <p:ph type="title"/>
          </p:nvPr>
        </p:nvSpPr>
        <p:spPr>
          <a:xfrm>
            <a:off x="1919536" y="729570"/>
            <a:ext cx="7308812" cy="504056"/>
          </a:xfrm>
          <a:solidFill>
            <a:schemeClr val="accent6">
              <a:lumMod val="40000"/>
              <a:lumOff val="60000"/>
            </a:schemeClr>
          </a:solidFill>
        </p:spPr>
        <p:txBody>
          <a:bodyPr vert="horz" lIns="91440" tIns="45720" rIns="91440" bIns="45720" rtlCol="0" anchor="ctr">
            <a:noAutofit/>
          </a:bodyPr>
          <a:lstStyle/>
          <a:p>
            <a:r>
              <a:rPr lang="fr-FR" sz="2200" b="1" dirty="0"/>
              <a:t>Un large panel d’actions d’économies d’énergie possibles !</a:t>
            </a:r>
          </a:p>
        </p:txBody>
      </p:sp>
      <p:sp>
        <p:nvSpPr>
          <p:cNvPr id="7" name="ZoneTexte 6"/>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b="1" dirty="0">
                <a:solidFill>
                  <a:schemeClr val="accent1">
                    <a:lumMod val="50000"/>
                  </a:schemeClr>
                </a:solidFill>
              </a:rPr>
              <a:t>Émettre moins…                    CONSOMMATIONS D’ENERGIES DIRECTES</a:t>
            </a:r>
          </a:p>
        </p:txBody>
      </p:sp>
    </p:spTree>
    <p:extLst>
      <p:ext uri="{BB962C8B-B14F-4D97-AF65-F5344CB8AC3E}">
        <p14:creationId xmlns:p14="http://schemas.microsoft.com/office/powerpoint/2010/main" val="3798345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a:spLocks noGrp="1"/>
          </p:cNvSpPr>
          <p:nvPr>
            <p:ph type="title"/>
          </p:nvPr>
        </p:nvSpPr>
        <p:spPr>
          <a:xfrm>
            <a:off x="1644973" y="783602"/>
            <a:ext cx="6264696" cy="504056"/>
          </a:xfrm>
          <a:solidFill>
            <a:schemeClr val="accent6">
              <a:lumMod val="40000"/>
              <a:lumOff val="60000"/>
            </a:schemeClr>
          </a:solidFill>
        </p:spPr>
        <p:txBody>
          <a:bodyPr vert="horz" lIns="91440" tIns="45720" rIns="91440" bIns="45720" rtlCol="0" anchor="ctr">
            <a:noAutofit/>
          </a:bodyPr>
          <a:lstStyle/>
          <a:p>
            <a:pPr algn="l"/>
            <a:r>
              <a:rPr lang="fr-FR" sz="1800" b="1" dirty="0"/>
              <a:t>Un large panel d’actions d’économies d’énergie possibles !</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6270" y="2564904"/>
            <a:ext cx="9066835"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1644973" y="1735135"/>
            <a:ext cx="4824536" cy="41549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fontScale="97500"/>
          </a:bodyPr>
          <a:lstStyle>
            <a:defPPr>
              <a:defRPr lang="fr-FR"/>
            </a:defPPr>
            <a:lvl1pPr indent="-342900" algn="ctr">
              <a:spcBef>
                <a:spcPct val="0"/>
              </a:spcBef>
              <a:buFont typeface="Arial" panose="020B0604020202020204" pitchFamily="34" charset="0"/>
              <a:buNone/>
              <a:defRPr sz="2400">
                <a:latin typeface="+mj-lt"/>
                <a:ea typeface="+mj-ea"/>
                <a:cs typeface="+mj-cs"/>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fr-FR" sz="1800" dirty="0"/>
              <a:t>2/ Réduire sa consommation de carburant</a:t>
            </a:r>
          </a:p>
        </p:txBody>
      </p:sp>
      <p:sp>
        <p:nvSpPr>
          <p:cNvPr id="2" name="Rectangle 1"/>
          <p:cNvSpPr/>
          <p:nvPr/>
        </p:nvSpPr>
        <p:spPr>
          <a:xfrm>
            <a:off x="2711624" y="6109946"/>
            <a:ext cx="5544616" cy="369332"/>
          </a:xfrm>
          <a:prstGeom prst="rect">
            <a:avLst/>
          </a:prstGeom>
          <a:solidFill>
            <a:srgbClr val="FFCC00"/>
          </a:solidFill>
        </p:spPr>
        <p:txBody>
          <a:bodyPr wrap="square">
            <a:spAutoFit/>
          </a:bodyPr>
          <a:lstStyle/>
          <a:p>
            <a:r>
              <a:rPr lang="fr-FR" b="1" dirty="0">
                <a:solidFill>
                  <a:prstClr val="black"/>
                </a:solidFill>
              </a:rPr>
              <a:t>1 L de fuel consommé correspond à 3,07 kg </a:t>
            </a:r>
            <a:r>
              <a:rPr lang="fr-FR" b="1" dirty="0" err="1">
                <a:solidFill>
                  <a:prstClr val="black"/>
                </a:solidFill>
              </a:rPr>
              <a:t>éq</a:t>
            </a:r>
            <a:r>
              <a:rPr lang="fr-FR" b="1" dirty="0">
                <a:solidFill>
                  <a:prstClr val="black"/>
                </a:solidFill>
              </a:rPr>
              <a:t>. CO</a:t>
            </a:r>
            <a:r>
              <a:rPr lang="fr-FR" b="1" baseline="-25000" dirty="0">
                <a:solidFill>
                  <a:prstClr val="black"/>
                </a:solidFill>
              </a:rPr>
              <a:t>2</a:t>
            </a:r>
            <a:endParaRPr lang="fr-FR" dirty="0">
              <a:solidFill>
                <a:prstClr val="black"/>
              </a:solidFill>
            </a:endParaRPr>
          </a:p>
        </p:txBody>
      </p:sp>
      <p:sp>
        <p:nvSpPr>
          <p:cNvPr id="3" name="Rectangle à coins arrondis 2"/>
          <p:cNvSpPr/>
          <p:nvPr/>
        </p:nvSpPr>
        <p:spPr>
          <a:xfrm>
            <a:off x="7752184" y="1508502"/>
            <a:ext cx="2664296" cy="64213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rPr>
              <a:t>Conso moyenne = 0,79 </a:t>
            </a:r>
            <a:r>
              <a:rPr lang="de-DE" b="1" dirty="0">
                <a:solidFill>
                  <a:srgbClr val="002060"/>
                </a:solidFill>
              </a:rPr>
              <a:t>l de </a:t>
            </a:r>
            <a:r>
              <a:rPr lang="de-DE" b="1" dirty="0" err="1">
                <a:solidFill>
                  <a:srgbClr val="002060"/>
                </a:solidFill>
              </a:rPr>
              <a:t>fioul</a:t>
            </a:r>
            <a:r>
              <a:rPr lang="de-DE" b="1" dirty="0">
                <a:solidFill>
                  <a:srgbClr val="002060"/>
                </a:solidFill>
              </a:rPr>
              <a:t>/m²/an</a:t>
            </a:r>
            <a:endParaRPr lang="fr-FR" b="1" dirty="0">
              <a:solidFill>
                <a:srgbClr val="002060"/>
              </a:solidFill>
            </a:endParaRPr>
          </a:p>
        </p:txBody>
      </p:sp>
      <p:sp>
        <p:nvSpPr>
          <p:cNvPr id="8" name="ZoneTexte 7"/>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b="1" dirty="0">
                <a:solidFill>
                  <a:schemeClr val="accent1">
                    <a:lumMod val="50000"/>
                  </a:schemeClr>
                </a:solidFill>
              </a:rPr>
              <a:t>Émettre moins…                                                                   CONSOMMATIONS D’ENERGIES DIRECTES</a:t>
            </a:r>
          </a:p>
        </p:txBody>
      </p:sp>
    </p:spTree>
    <p:extLst>
      <p:ext uri="{BB962C8B-B14F-4D97-AF65-F5344CB8AC3E}">
        <p14:creationId xmlns:p14="http://schemas.microsoft.com/office/powerpoint/2010/main" val="1026156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553" y="1556792"/>
            <a:ext cx="8075707"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llipse 1"/>
          <p:cNvSpPr/>
          <p:nvPr/>
        </p:nvSpPr>
        <p:spPr>
          <a:xfrm>
            <a:off x="3791744" y="2924944"/>
            <a:ext cx="3384376" cy="8640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itre 1"/>
          <p:cNvSpPr>
            <a:spLocks noGrp="1"/>
          </p:cNvSpPr>
          <p:nvPr>
            <p:ph type="title"/>
          </p:nvPr>
        </p:nvSpPr>
        <p:spPr>
          <a:xfrm>
            <a:off x="2279576" y="805102"/>
            <a:ext cx="7488832" cy="428326"/>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Autofit/>
          </a:bodyPr>
          <a:lstStyle/>
          <a:p>
            <a:r>
              <a:rPr lang="fr-FR" sz="2200" dirty="0"/>
              <a:t>3/ Isoler les bâtiments</a:t>
            </a:r>
            <a:endParaRPr lang="fr-FR" sz="2200" b="1" dirty="0"/>
          </a:p>
        </p:txBody>
      </p:sp>
      <p:sp>
        <p:nvSpPr>
          <p:cNvPr id="3" name="Rectangle à coins arrondis 2"/>
          <p:cNvSpPr/>
          <p:nvPr/>
        </p:nvSpPr>
        <p:spPr>
          <a:xfrm>
            <a:off x="6218076" y="3789040"/>
            <a:ext cx="2088232" cy="792088"/>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Autofit/>
          </a:bodyPr>
          <a:lstStyle/>
          <a:p>
            <a:pPr algn="ctr">
              <a:spcBef>
                <a:spcPct val="0"/>
              </a:spcBef>
            </a:pPr>
            <a:r>
              <a:rPr lang="fr-FR" sz="2000" b="1" dirty="0">
                <a:solidFill>
                  <a:srgbClr val="FF0000"/>
                </a:solidFill>
                <a:latin typeface="+mj-lt"/>
                <a:ea typeface="+mj-ea"/>
                <a:cs typeface="+mj-cs"/>
              </a:rPr>
              <a:t>- 20 % soit 744 kg éq.CO</a:t>
            </a:r>
            <a:r>
              <a:rPr lang="fr-FR" sz="2000" b="1" baseline="-25000" dirty="0">
                <a:solidFill>
                  <a:srgbClr val="FF0000"/>
                </a:solidFill>
                <a:latin typeface="+mj-lt"/>
                <a:ea typeface="+mj-ea"/>
                <a:cs typeface="+mj-cs"/>
              </a:rPr>
              <a:t>2 </a:t>
            </a:r>
          </a:p>
        </p:txBody>
      </p:sp>
      <p:sp>
        <p:nvSpPr>
          <p:cNvPr id="7" name="ZoneTexte 6"/>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b="1" dirty="0">
                <a:solidFill>
                  <a:schemeClr val="accent1">
                    <a:lumMod val="50000"/>
                  </a:schemeClr>
                </a:solidFill>
              </a:rPr>
              <a:t>Émettre moins…                                                                    CONSOMMATIONS D’ENERGIES DIRECTES</a:t>
            </a:r>
          </a:p>
        </p:txBody>
      </p:sp>
    </p:spTree>
    <p:extLst>
      <p:ext uri="{BB962C8B-B14F-4D97-AF65-F5344CB8AC3E}">
        <p14:creationId xmlns:p14="http://schemas.microsoft.com/office/powerpoint/2010/main" val="629260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279576" y="6093296"/>
            <a:ext cx="8388424" cy="764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à coins arrondis 5"/>
          <p:cNvSpPr/>
          <p:nvPr/>
        </p:nvSpPr>
        <p:spPr>
          <a:xfrm>
            <a:off x="9226704" y="5511444"/>
            <a:ext cx="1142553" cy="719209"/>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Autofit/>
          </a:bodyPr>
          <a:lstStyle/>
          <a:p>
            <a:pPr algn="ctr">
              <a:spcBef>
                <a:spcPct val="0"/>
              </a:spcBef>
            </a:pPr>
            <a:endParaRPr lang="fr-FR" sz="2200">
              <a:latin typeface="+mj-lt"/>
              <a:ea typeface="+mj-ea"/>
              <a:cs typeface="+mj-cs"/>
            </a:endParaRPr>
          </a:p>
        </p:txBody>
      </p:sp>
      <p:sp>
        <p:nvSpPr>
          <p:cNvPr id="3" name="Espace réservé du contenu 2"/>
          <p:cNvSpPr>
            <a:spLocks noGrp="1"/>
          </p:cNvSpPr>
          <p:nvPr>
            <p:ph idx="1"/>
          </p:nvPr>
        </p:nvSpPr>
        <p:spPr>
          <a:xfrm>
            <a:off x="1127448" y="1525435"/>
            <a:ext cx="9793088" cy="4525963"/>
          </a:xfrm>
        </p:spPr>
        <p:txBody>
          <a:bodyPr/>
          <a:lstStyle/>
          <a:p>
            <a:pPr marL="0" indent="0" algn="ctr">
              <a:buNone/>
            </a:pPr>
            <a:r>
              <a:rPr lang="fr-FR" sz="2200" b="1" dirty="0">
                <a:solidFill>
                  <a:srgbClr val="002060"/>
                </a:solidFill>
              </a:rPr>
              <a:t>La maîtrise des paramètres d’ambiance dans les bâtiments implique des consommations d’énergie importantes</a:t>
            </a:r>
          </a:p>
          <a:p>
            <a:pPr algn="ctr"/>
            <a:endParaRPr lang="fr-FR" dirty="0"/>
          </a:p>
        </p:txBody>
      </p:sp>
      <p:sp>
        <p:nvSpPr>
          <p:cNvPr id="4" name="Ellipse 3"/>
          <p:cNvSpPr/>
          <p:nvPr/>
        </p:nvSpPr>
        <p:spPr>
          <a:xfrm>
            <a:off x="6728356" y="2493961"/>
            <a:ext cx="3939644" cy="1536055"/>
          </a:xfrm>
          <a:prstGeom prst="ellipse">
            <a:avLst/>
          </a:prstGeom>
          <a:solidFill>
            <a:srgbClr val="FFC000"/>
          </a:solidFill>
          <a:ln>
            <a:solidFill>
              <a:schemeClr val="accent6">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lang="fr-FR" sz="1400" b="1" i="0" u="none" strike="noStrike" kern="1200" baseline="0">
                <a:solidFill>
                  <a:sysClr val="window" lastClr="FFFFFF"/>
                </a:solidFill>
                <a:effectLst>
                  <a:outerShdw blurRad="50800" dist="38100" dir="2700000" algn="tl" rotWithShape="0">
                    <a:prstClr val="black">
                      <a:alpha val="40000"/>
                    </a:prstClr>
                  </a:outerShdw>
                </a:effectLst>
                <a:latin typeface="+mn-lt"/>
                <a:ea typeface="+mn-ea"/>
                <a:cs typeface="+mn-cs"/>
              </a:defRPr>
            </a:pPr>
            <a:r>
              <a:rPr lang="fr-FR" sz="2000" b="1" dirty="0">
                <a:solidFill>
                  <a:sysClr val="window" lastClr="FFFFFF"/>
                </a:solidFill>
                <a:effectLst>
                  <a:outerShdw blurRad="50800" dist="38100" dir="2700000" algn="tl" rotWithShape="0">
                    <a:prstClr val="black">
                      <a:alpha val="40000"/>
                    </a:prstClr>
                  </a:outerShdw>
                </a:effectLst>
                <a:latin typeface="Verdana" pitchFamily="34" charset="0"/>
                <a:ea typeface="Verdana" pitchFamily="34" charset="0"/>
                <a:cs typeface="Verdana" pitchFamily="34" charset="0"/>
              </a:rPr>
              <a:t>Optimiser le couple ventilation / chauffage</a:t>
            </a:r>
          </a:p>
        </p:txBody>
      </p:sp>
      <p:sp>
        <p:nvSpPr>
          <p:cNvPr id="5" name="ZoneTexte 4"/>
          <p:cNvSpPr txBox="1"/>
          <p:nvPr/>
        </p:nvSpPr>
        <p:spPr>
          <a:xfrm>
            <a:off x="5818162" y="4265793"/>
            <a:ext cx="5246390" cy="707886"/>
          </a:xfrm>
          <a:prstGeom prst="rect">
            <a:avLst/>
          </a:prstGeom>
          <a:noFill/>
        </p:spPr>
        <p:txBody>
          <a:bodyPr wrap="square" rtlCol="0">
            <a:spAutoFit/>
          </a:bodyPr>
          <a:lstStyle/>
          <a:p>
            <a:pPr algn="ctr"/>
            <a:r>
              <a:rPr lang="fr-FR" sz="2000" b="1" dirty="0">
                <a:solidFill>
                  <a:prstClr val="black"/>
                </a:solidFill>
                <a:latin typeface="Verdana" panose="020B0604030504040204" pitchFamily="34" charset="0"/>
                <a:ea typeface="Verdana" panose="020B0604030504040204" pitchFamily="34" charset="0"/>
              </a:rPr>
              <a:t>Gérer les T° de consignes </a:t>
            </a:r>
            <a:endParaRPr lang="fr-FR" sz="2000" dirty="0">
              <a:solidFill>
                <a:prstClr val="black"/>
              </a:solidFill>
              <a:latin typeface="Verdana" panose="020B0604030504040204" pitchFamily="34" charset="0"/>
              <a:ea typeface="Verdana" panose="020B0604030504040204" pitchFamily="34" charset="0"/>
            </a:endParaRPr>
          </a:p>
          <a:p>
            <a:pPr algn="ctr"/>
            <a:r>
              <a:rPr lang="fr-FR" sz="2000" dirty="0" err="1">
                <a:solidFill>
                  <a:prstClr val="black"/>
                </a:solidFill>
                <a:latin typeface="Verdana" panose="020B0604030504040204" pitchFamily="34" charset="0"/>
                <a:ea typeface="Verdana" panose="020B0604030504040204" pitchFamily="34" charset="0"/>
              </a:rPr>
              <a:t>T°</a:t>
            </a:r>
            <a:r>
              <a:rPr lang="fr-FR" sz="2000" baseline="-25000" dirty="0" err="1">
                <a:solidFill>
                  <a:prstClr val="black"/>
                </a:solidFill>
                <a:latin typeface="Verdana" panose="020B0604030504040204" pitchFamily="34" charset="0"/>
                <a:ea typeface="Verdana" panose="020B0604030504040204" pitchFamily="34" charset="0"/>
              </a:rPr>
              <a:t>c</a:t>
            </a:r>
            <a:r>
              <a:rPr lang="fr-FR" sz="2000" dirty="0">
                <a:solidFill>
                  <a:prstClr val="black"/>
                </a:solidFill>
                <a:latin typeface="Verdana" panose="020B0604030504040204" pitchFamily="34" charset="0"/>
                <a:ea typeface="Verdana" panose="020B0604030504040204" pitchFamily="34" charset="0"/>
              </a:rPr>
              <a:t> chauffage = </a:t>
            </a:r>
            <a:r>
              <a:rPr lang="fr-FR" sz="2000" dirty="0" err="1">
                <a:solidFill>
                  <a:prstClr val="black"/>
                </a:solidFill>
                <a:latin typeface="Verdana" panose="020B0604030504040204" pitchFamily="34" charset="0"/>
                <a:ea typeface="Verdana" panose="020B0604030504040204" pitchFamily="34" charset="0"/>
              </a:rPr>
              <a:t>T°</a:t>
            </a:r>
            <a:r>
              <a:rPr lang="fr-FR" sz="2000" baseline="-25000" dirty="0" err="1">
                <a:solidFill>
                  <a:prstClr val="black"/>
                </a:solidFill>
                <a:latin typeface="Verdana" panose="020B0604030504040204" pitchFamily="34" charset="0"/>
                <a:ea typeface="Verdana" panose="020B0604030504040204" pitchFamily="34" charset="0"/>
              </a:rPr>
              <a:t>c</a:t>
            </a:r>
            <a:r>
              <a:rPr lang="fr-FR" sz="2000" dirty="0" err="1">
                <a:solidFill>
                  <a:prstClr val="black"/>
                </a:solidFill>
                <a:latin typeface="Verdana" panose="020B0604030504040204" pitchFamily="34" charset="0"/>
                <a:ea typeface="Verdana" panose="020B0604030504040204" pitchFamily="34" charset="0"/>
              </a:rPr>
              <a:t>ventilation</a:t>
            </a:r>
            <a:r>
              <a:rPr lang="fr-FR" sz="2000" dirty="0">
                <a:solidFill>
                  <a:prstClr val="black"/>
                </a:solidFill>
                <a:latin typeface="Verdana" panose="020B0604030504040204" pitchFamily="34" charset="0"/>
                <a:ea typeface="Verdana" panose="020B0604030504040204" pitchFamily="34" charset="0"/>
              </a:rPr>
              <a:t> + 0,5°C</a:t>
            </a:r>
          </a:p>
        </p:txBody>
      </p:sp>
      <p:sp>
        <p:nvSpPr>
          <p:cNvPr id="8" name="ZoneTexte 7"/>
          <p:cNvSpPr txBox="1"/>
          <p:nvPr/>
        </p:nvSpPr>
        <p:spPr>
          <a:xfrm>
            <a:off x="9459868" y="5511444"/>
            <a:ext cx="1013411" cy="646331"/>
          </a:xfrm>
          <a:prstGeom prst="rect">
            <a:avLst/>
          </a:prstGeom>
          <a:noFill/>
        </p:spPr>
        <p:txBody>
          <a:bodyPr wrap="square" rtlCol="0">
            <a:spAutoFit/>
          </a:bodyPr>
          <a:lstStyle/>
          <a:p>
            <a:r>
              <a:rPr lang="fr-FR" b="1" dirty="0">
                <a:solidFill>
                  <a:srgbClr val="C00000"/>
                </a:solidFill>
                <a:latin typeface="Verdana" panose="020B0604030504040204" pitchFamily="34" charset="0"/>
                <a:ea typeface="Verdana" panose="020B0604030504040204" pitchFamily="34" charset="0"/>
              </a:rPr>
              <a:t>- 2% GES</a:t>
            </a:r>
          </a:p>
        </p:txBody>
      </p:sp>
      <p:sp>
        <p:nvSpPr>
          <p:cNvPr id="16" name="Rectangle 15"/>
          <p:cNvSpPr/>
          <p:nvPr/>
        </p:nvSpPr>
        <p:spPr>
          <a:xfrm>
            <a:off x="8976320" y="260648"/>
            <a:ext cx="1296144"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Titre 1"/>
          <p:cNvSpPr>
            <a:spLocks noGrp="1"/>
          </p:cNvSpPr>
          <p:nvPr>
            <p:ph type="title"/>
          </p:nvPr>
        </p:nvSpPr>
        <p:spPr>
          <a:xfrm>
            <a:off x="1127448" y="756818"/>
            <a:ext cx="9793088" cy="504056"/>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Autofit/>
          </a:bodyPr>
          <a:lstStyle/>
          <a:p>
            <a:r>
              <a:rPr lang="fr-FR" sz="2200" dirty="0"/>
              <a:t>4/ Optimiser la  ventilation et la température</a:t>
            </a:r>
            <a:endParaRPr lang="fr-FR" sz="2200" b="1" dirty="0"/>
          </a:p>
        </p:txBody>
      </p:sp>
      <p:sp>
        <p:nvSpPr>
          <p:cNvPr id="2" name="ZoneTexte 1"/>
          <p:cNvSpPr txBox="1"/>
          <p:nvPr/>
        </p:nvSpPr>
        <p:spPr>
          <a:xfrm>
            <a:off x="9624392" y="6443463"/>
            <a:ext cx="3024336" cy="307777"/>
          </a:xfrm>
          <a:prstGeom prst="rect">
            <a:avLst/>
          </a:prstGeom>
          <a:noFill/>
        </p:spPr>
        <p:txBody>
          <a:bodyPr wrap="square" rtlCol="0">
            <a:spAutoFit/>
          </a:bodyPr>
          <a:lstStyle/>
          <a:p>
            <a:r>
              <a:rPr lang="fr-FR" sz="1400" dirty="0"/>
              <a:t>Source : ACSE Grand Est 2020</a:t>
            </a:r>
          </a:p>
        </p:txBody>
      </p:sp>
      <p:sp>
        <p:nvSpPr>
          <p:cNvPr id="7" name="Ellipse 6"/>
          <p:cNvSpPr/>
          <p:nvPr/>
        </p:nvSpPr>
        <p:spPr>
          <a:xfrm>
            <a:off x="6373474" y="5377199"/>
            <a:ext cx="1948833" cy="792087"/>
          </a:xfrm>
          <a:prstGeom prst="ellipse">
            <a:avLst/>
          </a:prstGeom>
          <a:solidFill>
            <a:srgbClr val="FFC000"/>
          </a:solidFill>
          <a:ln>
            <a:solidFill>
              <a:schemeClr val="accent6">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defRPr lang="fr-FR" sz="1400" b="1" i="0" u="none" strike="noStrike" kern="1200" baseline="0">
                <a:solidFill>
                  <a:sysClr val="window" lastClr="FFFFFF"/>
                </a:solidFill>
                <a:effectLst>
                  <a:outerShdw blurRad="50800" dist="38100" dir="2700000" algn="tl" rotWithShape="0">
                    <a:prstClr val="black">
                      <a:alpha val="40000"/>
                    </a:prstClr>
                  </a:outerShdw>
                </a:effectLst>
                <a:latin typeface="+mn-lt"/>
                <a:ea typeface="+mn-ea"/>
                <a:cs typeface="+mn-cs"/>
              </a:defRPr>
            </a:pPr>
            <a:r>
              <a:rPr lang="fr-FR" sz="1400" dirty="0">
                <a:solidFill>
                  <a:sysClr val="window" lastClr="FFFFFF"/>
                </a:solidFill>
                <a:effectLst>
                  <a:outerShdw blurRad="50800" dist="38100" dir="2700000" algn="tl" rotWithShape="0">
                    <a:prstClr val="black">
                      <a:alpha val="40000"/>
                    </a:prstClr>
                  </a:outerShdw>
                </a:effectLst>
                <a:latin typeface="Verdana" pitchFamily="34" charset="0"/>
                <a:ea typeface="Verdana" pitchFamily="34" charset="0"/>
                <a:cs typeface="Verdana" pitchFamily="34" charset="0"/>
              </a:rPr>
              <a:t>- 4,7 EQF* / place</a:t>
            </a:r>
          </a:p>
        </p:txBody>
      </p:sp>
      <p:sp>
        <p:nvSpPr>
          <p:cNvPr id="13" name="ZoneTexte 12"/>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b="1" dirty="0">
                <a:solidFill>
                  <a:schemeClr val="accent1">
                    <a:lumMod val="50000"/>
                  </a:schemeClr>
                </a:solidFill>
              </a:rPr>
              <a:t>Émettre moins…                                                                    CONSOMMATIONS D’ENERGIES DIRECTES</a:t>
            </a:r>
          </a:p>
        </p:txBody>
      </p:sp>
      <p:sp>
        <p:nvSpPr>
          <p:cNvPr id="20" name="Rectangle à coins arrondis 19"/>
          <p:cNvSpPr/>
          <p:nvPr/>
        </p:nvSpPr>
        <p:spPr>
          <a:xfrm>
            <a:off x="1127448" y="3333700"/>
            <a:ext cx="4104456" cy="1536055"/>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fr-FR" sz="2000" b="1" dirty="0">
                <a:solidFill>
                  <a:schemeClr val="accent1"/>
                </a:solidFill>
              </a:rPr>
              <a:t>La ventilation peut être à l’origine de 70 à 80 % des pertes de chaleur </a:t>
            </a:r>
            <a:r>
              <a:rPr lang="fr-FR" i="1" dirty="0">
                <a:solidFill>
                  <a:schemeClr val="accent1"/>
                </a:solidFill>
              </a:rPr>
              <a:t>(Source : ADEME, Maîtriser l’énergie  en agriculture, 2015)</a:t>
            </a:r>
          </a:p>
        </p:txBody>
      </p:sp>
      <p:sp>
        <p:nvSpPr>
          <p:cNvPr id="9" name="ZoneTexte 8">
            <a:extLst>
              <a:ext uri="{FF2B5EF4-FFF2-40B4-BE49-F238E27FC236}">
                <a16:creationId xmlns:a16="http://schemas.microsoft.com/office/drawing/2014/main" id="{8AE5A916-AA8C-788B-BD97-6D8D3D192682}"/>
              </a:ext>
            </a:extLst>
          </p:cNvPr>
          <p:cNvSpPr txBox="1"/>
          <p:nvPr/>
        </p:nvSpPr>
        <p:spPr>
          <a:xfrm>
            <a:off x="1271464" y="5992793"/>
            <a:ext cx="3365248" cy="646331"/>
          </a:xfrm>
          <a:prstGeom prst="rect">
            <a:avLst/>
          </a:prstGeom>
          <a:noFill/>
        </p:spPr>
        <p:txBody>
          <a:bodyPr wrap="square" rtlCol="0">
            <a:spAutoFit/>
          </a:bodyPr>
          <a:lstStyle/>
          <a:p>
            <a:pPr algn="ctr"/>
            <a:r>
              <a:rPr lang="fr-FR" b="1" dirty="0"/>
              <a:t>1 EQF : 1 équivalent litre de fioul = 2,56 kg </a:t>
            </a:r>
            <a:r>
              <a:rPr lang="fr-FR" b="1" dirty="0" err="1"/>
              <a:t>éq</a:t>
            </a:r>
            <a:r>
              <a:rPr lang="fr-FR" b="1" dirty="0"/>
              <a:t> CO2 </a:t>
            </a:r>
          </a:p>
        </p:txBody>
      </p:sp>
    </p:spTree>
    <p:extLst>
      <p:ext uri="{BB962C8B-B14F-4D97-AF65-F5344CB8AC3E}">
        <p14:creationId xmlns:p14="http://schemas.microsoft.com/office/powerpoint/2010/main" val="3935320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039491" y="1711350"/>
            <a:ext cx="8229600" cy="4525963"/>
          </a:xfrm>
        </p:spPr>
        <p:txBody>
          <a:bodyPr>
            <a:normAutofit/>
          </a:bodyPr>
          <a:lstStyle/>
          <a:p>
            <a:pPr marL="0" indent="0" algn="ctr">
              <a:buNone/>
            </a:pPr>
            <a:r>
              <a:rPr lang="fr-FR" sz="2200" b="1" dirty="0">
                <a:solidFill>
                  <a:srgbClr val="002060"/>
                </a:solidFill>
              </a:rPr>
              <a:t>Consommation de gaz réduite de </a:t>
            </a:r>
            <a:r>
              <a:rPr lang="fr-FR" sz="2200" b="1" dirty="0">
                <a:solidFill>
                  <a:schemeClr val="accent6">
                    <a:lumMod val="75000"/>
                  </a:schemeClr>
                </a:solidFill>
              </a:rPr>
              <a:t>25 à 60 % </a:t>
            </a:r>
            <a:r>
              <a:rPr lang="fr-FR" sz="2200" b="1" dirty="0">
                <a:solidFill>
                  <a:srgbClr val="002060"/>
                </a:solidFill>
              </a:rPr>
              <a:t>selon la capacité de l’installation + amélioration de l’ambiance du bâtiment + réduction des émissions de CO</a:t>
            </a:r>
            <a:r>
              <a:rPr lang="fr-FR" sz="2200" b="1" baseline="-25000" dirty="0">
                <a:solidFill>
                  <a:srgbClr val="002060"/>
                </a:solidFill>
              </a:rPr>
              <a:t>2</a:t>
            </a:r>
          </a:p>
        </p:txBody>
      </p:sp>
      <p:sp>
        <p:nvSpPr>
          <p:cNvPr id="16" name="Rectangle 15"/>
          <p:cNvSpPr/>
          <p:nvPr/>
        </p:nvSpPr>
        <p:spPr>
          <a:xfrm>
            <a:off x="8976320" y="260648"/>
            <a:ext cx="1296144"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2279576" y="6093296"/>
            <a:ext cx="8388424" cy="764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Titre 1"/>
          <p:cNvSpPr>
            <a:spLocks noGrp="1"/>
          </p:cNvSpPr>
          <p:nvPr>
            <p:ph type="title"/>
          </p:nvPr>
        </p:nvSpPr>
        <p:spPr>
          <a:xfrm>
            <a:off x="1689348" y="860228"/>
            <a:ext cx="8799140" cy="504056"/>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Autofit/>
          </a:bodyPr>
          <a:lstStyle/>
          <a:p>
            <a:r>
              <a:rPr lang="fr-FR" sz="2200" dirty="0"/>
              <a:t>5/ Installer un récupérateur de chaleur par échangeur air-air</a:t>
            </a:r>
            <a:endParaRPr lang="fr-FR" sz="2200" b="1"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348" y="4173636"/>
            <a:ext cx="2476500" cy="2343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itre 1"/>
          <p:cNvSpPr txBox="1">
            <a:spLocks/>
          </p:cNvSpPr>
          <p:nvPr/>
        </p:nvSpPr>
        <p:spPr>
          <a:xfrm>
            <a:off x="1689348" y="3068960"/>
            <a:ext cx="8799140" cy="504056"/>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200" dirty="0"/>
              <a:t>6/ Utiliser des techniques de réduction des consommations</a:t>
            </a:r>
            <a:endParaRPr lang="fr-FR" sz="2200" b="1" dirty="0"/>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5848" y="4159348"/>
            <a:ext cx="2457450" cy="247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40216" y="4173637"/>
            <a:ext cx="2514600" cy="2343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11198" r="8467"/>
          <a:stretch/>
        </p:blipFill>
        <p:spPr bwMode="auto">
          <a:xfrm>
            <a:off x="6600056" y="4159349"/>
            <a:ext cx="1553344" cy="2420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ZoneTexte 11"/>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b="1" dirty="0">
                <a:solidFill>
                  <a:schemeClr val="accent1">
                    <a:lumMod val="50000"/>
                  </a:schemeClr>
                </a:solidFill>
              </a:rPr>
              <a:t>Émettre moins…                    CONSOMMATIONS D’ENERGIES DIRECTES</a:t>
            </a:r>
          </a:p>
        </p:txBody>
      </p:sp>
    </p:spTree>
    <p:extLst>
      <p:ext uri="{BB962C8B-B14F-4D97-AF65-F5344CB8AC3E}">
        <p14:creationId xmlns:p14="http://schemas.microsoft.com/office/powerpoint/2010/main" val="2146576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7612" y="0"/>
            <a:ext cx="10972800" cy="1143000"/>
          </a:xfrm>
        </p:spPr>
        <p:txBody>
          <a:bodyPr vert="horz" lIns="91440" tIns="45720" rIns="91440" bIns="45720" rtlCol="0" anchor="ctr">
            <a:noAutofit/>
          </a:bodyPr>
          <a:lstStyle/>
          <a:p>
            <a:pPr algn="l" defTabSz="457200"/>
            <a:r>
              <a:rPr lang="fr-FR" sz="2400" b="1" dirty="0">
                <a:latin typeface="Verdana"/>
                <a:ea typeface="ＭＳ Ｐゴシック" pitchFamily="-110" charset="-128"/>
              </a:rPr>
              <a:t>Exemple :</a:t>
            </a:r>
            <a:br>
              <a:rPr lang="fr-FR" sz="2400" b="1" dirty="0">
                <a:latin typeface="Verdana"/>
                <a:ea typeface="ＭＳ Ｐゴシック" pitchFamily="-110" charset="-128"/>
              </a:rPr>
            </a:br>
            <a:r>
              <a:rPr lang="fr-FR" sz="2400" b="1" dirty="0">
                <a:latin typeface="Verdana"/>
                <a:ea typeface="ＭＳ Ｐゴシック" pitchFamily="-110" charset="-128"/>
              </a:rPr>
              <a:t>investissement échangeur et récupérateur de chaleur  </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333891743"/>
              </p:ext>
            </p:extLst>
          </p:nvPr>
        </p:nvGraphicFramePr>
        <p:xfrm>
          <a:off x="1271464" y="1189011"/>
          <a:ext cx="8856984" cy="2888061"/>
        </p:xfrm>
        <a:graphic>
          <a:graphicData uri="http://schemas.openxmlformats.org/drawingml/2006/table">
            <a:tbl>
              <a:tblPr firstRow="1" firstCol="1" bandRow="1">
                <a:tableStyleId>{5C22544A-7EE6-4342-B048-85BDC9FD1C3A}</a:tableStyleId>
              </a:tblPr>
              <a:tblGrid>
                <a:gridCol w="3179431">
                  <a:extLst>
                    <a:ext uri="{9D8B030D-6E8A-4147-A177-3AD203B41FA5}">
                      <a16:colId xmlns:a16="http://schemas.microsoft.com/office/drawing/2014/main" val="20000"/>
                    </a:ext>
                  </a:extLst>
                </a:gridCol>
                <a:gridCol w="2724669">
                  <a:extLst>
                    <a:ext uri="{9D8B030D-6E8A-4147-A177-3AD203B41FA5}">
                      <a16:colId xmlns:a16="http://schemas.microsoft.com/office/drawing/2014/main" val="20001"/>
                    </a:ext>
                  </a:extLst>
                </a:gridCol>
                <a:gridCol w="2952884">
                  <a:extLst>
                    <a:ext uri="{9D8B030D-6E8A-4147-A177-3AD203B41FA5}">
                      <a16:colId xmlns:a16="http://schemas.microsoft.com/office/drawing/2014/main" val="20002"/>
                    </a:ext>
                  </a:extLst>
                </a:gridCol>
              </a:tblGrid>
              <a:tr h="1176543">
                <a:tc>
                  <a:txBody>
                    <a:bodyPr/>
                    <a:lstStyle/>
                    <a:p>
                      <a:pPr algn="just">
                        <a:lnSpc>
                          <a:spcPct val="115000"/>
                        </a:lnSpc>
                        <a:spcAft>
                          <a:spcPts val="0"/>
                        </a:spcAft>
                      </a:pPr>
                      <a:r>
                        <a:rPr lang="fr-FR" sz="1800" dirty="0">
                          <a:effectLst/>
                        </a:rPr>
                        <a:t> </a:t>
                      </a:r>
                      <a:endParaRPr lang="fr-F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1800" dirty="0">
                          <a:effectLst/>
                        </a:rPr>
                        <a:t>2 échangeurs de 5000 m</a:t>
                      </a:r>
                      <a:r>
                        <a:rPr lang="fr-FR" sz="1800" baseline="30000" dirty="0">
                          <a:effectLst/>
                        </a:rPr>
                        <a:t>3</a:t>
                      </a:r>
                      <a:r>
                        <a:rPr lang="fr-FR" sz="1800" dirty="0">
                          <a:effectLst/>
                        </a:rPr>
                        <a:t>/h pour 1 bâtiment de 1200m²</a:t>
                      </a:r>
                      <a:endParaRPr lang="fr-F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1800" dirty="0">
                          <a:effectLst/>
                        </a:rPr>
                        <a:t>1 échangeur de 15000 m</a:t>
                      </a:r>
                      <a:r>
                        <a:rPr lang="fr-FR" sz="1800" baseline="30000" dirty="0">
                          <a:effectLst/>
                        </a:rPr>
                        <a:t>3</a:t>
                      </a:r>
                      <a:r>
                        <a:rPr lang="fr-FR" sz="1800" dirty="0">
                          <a:effectLst/>
                        </a:rPr>
                        <a:t>/h dans 2 bâtiments de 1200m² chacun</a:t>
                      </a:r>
                      <a:endParaRPr lang="fr-FR" sz="18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570506">
                <a:tc>
                  <a:txBody>
                    <a:bodyPr/>
                    <a:lstStyle/>
                    <a:p>
                      <a:pPr algn="just">
                        <a:lnSpc>
                          <a:spcPct val="115000"/>
                        </a:lnSpc>
                        <a:spcAft>
                          <a:spcPts val="0"/>
                        </a:spcAft>
                      </a:pPr>
                      <a:r>
                        <a:rPr lang="fr-FR" sz="1800">
                          <a:effectLst/>
                        </a:rPr>
                        <a:t>Coût échangeur (HT)</a:t>
                      </a:r>
                      <a:endParaRPr lang="fr-FR" sz="18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1800" dirty="0">
                          <a:effectLst/>
                        </a:rPr>
                        <a:t>8,3 à 10 € / m²</a:t>
                      </a:r>
                      <a:endParaRPr lang="fr-F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1800">
                          <a:effectLst/>
                        </a:rPr>
                        <a:t>23€ / m²</a:t>
                      </a:r>
                      <a:endParaRPr lang="fr-FR" sz="18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570506">
                <a:tc>
                  <a:txBody>
                    <a:bodyPr/>
                    <a:lstStyle/>
                    <a:p>
                      <a:pPr algn="just">
                        <a:lnSpc>
                          <a:spcPct val="115000"/>
                        </a:lnSpc>
                        <a:spcAft>
                          <a:spcPts val="0"/>
                        </a:spcAft>
                      </a:pPr>
                      <a:r>
                        <a:rPr lang="fr-FR" sz="1800">
                          <a:effectLst/>
                        </a:rPr>
                        <a:t>Consommation électrique</a:t>
                      </a:r>
                      <a:endParaRPr lang="fr-FR" sz="18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1800">
                          <a:effectLst/>
                        </a:rPr>
                        <a:t>13cts / m²/ an</a:t>
                      </a:r>
                      <a:endParaRPr lang="fr-FR" sz="18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1800">
                          <a:effectLst/>
                        </a:rPr>
                        <a:t>6 à 9cts / m²/an</a:t>
                      </a:r>
                      <a:endParaRPr lang="fr-FR" sz="18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570506">
                <a:tc>
                  <a:txBody>
                    <a:bodyPr/>
                    <a:lstStyle/>
                    <a:p>
                      <a:pPr algn="just">
                        <a:lnSpc>
                          <a:spcPct val="115000"/>
                        </a:lnSpc>
                        <a:spcAft>
                          <a:spcPts val="0"/>
                        </a:spcAft>
                      </a:pPr>
                      <a:r>
                        <a:rPr lang="fr-FR" sz="1800">
                          <a:effectLst/>
                        </a:rPr>
                        <a:t>Réduction consommation gaz</a:t>
                      </a:r>
                      <a:endParaRPr lang="fr-FR" sz="18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1800">
                          <a:effectLst/>
                        </a:rPr>
                        <a:t>1€ / m² / an</a:t>
                      </a:r>
                      <a:endParaRPr lang="fr-FR" sz="1800">
                        <a:effectLst/>
                        <a:latin typeface="Calibri"/>
                        <a:ea typeface="Calibri"/>
                        <a:cs typeface="Times New Roman"/>
                      </a:endParaRPr>
                    </a:p>
                  </a:txBody>
                  <a:tcPr marL="68580" marR="68580" marT="0" marB="0"/>
                </a:tc>
                <a:tc>
                  <a:txBody>
                    <a:bodyPr/>
                    <a:lstStyle/>
                    <a:p>
                      <a:pPr algn="ctr">
                        <a:lnSpc>
                          <a:spcPct val="115000"/>
                        </a:lnSpc>
                        <a:spcAft>
                          <a:spcPts val="0"/>
                        </a:spcAft>
                      </a:pPr>
                      <a:r>
                        <a:rPr lang="fr-FR" sz="1800" dirty="0">
                          <a:effectLst/>
                        </a:rPr>
                        <a:t>2 à 2,4€ / m²/an</a:t>
                      </a:r>
                      <a:endParaRPr lang="fr-FR" sz="18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bl>
          </a:graphicData>
        </a:graphic>
      </p:graphicFrame>
      <p:pic>
        <p:nvPicPr>
          <p:cNvPr id="6" name="Image 5"/>
          <p:cNvPicPr/>
          <p:nvPr/>
        </p:nvPicPr>
        <p:blipFill>
          <a:blip r:embed="rId3">
            <a:extLst>
              <a:ext uri="{28A0092B-C50C-407E-A947-70E740481C1C}">
                <a14:useLocalDpi xmlns:a14="http://schemas.microsoft.com/office/drawing/2010/main" val="0"/>
              </a:ext>
            </a:extLst>
          </a:blip>
          <a:stretch>
            <a:fillRect/>
          </a:stretch>
        </p:blipFill>
        <p:spPr>
          <a:xfrm>
            <a:off x="2207568" y="4077072"/>
            <a:ext cx="6192688" cy="2475606"/>
          </a:xfrm>
          <a:prstGeom prst="rect">
            <a:avLst/>
          </a:prstGeom>
        </p:spPr>
      </p:pic>
      <p:sp>
        <p:nvSpPr>
          <p:cNvPr id="5" name="ZoneTexte 4"/>
          <p:cNvSpPr txBox="1"/>
          <p:nvPr/>
        </p:nvSpPr>
        <p:spPr>
          <a:xfrm>
            <a:off x="8976320" y="6275585"/>
            <a:ext cx="3024336" cy="307777"/>
          </a:xfrm>
          <a:prstGeom prst="rect">
            <a:avLst/>
          </a:prstGeom>
          <a:noFill/>
        </p:spPr>
        <p:txBody>
          <a:bodyPr wrap="square" rtlCol="0">
            <a:spAutoFit/>
          </a:bodyPr>
          <a:lstStyle/>
          <a:p>
            <a:r>
              <a:rPr lang="fr-FR" sz="1400" dirty="0"/>
              <a:t>Source : RMT </a:t>
            </a:r>
            <a:r>
              <a:rPr lang="fr-FR" sz="1400" dirty="0" err="1"/>
              <a:t>Élevage&amp;Environnement</a:t>
            </a:r>
            <a:endParaRPr lang="fr-FR" sz="1400" dirty="0"/>
          </a:p>
        </p:txBody>
      </p:sp>
      <p:pic>
        <p:nvPicPr>
          <p:cNvPr id="3" name="Image 2">
            <a:extLst>
              <a:ext uri="{FF2B5EF4-FFF2-40B4-BE49-F238E27FC236}">
                <a16:creationId xmlns:a16="http://schemas.microsoft.com/office/drawing/2014/main" id="{FBD9A21E-6EAE-CB27-F5BF-C6D9D4FD03D2}"/>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1468500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91071"/>
            <a:ext cx="6134472" cy="706090"/>
          </a:xfrm>
        </p:spPr>
        <p:txBody>
          <a:bodyPr vert="horz" lIns="91440" tIns="45720" rIns="91440" bIns="45720" rtlCol="0" anchor="ctr">
            <a:noAutofit/>
          </a:bodyPr>
          <a:lstStyle/>
          <a:p>
            <a:pPr algn="l" defTabSz="457200"/>
            <a:r>
              <a:rPr lang="fr-FR" sz="2400" b="1" dirty="0">
                <a:latin typeface="Verdana"/>
                <a:ea typeface="ＭＳ Ｐゴシック" pitchFamily="-110" charset="-128"/>
                <a:cs typeface="ＭＳ Ｐゴシック" pitchFamily="-110" charset="-128"/>
              </a:rPr>
              <a:t>Liens utiles (économies d’énergie) </a:t>
            </a:r>
          </a:p>
        </p:txBody>
      </p:sp>
      <p:sp>
        <p:nvSpPr>
          <p:cNvPr id="3" name="Espace réservé du contenu 2"/>
          <p:cNvSpPr>
            <a:spLocks noGrp="1"/>
          </p:cNvSpPr>
          <p:nvPr>
            <p:ph idx="1"/>
          </p:nvPr>
        </p:nvSpPr>
        <p:spPr>
          <a:xfrm>
            <a:off x="596460" y="1052736"/>
            <a:ext cx="6795684" cy="4829051"/>
          </a:xfrm>
        </p:spPr>
        <p:txBody>
          <a:bodyPr>
            <a:normAutofit fontScale="92500" lnSpcReduction="20000"/>
          </a:bodyPr>
          <a:lstStyle/>
          <a:p>
            <a:r>
              <a:rPr lang="fr-FR" dirty="0">
                <a:hlinkClick r:id="rId3"/>
              </a:rPr>
              <a:t>Isolation et étanchéité des bâtiments</a:t>
            </a:r>
            <a:endParaRPr lang="fr-FR" dirty="0"/>
          </a:p>
          <a:p>
            <a:r>
              <a:rPr lang="fr-FR" dirty="0">
                <a:hlinkClick r:id="rId4"/>
              </a:rPr>
              <a:t>Maîtrise de la ventilation et de la température</a:t>
            </a:r>
            <a:endParaRPr lang="fr-FR" dirty="0"/>
          </a:p>
          <a:p>
            <a:r>
              <a:rPr lang="fr-FR" dirty="0">
                <a:hlinkClick r:id="rId5"/>
              </a:rPr>
              <a:t>Techniques pour une réduction efficace de la consommation d’énergie </a:t>
            </a:r>
            <a:endParaRPr lang="fr-FR" dirty="0"/>
          </a:p>
          <a:p>
            <a:r>
              <a:rPr lang="fr-FR" dirty="0">
                <a:hlinkClick r:id="rId6"/>
              </a:rPr>
              <a:t>Ventilation économe en énergie</a:t>
            </a:r>
            <a:endParaRPr lang="fr-FR" dirty="0"/>
          </a:p>
          <a:p>
            <a:r>
              <a:rPr lang="fr-FR" dirty="0">
                <a:hlinkClick r:id="rId7"/>
              </a:rPr>
              <a:t>Chauffage économe en énergie </a:t>
            </a:r>
            <a:endParaRPr lang="fr-FR" dirty="0"/>
          </a:p>
          <a:p>
            <a:r>
              <a:rPr lang="fr-FR" dirty="0">
                <a:hlinkClick r:id="rId8"/>
              </a:rPr>
              <a:t>Échangeur de chaleur et autres techniques de récupération de chaleur</a:t>
            </a:r>
            <a:endParaRPr lang="fr-FR" dirty="0"/>
          </a:p>
          <a:p>
            <a:r>
              <a:rPr lang="fr-FR" dirty="0"/>
              <a:t>Pour avoir une idée de ce qui est possible : le </a:t>
            </a:r>
            <a:r>
              <a:rPr lang="fr-FR" dirty="0">
                <a:hlinkClick r:id="rId9"/>
              </a:rPr>
              <a:t>guide BEBC</a:t>
            </a:r>
            <a:endParaRPr lang="fr-FR" dirty="0"/>
          </a:p>
          <a:p>
            <a:endParaRPr lang="fr-FR" dirty="0"/>
          </a:p>
        </p:txBody>
      </p:sp>
      <p:pic>
        <p:nvPicPr>
          <p:cNvPr id="4" name="Image 3">
            <a:extLst>
              <a:ext uri="{FF2B5EF4-FFF2-40B4-BE49-F238E27FC236}">
                <a16:creationId xmlns:a16="http://schemas.microsoft.com/office/drawing/2014/main" id="{150C66A6-F694-DF44-A468-C28A6B918109}"/>
              </a:ext>
            </a:extLst>
          </p:cNvPr>
          <p:cNvPicPr>
            <a:picLocks noChangeAspect="1"/>
          </p:cNvPicPr>
          <p:nvPr/>
        </p:nvPicPr>
        <p:blipFill>
          <a:blip r:embed="rId10"/>
          <a:stretch>
            <a:fillRect/>
          </a:stretch>
        </p:blipFill>
        <p:spPr>
          <a:xfrm>
            <a:off x="191344" y="272517"/>
            <a:ext cx="405116" cy="343198"/>
          </a:xfrm>
          <a:prstGeom prst="rect">
            <a:avLst/>
          </a:prstGeom>
        </p:spPr>
      </p:pic>
      <p:pic>
        <p:nvPicPr>
          <p:cNvPr id="5" name="Picture 2" descr="https://www.itavi.asso.fr/sites/default/files/styles/etude_image_660x372/public/vignette/couvbebc_copie_0.jpg?itok=oEOkcXpK">
            <a:extLst>
              <a:ext uri="{FF2B5EF4-FFF2-40B4-BE49-F238E27FC236}">
                <a16:creationId xmlns:a16="http://schemas.microsoft.com/office/drawing/2014/main" id="{8B6E48AF-BFF4-1F77-F3F2-83D025DC04B0}"/>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0545" r="18242"/>
          <a:stretch/>
        </p:blipFill>
        <p:spPr bwMode="auto">
          <a:xfrm>
            <a:off x="7680177" y="976213"/>
            <a:ext cx="4511824" cy="4829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625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07368" y="1166018"/>
            <a:ext cx="10972800" cy="4525963"/>
          </a:xfrm>
        </p:spPr>
        <p:txBody>
          <a:bodyPr/>
          <a:lstStyle/>
          <a:p>
            <a:pPr marL="0" indent="0">
              <a:buNone/>
            </a:pPr>
            <a:r>
              <a:rPr lang="fr-FR" dirty="0"/>
              <a:t>Pour les leviers d’atténuation appartenant à la famille « Produire des </a:t>
            </a:r>
            <a:r>
              <a:rPr lang="fr-FR" dirty="0" err="1"/>
              <a:t>EnR</a:t>
            </a:r>
            <a:r>
              <a:rPr lang="fr-FR" dirty="0"/>
              <a:t> », voir le diaporama correspondant dans la mallette Climat-</a:t>
            </a:r>
            <a:r>
              <a:rPr lang="fr-FR" dirty="0" err="1"/>
              <a:t>Culteur</a:t>
            </a:r>
            <a:r>
              <a:rPr lang="fr-FR" dirty="0"/>
              <a:t> (« 7_support énergie ») qui développe :</a:t>
            </a:r>
          </a:p>
          <a:p>
            <a:pPr>
              <a:buFont typeface="Symbol"/>
              <a:buChar char="Þ"/>
            </a:pPr>
            <a:r>
              <a:rPr lang="fr-FR" dirty="0"/>
              <a:t> Photovoltaïque</a:t>
            </a:r>
          </a:p>
          <a:p>
            <a:pPr>
              <a:buFont typeface="Symbol"/>
              <a:buChar char="Þ"/>
            </a:pPr>
            <a:r>
              <a:rPr lang="fr-FR" dirty="0"/>
              <a:t> Méthanisation</a:t>
            </a:r>
          </a:p>
          <a:p>
            <a:pPr>
              <a:buFont typeface="Symbol"/>
              <a:buChar char="Þ"/>
            </a:pPr>
            <a:r>
              <a:rPr lang="fr-FR" dirty="0"/>
              <a:t> Bois énergie (avec un exemple en porcs et un en volailles)</a:t>
            </a:r>
          </a:p>
          <a:p>
            <a:pPr>
              <a:buFont typeface="Symbol"/>
              <a:buChar char="Þ"/>
            </a:pPr>
            <a:r>
              <a:rPr lang="fr-FR" dirty="0"/>
              <a:t> Solaire thermique</a:t>
            </a:r>
          </a:p>
        </p:txBody>
      </p:sp>
      <p:sp>
        <p:nvSpPr>
          <p:cNvPr id="2" name="ZoneTexte 1">
            <a:extLst>
              <a:ext uri="{FF2B5EF4-FFF2-40B4-BE49-F238E27FC236}">
                <a16:creationId xmlns:a16="http://schemas.microsoft.com/office/drawing/2014/main" id="{D1685682-4EC3-2540-7FB5-2A01340768CA}"/>
              </a:ext>
            </a:extLst>
          </p:cNvPr>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F81BD">
                    <a:lumMod val="50000"/>
                  </a:srgbClr>
                </a:solidFill>
                <a:effectLst/>
                <a:uLnTx/>
                <a:uFillTx/>
                <a:latin typeface="Calibri"/>
                <a:ea typeface="+mn-ea"/>
                <a:cs typeface="+mn-cs"/>
              </a:rPr>
              <a:t>Émettre moins…                                                                                                   PRODUIRE DES ENR</a:t>
            </a:r>
          </a:p>
        </p:txBody>
      </p:sp>
    </p:spTree>
    <p:extLst>
      <p:ext uri="{BB962C8B-B14F-4D97-AF65-F5344CB8AC3E}">
        <p14:creationId xmlns:p14="http://schemas.microsoft.com/office/powerpoint/2010/main" val="1224812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rot="10800000">
            <a:off x="1847529" y="1268760"/>
            <a:ext cx="8417422" cy="868349"/>
          </a:xfrm>
          <a:prstGeom prst="rect">
            <a:avLst/>
          </a:prstGeom>
          <a:gradFill>
            <a:gsLst>
              <a:gs pos="0">
                <a:srgbClr val="FBEAC7"/>
              </a:gs>
              <a:gs pos="26000">
                <a:srgbClr val="FEE7F2"/>
              </a:gs>
              <a:gs pos="1000">
                <a:srgbClr val="FAC77D">
                  <a:alpha val="0"/>
                </a:srgbClr>
              </a:gs>
              <a:gs pos="67000">
                <a:srgbClr val="FBA97D"/>
              </a:gs>
              <a:gs pos="100000">
                <a:srgbClr val="FBD49C"/>
              </a:gs>
              <a:gs pos="100000">
                <a:srgbClr val="FEE7F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ZoneTexte 3"/>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F81BD">
                    <a:lumMod val="50000"/>
                  </a:srgbClr>
                </a:solidFill>
                <a:effectLst/>
                <a:uLnTx/>
                <a:uFillTx/>
                <a:latin typeface="Calibri"/>
                <a:ea typeface="+mn-ea"/>
                <a:cs typeface="+mn-cs"/>
              </a:rPr>
              <a:t>Émettre moins…                                                                                                  GESTION DES EFFLUENTS</a:t>
            </a:r>
          </a:p>
        </p:txBody>
      </p:sp>
      <p:sp>
        <p:nvSpPr>
          <p:cNvPr id="5" name="ZoneTexte 4"/>
          <p:cNvSpPr txBox="1"/>
          <p:nvPr/>
        </p:nvSpPr>
        <p:spPr>
          <a:xfrm>
            <a:off x="1912023" y="5157193"/>
            <a:ext cx="8352928" cy="1015663"/>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wrap="square" rtlCol="0">
            <a:spAutoFit/>
          </a:bodyPr>
          <a:lstStyle>
            <a:defPPr>
              <a:defRPr lang="fr-FR"/>
            </a:defPPr>
            <a:lvl1pPr algn="ctr">
              <a:defRPr sz="1600"/>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En élevage porcin, près </a:t>
            </a:r>
            <a:r>
              <a:rPr kumimoji="0" lang="fr-FR" sz="2000" b="0" i="0" u="none" strike="noStrike" kern="1200" cap="none" spc="0" normalizeH="0" baseline="0" noProof="0">
                <a:ln>
                  <a:noFill/>
                </a:ln>
                <a:solidFill>
                  <a:prstClr val="black"/>
                </a:solidFill>
                <a:effectLst/>
                <a:uLnTx/>
                <a:uFillTx/>
                <a:latin typeface="Calibri"/>
                <a:ea typeface="+mn-ea"/>
                <a:cs typeface="+mn-cs"/>
              </a:rPr>
              <a:t>de la moitié </a:t>
            </a:r>
            <a:r>
              <a:rPr kumimoji="0" lang="fr-FR" sz="2000" b="0" i="0" u="none" strike="noStrike" kern="1200" cap="none" spc="0" normalizeH="0" baseline="0" noProof="0" dirty="0">
                <a:ln>
                  <a:noFill/>
                </a:ln>
                <a:solidFill>
                  <a:prstClr val="black"/>
                </a:solidFill>
                <a:effectLst/>
                <a:uLnTx/>
                <a:uFillTx/>
                <a:latin typeface="Calibri"/>
                <a:ea typeface="+mn-ea"/>
                <a:cs typeface="+mn-cs"/>
              </a:rPr>
              <a:t>des émissions de GES et la quasi-totalité des émissions d’ammoniac sont dues aux déjections. Le bâtiment est le premier poste contribuant aux émissions d’ammoniac.</a:t>
            </a:r>
            <a:endParaRPr kumimoji="0" lang="fr-FR" sz="2000" b="1" i="0" u="none" strike="noStrike" kern="1200" cap="none" spc="0" normalizeH="0" baseline="0" noProof="0" dirty="0">
              <a:ln>
                <a:noFill/>
              </a:ln>
              <a:solidFill>
                <a:prstClr val="black"/>
              </a:solidFill>
              <a:effectLst/>
              <a:uLnTx/>
              <a:uFillTx/>
              <a:latin typeface="Calibri"/>
              <a:ea typeface="+mn-ea"/>
              <a:cs typeface="+mn-cs"/>
            </a:endParaRPr>
          </a:p>
        </p:txBody>
      </p:sp>
      <p:sp>
        <p:nvSpPr>
          <p:cNvPr id="8" name="ZoneTexte 7"/>
          <p:cNvSpPr txBox="1"/>
          <p:nvPr/>
        </p:nvSpPr>
        <p:spPr>
          <a:xfrm>
            <a:off x="2279576" y="3861049"/>
            <a:ext cx="820891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Bâtiment                                               Stockage                           Épandage*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79646">
                    <a:lumMod val="75000"/>
                  </a:srgbClr>
                </a:solidFill>
                <a:effectLst/>
                <a:uLnTx/>
                <a:uFillTx/>
                <a:latin typeface="Calibri"/>
                <a:ea typeface="+mn-ea"/>
                <a:cs typeface="+mn-cs"/>
              </a:rPr>
              <a:t>GES 5% (BL) – 24% (porc)                    GES  8%                               GES 6 %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1F497D">
                    <a:lumMod val="60000"/>
                    <a:lumOff val="40000"/>
                  </a:srgbClr>
                </a:solidFill>
                <a:effectLst/>
                <a:uLnTx/>
                <a:uFillTx/>
                <a:latin typeface="Calibri"/>
                <a:ea typeface="+mn-ea"/>
                <a:cs typeface="+mn-cs"/>
              </a:rPr>
              <a:t>NH</a:t>
            </a:r>
            <a:r>
              <a:rPr kumimoji="0" lang="fr-FR" sz="1800" b="0" i="0" u="none" strike="noStrike" kern="1200" cap="none" spc="0" normalizeH="0" baseline="-25000" noProof="0" dirty="0">
                <a:ln>
                  <a:noFill/>
                </a:ln>
                <a:solidFill>
                  <a:srgbClr val="1F497D">
                    <a:lumMod val="60000"/>
                    <a:lumOff val="40000"/>
                  </a:srgbClr>
                </a:solidFill>
                <a:effectLst/>
                <a:uLnTx/>
                <a:uFillTx/>
                <a:latin typeface="Calibri"/>
                <a:ea typeface="+mn-ea"/>
                <a:cs typeface="+mn-cs"/>
              </a:rPr>
              <a:t>3</a:t>
            </a:r>
            <a:r>
              <a:rPr kumimoji="0" lang="fr-FR" sz="1800" b="0" i="0" u="none" strike="noStrike" kern="1200" cap="none" spc="0" normalizeH="0" baseline="0" noProof="0" dirty="0">
                <a:ln>
                  <a:noFill/>
                </a:ln>
                <a:solidFill>
                  <a:srgbClr val="1F497D">
                    <a:lumMod val="60000"/>
                    <a:lumOff val="40000"/>
                  </a:srgbClr>
                </a:solidFill>
                <a:effectLst/>
                <a:uLnTx/>
                <a:uFillTx/>
                <a:latin typeface="Calibri"/>
                <a:ea typeface="+mn-ea"/>
                <a:cs typeface="+mn-cs"/>
              </a:rPr>
              <a:t> 33 % </a:t>
            </a:r>
            <a:r>
              <a:rPr kumimoji="0" lang="fr-FR" sz="1800" b="0" i="0" u="none" strike="noStrike" kern="1200" cap="none" spc="0" normalizeH="0" baseline="30000" noProof="0" dirty="0">
                <a:ln>
                  <a:noFill/>
                </a:ln>
                <a:solidFill>
                  <a:srgbClr val="1F497D">
                    <a:lumMod val="60000"/>
                    <a:lumOff val="40000"/>
                  </a:srgbClr>
                </a:solidFill>
                <a:effectLst/>
                <a:uLnTx/>
                <a:uFillTx/>
                <a:latin typeface="Calibri"/>
                <a:ea typeface="+mn-ea"/>
                <a:cs typeface="+mn-cs"/>
              </a:rPr>
              <a:t>(1)                                                                 </a:t>
            </a:r>
            <a:r>
              <a:rPr kumimoji="0" lang="fr-FR" sz="1800" b="0" i="0" u="none" strike="noStrike" kern="1200" cap="none" spc="0" normalizeH="0" baseline="0" noProof="0" dirty="0">
                <a:ln>
                  <a:noFill/>
                </a:ln>
                <a:solidFill>
                  <a:srgbClr val="1F497D">
                    <a:lumMod val="60000"/>
                    <a:lumOff val="40000"/>
                  </a:srgbClr>
                </a:solidFill>
                <a:effectLst/>
                <a:uLnTx/>
                <a:uFillTx/>
                <a:latin typeface="Calibri"/>
                <a:ea typeface="+mn-ea"/>
                <a:cs typeface="+mn-cs"/>
              </a:rPr>
              <a:t>NH</a:t>
            </a:r>
            <a:r>
              <a:rPr kumimoji="0" lang="fr-FR" sz="1800" b="0" i="0" u="none" strike="noStrike" kern="1200" cap="none" spc="0" normalizeH="0" baseline="-25000" noProof="0" dirty="0">
                <a:ln>
                  <a:noFill/>
                </a:ln>
                <a:solidFill>
                  <a:srgbClr val="1F497D">
                    <a:lumMod val="60000"/>
                    <a:lumOff val="40000"/>
                  </a:srgbClr>
                </a:solidFill>
                <a:effectLst/>
                <a:uLnTx/>
                <a:uFillTx/>
                <a:latin typeface="Calibri"/>
                <a:ea typeface="+mn-ea"/>
                <a:cs typeface="+mn-cs"/>
              </a:rPr>
              <a:t>3</a:t>
            </a:r>
            <a:r>
              <a:rPr kumimoji="0" lang="fr-FR" sz="1800" b="0" i="0" u="none" strike="noStrike" kern="1200" cap="none" spc="0" normalizeH="0" baseline="0" noProof="0" dirty="0">
                <a:ln>
                  <a:noFill/>
                </a:ln>
                <a:solidFill>
                  <a:srgbClr val="1F497D">
                    <a:lumMod val="60000"/>
                    <a:lumOff val="40000"/>
                  </a:srgbClr>
                </a:solidFill>
                <a:effectLst/>
                <a:uLnTx/>
                <a:uFillTx/>
                <a:latin typeface="Calibri"/>
                <a:ea typeface="+mn-ea"/>
                <a:cs typeface="+mn-cs"/>
              </a:rPr>
              <a:t> 15 %                           NH</a:t>
            </a:r>
            <a:r>
              <a:rPr kumimoji="0" lang="fr-FR" sz="1800" b="0" i="0" u="none" strike="noStrike" kern="1200" cap="none" spc="0" normalizeH="0" baseline="-25000" noProof="0" dirty="0">
                <a:ln>
                  <a:noFill/>
                </a:ln>
                <a:solidFill>
                  <a:srgbClr val="1F497D">
                    <a:lumMod val="60000"/>
                    <a:lumOff val="40000"/>
                  </a:srgbClr>
                </a:solidFill>
                <a:effectLst/>
                <a:uLnTx/>
                <a:uFillTx/>
                <a:latin typeface="Calibri"/>
                <a:ea typeface="+mn-ea"/>
                <a:cs typeface="+mn-cs"/>
              </a:rPr>
              <a:t>3</a:t>
            </a:r>
            <a:r>
              <a:rPr kumimoji="0" lang="fr-FR" sz="1800" b="0" i="0" u="none" strike="noStrike" kern="1200" cap="none" spc="0" normalizeH="0" baseline="0" noProof="0" dirty="0">
                <a:ln>
                  <a:noFill/>
                </a:ln>
                <a:solidFill>
                  <a:srgbClr val="1F497D">
                    <a:lumMod val="60000"/>
                    <a:lumOff val="40000"/>
                  </a:srgbClr>
                </a:solidFill>
                <a:effectLst/>
                <a:uLnTx/>
                <a:uFillTx/>
                <a:latin typeface="Calibri"/>
                <a:ea typeface="+mn-ea"/>
                <a:cs typeface="+mn-cs"/>
              </a:rPr>
              <a:t> 30 %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Image 69" descr="foss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3029" y="2943080"/>
            <a:ext cx="1166421" cy="657982"/>
          </a:xfrm>
          <a:prstGeom prst="rect">
            <a:avLst/>
          </a:prstGeom>
          <a:noFill/>
          <a:ln w="9525">
            <a:noFill/>
            <a:miter lim="800000"/>
            <a:headEnd/>
            <a:tailEnd/>
          </a:ln>
        </p:spPr>
      </p:pic>
      <p:pic>
        <p:nvPicPr>
          <p:cNvPr id="10" name="Image 47" descr="usine.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67608" y="2042980"/>
            <a:ext cx="2080494" cy="1800200"/>
          </a:xfrm>
          <a:prstGeom prst="rect">
            <a:avLst/>
          </a:prstGeom>
          <a:noFill/>
          <a:ln w="9525">
            <a:noFill/>
            <a:miter lim="800000"/>
            <a:headEnd/>
            <a:tailEnd/>
          </a:ln>
        </p:spPr>
      </p:pic>
      <p:pic>
        <p:nvPicPr>
          <p:cNvPr id="11" name="Image 75" descr="champ.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2886" y="2843986"/>
            <a:ext cx="1698860" cy="936267"/>
          </a:xfrm>
          <a:prstGeom prst="rect">
            <a:avLst/>
          </a:prstGeom>
          <a:noFill/>
          <a:ln w="9525">
            <a:noFill/>
            <a:miter lim="800000"/>
            <a:headEnd/>
            <a:tailEnd/>
          </a:ln>
        </p:spPr>
      </p:pic>
      <p:pic>
        <p:nvPicPr>
          <p:cNvPr id="1028" name="Picture 4" descr="Préparation du sol, APPLICATION POUR L&amp;#39;AGRICULTURE IoT &amp;amp; SMART, Catégories,  1, systèmes de pesage et de dosage, système de pesage pour camions agricoles"/>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9682" t="40485" r="10861" b="31636"/>
          <a:stretch/>
        </p:blipFill>
        <p:spPr bwMode="auto">
          <a:xfrm>
            <a:off x="7262846" y="2169117"/>
            <a:ext cx="1803194" cy="632700"/>
          </a:xfrm>
          <a:prstGeom prst="rect">
            <a:avLst/>
          </a:prstGeom>
          <a:noFill/>
          <a:extLst>
            <a:ext uri="{909E8E84-426E-40DD-AFC4-6F175D3DCCD1}">
              <a14:hiddenFill xmlns:a14="http://schemas.microsoft.com/office/drawing/2010/main">
                <a:solidFill>
                  <a:srgbClr val="FFFFFF"/>
                </a:solidFill>
              </a14:hiddenFill>
            </a:ext>
          </a:extLst>
        </p:spPr>
      </p:pic>
      <p:sp>
        <p:nvSpPr>
          <p:cNvPr id="12" name="Flèche droite rayée 11"/>
          <p:cNvSpPr/>
          <p:nvPr/>
        </p:nvSpPr>
        <p:spPr>
          <a:xfrm rot="16200000">
            <a:off x="3415935" y="892952"/>
            <a:ext cx="936105" cy="1111657"/>
          </a:xfrm>
          <a:prstGeom prst="stripedRightArrow">
            <a:avLst/>
          </a:prstGeom>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a:ea typeface="+mn-ea"/>
                <a:cs typeface="+mn-cs"/>
              </a:rPr>
              <a:t>NH</a:t>
            </a:r>
            <a:r>
              <a:rPr kumimoji="0" lang="fr-FR" sz="1800" b="1" i="0" u="none" strike="noStrike" kern="1200" cap="none" spc="0" normalizeH="0" baseline="-25000" noProof="0" dirty="0">
                <a:ln>
                  <a:noFill/>
                </a:ln>
                <a:solidFill>
                  <a:prstClr val="white"/>
                </a:solidFill>
                <a:effectLst/>
                <a:uLnTx/>
                <a:uFillTx/>
                <a:latin typeface="Calibri"/>
                <a:ea typeface="+mn-ea"/>
                <a:cs typeface="+mn-cs"/>
              </a:rPr>
              <a:t>3</a:t>
            </a:r>
          </a:p>
        </p:txBody>
      </p:sp>
      <p:sp>
        <p:nvSpPr>
          <p:cNvPr id="15" name="Flèche droite rayée 14"/>
          <p:cNvSpPr/>
          <p:nvPr/>
        </p:nvSpPr>
        <p:spPr>
          <a:xfrm rot="16200000">
            <a:off x="5692443" y="961656"/>
            <a:ext cx="792088" cy="1080120"/>
          </a:xfrm>
          <a:prstGeom prst="striped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a:ea typeface="+mn-ea"/>
                <a:cs typeface="+mn-cs"/>
              </a:rPr>
              <a:t>CH</a:t>
            </a:r>
            <a:r>
              <a:rPr kumimoji="0" lang="fr-FR" sz="1800" b="1" i="0" u="none" strike="noStrike" kern="1200" cap="none" spc="0" normalizeH="0" baseline="-25000" noProof="0" dirty="0">
                <a:ln>
                  <a:noFill/>
                </a:ln>
                <a:solidFill>
                  <a:prstClr val="white"/>
                </a:solidFill>
                <a:effectLst/>
                <a:uLnTx/>
                <a:uFillTx/>
                <a:latin typeface="Calibri"/>
                <a:ea typeface="+mn-ea"/>
                <a:cs typeface="+mn-cs"/>
              </a:rPr>
              <a:t>4</a:t>
            </a:r>
          </a:p>
        </p:txBody>
      </p:sp>
      <p:sp>
        <p:nvSpPr>
          <p:cNvPr id="16" name="Flèche droite rayée 15"/>
          <p:cNvSpPr/>
          <p:nvPr/>
        </p:nvSpPr>
        <p:spPr>
          <a:xfrm rot="16200000">
            <a:off x="7412380" y="928957"/>
            <a:ext cx="792088" cy="1039648"/>
          </a:xfrm>
          <a:prstGeom prst="striped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a:ea typeface="+mn-ea"/>
                <a:cs typeface="+mn-cs"/>
              </a:rPr>
              <a:t>N</a:t>
            </a:r>
            <a:r>
              <a:rPr kumimoji="0" lang="fr-FR" sz="1800" b="1" i="0" u="none" strike="noStrike" kern="1200" cap="none" spc="0" normalizeH="0" baseline="-25000" noProof="0" dirty="0">
                <a:ln>
                  <a:noFill/>
                </a:ln>
                <a:solidFill>
                  <a:prstClr val="white"/>
                </a:solidFill>
                <a:effectLst/>
                <a:uLnTx/>
                <a:uFillTx/>
                <a:latin typeface="Calibri"/>
                <a:ea typeface="+mn-ea"/>
                <a:cs typeface="+mn-cs"/>
              </a:rPr>
              <a:t>2</a:t>
            </a:r>
            <a:r>
              <a:rPr kumimoji="0" lang="fr-FR" sz="1800" b="1" i="0" u="none" strike="noStrike" kern="1200" cap="none" spc="0" normalizeH="0" baseline="0" noProof="0" dirty="0">
                <a:ln>
                  <a:noFill/>
                </a:ln>
                <a:solidFill>
                  <a:prstClr val="white"/>
                </a:solidFill>
                <a:effectLst/>
                <a:uLnTx/>
                <a:uFillTx/>
                <a:latin typeface="Calibri"/>
                <a:ea typeface="+mn-ea"/>
                <a:cs typeface="+mn-cs"/>
              </a:rPr>
              <a:t>O</a:t>
            </a:r>
          </a:p>
        </p:txBody>
      </p:sp>
      <p:sp>
        <p:nvSpPr>
          <p:cNvPr id="13" name="ZoneTexte 12"/>
          <p:cNvSpPr txBox="1"/>
          <p:nvPr/>
        </p:nvSpPr>
        <p:spPr>
          <a:xfrm>
            <a:off x="2200055" y="546283"/>
            <a:ext cx="78488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1F497D">
                    <a:lumMod val="75000"/>
                  </a:srgbClr>
                </a:solidFill>
                <a:effectLst/>
                <a:uLnTx/>
                <a:uFillTx/>
                <a:latin typeface="Calibri"/>
                <a:ea typeface="+mn-ea"/>
                <a:cs typeface="+mn-cs"/>
              </a:rPr>
              <a:t>La chaîne des déjections : un élément clé des émissions gazeuses</a:t>
            </a:r>
          </a:p>
        </p:txBody>
      </p:sp>
      <p:sp>
        <p:nvSpPr>
          <p:cNvPr id="14" name="ZoneTexte 13"/>
          <p:cNvSpPr txBox="1"/>
          <p:nvPr/>
        </p:nvSpPr>
        <p:spPr>
          <a:xfrm>
            <a:off x="2128048" y="6453337"/>
            <a:ext cx="324787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Calibri"/>
                <a:ea typeface="+mn-ea"/>
                <a:cs typeface="+mn-cs"/>
              </a:rPr>
              <a:t>*Engrais minéral et organique</a:t>
            </a:r>
          </a:p>
        </p:txBody>
      </p:sp>
    </p:spTree>
    <p:extLst>
      <p:ext uri="{BB962C8B-B14F-4D97-AF65-F5344CB8AC3E}">
        <p14:creationId xmlns:p14="http://schemas.microsoft.com/office/powerpoint/2010/main" val="34903682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2"/>
          <p:cNvSpPr txBox="1">
            <a:spLocks/>
          </p:cNvSpPr>
          <p:nvPr/>
        </p:nvSpPr>
        <p:spPr>
          <a:xfrm>
            <a:off x="551384" y="1683019"/>
            <a:ext cx="9329669" cy="4464496"/>
          </a:xfrm>
          <a:prstGeom prst="rect">
            <a:avLst/>
          </a:prstGeom>
        </p:spPr>
        <p:txBody>
          <a:bodyPr vert="horz" lIns="91440" tIns="45720" rIns="91440" bIns="45720" rtlCol="0">
            <a:noAutofit/>
          </a:bodyPr>
          <a:lstStyle>
            <a:lvl1pPr marL="342900" indent="-342900">
              <a:spcBef>
                <a:spcPct val="20000"/>
              </a:spcBef>
              <a:buFont typeface="Arial" panose="020B0604020202020204" pitchFamily="34" charset="0"/>
              <a:buChar char="•"/>
              <a:defRPr sz="2400" b="1">
                <a:solidFill>
                  <a:schemeClr val="tx2"/>
                </a:solidFill>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fr-FR" sz="3000" dirty="0"/>
              <a:t>Composter les effluents </a:t>
            </a:r>
          </a:p>
          <a:p>
            <a:pPr marL="0" indent="0">
              <a:buNone/>
            </a:pPr>
            <a:endParaRPr lang="fr-FR" sz="1000" dirty="0"/>
          </a:p>
          <a:p>
            <a:r>
              <a:rPr lang="fr-FR" sz="3000" dirty="0"/>
              <a:t>Couvrir les fosses au stockage</a:t>
            </a:r>
          </a:p>
          <a:p>
            <a:pPr marL="0" indent="0">
              <a:buNone/>
            </a:pPr>
            <a:endParaRPr lang="fr-FR" sz="1000" dirty="0"/>
          </a:p>
          <a:p>
            <a:r>
              <a:rPr lang="fr-FR" sz="3000" dirty="0"/>
              <a:t>Épandre avec enfouissement dans un délai court : </a:t>
            </a:r>
          </a:p>
          <a:p>
            <a:pPr marL="0" lvl="1" indent="0">
              <a:buNone/>
            </a:pPr>
            <a:r>
              <a:rPr lang="fr-FR" sz="2400" dirty="0"/>
              <a:t> jusqu’à moins 80% sur les émissions d’ammoniac à l’épandage</a:t>
            </a:r>
          </a:p>
          <a:p>
            <a:pPr marL="0" lvl="1" indent="0">
              <a:buNone/>
            </a:pPr>
            <a:endParaRPr lang="fr-FR" sz="1000" dirty="0"/>
          </a:p>
          <a:p>
            <a:r>
              <a:rPr lang="fr-FR" sz="3000" dirty="0"/>
              <a:t>Valoriser efficacement ses effluents </a:t>
            </a:r>
          </a:p>
          <a:p>
            <a:pPr marL="457200" lvl="1" indent="0">
              <a:buNone/>
            </a:pPr>
            <a:endParaRPr lang="fr-FR" sz="3000" dirty="0"/>
          </a:p>
        </p:txBody>
      </p:sp>
      <p:sp>
        <p:nvSpPr>
          <p:cNvPr id="8" name="Rectangle à coins arrondis 7"/>
          <p:cNvSpPr/>
          <p:nvPr/>
        </p:nvSpPr>
        <p:spPr>
          <a:xfrm>
            <a:off x="8668672" y="3673930"/>
            <a:ext cx="3024336" cy="360040"/>
          </a:xfrm>
          <a:prstGeom prst="roundRect">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130 kg éq.CO</a:t>
            </a:r>
            <a:r>
              <a:rPr lang="fr-FR" b="1" baseline="-25000" dirty="0"/>
              <a:t>2</a:t>
            </a:r>
            <a:r>
              <a:rPr lang="fr-FR" b="1" dirty="0"/>
              <a:t>/ha</a:t>
            </a:r>
          </a:p>
        </p:txBody>
      </p:sp>
      <p:sp>
        <p:nvSpPr>
          <p:cNvPr id="9" name="Rectangle à coins arrondis 8"/>
          <p:cNvSpPr/>
          <p:nvPr/>
        </p:nvSpPr>
        <p:spPr>
          <a:xfrm>
            <a:off x="6823156" y="4405864"/>
            <a:ext cx="3024336" cy="360040"/>
          </a:xfrm>
          <a:prstGeom prst="roundRect">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630 à 830 kg éq.CO</a:t>
            </a:r>
            <a:r>
              <a:rPr lang="fr-FR" b="1" baseline="-25000" dirty="0"/>
              <a:t>2</a:t>
            </a:r>
            <a:r>
              <a:rPr lang="fr-FR" b="1" dirty="0"/>
              <a:t>/ha/an</a:t>
            </a:r>
          </a:p>
        </p:txBody>
      </p:sp>
      <p:pic>
        <p:nvPicPr>
          <p:cNvPr id="12" name="Image 11"/>
          <p:cNvPicPr>
            <a:picLocks noChangeAspect="1"/>
          </p:cNvPicPr>
          <p:nvPr/>
        </p:nvPicPr>
        <p:blipFill rotWithShape="1">
          <a:blip r:embed="rId3"/>
          <a:srcRect l="33128" t="15961" r="33059" b="30412"/>
          <a:stretch/>
        </p:blipFill>
        <p:spPr>
          <a:xfrm>
            <a:off x="10420053" y="692696"/>
            <a:ext cx="1440160" cy="1388418"/>
          </a:xfrm>
          <a:prstGeom prst="rect">
            <a:avLst/>
          </a:prstGeom>
        </p:spPr>
      </p:pic>
      <p:cxnSp>
        <p:nvCxnSpPr>
          <p:cNvPr id="3" name="Connecteur droit avec flèche 2"/>
          <p:cNvCxnSpPr/>
          <p:nvPr/>
        </p:nvCxnSpPr>
        <p:spPr>
          <a:xfrm>
            <a:off x="10043256" y="1187857"/>
            <a:ext cx="576064" cy="0"/>
          </a:xfrm>
          <a:prstGeom prst="straightConnector1">
            <a:avLst/>
          </a:prstGeom>
          <a:ln w="317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b="1" dirty="0">
                <a:solidFill>
                  <a:schemeClr val="accent1">
                    <a:lumMod val="50000"/>
                  </a:schemeClr>
                </a:solidFill>
              </a:rPr>
              <a:t>Émettre moins…                                                                                                 GESTION DES EFFLUENTS</a:t>
            </a:r>
          </a:p>
        </p:txBody>
      </p:sp>
    </p:spTree>
    <p:extLst>
      <p:ext uri="{BB962C8B-B14F-4D97-AF65-F5344CB8AC3E}">
        <p14:creationId xmlns:p14="http://schemas.microsoft.com/office/powerpoint/2010/main" val="164401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
          <p:cNvSpPr>
            <a:spLocks noGrp="1"/>
          </p:cNvSpPr>
          <p:nvPr>
            <p:ph type="title"/>
          </p:nvPr>
        </p:nvSpPr>
        <p:spPr>
          <a:xfrm>
            <a:off x="2972594" y="908720"/>
            <a:ext cx="5652628" cy="504056"/>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Autofit/>
          </a:bodyPr>
          <a:lstStyle/>
          <a:p>
            <a:r>
              <a:rPr lang="fr-FR" sz="2800" b="1" dirty="0"/>
              <a:t>1/ Composter ses effluents</a:t>
            </a:r>
          </a:p>
        </p:txBody>
      </p:sp>
      <p:sp>
        <p:nvSpPr>
          <p:cNvPr id="2" name="ZoneTexte 1"/>
          <p:cNvSpPr txBox="1"/>
          <p:nvPr/>
        </p:nvSpPr>
        <p:spPr>
          <a:xfrm>
            <a:off x="623392" y="1916833"/>
            <a:ext cx="10945216" cy="4401205"/>
          </a:xfrm>
          <a:prstGeom prst="rect">
            <a:avLst/>
          </a:prstGeom>
          <a:noFill/>
        </p:spPr>
        <p:txBody>
          <a:bodyPr wrap="square" rtlCol="0">
            <a:spAutoFit/>
          </a:bodyPr>
          <a:lstStyle/>
          <a:p>
            <a:r>
              <a:rPr lang="fr-FR" sz="2200" b="1" dirty="0">
                <a:solidFill>
                  <a:srgbClr val="002060"/>
                </a:solidFill>
              </a:rPr>
              <a:t>Intérêts du compostage :</a:t>
            </a:r>
          </a:p>
          <a:p>
            <a:pPr marL="285750" indent="-285750">
              <a:buFontTx/>
              <a:buChar char="-"/>
            </a:pPr>
            <a:r>
              <a:rPr lang="fr-FR" sz="2000" dirty="0"/>
              <a:t>Limiter le tassement des tas de fumier évite de créer des conditions anaérobies et de limiter ainsi une production accrue de </a:t>
            </a:r>
            <a:r>
              <a:rPr lang="fr-FR" sz="2000" b="1" dirty="0">
                <a:solidFill>
                  <a:schemeClr val="accent6">
                    <a:lumMod val="75000"/>
                  </a:schemeClr>
                </a:solidFill>
              </a:rPr>
              <a:t>méthane</a:t>
            </a:r>
            <a:r>
              <a:rPr lang="fr-FR" sz="2000" dirty="0"/>
              <a:t> (</a:t>
            </a:r>
            <a:r>
              <a:rPr lang="fr-FR" sz="2000" dirty="0" err="1"/>
              <a:t>Lorinquer</a:t>
            </a:r>
            <a:r>
              <a:rPr lang="fr-FR" sz="2000" dirty="0"/>
              <a:t> et al., 2015).</a:t>
            </a:r>
          </a:p>
          <a:p>
            <a:pPr marL="285750" indent="-285750">
              <a:buFontTx/>
              <a:buChar char="-"/>
            </a:pPr>
            <a:r>
              <a:rPr lang="fr-FR" sz="2000" dirty="0"/>
              <a:t>Réduction des </a:t>
            </a:r>
            <a:r>
              <a:rPr lang="fr-FR" sz="2000" b="1" dirty="0">
                <a:solidFill>
                  <a:schemeClr val="accent6">
                    <a:lumMod val="75000"/>
                  </a:schemeClr>
                </a:solidFill>
              </a:rPr>
              <a:t>émissions d’ammoniac de 70 à 90% au stockage</a:t>
            </a:r>
          </a:p>
          <a:p>
            <a:pPr marL="285750" indent="-285750">
              <a:buFontTx/>
              <a:buChar char="-"/>
            </a:pPr>
            <a:r>
              <a:rPr lang="fr-FR" sz="2000" dirty="0"/>
              <a:t>Réduction des odeurs libérées à l’épandage</a:t>
            </a:r>
          </a:p>
          <a:p>
            <a:endParaRPr lang="fr-FR" dirty="0"/>
          </a:p>
          <a:p>
            <a:r>
              <a:rPr lang="fr-FR" sz="2200" b="1" dirty="0">
                <a:solidFill>
                  <a:srgbClr val="002060"/>
                </a:solidFill>
              </a:rPr>
              <a:t>3 catégories de compost :</a:t>
            </a:r>
          </a:p>
          <a:p>
            <a:pPr lvl="0"/>
            <a:r>
              <a:rPr lang="fr-FR" sz="2000" dirty="0"/>
              <a:t>- </a:t>
            </a:r>
            <a:r>
              <a:rPr lang="fr-FR" sz="2000" b="1" dirty="0"/>
              <a:t>Compostage naturel </a:t>
            </a:r>
            <a:r>
              <a:rPr lang="fr-FR" sz="2000" dirty="0"/>
              <a:t>=&gt; processus qui se déroule après une mise en tas de l’effluent, qui peut ensuite atteindre des températures supérieures à 70°C  suivant les conditions de volume, d’humidité et de porosité</a:t>
            </a:r>
          </a:p>
          <a:p>
            <a:pPr lvl="0"/>
            <a:r>
              <a:rPr lang="fr-FR" sz="2000" dirty="0"/>
              <a:t>- </a:t>
            </a:r>
            <a:r>
              <a:rPr lang="fr-FR" sz="2000" b="1" dirty="0"/>
              <a:t>Compostage par imprégnation </a:t>
            </a:r>
            <a:r>
              <a:rPr lang="fr-FR" sz="2000" dirty="0"/>
              <a:t>=&gt; vise à mélanger un effluent humide (type lisier) avec un substrat carboné sec (type paille). </a:t>
            </a:r>
          </a:p>
          <a:p>
            <a:pPr lvl="0"/>
            <a:r>
              <a:rPr lang="fr-FR" sz="2000" dirty="0"/>
              <a:t>- Les </a:t>
            </a:r>
            <a:r>
              <a:rPr lang="fr-FR" sz="2000" b="1" dirty="0"/>
              <a:t>procédés spécifiques </a:t>
            </a:r>
            <a:r>
              <a:rPr lang="fr-FR" sz="2000" dirty="0"/>
              <a:t>adaptés à une taille industrielle avec aération forcée</a:t>
            </a:r>
          </a:p>
          <a:p>
            <a:endParaRPr lang="fr-FR" dirty="0"/>
          </a:p>
        </p:txBody>
      </p:sp>
      <p:sp>
        <p:nvSpPr>
          <p:cNvPr id="3" name="ZoneTexte 2"/>
          <p:cNvSpPr txBox="1"/>
          <p:nvPr/>
        </p:nvSpPr>
        <p:spPr>
          <a:xfrm>
            <a:off x="9120336" y="6381328"/>
            <a:ext cx="3672408" cy="307777"/>
          </a:xfrm>
          <a:prstGeom prst="rect">
            <a:avLst/>
          </a:prstGeom>
          <a:noFill/>
        </p:spPr>
        <p:txBody>
          <a:bodyPr wrap="square" rtlCol="0">
            <a:spAutoFit/>
          </a:bodyPr>
          <a:lstStyle/>
          <a:p>
            <a:r>
              <a:rPr lang="fr-FR" sz="1400" dirty="0"/>
              <a:t>Source : RMT </a:t>
            </a:r>
            <a:r>
              <a:rPr lang="fr-FR" sz="1400" dirty="0" err="1"/>
              <a:t>Élevage&amp;Environnement</a:t>
            </a:r>
            <a:endParaRPr lang="fr-FR" sz="1400" dirty="0"/>
          </a:p>
        </p:txBody>
      </p:sp>
      <p:sp>
        <p:nvSpPr>
          <p:cNvPr id="7" name="ZoneTexte 6"/>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b="1" dirty="0">
                <a:solidFill>
                  <a:schemeClr val="accent1">
                    <a:lumMod val="50000"/>
                  </a:schemeClr>
                </a:solidFill>
              </a:rPr>
              <a:t>Émettre moins…                                                                                                  GESTION DES EFFLUENTS</a:t>
            </a:r>
          </a:p>
        </p:txBody>
      </p:sp>
    </p:spTree>
    <p:extLst>
      <p:ext uri="{BB962C8B-B14F-4D97-AF65-F5344CB8AC3E}">
        <p14:creationId xmlns:p14="http://schemas.microsoft.com/office/powerpoint/2010/main" val="26458128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1239"/>
          <a:stretch/>
        </p:blipFill>
        <p:spPr bwMode="auto">
          <a:xfrm>
            <a:off x="2135560" y="908720"/>
            <a:ext cx="6034094" cy="1853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617163" y="162320"/>
            <a:ext cx="6198917" cy="576064"/>
          </a:xfrm>
          <a:prstGeom prst="rect">
            <a:avLst/>
          </a:prstGeom>
        </p:spPr>
        <p:txBody>
          <a:bodyPr vert="horz" lIns="91440" tIns="45720" rIns="91440" bIns="45720" rtlCol="0" anchor="ctr">
            <a:noAutofit/>
          </a:bodyPr>
          <a:lstStyle>
            <a:defPPr>
              <a:defRPr lang="fr-FR"/>
            </a:defPPr>
            <a:lvl1pPr defTabSz="457200">
              <a:spcBef>
                <a:spcPct val="0"/>
              </a:spcBef>
              <a:buNone/>
              <a:defRPr sz="2800" b="1">
                <a:solidFill>
                  <a:srgbClr val="00B050"/>
                </a:solidFill>
                <a:latin typeface="Verdana"/>
                <a:ea typeface="ＭＳ Ｐゴシック" pitchFamily="-110" charset="-128"/>
                <a:cs typeface="ＭＳ Ｐゴシック" pitchFamily="-110" charset="-128"/>
              </a:defRPr>
            </a:lvl1pPr>
          </a:lstStyle>
          <a:p>
            <a:r>
              <a:rPr lang="fr-FR" sz="2400" dirty="0">
                <a:solidFill>
                  <a:schemeClr val="tx1"/>
                </a:solidFill>
              </a:rPr>
              <a:t>Système de compostage naturel : </a:t>
            </a:r>
          </a:p>
        </p:txBody>
      </p:sp>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19007"/>
          <a:stretch/>
        </p:blipFill>
        <p:spPr bwMode="auto">
          <a:xfrm>
            <a:off x="3215680" y="2806824"/>
            <a:ext cx="7515719" cy="1918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b="13842"/>
          <a:stretch/>
        </p:blipFill>
        <p:spPr bwMode="auto">
          <a:xfrm>
            <a:off x="2156892" y="4869161"/>
            <a:ext cx="5124600" cy="1892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à coins arrondis 4"/>
          <p:cNvSpPr/>
          <p:nvPr/>
        </p:nvSpPr>
        <p:spPr>
          <a:xfrm>
            <a:off x="8328249" y="1556792"/>
            <a:ext cx="1734865" cy="28803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rPr>
              <a:t>Mise en andain</a:t>
            </a:r>
          </a:p>
        </p:txBody>
      </p:sp>
      <p:sp>
        <p:nvSpPr>
          <p:cNvPr id="9" name="Rectangle à coins arrondis 8"/>
          <p:cNvSpPr/>
          <p:nvPr/>
        </p:nvSpPr>
        <p:spPr>
          <a:xfrm>
            <a:off x="1754760" y="3335660"/>
            <a:ext cx="1734865" cy="57606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a:solidFill>
                  <a:srgbClr val="002060"/>
                </a:solidFill>
              </a:rPr>
              <a:t>Retourneur</a:t>
            </a:r>
            <a:r>
              <a:rPr lang="fr-FR" b="1" dirty="0">
                <a:solidFill>
                  <a:srgbClr val="002060"/>
                </a:solidFill>
              </a:rPr>
              <a:t> d’andain</a:t>
            </a:r>
          </a:p>
        </p:txBody>
      </p:sp>
      <p:sp>
        <p:nvSpPr>
          <p:cNvPr id="10" name="Rectangle à coins arrondis 9"/>
          <p:cNvSpPr/>
          <p:nvPr/>
        </p:nvSpPr>
        <p:spPr>
          <a:xfrm>
            <a:off x="7281492" y="5654972"/>
            <a:ext cx="2448272" cy="28803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rPr>
              <a:t>Godets aérateurs</a:t>
            </a:r>
          </a:p>
        </p:txBody>
      </p:sp>
      <p:sp>
        <p:nvSpPr>
          <p:cNvPr id="11" name="ZoneTexte 10"/>
          <p:cNvSpPr txBox="1"/>
          <p:nvPr/>
        </p:nvSpPr>
        <p:spPr>
          <a:xfrm>
            <a:off x="7464152" y="6381329"/>
            <a:ext cx="3024336" cy="307777"/>
          </a:xfrm>
          <a:prstGeom prst="rect">
            <a:avLst/>
          </a:prstGeom>
          <a:noFill/>
        </p:spPr>
        <p:txBody>
          <a:bodyPr wrap="square" rtlCol="0">
            <a:spAutoFit/>
          </a:bodyPr>
          <a:lstStyle/>
          <a:p>
            <a:r>
              <a:rPr lang="fr-FR" sz="1400" dirty="0"/>
              <a:t>Source : RMT </a:t>
            </a:r>
            <a:r>
              <a:rPr lang="fr-FR" sz="1400" dirty="0" err="1"/>
              <a:t>Élevage&amp;Environnement</a:t>
            </a:r>
            <a:endParaRPr lang="fr-FR" sz="1400" dirty="0"/>
          </a:p>
        </p:txBody>
      </p:sp>
      <p:pic>
        <p:nvPicPr>
          <p:cNvPr id="2" name="Image 1">
            <a:extLst>
              <a:ext uri="{FF2B5EF4-FFF2-40B4-BE49-F238E27FC236}">
                <a16:creationId xmlns:a16="http://schemas.microsoft.com/office/drawing/2014/main" id="{E5DE2253-1617-DBF9-8619-51EFD59EEB53}"/>
              </a:ext>
            </a:extLst>
          </p:cNvPr>
          <p:cNvPicPr>
            <a:picLocks noChangeAspect="1"/>
          </p:cNvPicPr>
          <p:nvPr/>
        </p:nvPicPr>
        <p:blipFill>
          <a:blip r:embed="rId6"/>
          <a:stretch>
            <a:fillRect/>
          </a:stretch>
        </p:blipFill>
        <p:spPr>
          <a:xfrm>
            <a:off x="191344" y="272517"/>
            <a:ext cx="405116" cy="343198"/>
          </a:xfrm>
          <a:prstGeom prst="rect">
            <a:avLst/>
          </a:prstGeom>
        </p:spPr>
      </p:pic>
    </p:spTree>
    <p:extLst>
      <p:ext uri="{BB962C8B-B14F-4D97-AF65-F5344CB8AC3E}">
        <p14:creationId xmlns:p14="http://schemas.microsoft.com/office/powerpoint/2010/main" val="1771580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
          <p:cNvSpPr>
            <a:spLocks noGrp="1"/>
          </p:cNvSpPr>
          <p:nvPr>
            <p:ph type="title"/>
          </p:nvPr>
        </p:nvSpPr>
        <p:spPr>
          <a:xfrm>
            <a:off x="1703512" y="620688"/>
            <a:ext cx="8208912" cy="792088"/>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Autofit/>
          </a:bodyPr>
          <a:lstStyle/>
          <a:p>
            <a:r>
              <a:rPr lang="fr-FR" sz="2200" b="1" dirty="0"/>
              <a:t>2/ Couvrir ses effluents au stockage </a:t>
            </a:r>
            <a:br>
              <a:rPr lang="fr-FR" sz="2200" b="1" dirty="0"/>
            </a:br>
            <a:r>
              <a:rPr lang="fr-FR" sz="2200" b="1" dirty="0"/>
              <a:t>(couverture de fosse, bâchage des  tas de fumier)</a:t>
            </a:r>
          </a:p>
        </p:txBody>
      </p:sp>
      <p:sp>
        <p:nvSpPr>
          <p:cNvPr id="4" name="ZoneTexte 3"/>
          <p:cNvSpPr txBox="1"/>
          <p:nvPr/>
        </p:nvSpPr>
        <p:spPr>
          <a:xfrm>
            <a:off x="767408" y="1556792"/>
            <a:ext cx="11089232" cy="5509200"/>
          </a:xfrm>
          <a:prstGeom prst="rect">
            <a:avLst/>
          </a:prstGeom>
          <a:noFill/>
        </p:spPr>
        <p:txBody>
          <a:bodyPr wrap="square" rtlCol="0">
            <a:spAutoFit/>
          </a:bodyPr>
          <a:lstStyle/>
          <a:p>
            <a:r>
              <a:rPr lang="fr-FR" sz="2000" b="1" dirty="0">
                <a:solidFill>
                  <a:srgbClr val="002060"/>
                </a:solidFill>
              </a:rPr>
              <a:t>La couverture des effluents permet de :</a:t>
            </a:r>
            <a:endParaRPr lang="fr-FR" sz="2000" dirty="0">
              <a:solidFill>
                <a:srgbClr val="002060"/>
              </a:solidFill>
            </a:endParaRPr>
          </a:p>
          <a:p>
            <a:r>
              <a:rPr lang="fr-FR" sz="2000" dirty="0"/>
              <a:t>• réduire les émissions d’</a:t>
            </a:r>
            <a:r>
              <a:rPr lang="fr-FR" sz="2000" b="1" dirty="0">
                <a:solidFill>
                  <a:schemeClr val="accent6">
                    <a:lumMod val="75000"/>
                  </a:schemeClr>
                </a:solidFill>
              </a:rPr>
              <a:t>ammoniac</a:t>
            </a:r>
            <a:r>
              <a:rPr lang="fr-FR" sz="2000" dirty="0"/>
              <a:t> en limitant les échanges lisier/atmosphère,</a:t>
            </a:r>
          </a:p>
          <a:p>
            <a:r>
              <a:rPr lang="fr-FR" sz="2000" dirty="0"/>
              <a:t>• réduire les émissions de </a:t>
            </a:r>
            <a:r>
              <a:rPr lang="fr-FR" sz="2000" b="1" dirty="0">
                <a:solidFill>
                  <a:schemeClr val="accent6">
                    <a:lumMod val="75000"/>
                  </a:schemeClr>
                </a:solidFill>
              </a:rPr>
              <a:t>méthane</a:t>
            </a:r>
            <a:r>
              <a:rPr lang="fr-FR" sz="2000" dirty="0"/>
              <a:t> selon le type de couverture, </a:t>
            </a:r>
          </a:p>
          <a:p>
            <a:r>
              <a:rPr lang="fr-FR" sz="2000" dirty="0"/>
              <a:t>• mieux conserver l’azote qui servira à la fertilisation des cultures,</a:t>
            </a:r>
          </a:p>
          <a:p>
            <a:r>
              <a:rPr lang="fr-FR" sz="2000" dirty="0"/>
              <a:t>• éviter la dilution des déjections par l’eau de pluie et optimiser les coûts d’épandage.</a:t>
            </a:r>
          </a:p>
          <a:p>
            <a:endParaRPr lang="fr-FR" dirty="0"/>
          </a:p>
          <a:p>
            <a:pPr lvl="0"/>
            <a:r>
              <a:rPr lang="fr-FR" sz="2000" b="1" dirty="0">
                <a:solidFill>
                  <a:srgbClr val="002060"/>
                </a:solidFill>
              </a:rPr>
              <a:t>Bâchage des fumiers : </a:t>
            </a:r>
            <a:r>
              <a:rPr lang="fr-FR" sz="2000" dirty="0"/>
              <a:t>de</a:t>
            </a:r>
            <a:r>
              <a:rPr lang="fr-FR" sz="2000" b="1" dirty="0"/>
              <a:t> </a:t>
            </a:r>
            <a:r>
              <a:rPr lang="fr-FR" sz="2000" dirty="0"/>
              <a:t>0,17 € /m² bâche silo d’ensilage à  1,10 € TTC bâche géotextile</a:t>
            </a:r>
          </a:p>
          <a:p>
            <a:pPr lvl="0"/>
            <a:endParaRPr lang="fr-FR" b="1" dirty="0"/>
          </a:p>
          <a:p>
            <a:pPr lvl="0"/>
            <a:r>
              <a:rPr lang="fr-FR" sz="2000" b="1" dirty="0">
                <a:solidFill>
                  <a:srgbClr val="002060"/>
                </a:solidFill>
              </a:rPr>
              <a:t>Couverture de fosse à lisier : </a:t>
            </a:r>
          </a:p>
          <a:p>
            <a:pPr marL="285750" indent="-285750">
              <a:buFontTx/>
              <a:buChar char="-"/>
            </a:pPr>
            <a:r>
              <a:rPr lang="fr-FR" sz="2000" dirty="0"/>
              <a:t>de moins 10% à moins 90 % NH</a:t>
            </a:r>
            <a:r>
              <a:rPr lang="fr-FR" sz="2000" baseline="-25000" dirty="0"/>
              <a:t>3</a:t>
            </a:r>
          </a:p>
          <a:p>
            <a:pPr marL="285750" indent="-285750">
              <a:buFontTx/>
              <a:buChar char="-"/>
            </a:pPr>
            <a:r>
              <a:rPr lang="fr-FR" sz="2000" dirty="0"/>
              <a:t>Réduction du volume d’épandage = de moins 20% à moins 30 %</a:t>
            </a:r>
          </a:p>
          <a:p>
            <a:pPr marL="285750" indent="-285750">
              <a:buFontTx/>
              <a:buChar char="-"/>
            </a:pPr>
            <a:r>
              <a:rPr lang="fr-FR" sz="2000" dirty="0"/>
              <a:t>Coût : 1 à 2 €/m</a:t>
            </a:r>
            <a:r>
              <a:rPr lang="fr-FR" sz="2000" baseline="30000" dirty="0"/>
              <a:t>3</a:t>
            </a:r>
            <a:r>
              <a:rPr lang="fr-FR" sz="2000" dirty="0"/>
              <a:t> lisier selon technique (souple, rigide)</a:t>
            </a:r>
          </a:p>
          <a:p>
            <a:pPr lvl="0"/>
            <a:endParaRPr lang="fr-FR" dirty="0"/>
          </a:p>
          <a:p>
            <a:pPr lvl="0"/>
            <a:r>
              <a:rPr lang="fr-FR" sz="2000" b="1" dirty="0">
                <a:solidFill>
                  <a:srgbClr val="002060"/>
                </a:solidFill>
              </a:rPr>
              <a:t>Couverture naturelle de fosse (croûte)</a:t>
            </a:r>
            <a:r>
              <a:rPr lang="fr-FR" sz="2000" dirty="0">
                <a:solidFill>
                  <a:srgbClr val="002060"/>
                </a:solidFill>
              </a:rPr>
              <a:t> :</a:t>
            </a:r>
          </a:p>
          <a:p>
            <a:pPr marL="285750" indent="-285750">
              <a:buFontTx/>
              <a:buChar char="-"/>
            </a:pPr>
            <a:r>
              <a:rPr lang="fr-FR" sz="2000" dirty="0"/>
              <a:t>de moins 35% à moins 50 % d’ammoniac NH</a:t>
            </a:r>
            <a:r>
              <a:rPr lang="fr-FR" sz="2000" baseline="-25000" dirty="0"/>
              <a:t>3</a:t>
            </a:r>
            <a:r>
              <a:rPr lang="fr-FR" sz="2000" dirty="0"/>
              <a:t> et plus ou moins significatif sur le méthane CH</a:t>
            </a:r>
            <a:r>
              <a:rPr lang="fr-FR" sz="2000" baseline="-25000" dirty="0"/>
              <a:t>4</a:t>
            </a:r>
            <a:r>
              <a:rPr lang="fr-FR" sz="2000" dirty="0"/>
              <a:t> selon les techniques</a:t>
            </a:r>
          </a:p>
          <a:p>
            <a:pPr marL="285750" indent="-285750">
              <a:buFontTx/>
              <a:buChar char="-"/>
            </a:pPr>
            <a:r>
              <a:rPr lang="fr-FR" sz="2000" dirty="0"/>
              <a:t>Coût : nul mais demande des adaptations pour l’épandage</a:t>
            </a:r>
          </a:p>
          <a:p>
            <a:endParaRPr lang="fr-FR" dirty="0"/>
          </a:p>
        </p:txBody>
      </p:sp>
      <p:sp>
        <p:nvSpPr>
          <p:cNvPr id="5" name="ZoneTexte 4"/>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b="1" dirty="0">
                <a:solidFill>
                  <a:schemeClr val="accent1">
                    <a:lumMod val="50000"/>
                  </a:schemeClr>
                </a:solidFill>
              </a:rPr>
              <a:t>Émettre moins…                                                                                                 GESTION DES EFFLUENTS</a:t>
            </a:r>
          </a:p>
        </p:txBody>
      </p:sp>
    </p:spTree>
    <p:extLst>
      <p:ext uri="{BB962C8B-B14F-4D97-AF65-F5344CB8AC3E}">
        <p14:creationId xmlns:p14="http://schemas.microsoft.com/office/powerpoint/2010/main" val="31446517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96460" y="156538"/>
            <a:ext cx="2691228" cy="576064"/>
          </a:xfrm>
          <a:prstGeom prst="rect">
            <a:avLst/>
          </a:prstGeom>
        </p:spPr>
        <p:txBody>
          <a:bodyPr vert="horz" lIns="91440" tIns="45720" rIns="91440" bIns="45720" rtlCol="0" anchor="ctr">
            <a:noAutofit/>
          </a:bodyPr>
          <a:lstStyle>
            <a:defPPr>
              <a:defRPr lang="fr-FR"/>
            </a:defPPr>
            <a:lvl1pPr defTabSz="457200">
              <a:spcBef>
                <a:spcPct val="0"/>
              </a:spcBef>
              <a:buNone/>
              <a:defRPr sz="2800" b="1">
                <a:solidFill>
                  <a:srgbClr val="00B050"/>
                </a:solidFill>
                <a:latin typeface="Verdana"/>
                <a:ea typeface="ＭＳ Ｐゴシック" pitchFamily="-110" charset="-128"/>
                <a:cs typeface="ＭＳ Ｐゴシック" pitchFamily="-110" charset="-128"/>
              </a:defRPr>
            </a:lvl1pPr>
          </a:lstStyle>
          <a:p>
            <a:r>
              <a:rPr lang="fr-FR" sz="2400" dirty="0">
                <a:solidFill>
                  <a:schemeClr val="tx1"/>
                </a:solidFill>
              </a:rPr>
              <a:t>Couvertures : </a:t>
            </a:r>
          </a:p>
        </p:txBody>
      </p:sp>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6404" r="13691" b="17951"/>
          <a:stretch/>
        </p:blipFill>
        <p:spPr bwMode="auto">
          <a:xfrm>
            <a:off x="1791446" y="2982541"/>
            <a:ext cx="3419857" cy="1917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à coins arrondis 11"/>
          <p:cNvSpPr/>
          <p:nvPr/>
        </p:nvSpPr>
        <p:spPr>
          <a:xfrm>
            <a:off x="5047928" y="3515297"/>
            <a:ext cx="1734865" cy="86712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rPr>
              <a:t>Couverture souple de type chapiteau</a:t>
            </a:r>
          </a:p>
        </p:txBody>
      </p:sp>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b="15241"/>
          <a:stretch/>
        </p:blipFill>
        <p:spPr bwMode="auto">
          <a:xfrm>
            <a:off x="1782591" y="5013177"/>
            <a:ext cx="3522146" cy="1693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à coins arrondis 13"/>
          <p:cNvSpPr/>
          <p:nvPr/>
        </p:nvSpPr>
        <p:spPr>
          <a:xfrm>
            <a:off x="5057768" y="5388774"/>
            <a:ext cx="1734865" cy="86712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rPr>
              <a:t>Couverture de paille (élevage </a:t>
            </a:r>
            <a:r>
              <a:rPr lang="fr-FR" b="1" dirty="0" err="1">
                <a:solidFill>
                  <a:srgbClr val="002060"/>
                </a:solidFill>
              </a:rPr>
              <a:t>québecois</a:t>
            </a:r>
            <a:r>
              <a:rPr lang="fr-FR" b="1" dirty="0">
                <a:solidFill>
                  <a:srgbClr val="002060"/>
                </a:solidFill>
              </a:rPr>
              <a:t>)</a:t>
            </a:r>
          </a:p>
        </p:txBody>
      </p:sp>
      <p:pic>
        <p:nvPicPr>
          <p:cNvPr id="205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16335"/>
          <a:stretch/>
        </p:blipFill>
        <p:spPr bwMode="auto">
          <a:xfrm>
            <a:off x="1734158" y="890032"/>
            <a:ext cx="3569755" cy="2053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oneTexte 8"/>
          <p:cNvSpPr txBox="1"/>
          <p:nvPr/>
        </p:nvSpPr>
        <p:spPr>
          <a:xfrm>
            <a:off x="9034974" y="6398791"/>
            <a:ext cx="3024336" cy="307777"/>
          </a:xfrm>
          <a:prstGeom prst="rect">
            <a:avLst/>
          </a:prstGeom>
          <a:noFill/>
        </p:spPr>
        <p:txBody>
          <a:bodyPr wrap="square" rtlCol="0">
            <a:spAutoFit/>
          </a:bodyPr>
          <a:lstStyle/>
          <a:p>
            <a:r>
              <a:rPr lang="fr-FR" sz="1400" dirty="0"/>
              <a:t>Source : RMT </a:t>
            </a:r>
            <a:r>
              <a:rPr lang="fr-FR" sz="1400" dirty="0" err="1"/>
              <a:t>Élevage&amp;Environnement</a:t>
            </a:r>
            <a:endParaRPr lang="fr-FR" sz="1400" dirty="0"/>
          </a:p>
        </p:txBody>
      </p:sp>
      <p:sp>
        <p:nvSpPr>
          <p:cNvPr id="2" name="ZoneTexte 1"/>
          <p:cNvSpPr txBox="1"/>
          <p:nvPr/>
        </p:nvSpPr>
        <p:spPr>
          <a:xfrm>
            <a:off x="7480479" y="1772816"/>
            <a:ext cx="4578831" cy="3893374"/>
          </a:xfrm>
          <a:prstGeom prst="rect">
            <a:avLst/>
          </a:prstGeom>
          <a:noFill/>
        </p:spPr>
        <p:txBody>
          <a:bodyPr wrap="square" rtlCol="0">
            <a:spAutoFit/>
          </a:bodyPr>
          <a:lstStyle/>
          <a:p>
            <a:r>
              <a:rPr lang="fr-FR" sz="1900" b="1" dirty="0">
                <a:solidFill>
                  <a:srgbClr val="002060"/>
                </a:solidFill>
                <a:latin typeface="+mj-lt"/>
              </a:rPr>
              <a:t>Des modalités permettent de limiter le lessivage de l’azote…</a:t>
            </a:r>
          </a:p>
          <a:p>
            <a:r>
              <a:rPr lang="fr-FR" sz="1900" dirty="0">
                <a:solidFill>
                  <a:schemeClr val="accent6">
                    <a:lumMod val="75000"/>
                  </a:schemeClr>
                </a:solidFill>
                <a:latin typeface="+mj-lt"/>
              </a:rPr>
              <a:t>• En conditions hivernales classiques :</a:t>
            </a:r>
            <a:r>
              <a:rPr lang="fr-FR" sz="1900" dirty="0">
                <a:latin typeface="+mj-lt"/>
              </a:rPr>
              <a:t> bâche, couverture de paille et andain filtrant permettent de limiter </a:t>
            </a:r>
            <a:r>
              <a:rPr lang="fr-FR" sz="1900" dirty="0">
                <a:solidFill>
                  <a:srgbClr val="000000"/>
                </a:solidFill>
                <a:latin typeface="+mj-lt"/>
              </a:rPr>
              <a:t>l’humidification de</a:t>
            </a:r>
          </a:p>
          <a:p>
            <a:r>
              <a:rPr lang="fr-FR" sz="1900" dirty="0">
                <a:solidFill>
                  <a:srgbClr val="000000"/>
                </a:solidFill>
                <a:latin typeface="+mj-lt"/>
              </a:rPr>
              <a:t>l’eau sous les tas et par conséquent l’entrainement de l’azote en profondeur dans les sols</a:t>
            </a:r>
          </a:p>
          <a:p>
            <a:r>
              <a:rPr lang="fr-FR" sz="1900" dirty="0">
                <a:solidFill>
                  <a:srgbClr val="C65A11"/>
                </a:solidFill>
              </a:rPr>
              <a:t>• En conditions hivernales </a:t>
            </a:r>
          </a:p>
          <a:p>
            <a:r>
              <a:rPr lang="fr-FR" sz="1900" dirty="0">
                <a:solidFill>
                  <a:srgbClr val="C65A11"/>
                </a:solidFill>
              </a:rPr>
              <a:t>très pluvieuses : </a:t>
            </a:r>
            <a:r>
              <a:rPr lang="fr-FR" sz="1900" dirty="0">
                <a:solidFill>
                  <a:srgbClr val="000000"/>
                </a:solidFill>
              </a:rPr>
              <a:t>couverture de paille est la modalité qui limite le plus le lessivage de l’azote.</a:t>
            </a:r>
            <a:endParaRPr lang="fr-FR" sz="1900" dirty="0">
              <a:solidFill>
                <a:prstClr val="black"/>
              </a:solidFill>
            </a:endParaRPr>
          </a:p>
          <a:p>
            <a:endParaRPr lang="fr-FR" sz="1900" dirty="0">
              <a:solidFill>
                <a:srgbClr val="000000"/>
              </a:solidFill>
              <a:latin typeface="+mj-lt"/>
            </a:endParaRPr>
          </a:p>
        </p:txBody>
      </p:sp>
      <p:sp>
        <p:nvSpPr>
          <p:cNvPr id="15" name="Rectangle à coins arrondis 14"/>
          <p:cNvSpPr/>
          <p:nvPr/>
        </p:nvSpPr>
        <p:spPr>
          <a:xfrm>
            <a:off x="7481198" y="732602"/>
            <a:ext cx="1734865" cy="70633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rPr>
              <a:t>Stockage au champ</a:t>
            </a:r>
          </a:p>
        </p:txBody>
      </p:sp>
      <p:sp>
        <p:nvSpPr>
          <p:cNvPr id="11" name="Rectangle à coins arrondis 10"/>
          <p:cNvSpPr/>
          <p:nvPr/>
        </p:nvSpPr>
        <p:spPr>
          <a:xfrm>
            <a:off x="4999546" y="1282502"/>
            <a:ext cx="1734865" cy="70633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rPr>
              <a:t>Fumière de stockage</a:t>
            </a:r>
          </a:p>
        </p:txBody>
      </p:sp>
      <p:pic>
        <p:nvPicPr>
          <p:cNvPr id="3" name="Image 2">
            <a:extLst>
              <a:ext uri="{FF2B5EF4-FFF2-40B4-BE49-F238E27FC236}">
                <a16:creationId xmlns:a16="http://schemas.microsoft.com/office/drawing/2014/main" id="{980A002E-B986-DC80-7D8E-41AC5AF7BEA8}"/>
              </a:ext>
            </a:extLst>
          </p:cNvPr>
          <p:cNvPicPr>
            <a:picLocks noChangeAspect="1"/>
          </p:cNvPicPr>
          <p:nvPr/>
        </p:nvPicPr>
        <p:blipFill>
          <a:blip r:embed="rId6"/>
          <a:stretch>
            <a:fillRect/>
          </a:stretch>
        </p:blipFill>
        <p:spPr>
          <a:xfrm>
            <a:off x="191344" y="272517"/>
            <a:ext cx="405116" cy="343198"/>
          </a:xfrm>
          <a:prstGeom prst="rect">
            <a:avLst/>
          </a:prstGeom>
        </p:spPr>
      </p:pic>
    </p:spTree>
    <p:extLst>
      <p:ext uri="{BB962C8B-B14F-4D97-AF65-F5344CB8AC3E}">
        <p14:creationId xmlns:p14="http://schemas.microsoft.com/office/powerpoint/2010/main" val="37913073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C:\Users\prevostl54r\Documents\PREVOST LOCAL\PROSP'Air\communication\fiches techniques\V1\18.06.05.Nuancier  PAGE 06.jpg"/>
          <p:cNvPicPr>
            <a:picLocks noChangeAspect="1" noChangeArrowheads="1"/>
          </p:cNvPicPr>
          <p:nvPr/>
        </p:nvPicPr>
        <p:blipFill>
          <a:blip r:embed="rId3" cstate="screen">
            <a:clrChange>
              <a:clrFrom>
                <a:srgbClr val="938996"/>
              </a:clrFrom>
              <a:clrTo>
                <a:srgbClr val="938996">
                  <a:alpha val="0"/>
                </a:srgbClr>
              </a:clrTo>
            </a:clrChange>
          </a:blip>
          <a:srcRect t="17465" b="62092"/>
          <a:stretch>
            <a:fillRect/>
          </a:stretch>
        </p:blipFill>
        <p:spPr bwMode="auto">
          <a:xfrm>
            <a:off x="1847528" y="2054923"/>
            <a:ext cx="8233202" cy="3534317"/>
          </a:xfrm>
          <a:prstGeom prst="rect">
            <a:avLst/>
          </a:prstGeom>
          <a:noFill/>
        </p:spPr>
      </p:pic>
      <p:sp>
        <p:nvSpPr>
          <p:cNvPr id="17" name="ZoneTexte 16"/>
          <p:cNvSpPr txBox="1"/>
          <p:nvPr/>
        </p:nvSpPr>
        <p:spPr>
          <a:xfrm>
            <a:off x="767408" y="1227065"/>
            <a:ext cx="1022513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2060"/>
                </a:solidFill>
                <a:effectLst/>
                <a:uLnTx/>
                <a:uFillTx/>
                <a:latin typeface="Calibri"/>
                <a:ea typeface="+mn-ea"/>
                <a:cs typeface="+mn-cs"/>
              </a:rPr>
              <a:t>Connaître son effluent pour valoriser au mieux sa matière organique comme fertilisant azoté … … et adapter ses pratiques d’épandage !</a:t>
            </a:r>
          </a:p>
        </p:txBody>
      </p:sp>
      <p:sp>
        <p:nvSpPr>
          <p:cNvPr id="5" name="ZoneTexte 4"/>
          <p:cNvSpPr txBox="1"/>
          <p:nvPr/>
        </p:nvSpPr>
        <p:spPr>
          <a:xfrm>
            <a:off x="7896200" y="6463801"/>
            <a:ext cx="309634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black"/>
                </a:solidFill>
                <a:effectLst/>
                <a:uLnTx/>
                <a:uFillTx/>
                <a:latin typeface="Calibri"/>
                <a:ea typeface="+mn-ea"/>
                <a:cs typeface="+mn-cs"/>
              </a:rPr>
              <a:t>Source : Données CA Lorraine (2017)</a:t>
            </a:r>
          </a:p>
        </p:txBody>
      </p:sp>
      <p:sp>
        <p:nvSpPr>
          <p:cNvPr id="8" name="Titre 1"/>
          <p:cNvSpPr>
            <a:spLocks noGrp="1"/>
          </p:cNvSpPr>
          <p:nvPr>
            <p:ph type="title"/>
          </p:nvPr>
        </p:nvSpPr>
        <p:spPr>
          <a:xfrm>
            <a:off x="2572780" y="514171"/>
            <a:ext cx="6732748" cy="504056"/>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Autofit/>
          </a:bodyPr>
          <a:lstStyle/>
          <a:p>
            <a:r>
              <a:rPr lang="fr-FR" sz="2200" b="1" dirty="0"/>
              <a:t>3/ Épandre avec enfouissement dans un délai court</a:t>
            </a:r>
          </a:p>
        </p:txBody>
      </p:sp>
      <p:sp>
        <p:nvSpPr>
          <p:cNvPr id="2" name="ZoneTexte 1"/>
          <p:cNvSpPr txBox="1"/>
          <p:nvPr/>
        </p:nvSpPr>
        <p:spPr>
          <a:xfrm>
            <a:off x="299356" y="5817470"/>
            <a:ext cx="1159328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79646">
                    <a:lumMod val="75000"/>
                  </a:srgbClr>
                </a:solidFill>
                <a:effectLst/>
                <a:uLnTx/>
                <a:uFillTx/>
                <a:latin typeface="Calibri"/>
                <a:ea typeface="+mn-ea"/>
                <a:cs typeface="+mn-cs"/>
              </a:rPr>
              <a:t>Plus l’enfouissement est rapide, moins les pertes par volatilisation sont importantes, + l’apport sera valorisé par la culture.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79646">
                    <a:lumMod val="75000"/>
                  </a:srgbClr>
                </a:solidFill>
                <a:effectLst/>
                <a:uLnTx/>
                <a:uFillTx/>
                <a:latin typeface="Calibri"/>
                <a:ea typeface="+mn-ea"/>
                <a:cs typeface="+mn-cs"/>
              </a:rPr>
              <a:t>Pertes engendrées = 0,73 € / unité d’N</a:t>
            </a:r>
          </a:p>
        </p:txBody>
      </p:sp>
      <p:sp>
        <p:nvSpPr>
          <p:cNvPr id="3" name="ZoneTexte 2">
            <a:extLst>
              <a:ext uri="{FF2B5EF4-FFF2-40B4-BE49-F238E27FC236}">
                <a16:creationId xmlns:a16="http://schemas.microsoft.com/office/drawing/2014/main" id="{68BC81E2-16B9-D3BE-A564-C8E81505EA9E}"/>
              </a:ext>
            </a:extLst>
          </p:cNvPr>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F81BD">
                    <a:lumMod val="50000"/>
                  </a:srgbClr>
                </a:solidFill>
                <a:effectLst/>
                <a:uLnTx/>
                <a:uFillTx/>
                <a:latin typeface="Calibri"/>
                <a:ea typeface="+mn-ea"/>
                <a:cs typeface="+mn-cs"/>
              </a:rPr>
              <a:t>Émettre moins…                                                                                                GESTION DES EFFLUENTS</a:t>
            </a:r>
          </a:p>
        </p:txBody>
      </p:sp>
    </p:spTree>
    <p:extLst>
      <p:ext uri="{BB962C8B-B14F-4D97-AF65-F5344CB8AC3E}">
        <p14:creationId xmlns:p14="http://schemas.microsoft.com/office/powerpoint/2010/main" val="3850525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p:cNvSpPr txBox="1">
            <a:spLocks noChangeArrowheads="1"/>
          </p:cNvSpPr>
          <p:nvPr/>
        </p:nvSpPr>
        <p:spPr bwMode="auto">
          <a:xfrm>
            <a:off x="623392" y="17689"/>
            <a:ext cx="10657184" cy="852591"/>
          </a:xfrm>
          <a:prstGeom prst="rect">
            <a:avLst/>
          </a:prstGeom>
        </p:spPr>
        <p:txBody>
          <a:bodyPr vert="horz" lIns="91440" tIns="45720" rIns="91440" bIns="45720" rtlCol="0" anchor="ctr">
            <a:noAutofit/>
          </a:bodyPr>
          <a:lstStyle>
            <a:defPPr>
              <a:defRPr lang="fr-FR"/>
            </a:defPPr>
            <a:lvl1pPr algn="ctr" defTabSz="457200" rtl="0" eaLnBrk="1" latinLnBrk="0" hangingPunct="1">
              <a:spcBef>
                <a:spcPct val="0"/>
              </a:spcBef>
              <a:buNone/>
              <a:defRPr sz="2800" b="1" kern="1200">
                <a:solidFill>
                  <a:srgbClr val="00B050"/>
                </a:solidFill>
                <a:latin typeface="Verdana"/>
                <a:ea typeface="ＭＳ Ｐゴシック" pitchFamily="-110" charset="-128"/>
                <a:cs typeface="ＭＳ Ｐゴシック" pitchFamily="-110" charset="-128"/>
              </a:defRPr>
            </a:lvl1pPr>
          </a:lstStyle>
          <a:p>
            <a:pPr algn="l"/>
            <a:r>
              <a:rPr lang="fr-FR" altLang="fr-FR" sz="2400" dirty="0">
                <a:solidFill>
                  <a:schemeClr val="tx1"/>
                </a:solidFill>
              </a:rPr>
              <a:t>Matériels techniques d’enfouissement à l’épandage</a:t>
            </a:r>
          </a:p>
        </p:txBody>
      </p:sp>
      <p:sp>
        <p:nvSpPr>
          <p:cNvPr id="9" name="ZoneTexte 8"/>
          <p:cNvSpPr txBox="1"/>
          <p:nvPr/>
        </p:nvSpPr>
        <p:spPr>
          <a:xfrm>
            <a:off x="3971764" y="6328015"/>
            <a:ext cx="3024336" cy="307777"/>
          </a:xfrm>
          <a:prstGeom prst="rect">
            <a:avLst/>
          </a:prstGeom>
          <a:noFill/>
        </p:spPr>
        <p:txBody>
          <a:bodyPr wrap="square" rtlCol="0">
            <a:spAutoFit/>
          </a:bodyPr>
          <a:lstStyle/>
          <a:p>
            <a:r>
              <a:rPr lang="fr-FR" sz="1400" dirty="0"/>
              <a:t>Source : RMT </a:t>
            </a:r>
            <a:r>
              <a:rPr lang="fr-FR" sz="1400" dirty="0" err="1"/>
              <a:t>Élevage&amp;Environnement</a:t>
            </a:r>
            <a:endParaRPr lang="fr-FR" sz="1400" dirty="0"/>
          </a:p>
        </p:txBody>
      </p:sp>
      <p:pic>
        <p:nvPicPr>
          <p:cNvPr id="10" name="Image 9"/>
          <p:cNvPicPr/>
          <p:nvPr/>
        </p:nvPicPr>
        <p:blipFill>
          <a:blip r:embed="rId3">
            <a:extLst>
              <a:ext uri="{28A0092B-C50C-407E-A947-70E740481C1C}">
                <a14:useLocalDpi xmlns:a14="http://schemas.microsoft.com/office/drawing/2010/main" val="0"/>
              </a:ext>
            </a:extLst>
          </a:blip>
          <a:stretch>
            <a:fillRect/>
          </a:stretch>
        </p:blipFill>
        <p:spPr>
          <a:xfrm>
            <a:off x="1991544" y="1256472"/>
            <a:ext cx="3960440" cy="2997646"/>
          </a:xfrm>
          <a:prstGeom prst="rect">
            <a:avLst/>
          </a:prstGeom>
        </p:spPr>
      </p:pic>
      <p:sp>
        <p:nvSpPr>
          <p:cNvPr id="3" name="ZoneTexte 2"/>
          <p:cNvSpPr txBox="1"/>
          <p:nvPr/>
        </p:nvSpPr>
        <p:spPr>
          <a:xfrm>
            <a:off x="2069967" y="4490848"/>
            <a:ext cx="3803594" cy="1754326"/>
          </a:xfrm>
          <a:prstGeom prst="rect">
            <a:avLst/>
          </a:prstGeom>
          <a:noFill/>
        </p:spPr>
        <p:txBody>
          <a:bodyPr wrap="square" rtlCol="0">
            <a:spAutoFit/>
          </a:bodyPr>
          <a:lstStyle/>
          <a:p>
            <a:pPr lvl="0"/>
            <a:r>
              <a:rPr lang="fr-FR" b="1" dirty="0">
                <a:solidFill>
                  <a:srgbClr val="002060"/>
                </a:solidFill>
              </a:rPr>
              <a:t>Épandeur en bandes par </a:t>
            </a:r>
            <a:r>
              <a:rPr lang="fr-FR" b="1" dirty="0" err="1">
                <a:solidFill>
                  <a:srgbClr val="002060"/>
                </a:solidFill>
              </a:rPr>
              <a:t>pendillards</a:t>
            </a:r>
            <a:r>
              <a:rPr lang="fr-FR" b="1" dirty="0">
                <a:solidFill>
                  <a:srgbClr val="002060"/>
                </a:solidFill>
              </a:rPr>
              <a:t> </a:t>
            </a:r>
          </a:p>
          <a:p>
            <a:pPr lvl="0"/>
            <a:r>
              <a:rPr lang="fr-FR" b="1" dirty="0">
                <a:solidFill>
                  <a:schemeClr val="accent6">
                    <a:lumMod val="75000"/>
                  </a:schemeClr>
                </a:solidFill>
              </a:rPr>
              <a:t>- 30 à 65% volatilisation NH3 </a:t>
            </a:r>
            <a:r>
              <a:rPr lang="fr-FR" dirty="0"/>
              <a:t>selon la composition du lisier, les conditions climatiques, le type de sol et le couvert végétal.</a:t>
            </a:r>
          </a:p>
          <a:p>
            <a:endParaRPr lang="fr-FR" dirty="0"/>
          </a:p>
        </p:txBody>
      </p:sp>
      <p:pic>
        <p:nvPicPr>
          <p:cNvPr id="11" name="Image 10"/>
          <p:cNvPicPr/>
          <p:nvPr/>
        </p:nvPicPr>
        <p:blipFill>
          <a:blip r:embed="rId4">
            <a:extLst>
              <a:ext uri="{28A0092B-C50C-407E-A947-70E740481C1C}">
                <a14:useLocalDpi xmlns:a14="http://schemas.microsoft.com/office/drawing/2010/main" val="0"/>
              </a:ext>
            </a:extLst>
          </a:blip>
          <a:stretch>
            <a:fillRect/>
          </a:stretch>
        </p:blipFill>
        <p:spPr>
          <a:xfrm>
            <a:off x="6461386" y="1292476"/>
            <a:ext cx="2618733" cy="2925638"/>
          </a:xfrm>
          <a:prstGeom prst="rect">
            <a:avLst/>
          </a:prstGeom>
        </p:spPr>
      </p:pic>
      <p:sp>
        <p:nvSpPr>
          <p:cNvPr id="4" name="ZoneTexte 3"/>
          <p:cNvSpPr txBox="1"/>
          <p:nvPr/>
        </p:nvSpPr>
        <p:spPr>
          <a:xfrm>
            <a:off x="6461386" y="4509120"/>
            <a:ext cx="3960440" cy="1477328"/>
          </a:xfrm>
          <a:prstGeom prst="rect">
            <a:avLst/>
          </a:prstGeom>
          <a:noFill/>
        </p:spPr>
        <p:txBody>
          <a:bodyPr wrap="square" rtlCol="0">
            <a:spAutoFit/>
          </a:bodyPr>
          <a:lstStyle/>
          <a:p>
            <a:r>
              <a:rPr lang="fr-FR" b="1" dirty="0">
                <a:solidFill>
                  <a:srgbClr val="002060"/>
                </a:solidFill>
              </a:rPr>
              <a:t>Enfouisseur / injecteur </a:t>
            </a:r>
          </a:p>
          <a:p>
            <a:r>
              <a:rPr lang="fr-FR" b="1" dirty="0">
                <a:solidFill>
                  <a:schemeClr val="accent6">
                    <a:lumMod val="75000"/>
                  </a:schemeClr>
                </a:solidFill>
              </a:rPr>
              <a:t>- 60 à 90% volatilisation NH3 selon</a:t>
            </a:r>
            <a:r>
              <a:rPr lang="fr-FR" dirty="0"/>
              <a:t> la teneur en matière sèche du lisier, les conditions climatiques, le type de sol et les conditions de culture.</a:t>
            </a:r>
          </a:p>
        </p:txBody>
      </p:sp>
      <p:pic>
        <p:nvPicPr>
          <p:cNvPr id="2" name="Image 1">
            <a:extLst>
              <a:ext uri="{FF2B5EF4-FFF2-40B4-BE49-F238E27FC236}">
                <a16:creationId xmlns:a16="http://schemas.microsoft.com/office/drawing/2014/main" id="{E29CA018-715F-362B-919C-2383DB00A2FF}"/>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40061537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67408" y="1550100"/>
            <a:ext cx="10945216" cy="4525963"/>
          </a:xfrm>
        </p:spPr>
        <p:txBody>
          <a:bodyPr>
            <a:noAutofit/>
          </a:bodyPr>
          <a:lstStyle/>
          <a:p>
            <a:pPr marL="0" indent="0">
              <a:buNone/>
            </a:pPr>
            <a:r>
              <a:rPr lang="fr-FR" sz="2400" b="1" dirty="0"/>
              <a:t>1/ Répartir les éléments P et K et réduire les achats d’engrais phosphatés ou potassiques </a:t>
            </a:r>
          </a:p>
          <a:p>
            <a:pPr>
              <a:buBlip>
                <a:blip r:embed="rId3"/>
              </a:buBlip>
            </a:pPr>
            <a:r>
              <a:rPr lang="fr-FR" sz="2400" dirty="0"/>
              <a:t>Prioriser l’épandage sur les surfaces les plus exigeantes en P et K </a:t>
            </a:r>
          </a:p>
          <a:p>
            <a:pPr>
              <a:buBlip>
                <a:blip r:embed="rId3"/>
              </a:buBlip>
            </a:pPr>
            <a:r>
              <a:rPr lang="fr-FR" sz="2400" dirty="0"/>
              <a:t>Si nécessaire, réduire la quantité épandue pour couvrir uniquement le besoin en P et K (10 tonnes /ha de fumier suffisent). </a:t>
            </a:r>
          </a:p>
          <a:p>
            <a:pPr marL="0" indent="0">
              <a:buNone/>
            </a:pPr>
            <a:endParaRPr lang="fr-FR" sz="1200" dirty="0"/>
          </a:p>
          <a:p>
            <a:pPr marL="0" indent="0">
              <a:buNone/>
            </a:pPr>
            <a:r>
              <a:rPr lang="fr-FR" sz="2400" b="1" dirty="0"/>
              <a:t>2/ Ajuster l’apport d’azote organique au besoin de la culture =&gt; nombreux OAD et leviers fertilisation</a:t>
            </a:r>
          </a:p>
          <a:p>
            <a:pPr marL="0" indent="0">
              <a:buNone/>
            </a:pPr>
            <a:r>
              <a:rPr lang="fr-FR" sz="2400" dirty="0"/>
              <a:t>Prendre en compte le rendement objectif !</a:t>
            </a:r>
          </a:p>
          <a:p>
            <a:endParaRPr lang="fr-FR" sz="2600" dirty="0"/>
          </a:p>
        </p:txBody>
      </p:sp>
      <p:sp>
        <p:nvSpPr>
          <p:cNvPr id="6" name="Titre 1"/>
          <p:cNvSpPr>
            <a:spLocks noGrp="1"/>
          </p:cNvSpPr>
          <p:nvPr>
            <p:ph type="title"/>
          </p:nvPr>
        </p:nvSpPr>
        <p:spPr>
          <a:xfrm>
            <a:off x="2423592" y="908720"/>
            <a:ext cx="6732748" cy="504056"/>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Autofit/>
          </a:bodyPr>
          <a:lstStyle/>
          <a:p>
            <a:r>
              <a:rPr lang="fr-FR" sz="2200" b="1" dirty="0"/>
              <a:t>4/ Valoriser efficacement ses effluents</a:t>
            </a:r>
          </a:p>
        </p:txBody>
      </p:sp>
      <p:sp>
        <p:nvSpPr>
          <p:cNvPr id="7" name="Rectangle à coins arrondis 6"/>
          <p:cNvSpPr/>
          <p:nvPr/>
        </p:nvSpPr>
        <p:spPr>
          <a:xfrm>
            <a:off x="1559496" y="5517232"/>
            <a:ext cx="8640960" cy="360040"/>
          </a:xfrm>
          <a:prstGeom prst="roundRect">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Calibri"/>
                <a:ea typeface="+mn-ea"/>
                <a:cs typeface="+mn-cs"/>
              </a:rPr>
              <a:t>630 à 830 kg éq.CO</a:t>
            </a:r>
            <a:r>
              <a:rPr kumimoji="0" lang="fr-FR" sz="2000" b="1" i="0" u="none" strike="noStrike" kern="1200" cap="none" spc="0" normalizeH="0" baseline="-25000" noProof="0" dirty="0">
                <a:ln>
                  <a:noFill/>
                </a:ln>
                <a:solidFill>
                  <a:prstClr val="white"/>
                </a:solidFill>
                <a:effectLst/>
                <a:uLnTx/>
                <a:uFillTx/>
                <a:latin typeface="Calibri"/>
                <a:ea typeface="+mn-ea"/>
                <a:cs typeface="+mn-cs"/>
              </a:rPr>
              <a:t>2</a:t>
            </a:r>
            <a:r>
              <a:rPr kumimoji="0" lang="fr-FR" sz="2000" b="1" i="0" u="none" strike="noStrike" kern="1200" cap="none" spc="0" normalizeH="0" baseline="0" noProof="0" dirty="0">
                <a:ln>
                  <a:noFill/>
                </a:ln>
                <a:solidFill>
                  <a:prstClr val="white"/>
                </a:solidFill>
                <a:effectLst/>
                <a:uLnTx/>
                <a:uFillTx/>
                <a:latin typeface="Calibri"/>
                <a:ea typeface="+mn-ea"/>
                <a:cs typeface="+mn-cs"/>
              </a:rPr>
              <a:t>/ha/an selon le type de MO, jusqu’à 53 € gain/ha</a:t>
            </a:r>
          </a:p>
        </p:txBody>
      </p:sp>
      <p:sp>
        <p:nvSpPr>
          <p:cNvPr id="2" name="ZoneTexte 1">
            <a:extLst>
              <a:ext uri="{FF2B5EF4-FFF2-40B4-BE49-F238E27FC236}">
                <a16:creationId xmlns:a16="http://schemas.microsoft.com/office/drawing/2014/main" id="{AC81AFBD-7514-3B9F-C2DF-90BE96C505BA}"/>
              </a:ext>
            </a:extLst>
          </p:cNvPr>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F81BD">
                    <a:lumMod val="50000"/>
                  </a:srgbClr>
                </a:solidFill>
                <a:effectLst/>
                <a:uLnTx/>
                <a:uFillTx/>
                <a:latin typeface="Calibri"/>
                <a:ea typeface="+mn-ea"/>
                <a:cs typeface="+mn-cs"/>
              </a:rPr>
              <a:t>Émettre moins…                                                                                                   GESTION DES EFFLUENTS</a:t>
            </a:r>
          </a:p>
        </p:txBody>
      </p:sp>
    </p:spTree>
    <p:extLst>
      <p:ext uri="{BB962C8B-B14F-4D97-AF65-F5344CB8AC3E}">
        <p14:creationId xmlns:p14="http://schemas.microsoft.com/office/powerpoint/2010/main" val="3435696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95400" y="163079"/>
            <a:ext cx="6206480" cy="562074"/>
          </a:xfrm>
        </p:spPr>
        <p:txBody>
          <a:bodyPr vert="horz" lIns="91440" tIns="45720" rIns="91440" bIns="45720" rtlCol="0" anchor="ctr">
            <a:noAutofit/>
          </a:bodyPr>
          <a:lstStyle/>
          <a:p>
            <a:pPr algn="l" defTabSz="457200"/>
            <a:r>
              <a:rPr lang="fr-FR" sz="2400" b="1" dirty="0">
                <a:latin typeface="Verdana"/>
                <a:ea typeface="ＭＳ Ｐゴシック" pitchFamily="-110" charset="-128"/>
                <a:cs typeface="ＭＳ Ｐゴシック" pitchFamily="-110" charset="-128"/>
              </a:rPr>
              <a:t>Liens utiles (gestion des effluents)</a:t>
            </a:r>
          </a:p>
        </p:txBody>
      </p:sp>
      <p:sp>
        <p:nvSpPr>
          <p:cNvPr id="3" name="Espace réservé du contenu 2"/>
          <p:cNvSpPr>
            <a:spLocks noGrp="1"/>
          </p:cNvSpPr>
          <p:nvPr>
            <p:ph idx="1"/>
          </p:nvPr>
        </p:nvSpPr>
        <p:spPr>
          <a:xfrm>
            <a:off x="609600" y="1600205"/>
            <a:ext cx="11175032" cy="3484979"/>
          </a:xfrm>
        </p:spPr>
        <p:txBody>
          <a:bodyPr>
            <a:normAutofit/>
          </a:bodyPr>
          <a:lstStyle/>
          <a:p>
            <a:r>
              <a:rPr lang="fr-FR" sz="2800" dirty="0"/>
              <a:t>Adapter la gestion des fumiers/lisiers au bâtiment (</a:t>
            </a:r>
            <a:r>
              <a:rPr lang="fr-FR" sz="2800" dirty="0">
                <a:hlinkClick r:id="rId2"/>
              </a:rPr>
              <a:t>volailles</a:t>
            </a:r>
            <a:r>
              <a:rPr lang="fr-FR" sz="2800" dirty="0"/>
              <a:t>)</a:t>
            </a:r>
          </a:p>
          <a:p>
            <a:r>
              <a:rPr lang="fr-FR" sz="2800" dirty="0">
                <a:hlinkClick r:id="rId3"/>
              </a:rPr>
              <a:t>Compostage des effluents</a:t>
            </a:r>
            <a:endParaRPr lang="fr-FR" sz="2800" dirty="0"/>
          </a:p>
          <a:p>
            <a:r>
              <a:rPr lang="fr-FR" sz="2800" dirty="0">
                <a:hlinkClick r:id="rId4"/>
              </a:rPr>
              <a:t>Stockage des effluents liquides (lisiers) - Approche générale</a:t>
            </a:r>
            <a:endParaRPr lang="fr-FR" sz="2800" dirty="0"/>
          </a:p>
          <a:p>
            <a:r>
              <a:rPr lang="fr-FR" sz="2800" dirty="0"/>
              <a:t> </a:t>
            </a:r>
            <a:r>
              <a:rPr lang="fr-FR" sz="2800" dirty="0">
                <a:hlinkClick r:id="rId5"/>
              </a:rPr>
              <a:t>Épandage de lisier – Approche générale </a:t>
            </a:r>
            <a:endParaRPr lang="fr-FR" sz="2800" dirty="0"/>
          </a:p>
          <a:p>
            <a:r>
              <a:rPr lang="fr-FR" sz="2800" dirty="0">
                <a:hlinkClick r:id="rId6"/>
              </a:rPr>
              <a:t>Caractérisation des effluents de volailles</a:t>
            </a:r>
            <a:endParaRPr lang="fr-FR" sz="2800" dirty="0"/>
          </a:p>
          <a:p>
            <a:r>
              <a:rPr lang="fr-FR" sz="2800" dirty="0">
                <a:hlinkClick r:id="rId7"/>
              </a:rPr>
              <a:t>Je gère le lisier de poules pondeuses du stockage à l’épandage</a:t>
            </a:r>
            <a:endParaRPr lang="fr-FR" sz="2800" dirty="0"/>
          </a:p>
        </p:txBody>
      </p:sp>
      <p:pic>
        <p:nvPicPr>
          <p:cNvPr id="4" name="Image 3">
            <a:extLst>
              <a:ext uri="{FF2B5EF4-FFF2-40B4-BE49-F238E27FC236}">
                <a16:creationId xmlns:a16="http://schemas.microsoft.com/office/drawing/2014/main" id="{8E754860-CF82-5FED-6EF6-72E37F00FC37}"/>
              </a:ext>
            </a:extLst>
          </p:cNvPr>
          <p:cNvPicPr>
            <a:picLocks noChangeAspect="1"/>
          </p:cNvPicPr>
          <p:nvPr/>
        </p:nvPicPr>
        <p:blipFill>
          <a:blip r:embed="rId8"/>
          <a:stretch>
            <a:fillRect/>
          </a:stretch>
        </p:blipFill>
        <p:spPr>
          <a:xfrm>
            <a:off x="191344" y="272517"/>
            <a:ext cx="405116" cy="343198"/>
          </a:xfrm>
          <a:prstGeom prst="rect">
            <a:avLst/>
          </a:prstGeom>
        </p:spPr>
      </p:pic>
    </p:spTree>
    <p:extLst>
      <p:ext uri="{BB962C8B-B14F-4D97-AF65-F5344CB8AC3E}">
        <p14:creationId xmlns:p14="http://schemas.microsoft.com/office/powerpoint/2010/main" val="3647030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
          <p:cNvSpPr>
            <a:spLocks noGrp="1"/>
          </p:cNvSpPr>
          <p:nvPr>
            <p:ph type="title"/>
          </p:nvPr>
        </p:nvSpPr>
        <p:spPr>
          <a:xfrm>
            <a:off x="839416" y="2597028"/>
            <a:ext cx="8749035" cy="2233613"/>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rtlCol="0">
            <a:noAutofit/>
          </a:bodyPr>
          <a:lstStyle/>
          <a:p>
            <a:pPr algn="l" eaLnBrk="1" fontAlgn="auto" hangingPunct="1">
              <a:spcAft>
                <a:spcPts val="0"/>
              </a:spcAft>
              <a:defRPr/>
            </a:pPr>
            <a:r>
              <a:rPr lang="fr-FR" sz="1800" dirty="0"/>
              <a:t>- </a:t>
            </a:r>
            <a:r>
              <a:rPr lang="fr-FR" sz="1800" b="1" dirty="0"/>
              <a:t>Ajuster les apports </a:t>
            </a:r>
            <a:r>
              <a:rPr lang="fr-FR" sz="1600" dirty="0"/>
              <a:t>(aux besoins des plantes, aux objectifs de rendement, utiliser des OAD…), </a:t>
            </a:r>
            <a:br>
              <a:rPr lang="fr-FR" sz="1600" dirty="0"/>
            </a:br>
            <a:r>
              <a:rPr lang="fr-FR" sz="1800" dirty="0">
                <a:solidFill>
                  <a:prstClr val="black"/>
                </a:solidFill>
              </a:rPr>
              <a:t>bien connaitre ses engrais organiques pour  les valoriser au mieux…</a:t>
            </a:r>
            <a:br>
              <a:rPr lang="fr-FR" sz="1800" dirty="0">
                <a:solidFill>
                  <a:prstClr val="black"/>
                </a:solidFill>
              </a:rPr>
            </a:br>
            <a:br>
              <a:rPr lang="fr-FR" sz="1800" dirty="0"/>
            </a:br>
            <a:r>
              <a:rPr lang="fr-FR" sz="1800" dirty="0"/>
              <a:t>- </a:t>
            </a:r>
            <a:r>
              <a:rPr lang="fr-FR" sz="1800" b="1" dirty="0"/>
              <a:t>Gérer les applications </a:t>
            </a:r>
            <a:r>
              <a:rPr lang="fr-FR" sz="1800" dirty="0"/>
              <a:t>pour limiter les pertes par lessivage, volatilisation, lixiviation </a:t>
            </a:r>
            <a:r>
              <a:rPr lang="fr-FR" sz="1600" dirty="0"/>
              <a:t>(enfouissement, dates d’apports, formulations, fractionnement, conditions météo…) </a:t>
            </a:r>
            <a:br>
              <a:rPr lang="fr-FR" sz="1600" dirty="0"/>
            </a:br>
            <a:br>
              <a:rPr lang="fr-FR" sz="1800" dirty="0"/>
            </a:br>
            <a:r>
              <a:rPr lang="fr-FR" sz="1800" dirty="0"/>
              <a:t>- </a:t>
            </a:r>
            <a:r>
              <a:rPr lang="fr-FR" sz="1800" b="1" dirty="0"/>
              <a:t>Introduire des légumineuses </a:t>
            </a:r>
            <a:r>
              <a:rPr lang="fr-FR" sz="1800" dirty="0"/>
              <a:t>dans la rotation et comme culture associée pour limiter les apports d’azote minéral</a:t>
            </a:r>
            <a:endParaRPr lang="fr-FR" sz="1800" b="1" dirty="0"/>
          </a:p>
        </p:txBody>
      </p:sp>
      <p:sp>
        <p:nvSpPr>
          <p:cNvPr id="566275" name="ZoneTexte 11"/>
          <p:cNvSpPr txBox="1">
            <a:spLocks noChangeArrowheads="1"/>
          </p:cNvSpPr>
          <p:nvPr/>
        </p:nvSpPr>
        <p:spPr bwMode="auto">
          <a:xfrm>
            <a:off x="1271464" y="1609740"/>
            <a:ext cx="8424863"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defRPr/>
            </a:pPr>
            <a:r>
              <a:rPr kumimoji="0" lang="fr-FR" altLang="fr-FR" sz="20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Arial" pitchFamily="34" charset="0"/>
              </a:rPr>
              <a:t>=&gt; L’utilisation d’engrais de synthèse doit être la plus efficace possible pour à la fois </a:t>
            </a:r>
            <a:r>
              <a:rPr kumimoji="0" lang="fr-FR" altLang="fr-FR" sz="2000" b="1" i="0" u="none" strike="noStrike" kern="1200" cap="none" spc="0" normalizeH="0" baseline="0" noProof="0" dirty="0">
                <a:ln>
                  <a:noFill/>
                </a:ln>
                <a:solidFill>
                  <a:srgbClr val="F79646">
                    <a:lumMod val="75000"/>
                  </a:srgbClr>
                </a:solidFill>
                <a:effectLst/>
                <a:uLnTx/>
                <a:uFillTx/>
                <a:latin typeface="Calibri" pitchFamily="34" charset="0"/>
                <a:ea typeface="ＭＳ Ｐゴシック" pitchFamily="34" charset="-128"/>
                <a:cs typeface="Arial" pitchFamily="34" charset="0"/>
              </a:rPr>
              <a:t>réduire les achats </a:t>
            </a:r>
            <a:r>
              <a:rPr kumimoji="0" lang="fr-FR" altLang="fr-FR" sz="20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Arial" pitchFamily="34" charset="0"/>
              </a:rPr>
              <a:t>et </a:t>
            </a:r>
            <a:r>
              <a:rPr kumimoji="0" lang="fr-FR" altLang="fr-FR" sz="2000" b="1" i="0" u="none" strike="noStrike" kern="1200" cap="none" spc="0" normalizeH="0" baseline="0" noProof="0" dirty="0">
                <a:ln>
                  <a:noFill/>
                </a:ln>
                <a:solidFill>
                  <a:srgbClr val="F79646">
                    <a:lumMod val="75000"/>
                  </a:srgbClr>
                </a:solidFill>
                <a:effectLst/>
                <a:uLnTx/>
                <a:uFillTx/>
                <a:latin typeface="Calibri" pitchFamily="34" charset="0"/>
                <a:ea typeface="ＭＳ Ｐゴシック" pitchFamily="34" charset="-128"/>
                <a:cs typeface="Arial" pitchFamily="34" charset="0"/>
              </a:rPr>
              <a:t>limiter les pertes </a:t>
            </a:r>
          </a:p>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fr-FR" altLang="fr-FR" sz="2000" b="1" i="0" u="none" strike="noStrike" kern="1200" cap="none" spc="0" normalizeH="0" baseline="0" noProof="0" dirty="0">
              <a:ln>
                <a:noFill/>
              </a:ln>
              <a:solidFill>
                <a:srgbClr val="1F497D"/>
              </a:solidFill>
              <a:effectLst/>
              <a:uLnTx/>
              <a:uFillTx/>
              <a:latin typeface="Calibri" pitchFamily="34" charset="0"/>
              <a:ea typeface="ＭＳ Ｐゴシック" pitchFamily="34" charset="-128"/>
              <a:cs typeface="Arial" pitchFamily="34" charset="0"/>
            </a:endParaRPr>
          </a:p>
        </p:txBody>
      </p:sp>
      <p:sp>
        <p:nvSpPr>
          <p:cNvPr id="3" name="ZoneTexte 2"/>
          <p:cNvSpPr txBox="1"/>
          <p:nvPr/>
        </p:nvSpPr>
        <p:spPr>
          <a:xfrm>
            <a:off x="5244290" y="5181342"/>
            <a:ext cx="8134350" cy="1323975"/>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Le GIEC donne les facteurs d’émissions suivants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1"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épandage </a:t>
            </a:r>
            <a:r>
              <a:rPr kumimoji="0" lang="fr-FR" sz="1600" b="1" i="1"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d'engrais minéraux </a:t>
            </a:r>
            <a:r>
              <a:rPr kumimoji="0" lang="fr-FR" sz="1600" b="0" i="1"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 0,021 kgN</a:t>
            </a:r>
            <a:r>
              <a:rPr kumimoji="0" lang="fr-FR" sz="1600" b="0" i="1" u="none" strike="noStrike" kern="1200" cap="none" spc="0" normalizeH="0" baseline="-25000" noProof="0" dirty="0">
                <a:ln>
                  <a:noFill/>
                </a:ln>
                <a:solidFill>
                  <a:prstClr val="black"/>
                </a:solidFill>
                <a:effectLst/>
                <a:uLnTx/>
                <a:uFillTx/>
                <a:latin typeface="Calibri"/>
                <a:ea typeface="ＭＳ Ｐゴシック" pitchFamily="34" charset="-128"/>
                <a:cs typeface="Arial" pitchFamily="34" charset="0"/>
              </a:rPr>
              <a:t>2</a:t>
            </a:r>
            <a:r>
              <a:rPr kumimoji="0" lang="fr-FR" sz="1600" b="0" i="1"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O / kg d’N épandu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1"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épandage </a:t>
            </a:r>
            <a:r>
              <a:rPr kumimoji="0" lang="fr-FR" sz="1600" b="1" i="1"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d'engrais organiques </a:t>
            </a:r>
            <a:r>
              <a:rPr kumimoji="0" lang="fr-FR" sz="1600" b="0" i="1"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(déjections animales, végétaux, compost,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1"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boues de station d'épuration...) : 0,022 kgN</a:t>
            </a:r>
            <a:r>
              <a:rPr kumimoji="0" lang="fr-FR" sz="1600" b="0" i="1" u="none" strike="noStrike" kern="1200" cap="none" spc="0" normalizeH="0" baseline="-25000" noProof="0" dirty="0">
                <a:ln>
                  <a:noFill/>
                </a:ln>
                <a:solidFill>
                  <a:prstClr val="black"/>
                </a:solidFill>
                <a:effectLst/>
                <a:uLnTx/>
                <a:uFillTx/>
                <a:latin typeface="Calibri"/>
                <a:ea typeface="ＭＳ Ｐゴシック" pitchFamily="34" charset="-128"/>
                <a:cs typeface="Arial" pitchFamily="34" charset="0"/>
              </a:rPr>
              <a:t>2</a:t>
            </a:r>
            <a:r>
              <a:rPr kumimoji="0" lang="fr-FR" sz="1600" b="0" i="1"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O / kg d’N épandu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1" i="1"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résidus de culture </a:t>
            </a:r>
            <a:r>
              <a:rPr kumimoji="0" lang="fr-FR" sz="1600" b="0" i="1"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 0,019 kgN</a:t>
            </a:r>
            <a:r>
              <a:rPr kumimoji="0" lang="fr-FR" sz="1600" b="0" i="1" u="none" strike="noStrike" kern="1200" cap="none" spc="0" normalizeH="0" baseline="-25000" noProof="0" dirty="0">
                <a:ln>
                  <a:noFill/>
                </a:ln>
                <a:solidFill>
                  <a:prstClr val="black"/>
                </a:solidFill>
                <a:effectLst/>
                <a:uLnTx/>
                <a:uFillTx/>
                <a:latin typeface="Calibri"/>
                <a:ea typeface="ＭＳ Ｐゴシック" pitchFamily="34" charset="-128"/>
                <a:cs typeface="Arial" pitchFamily="34" charset="0"/>
              </a:rPr>
              <a:t>2</a:t>
            </a:r>
            <a:r>
              <a:rPr kumimoji="0" lang="fr-FR" sz="1600" b="0" i="1"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O / kg d’N épandu</a:t>
            </a:r>
          </a:p>
        </p:txBody>
      </p:sp>
      <p:sp>
        <p:nvSpPr>
          <p:cNvPr id="2" name="ZoneTexte 1"/>
          <p:cNvSpPr txBox="1"/>
          <p:nvPr/>
        </p:nvSpPr>
        <p:spPr>
          <a:xfrm>
            <a:off x="726208" y="736064"/>
            <a:ext cx="9217024" cy="646331"/>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Les engrais arrivent sur l’exploitation avec un poids en CO</a:t>
            </a:r>
            <a:r>
              <a:rPr kumimoji="0" lang="fr-FR" sz="1800" b="0" i="0" u="none" strike="noStrike" kern="1200" cap="none" spc="0" normalizeH="0" baseline="-25000" noProof="0" dirty="0">
                <a:ln>
                  <a:noFill/>
                </a:ln>
                <a:solidFill>
                  <a:prstClr val="black"/>
                </a:solidFill>
                <a:effectLst/>
                <a:uLnTx/>
                <a:uFillTx/>
                <a:latin typeface="Arial" pitchFamily="34" charset="0"/>
                <a:ea typeface="ＭＳ Ｐゴシック" pitchFamily="34" charset="-128"/>
                <a:cs typeface="Arial" pitchFamily="34" charset="0"/>
              </a:rPr>
              <a:t>2</a:t>
            </a:r>
            <a:r>
              <a:rPr kumimoji="0" lang="fr-FR" sz="18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 important (</a:t>
            </a:r>
            <a:r>
              <a:rPr kumimoji="0" lang="fr-FR" sz="1800" b="0" i="0" u="none" strike="noStrike" kern="1200" cap="none" spc="0" normalizeH="0" baseline="0" noProof="0" dirty="0">
                <a:ln>
                  <a:noFill/>
                </a:ln>
                <a:solidFill>
                  <a:srgbClr val="F79646">
                    <a:lumMod val="75000"/>
                  </a:srgbClr>
                </a:solidFill>
                <a:effectLst/>
                <a:uLnTx/>
                <a:uFillTx/>
                <a:latin typeface="Arial" pitchFamily="34" charset="0"/>
                <a:ea typeface="ＭＳ Ｐゴシック" pitchFamily="34" charset="-128"/>
                <a:cs typeface="Arial" pitchFamily="34" charset="0"/>
              </a:rPr>
              <a:t>émissions indirectes</a:t>
            </a:r>
            <a:r>
              <a:rPr kumimoji="0" lang="fr-FR" sz="18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 + il y a souvent des pertes à l’épandage (</a:t>
            </a:r>
            <a:r>
              <a:rPr kumimoji="0" lang="fr-FR" sz="1800" b="0" i="0" u="none" strike="noStrike" kern="1200" cap="none" spc="0" normalizeH="0" baseline="0" noProof="0" dirty="0">
                <a:ln>
                  <a:noFill/>
                </a:ln>
                <a:solidFill>
                  <a:srgbClr val="F79646">
                    <a:lumMod val="75000"/>
                  </a:srgbClr>
                </a:solidFill>
                <a:effectLst/>
                <a:uLnTx/>
                <a:uFillTx/>
                <a:latin typeface="Arial" pitchFamily="34" charset="0"/>
                <a:ea typeface="ＭＳ Ｐゴシック" pitchFamily="34" charset="-128"/>
                <a:cs typeface="Arial" pitchFamily="34" charset="0"/>
              </a:rPr>
              <a:t>émissions directes</a:t>
            </a:r>
            <a:r>
              <a:rPr kumimoji="0" lang="fr-FR" sz="18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 N</a:t>
            </a:r>
            <a:r>
              <a:rPr kumimoji="0" lang="fr-FR" sz="1800" b="0" i="0" u="none" strike="noStrike" kern="1200" cap="none" spc="0" normalizeH="0" baseline="-25000" noProof="0" dirty="0">
                <a:ln>
                  <a:noFill/>
                </a:ln>
                <a:solidFill>
                  <a:prstClr val="black"/>
                </a:solidFill>
                <a:effectLst/>
                <a:uLnTx/>
                <a:uFillTx/>
                <a:latin typeface="Arial" pitchFamily="34" charset="0"/>
                <a:ea typeface="ＭＳ Ｐゴシック" pitchFamily="34" charset="-128"/>
                <a:cs typeface="Arial" pitchFamily="34" charset="0"/>
              </a:rPr>
              <a:t>2</a:t>
            </a:r>
            <a:r>
              <a:rPr kumimoji="0" lang="fr-FR" sz="18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O)</a:t>
            </a:r>
          </a:p>
        </p:txBody>
      </p:sp>
      <p:sp>
        <p:nvSpPr>
          <p:cNvPr id="4" name="ZoneTexte 3">
            <a:extLst>
              <a:ext uri="{FF2B5EF4-FFF2-40B4-BE49-F238E27FC236}">
                <a16:creationId xmlns:a16="http://schemas.microsoft.com/office/drawing/2014/main" id="{EEE3109E-718B-1416-4895-F6DB191FF94A}"/>
              </a:ext>
            </a:extLst>
          </p:cNvPr>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F81BD">
                    <a:lumMod val="50000"/>
                  </a:srgbClr>
                </a:solidFill>
                <a:effectLst/>
                <a:uLnTx/>
                <a:uFillTx/>
                <a:latin typeface="Calibri"/>
                <a:ea typeface="+mn-ea"/>
                <a:cs typeface="+mn-cs"/>
              </a:rPr>
              <a:t>Émettre moins…                                                                                                                     FERTILISATION</a:t>
            </a:r>
          </a:p>
        </p:txBody>
      </p:sp>
      <p:sp>
        <p:nvSpPr>
          <p:cNvPr id="6" name="Étoile : 10 branches 5">
            <a:extLst>
              <a:ext uri="{FF2B5EF4-FFF2-40B4-BE49-F238E27FC236}">
                <a16:creationId xmlns:a16="http://schemas.microsoft.com/office/drawing/2014/main" id="{9FADA46B-2A84-2E3A-AADB-7E41705C8C6F}"/>
              </a:ext>
            </a:extLst>
          </p:cNvPr>
          <p:cNvSpPr/>
          <p:nvPr/>
        </p:nvSpPr>
        <p:spPr>
          <a:xfrm>
            <a:off x="1919536" y="5063316"/>
            <a:ext cx="2274445" cy="1560026"/>
          </a:xfrm>
          <a:prstGeom prst="star10">
            <a:avLst/>
          </a:prstGeom>
          <a:solidFill>
            <a:srgbClr val="FF99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Calibri"/>
                <a:ea typeface="+mn-ea"/>
                <a:cs typeface="+mn-cs"/>
              </a:rPr>
              <a:t>1 kg N</a:t>
            </a:r>
            <a:r>
              <a:rPr kumimoji="0" lang="fr-FR" sz="2000" b="0" i="0" u="none" strike="noStrike" kern="1200" cap="none" spc="0" normalizeH="0" baseline="-25000" noProof="0" dirty="0">
                <a:ln>
                  <a:noFill/>
                </a:ln>
                <a:solidFill>
                  <a:prstClr val="white"/>
                </a:solidFill>
                <a:effectLst/>
                <a:uLnTx/>
                <a:uFillTx/>
                <a:latin typeface="Calibri"/>
                <a:ea typeface="+mn-ea"/>
                <a:cs typeface="+mn-cs"/>
              </a:rPr>
              <a:t>2</a:t>
            </a:r>
            <a:r>
              <a:rPr kumimoji="0" lang="fr-FR" sz="2000" b="0" i="0" u="none" strike="noStrike" kern="1200" cap="none" spc="0" normalizeH="0" baseline="0" noProof="0" dirty="0">
                <a:ln>
                  <a:noFill/>
                </a:ln>
                <a:solidFill>
                  <a:prstClr val="white"/>
                </a:solidFill>
                <a:effectLst/>
                <a:uLnTx/>
                <a:uFillTx/>
                <a:latin typeface="Calibri"/>
                <a:ea typeface="+mn-ea"/>
                <a:cs typeface="+mn-cs"/>
              </a:rPr>
              <a: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Calibri"/>
                <a:ea typeface="+mn-ea"/>
                <a:cs typeface="+mn-cs"/>
              </a:rPr>
              <a:t>298 kg CO</a:t>
            </a:r>
            <a:r>
              <a:rPr kumimoji="0" lang="fr-FR" sz="2000" b="0" i="0" u="none" strike="noStrike" kern="1200" cap="none" spc="0" normalizeH="0" baseline="-25000" noProof="0" dirty="0">
                <a:ln>
                  <a:noFill/>
                </a:ln>
                <a:solidFill>
                  <a:prstClr val="white"/>
                </a:solidFill>
                <a:effectLst/>
                <a:uLnTx/>
                <a:uFillTx/>
                <a:latin typeface="Calibri"/>
                <a:ea typeface="+mn-ea"/>
                <a:cs typeface="+mn-cs"/>
              </a:rPr>
              <a:t>2</a:t>
            </a:r>
            <a:r>
              <a:rPr kumimoji="0" lang="fr-FR" sz="2000" b="0" i="0" u="none" strike="noStrike" kern="1200" cap="none" spc="0" normalizeH="0" baseline="0" noProof="0" dirty="0">
                <a:ln>
                  <a:noFill/>
                </a:ln>
                <a:solidFill>
                  <a:prstClr val="white"/>
                </a:solidFill>
                <a:effectLst/>
                <a:uLnTx/>
                <a:uFillTx/>
                <a:latin typeface="Calibri"/>
                <a:ea typeface="+mn-ea"/>
                <a:cs typeface="+mn-cs"/>
              </a:rPr>
              <a:t> eq</a:t>
            </a:r>
          </a:p>
        </p:txBody>
      </p:sp>
    </p:spTree>
    <p:extLst>
      <p:ext uri="{BB962C8B-B14F-4D97-AF65-F5344CB8AC3E}">
        <p14:creationId xmlns:p14="http://schemas.microsoft.com/office/powerpoint/2010/main" val="6848177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du contenu 3"/>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5087888" y="1733082"/>
            <a:ext cx="6552728" cy="3774040"/>
          </a:xfrm>
          <a:prstGeom prst="rect">
            <a:avLst/>
          </a:prstGeom>
        </p:spPr>
      </p:pic>
      <p:sp>
        <p:nvSpPr>
          <p:cNvPr id="10" name="Espace réservé du contenu 2"/>
          <p:cNvSpPr txBox="1">
            <a:spLocks/>
          </p:cNvSpPr>
          <p:nvPr/>
        </p:nvSpPr>
        <p:spPr>
          <a:xfrm>
            <a:off x="790986" y="1196752"/>
            <a:ext cx="11065653" cy="576064"/>
          </a:xfrm>
          <a:prstGeom prst="rect">
            <a:avLst/>
          </a:prstGeom>
        </p:spPr>
        <p:txBody>
          <a:bodyPr vert="horz" lIns="91440" tIns="45720" rIns="91440" bIns="45720" rtlCol="0">
            <a:noAutofit/>
          </a:bodyPr>
          <a:lstStyle>
            <a:lvl1pPr indent="0">
              <a:spcBef>
                <a:spcPct val="20000"/>
              </a:spcBef>
              <a:buFont typeface="Arial" panose="020B0604020202020204" pitchFamily="34" charset="0"/>
              <a:buNone/>
              <a:defRPr sz="2400" b="1">
                <a:solidFill>
                  <a:schemeClr val="tx2"/>
                </a:solidFill>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2200" b="1" i="0" u="none" strike="noStrike" kern="1200" cap="none" spc="0" normalizeH="0" baseline="0" noProof="0" dirty="0">
                <a:ln>
                  <a:noFill/>
                </a:ln>
                <a:solidFill>
                  <a:srgbClr val="1F497D"/>
                </a:solidFill>
                <a:effectLst/>
                <a:uLnTx/>
                <a:uFillTx/>
                <a:latin typeface="Calibri"/>
                <a:ea typeface="+mn-ea"/>
                <a:cs typeface="+mn-cs"/>
              </a:rPr>
              <a:t>Des pertes d’azote sont observées sur toute la chaîne de fertilisation des cultures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384" y="5085184"/>
            <a:ext cx="5798141"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839416" y="3276615"/>
            <a:ext cx="4872966" cy="646331"/>
          </a:xfrm>
          <a:prstGeom prst="rect">
            <a:avLst/>
          </a:prstGeom>
          <a:solidFill>
            <a:schemeClr val="accent6">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À l’échelle d’une exploitation de 100 ha cultivés, 1 unité N évitée représente 1,26 t éq.CO</a:t>
            </a:r>
            <a:r>
              <a:rPr kumimoji="0" lang="fr-FR" sz="1800" b="1" i="0" u="none" strike="noStrike" kern="1200" cap="none" spc="0" normalizeH="0" baseline="-25000" noProof="0" dirty="0">
                <a:ln>
                  <a:noFill/>
                </a:ln>
                <a:solidFill>
                  <a:prstClr val="black"/>
                </a:solidFill>
                <a:effectLst/>
                <a:uLnTx/>
                <a:uFillTx/>
                <a:latin typeface="Calibri"/>
                <a:ea typeface="+mn-ea"/>
                <a:cs typeface="+mn-cs"/>
              </a:rPr>
              <a:t>2</a:t>
            </a:r>
            <a:r>
              <a:rPr kumimoji="0" lang="fr-FR" sz="1800" b="1" i="0" u="none" strike="noStrike" kern="1200" cap="none" spc="0" normalizeH="0" baseline="0" noProof="0" dirty="0">
                <a:ln>
                  <a:noFill/>
                </a:ln>
                <a:solidFill>
                  <a:prstClr val="black"/>
                </a:solidFill>
                <a:effectLst/>
                <a:uLnTx/>
                <a:uFillTx/>
                <a:latin typeface="Calibri"/>
                <a:ea typeface="+mn-ea"/>
                <a:cs typeface="+mn-cs"/>
              </a:rPr>
              <a:t> évités</a:t>
            </a:r>
          </a:p>
        </p:txBody>
      </p:sp>
      <p:sp>
        <p:nvSpPr>
          <p:cNvPr id="7" name="Titre 1"/>
          <p:cNvSpPr>
            <a:spLocks noGrp="1"/>
          </p:cNvSpPr>
          <p:nvPr>
            <p:ph type="title"/>
          </p:nvPr>
        </p:nvSpPr>
        <p:spPr>
          <a:xfrm>
            <a:off x="3071665" y="620688"/>
            <a:ext cx="5752459" cy="432048"/>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Autofit/>
          </a:bodyPr>
          <a:lstStyle/>
          <a:p>
            <a:r>
              <a:rPr lang="fr-FR" sz="2400" b="1" dirty="0"/>
              <a:t>1/ Limiter les pertes</a:t>
            </a:r>
          </a:p>
        </p:txBody>
      </p:sp>
      <p:sp>
        <p:nvSpPr>
          <p:cNvPr id="3" name="ZoneTexte 2">
            <a:extLst>
              <a:ext uri="{FF2B5EF4-FFF2-40B4-BE49-F238E27FC236}">
                <a16:creationId xmlns:a16="http://schemas.microsoft.com/office/drawing/2014/main" id="{163B21C2-6082-545A-08A4-11F142DE21D0}"/>
              </a:ext>
            </a:extLst>
          </p:cNvPr>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F81BD">
                    <a:lumMod val="50000"/>
                  </a:srgbClr>
                </a:solidFill>
                <a:effectLst/>
                <a:uLnTx/>
                <a:uFillTx/>
                <a:latin typeface="Calibri"/>
                <a:ea typeface="+mn-ea"/>
                <a:cs typeface="+mn-cs"/>
              </a:rPr>
              <a:t>Émettre moins…                                                                                                                     FERTILISATION</a:t>
            </a:r>
          </a:p>
        </p:txBody>
      </p:sp>
    </p:spTree>
    <p:extLst>
      <p:ext uri="{BB962C8B-B14F-4D97-AF65-F5344CB8AC3E}">
        <p14:creationId xmlns:p14="http://schemas.microsoft.com/office/powerpoint/2010/main" val="8247645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56ED0EE5-6B66-14FA-E09D-D5E561ED60AB}"/>
              </a:ext>
            </a:extLst>
          </p:cNvPr>
          <p:cNvSpPr txBox="1">
            <a:spLocks/>
          </p:cNvSpPr>
          <p:nvPr/>
        </p:nvSpPr>
        <p:spPr>
          <a:xfrm>
            <a:off x="767408" y="182506"/>
            <a:ext cx="10585176" cy="523220"/>
          </a:xfrm>
          <a:prstGeom prst="rect">
            <a:avLst/>
          </a:prstGeom>
          <a:noFill/>
          <a:ln w="9525">
            <a:noFill/>
            <a:miter lim="800000"/>
            <a:headEnd/>
            <a:tailEnd/>
          </a:ln>
          <a:effectLst/>
        </p:spPr>
        <p:txBody>
          <a:bodyPr vert="horz" wrap="square" lIns="91440" tIns="45720" rIns="91440" bIns="45720" numCol="1" rtlCol="0" anchor="ctr" anchorCtr="0" compatLnSpc="1">
            <a:prstTxWarp prst="textNoShape">
              <a:avLst/>
            </a:prstTxWarp>
            <a:noAutofit/>
          </a:bodyPr>
          <a:lstStyle>
            <a:lvl1pPr marL="571500" indent="-571500" fontAlgn="base">
              <a:lnSpc>
                <a:spcPct val="90000"/>
              </a:lnSpc>
              <a:spcBef>
                <a:spcPct val="0"/>
              </a:spcBef>
              <a:spcAft>
                <a:spcPct val="0"/>
              </a:spcAft>
              <a:buBlip>
                <a:blip r:embed="rId2"/>
              </a:buBlip>
              <a:defRPr lang="fr-FR" sz="3600" b="1" cap="small">
                <a:latin typeface="Verdana" pitchFamily="34" charset="0"/>
                <a:ea typeface="Verdana" panose="020B0604030504040204" pitchFamily="34" charset="0"/>
                <a:cs typeface="+mj-cs"/>
              </a:defRPr>
            </a:lvl1pPr>
            <a:lvl2pPr algn="ctr" fontAlgn="base">
              <a:spcBef>
                <a:spcPct val="0"/>
              </a:spcBef>
              <a:spcAft>
                <a:spcPct val="0"/>
              </a:spcAft>
              <a:defRPr sz="4400">
                <a:latin typeface="Calibri" pitchFamily="34" charset="0"/>
              </a:defRPr>
            </a:lvl2pPr>
            <a:lvl3pPr algn="ctr" fontAlgn="base">
              <a:spcBef>
                <a:spcPct val="0"/>
              </a:spcBef>
              <a:spcAft>
                <a:spcPct val="0"/>
              </a:spcAft>
              <a:defRPr sz="4400">
                <a:latin typeface="Calibri" pitchFamily="34" charset="0"/>
              </a:defRPr>
            </a:lvl3pPr>
            <a:lvl4pPr algn="ctr" fontAlgn="base">
              <a:spcBef>
                <a:spcPct val="0"/>
              </a:spcBef>
              <a:spcAft>
                <a:spcPct val="0"/>
              </a:spcAft>
              <a:defRPr sz="4400">
                <a:latin typeface="Calibri" pitchFamily="34" charset="0"/>
              </a:defRPr>
            </a:lvl4pPr>
            <a:lvl5pPr algn="ctr" fontAlgn="base">
              <a:spcBef>
                <a:spcPct val="0"/>
              </a:spcBef>
              <a:spcAft>
                <a:spcPct val="0"/>
              </a:spcAft>
              <a:defRPr sz="4400">
                <a:latin typeface="Calibri" pitchFamily="34" charset="0"/>
              </a:defRPr>
            </a:lvl5pPr>
            <a:lvl6pPr marL="457200" algn="ctr" fontAlgn="base">
              <a:spcBef>
                <a:spcPct val="0"/>
              </a:spcBef>
              <a:spcAft>
                <a:spcPct val="0"/>
              </a:spcAft>
              <a:defRPr sz="4400">
                <a:latin typeface="Calibri" pitchFamily="34" charset="0"/>
              </a:defRPr>
            </a:lvl6pPr>
            <a:lvl7pPr marL="914400" algn="ctr" fontAlgn="base">
              <a:spcBef>
                <a:spcPct val="0"/>
              </a:spcBef>
              <a:spcAft>
                <a:spcPct val="0"/>
              </a:spcAft>
              <a:defRPr sz="4400">
                <a:latin typeface="Calibri" pitchFamily="34" charset="0"/>
              </a:defRPr>
            </a:lvl7pPr>
            <a:lvl8pPr marL="1371600" algn="ctr" fontAlgn="base">
              <a:spcBef>
                <a:spcPct val="0"/>
              </a:spcBef>
              <a:spcAft>
                <a:spcPct val="0"/>
              </a:spcAft>
              <a:defRPr sz="4400">
                <a:latin typeface="Calibri" pitchFamily="34" charset="0"/>
              </a:defRPr>
            </a:lvl8pPr>
            <a:lvl9pPr marL="1828800" algn="ctr" fontAlgn="base">
              <a:spcBef>
                <a:spcPct val="0"/>
              </a:spcBef>
              <a:spcAft>
                <a:spcPct val="0"/>
              </a:spcAft>
              <a:defRPr sz="4400">
                <a:latin typeface="Calibri" pitchFamily="34" charset="0"/>
              </a:defRPr>
            </a:lvl9pPr>
          </a:lstStyle>
          <a:p>
            <a:pPr marL="571500" marR="0" lvl="0" indent="-571500" algn="l" defTabSz="914400" rtl="0" eaLnBrk="1" fontAlgn="base" latinLnBrk="0" hangingPunct="1">
              <a:lnSpc>
                <a:spcPct val="90000"/>
              </a:lnSpc>
              <a:spcBef>
                <a:spcPct val="0"/>
              </a:spcBef>
              <a:spcAft>
                <a:spcPct val="0"/>
              </a:spcAft>
              <a:buClrTx/>
              <a:buSzTx/>
              <a:buFontTx/>
              <a:buBlip>
                <a:blip r:embed="rId2"/>
              </a:buBlip>
              <a:tabLst/>
              <a:defRPr/>
            </a:pPr>
            <a:r>
              <a:rPr kumimoji="0" lang="fr-FR" sz="3200" b="1" i="0" u="none" strike="noStrike" kern="1200" cap="small" spc="0" normalizeH="0" baseline="0" noProof="0" dirty="0">
                <a:ln>
                  <a:noFill/>
                </a:ln>
                <a:solidFill>
                  <a:srgbClr val="000000"/>
                </a:solidFill>
                <a:effectLst/>
                <a:uLnTx/>
                <a:uFillTx/>
                <a:latin typeface="Verdana" pitchFamily="34" charset="0"/>
                <a:ea typeface="Verdana" panose="020B0604030504040204" pitchFamily="34" charset="0"/>
                <a:cs typeface="+mj-cs"/>
              </a:rPr>
              <a:t>Volatilisation ammoniacale</a:t>
            </a:r>
          </a:p>
        </p:txBody>
      </p:sp>
      <p:sp>
        <p:nvSpPr>
          <p:cNvPr id="5" name="Rectangle 4">
            <a:extLst>
              <a:ext uri="{FF2B5EF4-FFF2-40B4-BE49-F238E27FC236}">
                <a16:creationId xmlns:a16="http://schemas.microsoft.com/office/drawing/2014/main" id="{44AACB81-63F7-8163-290A-6AA8DEA3419A}"/>
              </a:ext>
            </a:extLst>
          </p:cNvPr>
          <p:cNvSpPr/>
          <p:nvPr/>
        </p:nvSpPr>
        <p:spPr>
          <a:xfrm>
            <a:off x="6888088" y="1556792"/>
            <a:ext cx="5040560" cy="447814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CFD501"/>
                </a:solidFill>
                <a:effectLst/>
                <a:uLnTx/>
                <a:uFillTx/>
                <a:latin typeface="Verdana"/>
                <a:ea typeface="+mn-ea"/>
                <a:cs typeface="+mn-cs"/>
                <a:sym typeface="Wingdings" pitchFamily="2" charset="2"/>
              </a:rPr>
              <a:t>&gt;&gt;</a:t>
            </a:r>
            <a:r>
              <a:rPr kumimoji="0" lang="fr-FR" sz="1800" b="0" i="0" u="none" strike="noStrike" kern="1200" cap="none" spc="0" normalizeH="0" baseline="0" noProof="0" dirty="0">
                <a:ln>
                  <a:noFill/>
                </a:ln>
                <a:solidFill>
                  <a:srgbClr val="375C73"/>
                </a:solidFill>
                <a:effectLst/>
                <a:uLnTx/>
                <a:uFillTx/>
                <a:latin typeface="Verdana"/>
                <a:ea typeface="+mn-ea"/>
                <a:cs typeface="+mn-cs"/>
                <a:sym typeface="Wingdings" pitchFamily="2" charset="2"/>
              </a:rPr>
              <a:t> </a:t>
            </a:r>
            <a:r>
              <a:rPr kumimoji="0" lang="fr-FR" sz="1800" b="0" i="0" u="none" strike="noStrike" kern="1200" cap="none" spc="0" normalizeH="0" baseline="0" noProof="0" dirty="0">
                <a:ln>
                  <a:noFill/>
                </a:ln>
                <a:solidFill>
                  <a:srgbClr val="375C73"/>
                </a:solidFill>
                <a:effectLst/>
                <a:uLnTx/>
                <a:uFillTx/>
                <a:latin typeface="Verdana"/>
                <a:ea typeface="+mn-ea"/>
                <a:cs typeface="+mn-cs"/>
              </a:rPr>
              <a:t>Passage du </a:t>
            </a:r>
            <a:r>
              <a:rPr kumimoji="0" lang="fr-FR" sz="1800" b="1" i="0" u="none" strike="noStrike" kern="1200" cap="none" spc="0" normalizeH="0" baseline="0" noProof="0" dirty="0">
                <a:ln>
                  <a:noFill/>
                </a:ln>
                <a:solidFill>
                  <a:srgbClr val="24AFB8"/>
                </a:solidFill>
                <a:effectLst/>
                <a:uLnTx/>
                <a:uFillTx/>
                <a:latin typeface="Verdana"/>
                <a:ea typeface="+mn-ea"/>
                <a:cs typeface="+mn-cs"/>
              </a:rPr>
              <a:t>NH</a:t>
            </a:r>
            <a:r>
              <a:rPr kumimoji="0" lang="fr-FR" sz="1800" b="1" i="0" u="none" strike="noStrike" kern="1200" cap="none" spc="0" normalizeH="0" baseline="-25000" noProof="0" dirty="0">
                <a:ln>
                  <a:noFill/>
                </a:ln>
                <a:solidFill>
                  <a:srgbClr val="24AFB8"/>
                </a:solidFill>
                <a:effectLst/>
                <a:uLnTx/>
                <a:uFillTx/>
                <a:latin typeface="Verdana"/>
                <a:ea typeface="+mn-ea"/>
                <a:cs typeface="+mn-cs"/>
              </a:rPr>
              <a:t>4</a:t>
            </a:r>
            <a:r>
              <a:rPr kumimoji="0" lang="fr-FR" sz="1800" b="1" i="0" u="none" strike="noStrike" kern="1200" cap="none" spc="0" normalizeH="0" baseline="30000" noProof="0" dirty="0">
                <a:ln>
                  <a:noFill/>
                </a:ln>
                <a:solidFill>
                  <a:srgbClr val="24AFB8"/>
                </a:solidFill>
                <a:effectLst/>
                <a:uLnTx/>
                <a:uFillTx/>
                <a:latin typeface="Verdana"/>
                <a:ea typeface="+mn-ea"/>
                <a:cs typeface="+mn-cs"/>
              </a:rPr>
              <a:t>+</a:t>
            </a:r>
            <a:r>
              <a:rPr kumimoji="0" lang="fr-FR" sz="1800" b="0" i="0" u="none" strike="noStrike" kern="1200" cap="none" spc="0" normalizeH="0" baseline="0" noProof="0" dirty="0">
                <a:ln>
                  <a:noFill/>
                </a:ln>
                <a:solidFill>
                  <a:srgbClr val="24AFB8"/>
                </a:solidFill>
                <a:effectLst/>
                <a:uLnTx/>
                <a:uFillTx/>
                <a:latin typeface="Verdana"/>
                <a:ea typeface="+mn-ea"/>
                <a:cs typeface="+mn-cs"/>
              </a:rPr>
              <a:t> </a:t>
            </a:r>
            <a:r>
              <a:rPr kumimoji="0" lang="fr-FR" sz="1800" b="0" i="0" u="none" strike="noStrike" kern="1200" cap="none" spc="0" normalizeH="0" baseline="0" noProof="0" dirty="0">
                <a:ln>
                  <a:noFill/>
                </a:ln>
                <a:solidFill>
                  <a:srgbClr val="375C73"/>
                </a:solidFill>
                <a:effectLst/>
                <a:uLnTx/>
                <a:uFillTx/>
                <a:latin typeface="Verdana"/>
                <a:ea typeface="+mn-ea"/>
                <a:cs typeface="+mn-cs"/>
              </a:rPr>
              <a:t>adsorbé sur le complexe argilo-humique ou dissous dans la solution du sol </a:t>
            </a:r>
            <a:r>
              <a:rPr kumimoji="0" lang="fr-FR" sz="1800" b="1" i="0" u="none" strike="noStrike" kern="1200" cap="none" spc="0" normalizeH="0" baseline="0" noProof="0" dirty="0">
                <a:ln>
                  <a:noFill/>
                </a:ln>
                <a:solidFill>
                  <a:srgbClr val="24AFB8"/>
                </a:solidFill>
                <a:effectLst/>
                <a:uLnTx/>
                <a:uFillTx/>
                <a:latin typeface="Verdana"/>
                <a:ea typeface="+mn-ea"/>
                <a:cs typeface="+mn-cs"/>
              </a:rPr>
              <a:t>vers sa forme gazeuse NH</a:t>
            </a:r>
            <a:r>
              <a:rPr kumimoji="0" lang="fr-FR" sz="1800" b="1" i="0" u="none" strike="noStrike" kern="1200" cap="none" spc="0" normalizeH="0" baseline="-25000" noProof="0" dirty="0">
                <a:ln>
                  <a:noFill/>
                </a:ln>
                <a:solidFill>
                  <a:srgbClr val="24AFB8"/>
                </a:solidFill>
                <a:effectLst/>
                <a:uLnTx/>
                <a:uFillTx/>
                <a:latin typeface="Verdana"/>
                <a:ea typeface="+mn-ea"/>
                <a:cs typeface="+mn-cs"/>
              </a:rPr>
              <a:t>3</a:t>
            </a:r>
            <a:r>
              <a:rPr kumimoji="0" lang="fr-FR" sz="1800" b="1" i="0" u="none" strike="noStrike" kern="1200" cap="none" spc="0" normalizeH="0" baseline="0" noProof="0" dirty="0">
                <a:ln>
                  <a:noFill/>
                </a:ln>
                <a:solidFill>
                  <a:srgbClr val="24AFB8"/>
                </a:solidFill>
                <a:effectLst/>
                <a:uLnTx/>
                <a:uFillTx/>
                <a:latin typeface="Verdana"/>
                <a:ea typeface="+mn-ea"/>
                <a:cs typeface="+mn-cs"/>
              </a:rPr>
              <a:t> </a:t>
            </a:r>
            <a:r>
              <a:rPr kumimoji="0" lang="fr-FR" sz="1800" b="0" i="0" u="none" strike="noStrike" kern="1200" cap="none" spc="0" normalizeH="0" baseline="0" noProof="0" dirty="0">
                <a:ln>
                  <a:noFill/>
                </a:ln>
                <a:solidFill>
                  <a:srgbClr val="375C73"/>
                </a:solidFill>
                <a:effectLst/>
                <a:uLnTx/>
                <a:uFillTx/>
                <a:latin typeface="Verdana"/>
                <a:ea typeface="+mn-ea"/>
                <a:cs typeface="+mn-cs"/>
              </a:rPr>
              <a:t>émise dans l’atmosphère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CFD501"/>
                </a:solidFill>
                <a:effectLst/>
                <a:uLnTx/>
                <a:uFillTx/>
                <a:latin typeface="Verdana"/>
                <a:ea typeface="+mn-ea"/>
                <a:cs typeface="+mn-cs"/>
                <a:sym typeface="Wingdings" pitchFamily="2" charset="2"/>
              </a:rPr>
              <a:t>&gt;&gt;</a:t>
            </a:r>
            <a:r>
              <a:rPr kumimoji="0" lang="fr-FR" sz="1800" b="0" i="0" u="none" strike="noStrike" kern="1200" cap="none" spc="0" normalizeH="0" baseline="0" noProof="0" dirty="0">
                <a:ln>
                  <a:noFill/>
                </a:ln>
                <a:solidFill>
                  <a:srgbClr val="375C73"/>
                </a:solidFill>
                <a:effectLst/>
                <a:uLnTx/>
                <a:uFillTx/>
                <a:latin typeface="Verdana"/>
                <a:ea typeface="+mn-ea"/>
                <a:cs typeface="+mn-cs"/>
                <a:sym typeface="Wingdings" pitchFamily="2" charset="2"/>
              </a:rPr>
              <a:t> </a:t>
            </a:r>
            <a:r>
              <a:rPr kumimoji="0" lang="fr-FR" sz="1800" b="0" i="0" u="none" strike="noStrike" kern="1200" cap="none" spc="0" normalizeH="0" baseline="0" noProof="0" dirty="0">
                <a:ln>
                  <a:noFill/>
                </a:ln>
                <a:solidFill>
                  <a:srgbClr val="375C73"/>
                </a:solidFill>
                <a:effectLst/>
                <a:uLnTx/>
                <a:uFillTx/>
                <a:latin typeface="Verdana"/>
                <a:ea typeface="+mn-ea"/>
                <a:cs typeface="+mn-cs"/>
              </a:rPr>
              <a:t>Se produit à la surface du sol à partir d’une source d’azote ammoniacal</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1800" b="0" i="0" u="none" strike="noStrike" kern="1200" cap="none" spc="0" normalizeH="0" baseline="0" noProof="0" dirty="0">
                <a:ln>
                  <a:noFill/>
                </a:ln>
                <a:solidFill>
                  <a:srgbClr val="CFD501"/>
                </a:solidFill>
                <a:effectLst/>
                <a:uLnTx/>
                <a:uFillTx/>
                <a:latin typeface="Verdana"/>
                <a:ea typeface="+mn-ea"/>
                <a:cs typeface="+mn-cs"/>
                <a:sym typeface="Wingdings" pitchFamily="2" charset="2"/>
              </a:rPr>
              <a:t>&gt;&gt;</a:t>
            </a:r>
            <a:r>
              <a:rPr kumimoji="0" lang="fr-FR" sz="1800" b="0" i="0" u="none" strike="noStrike" kern="1200" cap="none" spc="0" normalizeH="0" baseline="0" noProof="0" dirty="0">
                <a:ln>
                  <a:noFill/>
                </a:ln>
                <a:solidFill>
                  <a:srgbClr val="375C73"/>
                </a:solidFill>
                <a:effectLst/>
                <a:uLnTx/>
                <a:uFillTx/>
                <a:latin typeface="Verdana"/>
                <a:ea typeface="+mn-ea"/>
                <a:cs typeface="+mn-cs"/>
                <a:sym typeface="Wingdings" pitchFamily="2" charset="2"/>
              </a:rPr>
              <a:t> S</a:t>
            </a:r>
            <a:r>
              <a:rPr kumimoji="0" lang="fr-FR" sz="1800" b="0" i="0" u="none" strike="noStrike" kern="1200" cap="none" spc="0" normalizeH="0" baseline="0" noProof="0" dirty="0">
                <a:ln>
                  <a:noFill/>
                </a:ln>
                <a:solidFill>
                  <a:srgbClr val="375C73"/>
                </a:solidFill>
                <a:effectLst/>
                <a:uLnTx/>
                <a:uFillTx/>
                <a:latin typeface="Verdana"/>
                <a:ea typeface="+mn-ea"/>
                <a:cs typeface="+mn-cs"/>
              </a:rPr>
              <a:t>e produit rapidement après l’apport (</a:t>
            </a:r>
            <a:r>
              <a:rPr kumimoji="0" lang="fr-FR" sz="1800" b="0" i="0" u="none" strike="noStrike" kern="1200" cap="none" spc="0" normalizeH="0" baseline="0" noProof="0" dirty="0" err="1">
                <a:ln>
                  <a:noFill/>
                </a:ln>
                <a:solidFill>
                  <a:srgbClr val="375C73"/>
                </a:solidFill>
                <a:effectLst/>
                <a:uLnTx/>
                <a:uFillTx/>
                <a:latin typeface="Verdana"/>
                <a:ea typeface="+mn-ea"/>
                <a:cs typeface="+mn-cs"/>
              </a:rPr>
              <a:t>qlqs</a:t>
            </a:r>
            <a:r>
              <a:rPr kumimoji="0" lang="fr-FR" sz="1800" b="0" i="0" u="none" strike="noStrike" kern="1200" cap="none" spc="0" normalizeH="0" baseline="0" noProof="0" dirty="0">
                <a:ln>
                  <a:noFill/>
                </a:ln>
                <a:solidFill>
                  <a:srgbClr val="375C73"/>
                </a:solidFill>
                <a:effectLst/>
                <a:uLnTx/>
                <a:uFillTx/>
                <a:latin typeface="Verdana"/>
                <a:ea typeface="+mn-ea"/>
                <a:cs typeface="+mn-cs"/>
              </a:rPr>
              <a:t> heures à </a:t>
            </a:r>
            <a:r>
              <a:rPr kumimoji="0" lang="fr-FR" sz="1800" b="0" i="0" u="none" strike="noStrike" kern="1200" cap="none" spc="0" normalizeH="0" baseline="0" noProof="0" dirty="0" err="1">
                <a:ln>
                  <a:noFill/>
                </a:ln>
                <a:solidFill>
                  <a:srgbClr val="375C73"/>
                </a:solidFill>
                <a:effectLst/>
                <a:uLnTx/>
                <a:uFillTx/>
                <a:latin typeface="Verdana"/>
                <a:ea typeface="+mn-ea"/>
                <a:cs typeface="+mn-cs"/>
              </a:rPr>
              <a:t>qlqs</a:t>
            </a:r>
            <a:r>
              <a:rPr kumimoji="0" lang="fr-FR" sz="1800" b="0" i="0" u="none" strike="noStrike" kern="1200" cap="none" spc="0" normalizeH="0" baseline="0" noProof="0" dirty="0">
                <a:ln>
                  <a:noFill/>
                </a:ln>
                <a:solidFill>
                  <a:srgbClr val="375C73"/>
                </a:solidFill>
                <a:effectLst/>
                <a:uLnTx/>
                <a:uFillTx/>
                <a:latin typeface="Verdana"/>
                <a:ea typeface="+mn-ea"/>
                <a:cs typeface="+mn-cs"/>
              </a:rPr>
              <a:t> jours)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CFD501"/>
                </a:solidFill>
                <a:effectLst/>
                <a:uLnTx/>
                <a:uFillTx/>
                <a:latin typeface="Verdana"/>
                <a:ea typeface="+mn-ea"/>
                <a:cs typeface="+mn-cs"/>
                <a:sym typeface="Wingdings" pitchFamily="2" charset="2"/>
              </a:rPr>
              <a:t>&gt;&gt; </a:t>
            </a:r>
            <a:r>
              <a:rPr kumimoji="0" lang="fr-FR" sz="1800" b="0" i="0" u="none" strike="noStrike" kern="1200" cap="none" spc="0" normalizeH="0" baseline="0" noProof="0" dirty="0">
                <a:ln>
                  <a:noFill/>
                </a:ln>
                <a:solidFill>
                  <a:srgbClr val="375C73"/>
                </a:solidFill>
                <a:effectLst/>
                <a:uLnTx/>
                <a:uFillTx/>
                <a:latin typeface="Verdana"/>
                <a:ea typeface="+mn-ea"/>
                <a:cs typeface="+mn-cs"/>
              </a:rPr>
              <a:t>Influencée par :</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fr-FR" sz="1800" b="0" i="0" u="none" strike="noStrike" kern="1200" cap="none" spc="0" normalizeH="0" baseline="0" noProof="0" dirty="0">
                <a:ln>
                  <a:noFill/>
                </a:ln>
                <a:solidFill>
                  <a:srgbClr val="375C73"/>
                </a:solidFill>
                <a:effectLst/>
                <a:uLnTx/>
                <a:uFillTx/>
                <a:latin typeface="Verdana"/>
                <a:ea typeface="+mn-ea"/>
                <a:cs typeface="+mn-cs"/>
              </a:rPr>
              <a:t> La </a:t>
            </a:r>
            <a:r>
              <a:rPr kumimoji="0" lang="fr-FR" sz="1800" b="1" i="0" u="none" strike="noStrike" kern="1200" cap="none" spc="0" normalizeH="0" baseline="0" noProof="0" dirty="0">
                <a:ln>
                  <a:noFill/>
                </a:ln>
                <a:solidFill>
                  <a:srgbClr val="24AFB8"/>
                </a:solidFill>
                <a:effectLst/>
                <a:uLnTx/>
                <a:uFillTx/>
                <a:latin typeface="Verdana"/>
                <a:ea typeface="+mn-ea"/>
                <a:cs typeface="+mn-cs"/>
              </a:rPr>
              <a:t>forme</a:t>
            </a:r>
            <a:r>
              <a:rPr kumimoji="0" lang="fr-FR" sz="1800" b="0" i="0" u="none" strike="noStrike" kern="1200" cap="none" spc="0" normalizeH="0" baseline="0" noProof="0" dirty="0">
                <a:ln>
                  <a:noFill/>
                </a:ln>
                <a:solidFill>
                  <a:srgbClr val="375C73"/>
                </a:solidFill>
                <a:effectLst/>
                <a:uLnTx/>
                <a:uFillTx/>
                <a:latin typeface="Verdana"/>
                <a:ea typeface="+mn-ea"/>
                <a:cs typeface="+mn-cs"/>
              </a:rPr>
              <a:t> de l’apport</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fr-FR" sz="1800" b="0" i="0" u="none" strike="noStrike" kern="1200" cap="none" spc="0" normalizeH="0" baseline="0" noProof="0" dirty="0">
                <a:ln>
                  <a:noFill/>
                </a:ln>
                <a:solidFill>
                  <a:srgbClr val="375C73"/>
                </a:solidFill>
                <a:effectLst/>
                <a:uLnTx/>
                <a:uFillTx/>
                <a:latin typeface="Verdana"/>
                <a:ea typeface="+mn-ea"/>
                <a:cs typeface="+mn-cs"/>
              </a:rPr>
              <a:t> Les conditions d’apports : </a:t>
            </a:r>
            <a:r>
              <a:rPr kumimoji="0" lang="fr-FR" sz="1800" b="1" i="0" u="none" strike="noStrike" kern="1200" cap="none" spc="0" normalizeH="0" baseline="0" noProof="0" dirty="0">
                <a:ln>
                  <a:noFill/>
                </a:ln>
                <a:solidFill>
                  <a:srgbClr val="24AFB8"/>
                </a:solidFill>
                <a:effectLst/>
                <a:uLnTx/>
                <a:uFillTx/>
                <a:latin typeface="Verdana"/>
                <a:ea typeface="+mn-ea"/>
                <a:cs typeface="+mn-cs"/>
              </a:rPr>
              <a:t>pratiques</a:t>
            </a:r>
            <a:r>
              <a:rPr kumimoji="0" lang="fr-FR" sz="1800" b="0" i="0" u="none" strike="noStrike" kern="1200" cap="none" spc="0" normalizeH="0" baseline="0" noProof="0" dirty="0">
                <a:ln>
                  <a:noFill/>
                </a:ln>
                <a:solidFill>
                  <a:srgbClr val="24AFB8"/>
                </a:solidFill>
                <a:effectLst/>
                <a:uLnTx/>
                <a:uFillTx/>
                <a:latin typeface="Verdana"/>
                <a:ea typeface="+mn-ea"/>
                <a:cs typeface="+mn-cs"/>
              </a:rPr>
              <a:t>, </a:t>
            </a:r>
            <a:r>
              <a:rPr kumimoji="0" lang="fr-FR" sz="1800" b="1" i="0" u="none" strike="noStrike" kern="1200" cap="none" spc="0" normalizeH="0" baseline="0" noProof="0" dirty="0">
                <a:ln>
                  <a:noFill/>
                </a:ln>
                <a:solidFill>
                  <a:srgbClr val="24AFB8"/>
                </a:solidFill>
                <a:effectLst/>
                <a:uLnTx/>
                <a:uFillTx/>
                <a:latin typeface="Verdana"/>
                <a:ea typeface="+mn-ea"/>
                <a:cs typeface="+mn-cs"/>
              </a:rPr>
              <a:t>propriétés du sol </a:t>
            </a:r>
            <a:r>
              <a:rPr kumimoji="0" lang="fr-FR" sz="1800" b="0" i="0" u="none" strike="noStrike" kern="1200" cap="none" spc="0" normalizeH="0" baseline="0" noProof="0" dirty="0">
                <a:ln>
                  <a:noFill/>
                </a:ln>
                <a:solidFill>
                  <a:srgbClr val="375C73"/>
                </a:solidFill>
                <a:effectLst/>
                <a:uLnTx/>
                <a:uFillTx/>
                <a:latin typeface="Verdana"/>
                <a:ea typeface="+mn-ea"/>
                <a:cs typeface="+mn-cs"/>
              </a:rPr>
              <a:t>(pH, humidité de surface) et </a:t>
            </a:r>
            <a:r>
              <a:rPr kumimoji="0" lang="fr-FR" sz="1800" b="1" i="0" u="none" strike="noStrike" kern="1200" cap="none" spc="0" normalizeH="0" baseline="0" noProof="0" dirty="0">
                <a:ln>
                  <a:noFill/>
                </a:ln>
                <a:solidFill>
                  <a:srgbClr val="24AFB8"/>
                </a:solidFill>
                <a:effectLst/>
                <a:uLnTx/>
                <a:uFillTx/>
                <a:latin typeface="Verdana"/>
                <a:ea typeface="+mn-ea"/>
                <a:cs typeface="+mn-cs"/>
              </a:rPr>
              <a:t>conditions climatiques </a:t>
            </a:r>
            <a:r>
              <a:rPr kumimoji="0" lang="fr-FR" sz="1800" b="0" i="0" u="none" strike="noStrike" kern="1200" cap="none" spc="0" normalizeH="0" baseline="0" noProof="0" dirty="0">
                <a:ln>
                  <a:noFill/>
                </a:ln>
                <a:solidFill>
                  <a:srgbClr val="375C73"/>
                </a:solidFill>
                <a:effectLst/>
                <a:uLnTx/>
                <a:uFillTx/>
                <a:latin typeface="Verdana"/>
                <a:ea typeface="+mn-ea"/>
                <a:cs typeface="+mn-cs"/>
              </a:rPr>
              <a:t>(température, vent, pluviométrie)</a:t>
            </a:r>
          </a:p>
        </p:txBody>
      </p:sp>
      <p:pic>
        <p:nvPicPr>
          <p:cNvPr id="6" name="Picture 2">
            <a:extLst>
              <a:ext uri="{FF2B5EF4-FFF2-40B4-BE49-F238E27FC236}">
                <a16:creationId xmlns:a16="http://schemas.microsoft.com/office/drawing/2014/main" id="{23FD4084-DEB3-6C5B-4790-4A3FA2437535}"/>
              </a:ext>
            </a:extLst>
          </p:cNvPr>
          <p:cNvPicPr>
            <a:picLocks noChangeAspect="1" noChangeArrowheads="1"/>
          </p:cNvPicPr>
          <p:nvPr/>
        </p:nvPicPr>
        <p:blipFill>
          <a:blip r:embed="rId3" cstate="screen"/>
          <a:srcRect/>
          <a:stretch>
            <a:fillRect/>
          </a:stretch>
        </p:blipFill>
        <p:spPr bwMode="auto">
          <a:xfrm>
            <a:off x="263352" y="2246832"/>
            <a:ext cx="6480571" cy="3680325"/>
          </a:xfrm>
          <a:prstGeom prst="rect">
            <a:avLst/>
          </a:prstGeom>
          <a:noFill/>
          <a:ln w="9525">
            <a:noFill/>
            <a:miter lim="800000"/>
            <a:headEnd/>
            <a:tailEnd/>
          </a:ln>
        </p:spPr>
      </p:pic>
      <p:sp>
        <p:nvSpPr>
          <p:cNvPr id="7" name="ZoneTexte 6">
            <a:extLst>
              <a:ext uri="{FF2B5EF4-FFF2-40B4-BE49-F238E27FC236}">
                <a16:creationId xmlns:a16="http://schemas.microsoft.com/office/drawing/2014/main" id="{1F55673A-A24D-3322-F34D-5F07730C4568}"/>
              </a:ext>
            </a:extLst>
          </p:cNvPr>
          <p:cNvSpPr txBox="1"/>
          <p:nvPr/>
        </p:nvSpPr>
        <p:spPr>
          <a:xfrm>
            <a:off x="7248128" y="6539294"/>
            <a:ext cx="288032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prstClr val="black"/>
                </a:solidFill>
                <a:effectLst/>
                <a:uLnTx/>
                <a:uFillTx/>
                <a:latin typeface="Verdana"/>
                <a:ea typeface="+mn-ea"/>
                <a:cs typeface="+mn-cs"/>
              </a:rPr>
              <a:t>Source : ADEME, 2019</a:t>
            </a:r>
          </a:p>
        </p:txBody>
      </p:sp>
    </p:spTree>
    <p:extLst>
      <p:ext uri="{BB962C8B-B14F-4D97-AF65-F5344CB8AC3E}">
        <p14:creationId xmlns:p14="http://schemas.microsoft.com/office/powerpoint/2010/main" val="710169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56240" y="260648"/>
            <a:ext cx="972108"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3" name="Tableau 22"/>
          <p:cNvGraphicFramePr>
            <a:graphicFrameLocks noGrp="1"/>
          </p:cNvGraphicFramePr>
          <p:nvPr/>
        </p:nvGraphicFramePr>
        <p:xfrm>
          <a:off x="1847529" y="1268760"/>
          <a:ext cx="8208916" cy="4823914"/>
        </p:xfrm>
        <a:graphic>
          <a:graphicData uri="http://schemas.openxmlformats.org/drawingml/2006/table">
            <a:tbl>
              <a:tblPr firstRow="1" bandRow="1">
                <a:tableStyleId>{5940675A-B579-460E-94D1-54222C63F5DA}</a:tableStyleId>
              </a:tblPr>
              <a:tblGrid>
                <a:gridCol w="1669755">
                  <a:extLst>
                    <a:ext uri="{9D8B030D-6E8A-4147-A177-3AD203B41FA5}">
                      <a16:colId xmlns:a16="http://schemas.microsoft.com/office/drawing/2014/main" val="20000"/>
                    </a:ext>
                  </a:extLst>
                </a:gridCol>
                <a:gridCol w="2014885">
                  <a:extLst>
                    <a:ext uri="{9D8B030D-6E8A-4147-A177-3AD203B41FA5}">
                      <a16:colId xmlns:a16="http://schemas.microsoft.com/office/drawing/2014/main" val="20001"/>
                    </a:ext>
                  </a:extLst>
                </a:gridCol>
                <a:gridCol w="1985368">
                  <a:extLst>
                    <a:ext uri="{9D8B030D-6E8A-4147-A177-3AD203B41FA5}">
                      <a16:colId xmlns:a16="http://schemas.microsoft.com/office/drawing/2014/main" val="20002"/>
                    </a:ext>
                  </a:extLst>
                </a:gridCol>
                <a:gridCol w="1269454">
                  <a:extLst>
                    <a:ext uri="{9D8B030D-6E8A-4147-A177-3AD203B41FA5}">
                      <a16:colId xmlns:a16="http://schemas.microsoft.com/office/drawing/2014/main" val="20003"/>
                    </a:ext>
                  </a:extLst>
                </a:gridCol>
                <a:gridCol w="1269454">
                  <a:extLst>
                    <a:ext uri="{9D8B030D-6E8A-4147-A177-3AD203B41FA5}">
                      <a16:colId xmlns:a16="http://schemas.microsoft.com/office/drawing/2014/main" val="20004"/>
                    </a:ext>
                  </a:extLst>
                </a:gridCol>
              </a:tblGrid>
              <a:tr h="984938">
                <a:tc>
                  <a:txBody>
                    <a:bodyPr/>
                    <a:lstStyle/>
                    <a:p>
                      <a:pPr algn="ctr"/>
                      <a:endParaRPr lang="fr-FR" sz="1200" b="1" dirty="0">
                        <a:solidFill>
                          <a:schemeClr val="bg1"/>
                        </a:solidFill>
                        <a:latin typeface="Verdana" pitchFamily="34" charset="0"/>
                        <a:ea typeface="Verdana" pitchFamily="34" charset="0"/>
                        <a:cs typeface="Verdana" pitchFamily="34" charset="0"/>
                      </a:endParaRPr>
                    </a:p>
                  </a:txBody>
                  <a:tcPr marL="68580" marR="685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200" b="1" dirty="0">
                        <a:solidFill>
                          <a:schemeClr val="bg1"/>
                        </a:solidFill>
                        <a:latin typeface="Verdana" pitchFamily="34" charset="0"/>
                        <a:ea typeface="Verdana" pitchFamily="34" charset="0"/>
                        <a:cs typeface="Verdana" pitchFamily="34" charset="0"/>
                      </a:endParaRPr>
                    </a:p>
                  </a:txBody>
                  <a:tcPr marL="68580" marR="6858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600" b="1" i="1" u="none" strike="noStrike" dirty="0">
                          <a:solidFill>
                            <a:schemeClr val="bg1"/>
                          </a:solidFill>
                          <a:latin typeface="Verdana" pitchFamily="34" charset="0"/>
                          <a:ea typeface="Verdana" pitchFamily="34" charset="0"/>
                          <a:cs typeface="Verdana" pitchFamily="34" charset="0"/>
                        </a:rPr>
                        <a:t>Exemple</a:t>
                      </a:r>
                      <a:r>
                        <a:rPr lang="fr-FR" sz="1600" b="1" i="1" u="none" strike="noStrike" baseline="0" dirty="0">
                          <a:solidFill>
                            <a:schemeClr val="bg1"/>
                          </a:solidFill>
                          <a:latin typeface="Verdana" pitchFamily="34" charset="0"/>
                          <a:ea typeface="Verdana" pitchFamily="34" charset="0"/>
                          <a:cs typeface="Verdana" pitchFamily="34" charset="0"/>
                        </a:rPr>
                        <a:t>  : Pour un apport de 80 U sur blé</a:t>
                      </a:r>
                      <a:endParaRPr lang="fr-FR" sz="1600" b="1" i="1" u="none" strike="noStrike" dirty="0">
                        <a:solidFill>
                          <a:schemeClr val="bg1"/>
                        </a:solidFill>
                        <a:latin typeface="Verdana" pitchFamily="34" charset="0"/>
                        <a:ea typeface="Verdana" pitchFamily="34" charset="0"/>
                        <a:cs typeface="Verdana" pitchFamily="34" charset="0"/>
                      </a:endParaRPr>
                    </a:p>
                  </a:txBody>
                  <a:tcPr marL="68580" marR="6858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600" b="1" i="0" u="none" strike="noStrike" baseline="30000" dirty="0">
                        <a:solidFill>
                          <a:schemeClr val="bg1"/>
                        </a:solidFill>
                        <a:latin typeface="Verdana" pitchFamily="34" charset="0"/>
                        <a:ea typeface="Verdana" pitchFamily="34" charset="0"/>
                        <a:cs typeface="Verdana" pitchFamily="34"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39933"/>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600" b="1" i="1" u="none" strike="noStrike" dirty="0">
                        <a:solidFill>
                          <a:schemeClr val="bg1"/>
                        </a:solidFill>
                        <a:latin typeface="Verdana" pitchFamily="34" charset="0"/>
                        <a:ea typeface="Verdana" pitchFamily="34" charset="0"/>
                        <a:cs typeface="Verdana" pitchFamily="34" charset="0"/>
                      </a:endParaRPr>
                    </a:p>
                  </a:txBody>
                  <a:tcPr marL="68580" marR="6858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1356088">
                <a:tc>
                  <a:txBody>
                    <a:bodyPr/>
                    <a:lstStyle/>
                    <a:p>
                      <a:pPr algn="ctr"/>
                      <a:r>
                        <a:rPr lang="fr-FR" sz="1600" b="1" dirty="0">
                          <a:solidFill>
                            <a:schemeClr val="bg1"/>
                          </a:solidFill>
                          <a:latin typeface="Verdana" pitchFamily="34" charset="0"/>
                          <a:ea typeface="Verdana" pitchFamily="34" charset="0"/>
                          <a:cs typeface="Verdana" pitchFamily="34" charset="0"/>
                        </a:rPr>
                        <a:t>Type d’engrais</a:t>
                      </a:r>
                    </a:p>
                  </a:txBody>
                  <a:tcPr marL="68580" marR="6858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EC632"/>
                    </a:solidFill>
                  </a:tcPr>
                </a:tc>
                <a:tc>
                  <a:txBody>
                    <a:bodyPr/>
                    <a:lstStyle/>
                    <a:p>
                      <a:pPr algn="ctr"/>
                      <a:r>
                        <a:rPr lang="fr-FR" sz="1600" b="1" dirty="0">
                          <a:solidFill>
                            <a:schemeClr val="bg1"/>
                          </a:solidFill>
                          <a:latin typeface="Verdana" pitchFamily="34" charset="0"/>
                          <a:ea typeface="Verdana" pitchFamily="34" charset="0"/>
                          <a:cs typeface="Verdana" pitchFamily="34" charset="0"/>
                        </a:rPr>
                        <a:t>% pertes</a:t>
                      </a:r>
                      <a:r>
                        <a:rPr lang="fr-FR" sz="1600" b="1" baseline="0" dirty="0">
                          <a:solidFill>
                            <a:schemeClr val="bg1"/>
                          </a:solidFill>
                          <a:latin typeface="Verdana" pitchFamily="34" charset="0"/>
                          <a:ea typeface="Verdana" pitchFamily="34" charset="0"/>
                          <a:cs typeface="Verdana" pitchFamily="34" charset="0"/>
                        </a:rPr>
                        <a:t> potentielles de N sous forme NH</a:t>
                      </a:r>
                      <a:r>
                        <a:rPr lang="fr-FR" sz="1600" b="1" i="0" u="none" strike="noStrike" baseline="-25000" dirty="0">
                          <a:solidFill>
                            <a:schemeClr val="bg1"/>
                          </a:solidFill>
                          <a:latin typeface="Verdana" pitchFamily="34" charset="0"/>
                          <a:ea typeface="Verdana" pitchFamily="34" charset="0"/>
                          <a:cs typeface="Verdana" pitchFamily="34" charset="0"/>
                        </a:rPr>
                        <a:t>3</a:t>
                      </a:r>
                      <a:r>
                        <a:rPr lang="fr-FR" sz="1600" b="1" i="0" u="none" strike="noStrike" baseline="0" dirty="0">
                          <a:solidFill>
                            <a:schemeClr val="bg1"/>
                          </a:solidFill>
                          <a:latin typeface="Verdana" pitchFamily="34" charset="0"/>
                          <a:ea typeface="Verdana" pitchFamily="34" charset="0"/>
                          <a:cs typeface="Verdana" pitchFamily="34" charset="0"/>
                        </a:rPr>
                        <a:t> </a:t>
                      </a:r>
                      <a:endParaRPr lang="fr-FR" sz="1600" b="1" dirty="0">
                        <a:solidFill>
                          <a:schemeClr val="bg1"/>
                        </a:solidFill>
                        <a:latin typeface="Verdana" pitchFamily="34" charset="0"/>
                        <a:ea typeface="Verdana" pitchFamily="34" charset="0"/>
                        <a:cs typeface="Verdana" pitchFamily="34" charset="0"/>
                      </a:endParaRPr>
                    </a:p>
                  </a:txBody>
                  <a:tcPr marL="68580" marR="6858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EC63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600" b="1" i="0" u="none" strike="noStrike" baseline="0" dirty="0">
                          <a:solidFill>
                            <a:schemeClr val="bg1"/>
                          </a:solidFill>
                          <a:latin typeface="Verdana" pitchFamily="34" charset="0"/>
                          <a:ea typeface="Verdana" pitchFamily="34" charset="0"/>
                          <a:cs typeface="Verdana" pitchFamily="34" charset="0"/>
                        </a:rPr>
                        <a:t>Kg N sous forme NH</a:t>
                      </a:r>
                      <a:r>
                        <a:rPr lang="fr-FR" sz="1600" b="1" i="0" u="none" strike="noStrike" baseline="-25000" dirty="0">
                          <a:solidFill>
                            <a:schemeClr val="bg1"/>
                          </a:solidFill>
                          <a:latin typeface="Verdana" pitchFamily="34" charset="0"/>
                          <a:ea typeface="Verdana" pitchFamily="34" charset="0"/>
                          <a:cs typeface="Verdana" pitchFamily="34" charset="0"/>
                        </a:rPr>
                        <a:t>3</a:t>
                      </a:r>
                      <a:r>
                        <a:rPr lang="fr-FR" sz="1600" b="1" i="0" u="none" strike="noStrike" baseline="0" dirty="0">
                          <a:solidFill>
                            <a:schemeClr val="bg1"/>
                          </a:solidFill>
                          <a:latin typeface="Verdana" pitchFamily="34" charset="0"/>
                          <a:ea typeface="Verdana" pitchFamily="34" charset="0"/>
                          <a:cs typeface="Verdana" pitchFamily="34" charset="0"/>
                        </a:rPr>
                        <a:t> </a:t>
                      </a:r>
                      <a:r>
                        <a:rPr lang="fr-FR" sz="1600" b="1" i="0" u="none" strike="noStrike" dirty="0">
                          <a:solidFill>
                            <a:schemeClr val="bg1"/>
                          </a:solidFill>
                          <a:latin typeface="Verdana" pitchFamily="34" charset="0"/>
                          <a:ea typeface="Verdana" pitchFamily="34" charset="0"/>
                          <a:cs typeface="Verdana" pitchFamily="34" charset="0"/>
                        </a:rPr>
                        <a:t>potentiellement volatilisable /ha</a:t>
                      </a:r>
                    </a:p>
                  </a:txBody>
                  <a:tcPr marL="68580" marR="6858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EC63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600" b="1" i="0" u="none" strike="noStrike" dirty="0">
                          <a:solidFill>
                            <a:schemeClr val="bg1"/>
                          </a:solidFill>
                          <a:latin typeface="Verdana" pitchFamily="34" charset="0"/>
                          <a:ea typeface="Verdana" pitchFamily="34" charset="0"/>
                          <a:cs typeface="Verdana" pitchFamily="34" charset="0"/>
                        </a:rPr>
                        <a:t>Soit en  €/ha </a:t>
                      </a:r>
                      <a:endParaRPr lang="fr-FR" sz="1600" b="1" i="0" u="none" strike="noStrike" baseline="30000" dirty="0">
                        <a:solidFill>
                          <a:schemeClr val="bg1"/>
                        </a:solidFill>
                        <a:latin typeface="Verdana" pitchFamily="34" charset="0"/>
                        <a:ea typeface="Verdana" pitchFamily="34" charset="0"/>
                        <a:cs typeface="Verdana" pitchFamily="34" charset="0"/>
                      </a:endParaRPr>
                    </a:p>
                  </a:txBody>
                  <a:tcPr marL="68580" marR="6858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EC63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600" b="1" i="0" u="none" strike="noStrike" dirty="0">
                          <a:solidFill>
                            <a:schemeClr val="bg1"/>
                          </a:solidFill>
                          <a:latin typeface="Verdana" pitchFamily="34" charset="0"/>
                          <a:ea typeface="Verdana" pitchFamily="34" charset="0"/>
                          <a:cs typeface="Verdana" pitchFamily="34" charset="0"/>
                        </a:rPr>
                        <a:t>Soit en  kg </a:t>
                      </a:r>
                      <a:r>
                        <a:rPr lang="fr-FR" sz="1600" b="1" i="0" u="none" strike="noStrike" dirty="0" err="1">
                          <a:solidFill>
                            <a:schemeClr val="bg1"/>
                          </a:solidFill>
                          <a:latin typeface="Verdana" pitchFamily="34" charset="0"/>
                          <a:ea typeface="Verdana" pitchFamily="34" charset="0"/>
                          <a:cs typeface="Verdana" pitchFamily="34" charset="0"/>
                        </a:rPr>
                        <a:t>éq</a:t>
                      </a:r>
                      <a:r>
                        <a:rPr lang="fr-FR" sz="1600" b="1" i="0" u="none" strike="noStrike" dirty="0">
                          <a:solidFill>
                            <a:schemeClr val="bg1"/>
                          </a:solidFill>
                          <a:latin typeface="Verdana" pitchFamily="34" charset="0"/>
                          <a:ea typeface="Verdana" pitchFamily="34" charset="0"/>
                          <a:cs typeface="Verdana" pitchFamily="34" charset="0"/>
                        </a:rPr>
                        <a:t> CO</a:t>
                      </a:r>
                      <a:r>
                        <a:rPr lang="fr-FR" sz="1600" b="1" i="0" u="none" strike="noStrike" baseline="-25000" dirty="0">
                          <a:solidFill>
                            <a:schemeClr val="bg1"/>
                          </a:solidFill>
                          <a:latin typeface="Verdana" pitchFamily="34" charset="0"/>
                          <a:ea typeface="Verdana" pitchFamily="34" charset="0"/>
                          <a:cs typeface="Verdana" pitchFamily="34" charset="0"/>
                        </a:rPr>
                        <a:t>2</a:t>
                      </a:r>
                    </a:p>
                    <a:p>
                      <a:pPr marL="0" marR="0" indent="0" algn="ctr" defTabSz="914400" rtl="0" eaLnBrk="1" fontAlgn="auto" latinLnBrk="0" hangingPunct="1">
                        <a:lnSpc>
                          <a:spcPct val="100000"/>
                        </a:lnSpc>
                        <a:spcBef>
                          <a:spcPts val="0"/>
                        </a:spcBef>
                        <a:spcAft>
                          <a:spcPts val="0"/>
                        </a:spcAft>
                        <a:buClrTx/>
                        <a:buSzTx/>
                        <a:buFontTx/>
                        <a:buNone/>
                        <a:tabLst/>
                        <a:defRPr/>
                      </a:pPr>
                      <a:endParaRPr lang="fr-FR" sz="1600" b="1" i="0" u="none" strike="noStrike" baseline="30000" dirty="0">
                        <a:solidFill>
                          <a:schemeClr val="bg1"/>
                        </a:solidFill>
                        <a:latin typeface="Verdana" pitchFamily="34" charset="0"/>
                        <a:ea typeface="Verdana" pitchFamily="34" charset="0"/>
                        <a:cs typeface="Verdana" pitchFamily="34" charset="0"/>
                      </a:endParaRPr>
                    </a:p>
                  </a:txBody>
                  <a:tcPr marL="68580" marR="6858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EC632"/>
                    </a:solidFill>
                  </a:tcPr>
                </a:tc>
                <a:extLst>
                  <a:ext uri="{0D108BD9-81ED-4DB2-BD59-A6C34878D82A}">
                    <a16:rowId xmlns:a16="http://schemas.microsoft.com/office/drawing/2014/main" val="10001"/>
                  </a:ext>
                </a:extLst>
              </a:tr>
              <a:tr h="710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600" b="1" dirty="0">
                          <a:latin typeface="Verdana" pitchFamily="34" charset="0"/>
                          <a:ea typeface="Verdana" pitchFamily="34" charset="0"/>
                          <a:cs typeface="Verdana" pitchFamily="34" charset="0"/>
                        </a:rPr>
                        <a:t>Urée 46</a:t>
                      </a:r>
                    </a:p>
                  </a:txBody>
                  <a:tcPr marL="68580" marR="6858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AF1DD"/>
                    </a:solidFill>
                  </a:tcPr>
                </a:tc>
                <a:tc>
                  <a:txBody>
                    <a:bodyPr/>
                    <a:lstStyle/>
                    <a:p>
                      <a:pPr algn="ctr"/>
                      <a:r>
                        <a:rPr lang="fr-FR" sz="1600" dirty="0">
                          <a:latin typeface="Verdana" pitchFamily="34" charset="0"/>
                          <a:ea typeface="Verdana" pitchFamily="34" charset="0"/>
                          <a:cs typeface="Verdana" pitchFamily="34" charset="0"/>
                        </a:rPr>
                        <a:t>20 </a:t>
                      </a:r>
                      <a:r>
                        <a:rPr lang="fr-FR" sz="1600" b="0" i="0" u="none" strike="noStrike" dirty="0">
                          <a:solidFill>
                            <a:srgbClr val="000000"/>
                          </a:solidFill>
                          <a:latin typeface="Verdana" pitchFamily="34" charset="0"/>
                          <a:ea typeface="Verdana" pitchFamily="34" charset="0"/>
                          <a:cs typeface="Verdana" pitchFamily="34" charset="0"/>
                        </a:rPr>
                        <a:t>%</a:t>
                      </a:r>
                      <a:endParaRPr lang="fr-FR" sz="1600" dirty="0">
                        <a:latin typeface="Verdana" pitchFamily="34" charset="0"/>
                        <a:ea typeface="Verdana" pitchFamily="34" charset="0"/>
                        <a:cs typeface="Verdana" pitchFamily="34" charset="0"/>
                      </a:endParaRPr>
                    </a:p>
                  </a:txBody>
                  <a:tcPr marL="68580" marR="6858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AF1DD"/>
                    </a:solidFill>
                  </a:tcPr>
                </a:tc>
                <a:tc>
                  <a:txBody>
                    <a:bodyPr/>
                    <a:lstStyle/>
                    <a:p>
                      <a:pPr algn="ctr" fontAlgn="b"/>
                      <a:r>
                        <a:rPr lang="fr-FR" sz="1600" b="0" i="0" u="none" strike="noStrike" dirty="0">
                          <a:solidFill>
                            <a:srgbClr val="000000"/>
                          </a:solidFill>
                          <a:latin typeface="Verdana" pitchFamily="34" charset="0"/>
                          <a:ea typeface="Verdana" pitchFamily="34" charset="0"/>
                          <a:cs typeface="Verdana" pitchFamily="34" charset="0"/>
                        </a:rPr>
                        <a:t>16 kg N-NH</a:t>
                      </a:r>
                      <a:r>
                        <a:rPr lang="fr-FR" sz="1600" b="0" i="0" u="none" strike="noStrike" baseline="-25000" dirty="0">
                          <a:solidFill>
                            <a:srgbClr val="000000"/>
                          </a:solidFill>
                          <a:latin typeface="Verdana" pitchFamily="34" charset="0"/>
                          <a:ea typeface="Verdana" pitchFamily="34" charset="0"/>
                          <a:cs typeface="Verdana" pitchFamily="34" charset="0"/>
                        </a:rPr>
                        <a:t>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AF1DD"/>
                    </a:solidFill>
                  </a:tcPr>
                </a:tc>
                <a:tc>
                  <a:txBody>
                    <a:bodyPr/>
                    <a:lstStyle/>
                    <a:p>
                      <a:pPr algn="ctr" fontAlgn="b"/>
                      <a:r>
                        <a:rPr lang="fr-FR" sz="1600" b="0" i="0" u="none" strike="noStrike" dirty="0">
                          <a:solidFill>
                            <a:srgbClr val="000000"/>
                          </a:solidFill>
                          <a:latin typeface="Verdana" pitchFamily="34" charset="0"/>
                          <a:ea typeface="Verdana" pitchFamily="34" charset="0"/>
                          <a:cs typeface="Verdana" pitchFamily="34" charset="0"/>
                        </a:rPr>
                        <a:t>28,50 €/ha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AF1DD"/>
                    </a:solidFill>
                  </a:tcPr>
                </a:tc>
                <a:tc>
                  <a:txBody>
                    <a:bodyPr/>
                    <a:lstStyle/>
                    <a:p>
                      <a:pPr algn="ctr" fontAlgn="b"/>
                      <a:r>
                        <a:rPr lang="fr-FR" sz="1600" b="0" i="0" u="none" strike="noStrike" dirty="0">
                          <a:solidFill>
                            <a:srgbClr val="000000"/>
                          </a:solidFill>
                          <a:latin typeface="Verdana" pitchFamily="34" charset="0"/>
                          <a:ea typeface="Verdana" pitchFamily="34" charset="0"/>
                          <a:cs typeface="Verdana" pitchFamily="34" charset="0"/>
                        </a:rPr>
                        <a:t>200 kg </a:t>
                      </a:r>
                      <a:r>
                        <a:rPr lang="fr-FR" sz="1600" b="0" i="0" u="none" strike="noStrike" dirty="0" err="1">
                          <a:solidFill>
                            <a:srgbClr val="000000"/>
                          </a:solidFill>
                          <a:latin typeface="Verdana" pitchFamily="34" charset="0"/>
                          <a:ea typeface="Verdana" pitchFamily="34" charset="0"/>
                          <a:cs typeface="Verdana" pitchFamily="34" charset="0"/>
                        </a:rPr>
                        <a:t>éq</a:t>
                      </a:r>
                      <a:r>
                        <a:rPr lang="fr-FR" sz="1600" b="0" i="0" u="none" strike="noStrike" dirty="0">
                          <a:solidFill>
                            <a:srgbClr val="000000"/>
                          </a:solidFill>
                          <a:latin typeface="Verdana" pitchFamily="34" charset="0"/>
                          <a:ea typeface="Verdana" pitchFamily="34" charset="0"/>
                          <a:cs typeface="Verdana" pitchFamily="34" charset="0"/>
                        </a:rPr>
                        <a:t>. CO</a:t>
                      </a:r>
                      <a:r>
                        <a:rPr lang="fr-FR" sz="1600" b="0" i="0" u="none" strike="noStrike" baseline="-25000" dirty="0">
                          <a:solidFill>
                            <a:srgbClr val="000000"/>
                          </a:solidFill>
                          <a:latin typeface="Verdana" pitchFamily="34" charset="0"/>
                          <a:ea typeface="Verdana" pitchFamily="34" charset="0"/>
                          <a:cs typeface="Verdana" pitchFamily="34" charset="0"/>
                        </a:rPr>
                        <a:t>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AF1DD"/>
                    </a:solidFill>
                  </a:tcPr>
                </a:tc>
                <a:extLst>
                  <a:ext uri="{0D108BD9-81ED-4DB2-BD59-A6C34878D82A}">
                    <a16:rowId xmlns:a16="http://schemas.microsoft.com/office/drawing/2014/main" val="10002"/>
                  </a:ext>
                </a:extLst>
              </a:tr>
              <a:tr h="886444">
                <a:tc>
                  <a:txBody>
                    <a:bodyPr/>
                    <a:lstStyle/>
                    <a:p>
                      <a:pPr algn="ctr"/>
                      <a:r>
                        <a:rPr lang="fr-FR" sz="1600" b="1" dirty="0">
                          <a:latin typeface="Verdana" pitchFamily="34" charset="0"/>
                          <a:ea typeface="Verdana" pitchFamily="34" charset="0"/>
                          <a:cs typeface="Verdana" pitchFamily="34" charset="0"/>
                        </a:rPr>
                        <a:t>Solution azotée 39</a:t>
                      </a:r>
                    </a:p>
                  </a:txBody>
                  <a:tcPr marL="68580" marR="6858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600" dirty="0">
                          <a:latin typeface="Verdana" pitchFamily="34" charset="0"/>
                          <a:ea typeface="Verdana" pitchFamily="34" charset="0"/>
                          <a:cs typeface="Verdana" pitchFamily="34" charset="0"/>
                        </a:rPr>
                        <a:t>10 </a:t>
                      </a:r>
                      <a:r>
                        <a:rPr lang="fr-FR" sz="1600" b="0" i="0" u="none" strike="noStrike" dirty="0">
                          <a:solidFill>
                            <a:srgbClr val="000000"/>
                          </a:solidFill>
                          <a:latin typeface="Verdana" pitchFamily="34" charset="0"/>
                          <a:ea typeface="Verdana" pitchFamily="34" charset="0"/>
                          <a:cs typeface="Verdana" pitchFamily="34" charset="0"/>
                        </a:rPr>
                        <a:t>%</a:t>
                      </a:r>
                      <a:endParaRPr lang="fr-FR" sz="1600" dirty="0">
                        <a:latin typeface="Verdana" pitchFamily="34" charset="0"/>
                        <a:ea typeface="Verdana" pitchFamily="34" charset="0"/>
                        <a:cs typeface="Verdana" pitchFamily="34" charset="0"/>
                      </a:endParaRPr>
                    </a:p>
                  </a:txBody>
                  <a:tcPr marL="68580" marR="6858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600" b="0" i="0" u="none" strike="noStrike" dirty="0">
                          <a:solidFill>
                            <a:srgbClr val="000000"/>
                          </a:solidFill>
                          <a:latin typeface="Verdana" pitchFamily="34" charset="0"/>
                          <a:ea typeface="Verdana" pitchFamily="34" charset="0"/>
                          <a:cs typeface="Verdana" pitchFamily="34" charset="0"/>
                        </a:rPr>
                        <a:t>8</a:t>
                      </a:r>
                      <a:r>
                        <a:rPr lang="fr-FR" sz="1600" b="0" i="0" u="none" strike="noStrike" baseline="0" dirty="0">
                          <a:solidFill>
                            <a:srgbClr val="000000"/>
                          </a:solidFill>
                          <a:latin typeface="Verdana" pitchFamily="34" charset="0"/>
                          <a:ea typeface="Verdana" pitchFamily="34" charset="0"/>
                          <a:cs typeface="Verdana" pitchFamily="34" charset="0"/>
                        </a:rPr>
                        <a:t> </a:t>
                      </a:r>
                      <a:r>
                        <a:rPr lang="fr-FR" sz="1600" b="0" i="0" u="none" strike="noStrike" dirty="0">
                          <a:solidFill>
                            <a:srgbClr val="000000"/>
                          </a:solidFill>
                          <a:latin typeface="Verdana" pitchFamily="34" charset="0"/>
                          <a:ea typeface="Verdana" pitchFamily="34" charset="0"/>
                          <a:cs typeface="Verdana" pitchFamily="34" charset="0"/>
                        </a:rPr>
                        <a:t>kg N-NH</a:t>
                      </a:r>
                      <a:r>
                        <a:rPr lang="fr-FR" sz="1600" b="0" i="0" u="none" strike="noStrike" baseline="-25000" dirty="0">
                          <a:solidFill>
                            <a:srgbClr val="000000"/>
                          </a:solidFill>
                          <a:latin typeface="Verdana" pitchFamily="34" charset="0"/>
                          <a:ea typeface="Verdana" pitchFamily="34" charset="0"/>
                          <a:cs typeface="Verdana" pitchFamily="34" charset="0"/>
                        </a:rPr>
                        <a:t>3</a:t>
                      </a:r>
                      <a:endParaRPr lang="fr-FR" sz="1600" b="0" i="0" u="none" strike="noStrike" dirty="0">
                        <a:solidFill>
                          <a:srgbClr val="000000"/>
                        </a:solidFill>
                        <a:latin typeface="Verdana" pitchFamily="34" charset="0"/>
                        <a:ea typeface="Verdana" pitchFamily="34" charset="0"/>
                        <a:cs typeface="Verdana"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fr-FR" sz="1600" b="0" i="0" u="none" strike="noStrike" dirty="0">
                          <a:solidFill>
                            <a:srgbClr val="000000"/>
                          </a:solidFill>
                          <a:latin typeface="Verdana" pitchFamily="34" charset="0"/>
                          <a:ea typeface="Verdana" pitchFamily="34" charset="0"/>
                          <a:cs typeface="Verdana" pitchFamily="34" charset="0"/>
                        </a:rPr>
                        <a:t>16 €/ha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600" b="0" i="0" u="none" strike="noStrike" dirty="0">
                          <a:solidFill>
                            <a:srgbClr val="000000"/>
                          </a:solidFill>
                          <a:latin typeface="Verdana" pitchFamily="34" charset="0"/>
                          <a:ea typeface="Verdana" pitchFamily="34" charset="0"/>
                          <a:cs typeface="Verdana" pitchFamily="34" charset="0"/>
                        </a:rPr>
                        <a:t>100 kg </a:t>
                      </a:r>
                      <a:r>
                        <a:rPr lang="fr-FR" sz="1600" b="0" i="0" u="none" strike="noStrike" dirty="0" err="1">
                          <a:solidFill>
                            <a:srgbClr val="000000"/>
                          </a:solidFill>
                          <a:latin typeface="Verdana" pitchFamily="34" charset="0"/>
                          <a:ea typeface="Verdana" pitchFamily="34" charset="0"/>
                          <a:cs typeface="Verdana" pitchFamily="34" charset="0"/>
                        </a:rPr>
                        <a:t>éq</a:t>
                      </a:r>
                      <a:r>
                        <a:rPr lang="fr-FR" sz="1600" b="0" i="0" u="none" strike="noStrike" dirty="0">
                          <a:solidFill>
                            <a:srgbClr val="000000"/>
                          </a:solidFill>
                          <a:latin typeface="Verdana" pitchFamily="34" charset="0"/>
                          <a:ea typeface="Verdana" pitchFamily="34" charset="0"/>
                          <a:cs typeface="Verdana" pitchFamily="34" charset="0"/>
                        </a:rPr>
                        <a:t>. CO</a:t>
                      </a:r>
                      <a:r>
                        <a:rPr lang="fr-FR" sz="1600" b="0" i="0" u="none" strike="noStrike" baseline="-25000" dirty="0">
                          <a:solidFill>
                            <a:srgbClr val="000000"/>
                          </a:solidFill>
                          <a:latin typeface="Verdana" pitchFamily="34" charset="0"/>
                          <a:ea typeface="Verdana" pitchFamily="34" charset="0"/>
                          <a:cs typeface="Verdana" pitchFamily="34" charset="0"/>
                        </a:rPr>
                        <a:t>2</a:t>
                      </a:r>
                      <a:endParaRPr lang="fr-FR" sz="1600" b="0" i="0" u="none" strike="noStrike" dirty="0">
                        <a:solidFill>
                          <a:srgbClr val="000000"/>
                        </a:solidFill>
                        <a:latin typeface="Verdana" pitchFamily="34" charset="0"/>
                        <a:ea typeface="Verdana" pitchFamily="34" charset="0"/>
                        <a:cs typeface="Verdana"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886444">
                <a:tc>
                  <a:txBody>
                    <a:bodyPr/>
                    <a:lstStyle/>
                    <a:p>
                      <a:pPr algn="ctr"/>
                      <a:r>
                        <a:rPr lang="fr-FR" sz="1600" b="1" dirty="0" err="1">
                          <a:latin typeface="Verdana" pitchFamily="34" charset="0"/>
                          <a:ea typeface="Verdana" pitchFamily="34" charset="0"/>
                          <a:cs typeface="Verdana" pitchFamily="34" charset="0"/>
                        </a:rPr>
                        <a:t>Ammonitrate</a:t>
                      </a:r>
                      <a:r>
                        <a:rPr lang="fr-FR" sz="1600" b="1" dirty="0">
                          <a:latin typeface="Verdana" pitchFamily="34" charset="0"/>
                          <a:ea typeface="Verdana" pitchFamily="34" charset="0"/>
                          <a:cs typeface="Verdana" pitchFamily="34" charset="0"/>
                        </a:rPr>
                        <a:t> 33,5</a:t>
                      </a:r>
                    </a:p>
                  </a:txBody>
                  <a:tcPr marL="68580" marR="6858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AF1DD"/>
                    </a:solidFill>
                  </a:tcPr>
                </a:tc>
                <a:tc>
                  <a:txBody>
                    <a:bodyPr/>
                    <a:lstStyle/>
                    <a:p>
                      <a:pPr algn="ctr"/>
                      <a:r>
                        <a:rPr lang="fr-FR" sz="1600" dirty="0">
                          <a:latin typeface="Verdana" pitchFamily="34" charset="0"/>
                          <a:ea typeface="Verdana" pitchFamily="34" charset="0"/>
                          <a:cs typeface="Verdana" pitchFamily="34" charset="0"/>
                        </a:rPr>
                        <a:t>3 </a:t>
                      </a:r>
                      <a:r>
                        <a:rPr lang="fr-FR" sz="1600" b="0" i="0" u="none" strike="noStrike" dirty="0">
                          <a:solidFill>
                            <a:srgbClr val="000000"/>
                          </a:solidFill>
                          <a:latin typeface="Verdana" pitchFamily="34" charset="0"/>
                          <a:ea typeface="Verdana" pitchFamily="34" charset="0"/>
                          <a:cs typeface="Verdana" pitchFamily="34" charset="0"/>
                        </a:rPr>
                        <a:t>%</a:t>
                      </a:r>
                      <a:endParaRPr lang="fr-FR" sz="1600" dirty="0">
                        <a:latin typeface="Verdana" pitchFamily="34" charset="0"/>
                        <a:ea typeface="Verdana" pitchFamily="34" charset="0"/>
                        <a:cs typeface="Verdana" pitchFamily="34" charset="0"/>
                      </a:endParaRPr>
                    </a:p>
                  </a:txBody>
                  <a:tcPr marL="68580" marR="6858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AF1DD"/>
                    </a:solidFill>
                  </a:tcPr>
                </a:tc>
                <a:tc>
                  <a:txBody>
                    <a:bodyPr/>
                    <a:lstStyle/>
                    <a:p>
                      <a:pPr algn="ctr" fontAlgn="b"/>
                      <a:r>
                        <a:rPr lang="fr-FR" sz="1600" b="0" i="0" u="none" strike="noStrike" dirty="0">
                          <a:solidFill>
                            <a:srgbClr val="000000"/>
                          </a:solidFill>
                          <a:latin typeface="Verdana" pitchFamily="34" charset="0"/>
                          <a:ea typeface="Verdana" pitchFamily="34" charset="0"/>
                          <a:cs typeface="Verdana" pitchFamily="34" charset="0"/>
                        </a:rPr>
                        <a:t>2,4 kg N-NH</a:t>
                      </a:r>
                      <a:r>
                        <a:rPr lang="fr-FR" sz="1600" b="0" i="0" u="none" strike="noStrike" baseline="-25000" dirty="0">
                          <a:solidFill>
                            <a:srgbClr val="000000"/>
                          </a:solidFill>
                          <a:latin typeface="Verdana" pitchFamily="34" charset="0"/>
                          <a:ea typeface="Verdana" pitchFamily="34" charset="0"/>
                          <a:cs typeface="Verdana" pitchFamily="34" charset="0"/>
                        </a:rPr>
                        <a:t>3</a:t>
                      </a:r>
                      <a:endParaRPr lang="fr-FR" sz="1600" b="0" i="0" u="none" strike="noStrike" dirty="0">
                        <a:solidFill>
                          <a:srgbClr val="000000"/>
                        </a:solidFill>
                        <a:latin typeface="Verdana" pitchFamily="34" charset="0"/>
                        <a:ea typeface="Verdana" pitchFamily="34" charset="0"/>
                        <a:cs typeface="Verdana"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AF1DD"/>
                    </a:solidFill>
                  </a:tcPr>
                </a:tc>
                <a:tc>
                  <a:txBody>
                    <a:bodyPr/>
                    <a:lstStyle/>
                    <a:p>
                      <a:pPr algn="ctr" fontAlgn="b"/>
                      <a:r>
                        <a:rPr lang="fr-FR" sz="1600" b="0" i="0" u="none" strike="noStrike" dirty="0">
                          <a:solidFill>
                            <a:srgbClr val="000000"/>
                          </a:solidFill>
                          <a:latin typeface="Verdana" pitchFamily="34" charset="0"/>
                          <a:ea typeface="Verdana" pitchFamily="34" charset="0"/>
                          <a:cs typeface="Verdana" pitchFamily="34" charset="0"/>
                        </a:rPr>
                        <a:t>5,50 €/ha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AF1DD"/>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fr-FR" sz="1600" b="0" i="0" u="none" strike="noStrike" dirty="0">
                          <a:solidFill>
                            <a:srgbClr val="000000"/>
                          </a:solidFill>
                          <a:latin typeface="Verdana" pitchFamily="34" charset="0"/>
                          <a:ea typeface="Verdana" pitchFamily="34" charset="0"/>
                          <a:cs typeface="Verdana" pitchFamily="34" charset="0"/>
                        </a:rPr>
                        <a:t>30 kg </a:t>
                      </a:r>
                      <a:r>
                        <a:rPr lang="fr-FR" sz="1600" b="0" i="0" u="none" strike="noStrike" dirty="0" err="1">
                          <a:solidFill>
                            <a:srgbClr val="000000"/>
                          </a:solidFill>
                          <a:latin typeface="Verdana" pitchFamily="34" charset="0"/>
                          <a:ea typeface="Verdana" pitchFamily="34" charset="0"/>
                          <a:cs typeface="Verdana" pitchFamily="34" charset="0"/>
                        </a:rPr>
                        <a:t>éq</a:t>
                      </a:r>
                      <a:r>
                        <a:rPr lang="fr-FR" sz="1600" b="0" i="0" u="none" strike="noStrike" dirty="0">
                          <a:solidFill>
                            <a:srgbClr val="000000"/>
                          </a:solidFill>
                          <a:latin typeface="Verdana" pitchFamily="34" charset="0"/>
                          <a:ea typeface="Verdana" pitchFamily="34" charset="0"/>
                          <a:cs typeface="Verdana" pitchFamily="34" charset="0"/>
                        </a:rPr>
                        <a:t>. CO</a:t>
                      </a:r>
                      <a:r>
                        <a:rPr lang="fr-FR" sz="1600" b="0" i="0" u="none" strike="noStrike" baseline="-25000" dirty="0">
                          <a:solidFill>
                            <a:srgbClr val="000000"/>
                          </a:solidFill>
                          <a:latin typeface="Verdana" pitchFamily="34" charset="0"/>
                          <a:ea typeface="Verdana" pitchFamily="34" charset="0"/>
                          <a:cs typeface="Verdana" pitchFamily="34" charset="0"/>
                        </a:rPr>
                        <a:t>2</a:t>
                      </a:r>
                      <a:endParaRPr lang="fr-FR" sz="1600" b="0" i="0" u="none" strike="noStrike" dirty="0">
                        <a:solidFill>
                          <a:srgbClr val="000000"/>
                        </a:solidFill>
                        <a:latin typeface="Verdana" pitchFamily="34" charset="0"/>
                        <a:ea typeface="Verdana" pitchFamily="34" charset="0"/>
                        <a:cs typeface="Verdana"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AF1DD"/>
                    </a:solidFill>
                  </a:tcPr>
                </a:tc>
                <a:extLst>
                  <a:ext uri="{0D108BD9-81ED-4DB2-BD59-A6C34878D82A}">
                    <a16:rowId xmlns:a16="http://schemas.microsoft.com/office/drawing/2014/main" val="10004"/>
                  </a:ext>
                </a:extLst>
              </a:tr>
            </a:tbl>
          </a:graphicData>
        </a:graphic>
      </p:graphicFrame>
      <p:sp>
        <p:nvSpPr>
          <p:cNvPr id="4" name="ZoneTexte 3"/>
          <p:cNvSpPr txBox="1"/>
          <p:nvPr/>
        </p:nvSpPr>
        <p:spPr>
          <a:xfrm>
            <a:off x="839416" y="6336784"/>
            <a:ext cx="1051316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Calibri" panose="020F0502020204030204"/>
                <a:ea typeface="+mn-ea"/>
                <a:cs typeface="+mn-cs"/>
              </a:rPr>
              <a:t>Prix de l’unité : Urée : 452,50 €/t  - Solution azotée : 287 €/t – </a:t>
            </a:r>
            <a:r>
              <a:rPr kumimoji="0" lang="fr-FR" sz="1400" b="1" i="0" u="none" strike="noStrike" kern="1200" cap="none" spc="0" normalizeH="0" baseline="0" noProof="0" dirty="0" err="1">
                <a:ln>
                  <a:noFill/>
                </a:ln>
                <a:solidFill>
                  <a:prstClr val="black"/>
                </a:solidFill>
                <a:effectLst/>
                <a:uLnTx/>
                <a:uFillTx/>
                <a:latin typeface="Calibri" panose="020F0502020204030204"/>
                <a:ea typeface="+mn-ea"/>
                <a:cs typeface="+mn-cs"/>
              </a:rPr>
              <a:t>Ammonitrate</a:t>
            </a:r>
            <a:r>
              <a:rPr kumimoji="0" lang="fr-FR" sz="1400" b="1" i="0" u="none" strike="noStrike" kern="1200" cap="none" spc="0" normalizeH="0" baseline="0" noProof="0" dirty="0">
                <a:ln>
                  <a:noFill/>
                </a:ln>
                <a:solidFill>
                  <a:prstClr val="black"/>
                </a:solidFill>
                <a:effectLst/>
                <a:uLnTx/>
                <a:uFillTx/>
                <a:latin typeface="Calibri" panose="020F0502020204030204"/>
                <a:ea typeface="+mn-ea"/>
                <a:cs typeface="+mn-cs"/>
              </a:rPr>
              <a:t> : 423 €/t </a:t>
            </a:r>
            <a:r>
              <a:rPr kumimoji="0" lang="fr-FR" sz="1400" b="1" i="1" u="none" strike="noStrike" kern="1200" cap="none" spc="0" normalizeH="0" baseline="0" noProof="0" dirty="0">
                <a:ln>
                  <a:noFill/>
                </a:ln>
                <a:solidFill>
                  <a:prstClr val="black"/>
                </a:solidFill>
                <a:effectLst/>
                <a:uLnTx/>
                <a:uFillTx/>
                <a:latin typeface="Calibri" panose="020F0502020204030204"/>
                <a:ea typeface="+mn-ea"/>
                <a:cs typeface="+mn-cs"/>
              </a:rPr>
              <a:t> (Source : cotations de l’engrais au 31/01/2025)</a:t>
            </a:r>
          </a:p>
        </p:txBody>
      </p:sp>
      <p:sp>
        <p:nvSpPr>
          <p:cNvPr id="10" name="Titre 1"/>
          <p:cNvSpPr>
            <a:spLocks noGrp="1"/>
          </p:cNvSpPr>
          <p:nvPr>
            <p:ph type="title"/>
          </p:nvPr>
        </p:nvSpPr>
        <p:spPr>
          <a:xfrm>
            <a:off x="1847530" y="620688"/>
            <a:ext cx="8208916" cy="504056"/>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Autofit/>
          </a:bodyPr>
          <a:lstStyle/>
          <a:p>
            <a:pPr algn="ctr"/>
            <a:r>
              <a:rPr lang="fr-FR" sz="2200" b="1" dirty="0">
                <a:latin typeface="+mn-lt"/>
              </a:rPr>
              <a:t>1 bis / Limiter les pertes : influence de la forme de l’engrais azoté</a:t>
            </a:r>
          </a:p>
        </p:txBody>
      </p:sp>
      <p:sp>
        <p:nvSpPr>
          <p:cNvPr id="3" name="ZoneTexte 2">
            <a:extLst>
              <a:ext uri="{FF2B5EF4-FFF2-40B4-BE49-F238E27FC236}">
                <a16:creationId xmlns:a16="http://schemas.microsoft.com/office/drawing/2014/main" id="{2DA3A04E-25A7-597E-0424-42F0B73D1FB4}"/>
              </a:ext>
            </a:extLst>
          </p:cNvPr>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Émettre moins…                                                                                                                      FERTILISATION</a:t>
            </a:r>
          </a:p>
        </p:txBody>
      </p:sp>
    </p:spTree>
    <p:extLst>
      <p:ext uri="{BB962C8B-B14F-4D97-AF65-F5344CB8AC3E}">
        <p14:creationId xmlns:p14="http://schemas.microsoft.com/office/powerpoint/2010/main" val="2908650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3035660" y="725154"/>
            <a:ext cx="6120680" cy="40011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Autofit/>
          </a:bodyPr>
          <a:lstStyle/>
          <a:p>
            <a:r>
              <a:rPr lang="fr-FR" sz="2400" b="1" dirty="0"/>
              <a:t>2/ Réduire les achats </a:t>
            </a:r>
          </a:p>
        </p:txBody>
      </p:sp>
      <p:sp>
        <p:nvSpPr>
          <p:cNvPr id="6" name="Titre 1"/>
          <p:cNvSpPr txBox="1">
            <a:spLocks/>
          </p:cNvSpPr>
          <p:nvPr/>
        </p:nvSpPr>
        <p:spPr>
          <a:xfrm>
            <a:off x="551384" y="1985975"/>
            <a:ext cx="7848872" cy="2592288"/>
          </a:xfrm>
          <a:prstGeom prst="rect">
            <a:avLst/>
          </a:prstGeom>
          <a:solidFill>
            <a:schemeClr val="bg1"/>
          </a:solidFill>
        </p:spPr>
        <p:txBody>
          <a:bodyPr vert="horz" lIns="91440" tIns="45720" rIns="91440" bIns="45720"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100000"/>
              </a:lnSpc>
              <a:spcBef>
                <a:spcPct val="0"/>
              </a:spcBef>
              <a:spcAft>
                <a:spcPts val="0"/>
              </a:spcAft>
              <a:buClrTx/>
              <a:buSzTx/>
              <a:buFontTx/>
              <a:buBlip>
                <a:blip r:embed="rId3"/>
              </a:buBlip>
              <a:tabLst/>
              <a:defRPr/>
            </a:pPr>
            <a:r>
              <a:rPr kumimoji="0" lang="fr-FR" sz="2200" b="0" i="0" u="none" strike="noStrike" kern="1200" cap="none" spc="0" normalizeH="0" baseline="0" noProof="0" dirty="0">
                <a:ln>
                  <a:noFill/>
                </a:ln>
                <a:solidFill>
                  <a:prstClr val="black"/>
                </a:solidFill>
                <a:effectLst/>
                <a:uLnTx/>
                <a:uFillTx/>
                <a:latin typeface="Calibri"/>
                <a:ea typeface="+mj-ea"/>
                <a:cs typeface="+mj-cs"/>
              </a:rPr>
              <a:t>Ajuster les apports aux besoins des plantes, utiliser des OAD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200" b="0" i="0" u="none" strike="noStrike" kern="1200" cap="none" spc="0" normalizeH="0" baseline="0" noProof="0" dirty="0">
                <a:ln>
                  <a:noFill/>
                </a:ln>
                <a:solidFill>
                  <a:prstClr val="black"/>
                </a:solidFill>
                <a:effectLst/>
                <a:uLnTx/>
                <a:uFillTx/>
                <a:latin typeface="Calibri"/>
                <a:ea typeface="+mj-ea"/>
                <a:cs typeface="+mj-cs"/>
              </a:rPr>
              <a:t>(ex: analyse d’herbe) et connaitre ses engrais organiques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200" b="0" i="0" u="none" strike="noStrike" kern="1200" cap="none" spc="0" normalizeH="0" baseline="0" noProof="0" dirty="0">
                <a:ln>
                  <a:noFill/>
                </a:ln>
                <a:solidFill>
                  <a:prstClr val="black"/>
                </a:solidFill>
                <a:effectLst/>
                <a:uLnTx/>
                <a:uFillTx/>
                <a:latin typeface="Calibri"/>
                <a:ea typeface="+mj-ea"/>
                <a:cs typeface="+mj-cs"/>
              </a:rPr>
              <a:t>pour les valoriser</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sz="1000" b="0" i="0" u="none" strike="noStrike" kern="1200" cap="none" spc="0" normalizeH="0" baseline="0" noProof="0" dirty="0">
              <a:ln>
                <a:noFill/>
              </a:ln>
              <a:solidFill>
                <a:prstClr val="black"/>
              </a:solidFill>
              <a:effectLst/>
              <a:uLnTx/>
              <a:uFillTx/>
              <a:latin typeface="Calibri"/>
              <a:ea typeface="+mj-ea"/>
              <a:cs typeface="+mj-cs"/>
            </a:endParaRPr>
          </a:p>
          <a:p>
            <a:pPr marL="342900" marR="0" lvl="0" indent="-342900" algn="l" defTabSz="914400" rtl="0" eaLnBrk="1" fontAlgn="auto" latinLnBrk="0" hangingPunct="1">
              <a:lnSpc>
                <a:spcPct val="100000"/>
              </a:lnSpc>
              <a:spcBef>
                <a:spcPct val="0"/>
              </a:spcBef>
              <a:spcAft>
                <a:spcPts val="0"/>
              </a:spcAft>
              <a:buClrTx/>
              <a:buSzTx/>
              <a:buFontTx/>
              <a:buBlip>
                <a:blip r:embed="rId3"/>
              </a:buBlip>
              <a:tabLst/>
              <a:defRPr/>
            </a:pPr>
            <a:r>
              <a:rPr kumimoji="0" lang="fr-FR" sz="2200" b="0" i="0" u="none" strike="noStrike" kern="1200" cap="none" spc="0" normalizeH="0" baseline="0" noProof="0" dirty="0">
                <a:ln>
                  <a:noFill/>
                </a:ln>
                <a:solidFill>
                  <a:prstClr val="black"/>
                </a:solidFill>
                <a:effectLst/>
                <a:uLnTx/>
                <a:uFillTx/>
                <a:latin typeface="Calibri"/>
                <a:ea typeface="+mj-ea"/>
                <a:cs typeface="+mj-cs"/>
              </a:rPr>
              <a:t>Gérer les applications (enfouissement, dates d’apports, formulations…) pour limiter les pertes par lessivage, volatilisation…</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j-ea"/>
              <a:cs typeface="+mj-cs"/>
            </a:endParaRPr>
          </a:p>
          <a:p>
            <a:pPr marL="342900" marR="0" lvl="0" indent="-342900" algn="l" defTabSz="914400" rtl="0" eaLnBrk="1" fontAlgn="auto" latinLnBrk="0" hangingPunct="1">
              <a:lnSpc>
                <a:spcPct val="100000"/>
              </a:lnSpc>
              <a:spcBef>
                <a:spcPct val="0"/>
              </a:spcBef>
              <a:spcAft>
                <a:spcPts val="0"/>
              </a:spcAft>
              <a:buClrTx/>
              <a:buSzTx/>
              <a:buFontTx/>
              <a:buBlip>
                <a:blip r:embed="rId3"/>
              </a:buBlip>
              <a:tabLst/>
              <a:defRPr/>
            </a:pPr>
            <a:r>
              <a:rPr kumimoji="0" lang="fr-FR" sz="2200" b="0" i="0" u="none" strike="noStrike" kern="1200" cap="none" spc="0" normalizeH="0" baseline="0" noProof="0" dirty="0">
                <a:ln>
                  <a:noFill/>
                </a:ln>
                <a:solidFill>
                  <a:prstClr val="black"/>
                </a:solidFill>
                <a:effectLst/>
                <a:uLnTx/>
                <a:uFillTx/>
                <a:latin typeface="Calibri"/>
                <a:ea typeface="+mj-ea"/>
                <a:cs typeface="+mj-cs"/>
              </a:rPr>
              <a:t>Introduire des légumineuses (en mélanges notamment), des cultures à bas niveau d’intrants dans la rotation</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j-ea"/>
              <a:cs typeface="+mj-cs"/>
            </a:endParaRPr>
          </a:p>
          <a:p>
            <a:pPr marL="342900" marR="0" lvl="0" indent="-342900" algn="l" defTabSz="914400" rtl="0" eaLnBrk="1" fontAlgn="auto" latinLnBrk="0" hangingPunct="1">
              <a:lnSpc>
                <a:spcPct val="100000"/>
              </a:lnSpc>
              <a:spcBef>
                <a:spcPct val="0"/>
              </a:spcBef>
              <a:spcAft>
                <a:spcPts val="0"/>
              </a:spcAft>
              <a:buClrTx/>
              <a:buSzTx/>
              <a:buFontTx/>
              <a:buBlip>
                <a:blip r:embed="rId3"/>
              </a:buBlip>
              <a:tabLst/>
              <a:defRPr/>
            </a:pPr>
            <a:endParaRPr kumimoji="0" lang="fr-FR" sz="2200" b="0" i="0" u="none" strike="noStrike" kern="1200" cap="none" spc="0" normalizeH="0" baseline="0" noProof="0" dirty="0">
              <a:ln>
                <a:noFill/>
              </a:ln>
              <a:solidFill>
                <a:prstClr val="black"/>
              </a:solidFill>
              <a:effectLst/>
              <a:uLnTx/>
              <a:uFillTx/>
              <a:latin typeface="Calibri"/>
              <a:ea typeface="+mj-ea"/>
              <a:cs typeface="+mj-cs"/>
            </a:endParaRPr>
          </a:p>
        </p:txBody>
      </p:sp>
      <p:sp>
        <p:nvSpPr>
          <p:cNvPr id="7" name="Rectangle à coins arrondis 6"/>
          <p:cNvSpPr/>
          <p:nvPr/>
        </p:nvSpPr>
        <p:spPr>
          <a:xfrm>
            <a:off x="8616280" y="2149092"/>
            <a:ext cx="3024336" cy="594144"/>
          </a:xfrm>
          <a:prstGeom prst="roundRect">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a:ea typeface="+mn-ea"/>
                <a:cs typeface="+mn-cs"/>
              </a:rPr>
              <a:t>1 </a:t>
            </a:r>
            <a:r>
              <a:rPr kumimoji="0" lang="fr-FR" sz="1800" b="1" i="0" u="none" strike="noStrike" kern="1200" cap="none" spc="0" normalizeH="0" baseline="0" noProof="0" dirty="0" err="1">
                <a:ln>
                  <a:noFill/>
                </a:ln>
                <a:solidFill>
                  <a:prstClr val="white"/>
                </a:solidFill>
                <a:effectLst/>
                <a:uLnTx/>
                <a:uFillTx/>
                <a:latin typeface="Calibri"/>
                <a:ea typeface="+mn-ea"/>
                <a:cs typeface="+mn-cs"/>
              </a:rPr>
              <a:t>uN</a:t>
            </a:r>
            <a:r>
              <a:rPr kumimoji="0" lang="fr-FR" sz="1800" b="1" i="0" u="none" strike="noStrike" kern="1200" cap="none" spc="0" normalizeH="0" baseline="0" noProof="0" dirty="0">
                <a:ln>
                  <a:noFill/>
                </a:ln>
                <a:solidFill>
                  <a:prstClr val="white"/>
                </a:solidFill>
                <a:effectLst/>
                <a:uLnTx/>
                <a:uFillTx/>
                <a:latin typeface="Calibri"/>
                <a:ea typeface="+mn-ea"/>
                <a:cs typeface="+mn-cs"/>
              </a:rPr>
              <a:t>/ha économisée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a:ea typeface="+mn-ea"/>
                <a:cs typeface="+mn-cs"/>
              </a:rPr>
              <a:t>12,6 éq.CO2/ha économisés</a:t>
            </a:r>
          </a:p>
        </p:txBody>
      </p:sp>
      <p:sp>
        <p:nvSpPr>
          <p:cNvPr id="8" name="Rectangle à coins arrondis 7"/>
          <p:cNvSpPr/>
          <p:nvPr/>
        </p:nvSpPr>
        <p:spPr>
          <a:xfrm>
            <a:off x="8614683" y="3615608"/>
            <a:ext cx="3024336" cy="360040"/>
          </a:xfrm>
          <a:prstGeom prst="roundRect">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a:ea typeface="+mn-ea"/>
                <a:cs typeface="+mn-cs"/>
              </a:rPr>
              <a:t>90 à 500 kg éq.CO</a:t>
            </a:r>
            <a:r>
              <a:rPr kumimoji="0" lang="fr-FR" sz="1800" b="1" i="0" u="none" strike="noStrike" kern="1200" cap="none" spc="0" normalizeH="0" baseline="-25000" noProof="0" dirty="0">
                <a:ln>
                  <a:noFill/>
                </a:ln>
                <a:solidFill>
                  <a:prstClr val="white"/>
                </a:solidFill>
                <a:effectLst/>
                <a:uLnTx/>
                <a:uFillTx/>
                <a:latin typeface="Calibri"/>
                <a:ea typeface="+mn-ea"/>
                <a:cs typeface="+mn-cs"/>
              </a:rPr>
              <a:t>2</a:t>
            </a:r>
            <a:r>
              <a:rPr kumimoji="0" lang="fr-FR" sz="1800" b="1" i="0" u="none" strike="noStrike" kern="1200" cap="none" spc="0" normalizeH="0" baseline="0" noProof="0" dirty="0">
                <a:ln>
                  <a:noFill/>
                </a:ln>
                <a:solidFill>
                  <a:prstClr val="white"/>
                </a:solidFill>
                <a:effectLst/>
                <a:uLnTx/>
                <a:uFillTx/>
                <a:latin typeface="Calibri"/>
                <a:ea typeface="+mn-ea"/>
                <a:cs typeface="+mn-cs"/>
              </a:rPr>
              <a:t>/ha/an</a:t>
            </a:r>
          </a:p>
        </p:txBody>
      </p:sp>
      <p:sp>
        <p:nvSpPr>
          <p:cNvPr id="10" name="Rectangle à coins arrondis 9"/>
          <p:cNvSpPr/>
          <p:nvPr/>
        </p:nvSpPr>
        <p:spPr>
          <a:xfrm>
            <a:off x="8567166" y="5208061"/>
            <a:ext cx="3037925" cy="360040"/>
          </a:xfrm>
          <a:prstGeom prst="roundRect">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solidFill>
                <a:effectLst/>
                <a:uLnTx/>
                <a:uFillTx/>
                <a:latin typeface="Calibri"/>
                <a:ea typeface="+mn-ea"/>
                <a:cs typeface="+mn-cs"/>
              </a:rPr>
              <a:t>jusqu’à 2100 kg éq.CO</a:t>
            </a:r>
            <a:r>
              <a:rPr kumimoji="0" lang="fr-FR" sz="1800" b="1" i="0" u="none" strike="noStrike" kern="1200" cap="none" spc="0" normalizeH="0" baseline="-25000" noProof="0" dirty="0">
                <a:ln>
                  <a:noFill/>
                </a:ln>
                <a:solidFill>
                  <a:prstClr val="white"/>
                </a:solidFill>
                <a:effectLst/>
                <a:uLnTx/>
                <a:uFillTx/>
                <a:latin typeface="Calibri"/>
                <a:ea typeface="+mn-ea"/>
                <a:cs typeface="+mn-cs"/>
              </a:rPr>
              <a:t>2</a:t>
            </a:r>
            <a:r>
              <a:rPr kumimoji="0" lang="fr-FR" sz="1800" b="1" i="0" u="none" strike="noStrike" kern="1200" cap="none" spc="0" normalizeH="0" baseline="0" noProof="0" dirty="0">
                <a:ln>
                  <a:noFill/>
                </a:ln>
                <a:solidFill>
                  <a:prstClr val="white"/>
                </a:solidFill>
                <a:effectLst/>
                <a:uLnTx/>
                <a:uFillTx/>
                <a:latin typeface="Calibri"/>
                <a:ea typeface="+mn-ea"/>
                <a:cs typeface="+mn-cs"/>
              </a:rPr>
              <a:t>/ha/an</a:t>
            </a:r>
          </a:p>
        </p:txBody>
      </p:sp>
      <p:sp>
        <p:nvSpPr>
          <p:cNvPr id="2" name="ZoneTexte 1">
            <a:extLst>
              <a:ext uri="{FF2B5EF4-FFF2-40B4-BE49-F238E27FC236}">
                <a16:creationId xmlns:a16="http://schemas.microsoft.com/office/drawing/2014/main" id="{FEC1A986-0BC2-804D-D761-E1B2AF10039D}"/>
              </a:ext>
            </a:extLst>
          </p:cNvPr>
          <p:cNvSpPr txBox="1"/>
          <p:nvPr/>
        </p:nvSpPr>
        <p:spPr>
          <a:xfrm>
            <a:off x="0" y="0"/>
            <a:ext cx="12192000" cy="36933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4F81BD">
                    <a:lumMod val="50000"/>
                  </a:srgbClr>
                </a:solidFill>
                <a:effectLst/>
                <a:uLnTx/>
                <a:uFillTx/>
                <a:latin typeface="Calibri"/>
                <a:ea typeface="+mn-ea"/>
                <a:cs typeface="+mn-cs"/>
              </a:rPr>
              <a:t>Émettre moins…                                                                                                                      FERTILISATION</a:t>
            </a:r>
          </a:p>
        </p:txBody>
      </p:sp>
    </p:spTree>
    <p:extLst>
      <p:ext uri="{BB962C8B-B14F-4D97-AF65-F5344CB8AC3E}">
        <p14:creationId xmlns:p14="http://schemas.microsoft.com/office/powerpoint/2010/main" val="1790258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3"/>
          <p:cNvSpPr txBox="1">
            <a:spLocks noChangeArrowheads="1"/>
          </p:cNvSpPr>
          <p:nvPr/>
        </p:nvSpPr>
        <p:spPr bwMode="auto">
          <a:xfrm>
            <a:off x="0" y="0"/>
            <a:ext cx="12192000" cy="42703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2400" b="1" i="0" u="none" strike="noStrike" kern="1200" cap="none" spc="0" normalizeH="0" baseline="0" noProof="0" dirty="0">
                <a:ln>
                  <a:noFill/>
                </a:ln>
                <a:solidFill>
                  <a:srgbClr val="4F81BD">
                    <a:lumMod val="75000"/>
                  </a:srgbClr>
                </a:solidFill>
                <a:effectLst/>
                <a:uLnTx/>
                <a:uFillTx/>
                <a:latin typeface="Calibri"/>
                <a:ea typeface="+mn-ea"/>
                <a:cs typeface="+mn-cs"/>
              </a:rPr>
              <a:t> Stocker plus…                                                                                                                                           SOLS</a:t>
            </a:r>
          </a:p>
        </p:txBody>
      </p:sp>
      <p:sp>
        <p:nvSpPr>
          <p:cNvPr id="7" name="ZoneTexte 6"/>
          <p:cNvSpPr txBox="1"/>
          <p:nvPr/>
        </p:nvSpPr>
        <p:spPr>
          <a:xfrm>
            <a:off x="1127448" y="1484784"/>
            <a:ext cx="9577064"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F79646">
                    <a:lumMod val="75000"/>
                  </a:srgbClr>
                </a:solidFill>
                <a:effectLst/>
                <a:uLnTx/>
                <a:uFillTx/>
                <a:latin typeface="Calibri"/>
                <a:ea typeface="ＭＳ Ｐゴシック" pitchFamily="34" charset="-128"/>
                <a:cs typeface="Arial" pitchFamily="34" charset="0"/>
              </a:rPr>
              <a:t>Augmenter les entrées de carbone (stockage)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Favoriser les cultures à forte restitution de biomasse, maximiser la biomasse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Développer les couverts en interculture, CIPAN, CIVE </a:t>
            </a:r>
            <a:r>
              <a:rPr kumimoji="0" lang="fr-FR" sz="16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(biomasse non exportée),</a:t>
            </a:r>
          </a:p>
          <a:p>
            <a:pPr marL="285750" marR="0" lvl="1" indent="-285750" algn="l" defTabSz="914400" rtl="0" eaLnBrk="1" fontAlgn="auto" latinLnBrk="0" hangingPunct="1">
              <a:lnSpc>
                <a:spcPct val="100000"/>
              </a:lnSpc>
              <a:spcBef>
                <a:spcPts val="0"/>
              </a:spcBef>
              <a:spcAft>
                <a:spcPts val="0"/>
              </a:spcAft>
              <a:buClrTx/>
              <a:buSzTx/>
              <a:buFontTx/>
              <a:buChar char="-"/>
              <a:tabLst/>
              <a:defRPr/>
            </a:pPr>
            <a:r>
              <a:rPr kumimoji="0" lang="fr-FR" sz="20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Privilégier l’engrais organique à l’engrais minéral de synthèse  (fumier, lisier, digestats, composts, …)</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fr-FR" sz="20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endParaRPr>
          </a:p>
        </p:txBody>
      </p:sp>
      <p:sp>
        <p:nvSpPr>
          <p:cNvPr id="570372" name="ZoneTexte 14"/>
          <p:cNvSpPr txBox="1">
            <a:spLocks noChangeArrowheads="1"/>
          </p:cNvSpPr>
          <p:nvPr/>
        </p:nvSpPr>
        <p:spPr bwMode="auto">
          <a:xfrm>
            <a:off x="623392" y="836712"/>
            <a:ext cx="113772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000" b="1" i="0" u="none" strike="noStrike" kern="1200" cap="none" spc="0" normalizeH="0" baseline="0" noProof="0" dirty="0">
                <a:ln>
                  <a:noFill/>
                </a:ln>
                <a:solidFill>
                  <a:srgbClr val="008000"/>
                </a:solidFill>
                <a:effectLst/>
                <a:uLnTx/>
                <a:uFillTx/>
                <a:latin typeface="Calibri" pitchFamily="34" charset="0"/>
                <a:ea typeface="ＭＳ Ｐゴシック" pitchFamily="34" charset="-128"/>
                <a:cs typeface="Arial" pitchFamily="34" charset="0"/>
              </a:rPr>
              <a:t>Les leviers de stockage de carbone dans les sols = des leviers de performance technico-économique !</a:t>
            </a:r>
          </a:p>
        </p:txBody>
      </p:sp>
      <p:sp>
        <p:nvSpPr>
          <p:cNvPr id="6" name="Espace réservé du contenu 2"/>
          <p:cNvSpPr>
            <a:spLocks noGrp="1"/>
          </p:cNvSpPr>
          <p:nvPr>
            <p:ph idx="1"/>
          </p:nvPr>
        </p:nvSpPr>
        <p:spPr>
          <a:xfrm>
            <a:off x="1127448" y="3285008"/>
            <a:ext cx="6900640" cy="3373438"/>
          </a:xfrm>
        </p:spPr>
        <p:txBody>
          <a:bodyPr rtlCol="0">
            <a:noAutofit/>
          </a:bodyPr>
          <a:lstStyle/>
          <a:p>
            <a:pPr eaLnBrk="1" fontAlgn="auto" hangingPunct="1">
              <a:spcAft>
                <a:spcPts val="0"/>
              </a:spcAft>
              <a:buNone/>
              <a:defRPr/>
            </a:pPr>
            <a:endParaRPr lang="fr-FR" sz="2000" b="1" dirty="0"/>
          </a:p>
          <a:p>
            <a:pPr marL="0" indent="0" eaLnBrk="1" fontAlgn="auto" hangingPunct="1">
              <a:spcAft>
                <a:spcPts val="0"/>
              </a:spcAft>
              <a:buNone/>
              <a:defRPr/>
            </a:pPr>
            <a:r>
              <a:rPr lang="fr-FR" sz="2000" b="1" dirty="0">
                <a:solidFill>
                  <a:schemeClr val="accent6">
                    <a:lumMod val="75000"/>
                  </a:schemeClr>
                </a:solidFill>
              </a:rPr>
              <a:t>Diminuer les sorties de carbone (déstockage)</a:t>
            </a:r>
          </a:p>
          <a:p>
            <a:pPr marL="285750" lvl="1" eaLnBrk="1" fontAlgn="auto" hangingPunct="1">
              <a:spcAft>
                <a:spcPts val="0"/>
              </a:spcAft>
              <a:buFontTx/>
              <a:buChar char="-"/>
              <a:defRPr/>
            </a:pPr>
            <a:r>
              <a:rPr lang="fr-FR" sz="2000" dirty="0"/>
              <a:t>Restitution des pailles, des résidus de culture</a:t>
            </a:r>
          </a:p>
          <a:p>
            <a:pPr marL="285750" lvl="1" eaLnBrk="1" fontAlgn="auto" hangingPunct="1">
              <a:spcAft>
                <a:spcPts val="0"/>
              </a:spcAft>
              <a:buFontTx/>
              <a:buChar char="-"/>
              <a:defRPr/>
            </a:pPr>
            <a:r>
              <a:rPr lang="fr-FR" sz="2000" dirty="0"/>
              <a:t>Réduire l’érosion en faisant évoluer ses pratiques culturales : diminuer le travail du sol et les interventions par la rotation, agriculture de conservation…</a:t>
            </a:r>
          </a:p>
          <a:p>
            <a:pPr marL="285750" lvl="1" eaLnBrk="1" fontAlgn="auto" hangingPunct="1">
              <a:spcAft>
                <a:spcPts val="0"/>
              </a:spcAft>
              <a:buFontTx/>
              <a:buChar char="-"/>
              <a:defRPr/>
            </a:pPr>
            <a:r>
              <a:rPr lang="fr-FR" sz="2000" dirty="0"/>
              <a:t>Maximiser la couverture  du sol (éviter de laisser un sol nu  trop longtemps)</a:t>
            </a:r>
          </a:p>
          <a:p>
            <a:pPr eaLnBrk="1" fontAlgn="auto" hangingPunct="1">
              <a:spcAft>
                <a:spcPts val="0"/>
              </a:spcAft>
              <a:defRPr/>
            </a:pPr>
            <a:endParaRPr lang="fr-FR" sz="2000" dirty="0"/>
          </a:p>
        </p:txBody>
      </p:sp>
      <p:pic>
        <p:nvPicPr>
          <p:cNvPr id="3" name="Image 2">
            <a:extLst>
              <a:ext uri="{FF2B5EF4-FFF2-40B4-BE49-F238E27FC236}">
                <a16:creationId xmlns:a16="http://schemas.microsoft.com/office/drawing/2014/main" id="{A15FA679-9860-90F8-85AA-2CB8AA4D150F}"/>
              </a:ext>
            </a:extLst>
          </p:cNvPr>
          <p:cNvPicPr>
            <a:picLocks noChangeAspect="1"/>
          </p:cNvPicPr>
          <p:nvPr/>
        </p:nvPicPr>
        <p:blipFill>
          <a:blip r:embed="rId3"/>
          <a:stretch>
            <a:fillRect/>
          </a:stretch>
        </p:blipFill>
        <p:spPr>
          <a:xfrm>
            <a:off x="8472264" y="4581128"/>
            <a:ext cx="3451282" cy="1938993"/>
          </a:xfrm>
          <a:prstGeom prst="rect">
            <a:avLst/>
          </a:prstGeom>
        </p:spPr>
      </p:pic>
    </p:spTree>
    <p:extLst>
      <p:ext uri="{BB962C8B-B14F-4D97-AF65-F5344CB8AC3E}">
        <p14:creationId xmlns:p14="http://schemas.microsoft.com/office/powerpoint/2010/main" val="31250790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txBox="1">
            <a:spLocks noChangeArrowheads="1"/>
          </p:cNvSpPr>
          <p:nvPr/>
        </p:nvSpPr>
        <p:spPr bwMode="auto">
          <a:xfrm>
            <a:off x="1775520" y="260650"/>
            <a:ext cx="8039236" cy="426295"/>
          </a:xfrm>
          <a:prstGeom prst="rect">
            <a:avLst/>
          </a:prstGeom>
        </p:spPr>
        <p:txBody>
          <a:bodyPr vert="horz" lIns="91440" tIns="45720" rIns="91440" bIns="45720" rtlCol="0" anchor="ctr">
            <a:noAutofit/>
          </a:bodyPr>
          <a:lstStyle>
            <a:defPPr>
              <a:defRPr lang="fr-FR"/>
            </a:defPPr>
            <a:lvl1pPr algn="ctr" defTabSz="457200" rtl="0" eaLnBrk="1" latinLnBrk="0" hangingPunct="1">
              <a:spcBef>
                <a:spcPct val="0"/>
              </a:spcBef>
              <a:buNone/>
              <a:defRPr sz="2800" b="1" kern="1200">
                <a:solidFill>
                  <a:srgbClr val="00B050"/>
                </a:solidFill>
                <a:latin typeface="Verdana"/>
                <a:ea typeface="ＭＳ Ｐゴシック" pitchFamily="-110" charset="-128"/>
                <a:cs typeface="ＭＳ Ｐゴシック" pitchFamily="-110" charset="-128"/>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fr-FR" alt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p:txBody>
      </p:sp>
      <p:sp>
        <p:nvSpPr>
          <p:cNvPr id="9" name="Rectangle 8"/>
          <p:cNvSpPr/>
          <p:nvPr/>
        </p:nvSpPr>
        <p:spPr>
          <a:xfrm>
            <a:off x="1791519" y="942975"/>
            <a:ext cx="8479920" cy="34163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srgbClr val="4F81BD">
                    <a:lumMod val="75000"/>
                  </a:srgbClr>
                </a:solidFill>
                <a:effectLst/>
                <a:uLnTx/>
                <a:uFillTx/>
                <a:latin typeface="Calibri"/>
                <a:ea typeface="+mn-ea"/>
                <a:cs typeface="+mn-cs"/>
              </a:rPr>
              <a:t>Par l’implantation de couverts avec légumineuses :</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fr-FR" sz="1800" b="1" i="0" u="none" strike="noStrike" kern="1200" cap="none" spc="0" normalizeH="0" baseline="0" noProof="0" dirty="0">
                <a:ln>
                  <a:noFill/>
                </a:ln>
                <a:solidFill>
                  <a:prstClr val="black"/>
                </a:solidFill>
                <a:effectLst/>
                <a:uLnTx/>
                <a:uFillTx/>
                <a:latin typeface="Calibri"/>
                <a:ea typeface="+mn-ea"/>
                <a:cs typeface="+mn-cs"/>
              </a:rPr>
              <a:t>engrais verts/CIPAN,</a:t>
            </a:r>
            <a:r>
              <a:rPr kumimoji="0" lang="fr-FR" sz="1800" b="0" i="0" u="none" strike="noStrike" kern="1200" cap="none" spc="0" normalizeH="0" baseline="0" noProof="0" dirty="0">
                <a:ln>
                  <a:noFill/>
                </a:ln>
                <a:solidFill>
                  <a:prstClr val="black"/>
                </a:solidFill>
                <a:effectLst/>
                <a:uLnTx/>
                <a:uFillTx/>
                <a:latin typeface="Calibri"/>
                <a:ea typeface="+mn-ea"/>
                <a:cs typeface="+mn-cs"/>
              </a:rPr>
              <a:t> qui améliorent la </a:t>
            </a:r>
            <a:r>
              <a:rPr kumimoji="0" lang="fr-FR" sz="1800" b="1" i="0" u="none" strike="noStrike" kern="1200" cap="none" spc="0" normalizeH="0" baseline="0" noProof="0" dirty="0">
                <a:ln>
                  <a:noFill/>
                </a:ln>
                <a:solidFill>
                  <a:prstClr val="black"/>
                </a:solidFill>
                <a:effectLst/>
                <a:uLnTx/>
                <a:uFillTx/>
                <a:latin typeface="Calibri"/>
                <a:ea typeface="+mn-ea"/>
                <a:cs typeface="+mn-cs"/>
              </a:rPr>
              <a:t>production de biomasse </a:t>
            </a:r>
            <a:r>
              <a:rPr kumimoji="0" lang="fr-FR" sz="1800" b="0" i="0" u="none" strike="noStrike" kern="1200" cap="none" spc="0" normalizeH="0" baseline="0" noProof="0" dirty="0">
                <a:ln>
                  <a:noFill/>
                </a:ln>
                <a:solidFill>
                  <a:prstClr val="black"/>
                </a:solidFill>
                <a:effectLst/>
                <a:uLnTx/>
                <a:uFillTx/>
                <a:latin typeface="Calibri"/>
                <a:ea typeface="+mn-ea"/>
                <a:cs typeface="+mn-cs"/>
              </a:rPr>
              <a:t>et le piégeage d'azote des couverts (semis précoce, mélanges avec légumineuses…), en </a:t>
            </a:r>
            <a:r>
              <a:rPr kumimoji="0" lang="fr-FR" sz="1800" b="1" i="0" u="none" strike="noStrike" kern="1200" cap="none" spc="0" normalizeH="0" baseline="0" noProof="0" dirty="0">
                <a:ln>
                  <a:noFill/>
                </a:ln>
                <a:solidFill>
                  <a:prstClr val="black"/>
                </a:solidFill>
                <a:effectLst/>
                <a:uLnTx/>
                <a:uFillTx/>
                <a:latin typeface="Calibri"/>
                <a:ea typeface="+mn-ea"/>
                <a:cs typeface="+mn-cs"/>
              </a:rPr>
              <a:t>cultures associées </a:t>
            </a:r>
            <a:r>
              <a:rPr kumimoji="0" lang="fr-FR" sz="1800" b="0" i="0" u="none" strike="noStrike" kern="1200" cap="none" spc="0" normalizeH="0" baseline="0" noProof="0" dirty="0">
                <a:ln>
                  <a:noFill/>
                </a:ln>
                <a:solidFill>
                  <a:prstClr val="black"/>
                </a:solidFill>
                <a:effectLst/>
                <a:uLnTx/>
                <a:uFillTx/>
                <a:latin typeface="Calibri"/>
                <a:ea typeface="+mn-ea"/>
                <a:cs typeface="+mn-cs"/>
              </a:rPr>
              <a:t>et </a:t>
            </a:r>
            <a:r>
              <a:rPr kumimoji="0" lang="fr-FR" sz="1800" b="1" i="0" u="none" strike="noStrike" kern="1200" cap="none" spc="0" normalizeH="0" baseline="0" noProof="0" dirty="0">
                <a:ln>
                  <a:noFill/>
                </a:ln>
                <a:solidFill>
                  <a:prstClr val="black"/>
                </a:solidFill>
                <a:effectLst/>
                <a:uLnTx/>
                <a:uFillTx/>
                <a:latin typeface="Calibri"/>
                <a:ea typeface="+mn-ea"/>
                <a:cs typeface="+mn-cs"/>
              </a:rPr>
              <a:t>intermédiaires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4F81BD">
                  <a:lumMod val="75000"/>
                </a:srgbClr>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1" i="0" u="none" strike="noStrike" kern="1200" cap="none" spc="0" normalizeH="0" baseline="0" noProof="0" dirty="0">
              <a:ln>
                <a:noFill/>
              </a:ln>
              <a:solidFill>
                <a:srgbClr val="4F81BD">
                  <a:lumMod val="75000"/>
                </a:srgbClr>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srgbClr val="4F81BD">
                    <a:lumMod val="75000"/>
                  </a:srgbClr>
                </a:solidFill>
                <a:effectLst/>
                <a:uLnTx/>
                <a:uFillTx/>
                <a:latin typeface="Calibri"/>
                <a:ea typeface="+mn-ea"/>
                <a:cs typeface="+mn-cs"/>
              </a:rPr>
              <a:t>Par les cultures et résidus de culture (production de biomasse)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dirty="0">
                <a:ln>
                  <a:noFill/>
                </a:ln>
                <a:solidFill>
                  <a:prstClr val="black"/>
                </a:solidFill>
                <a:effectLst/>
                <a:uLnTx/>
                <a:uFillTx/>
                <a:latin typeface="Calibri"/>
                <a:ea typeface="+mn-ea"/>
                <a:cs typeface="+mn-cs"/>
              </a:rPr>
              <a:t> </a:t>
            </a:r>
            <a:endParaRPr kumimoji="0" lang="fr-FR" sz="18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1028" name="Picture 4" descr="Cultures intermédiaires - CIPAN - Chambres d&amp;#39;agriculture Normand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08927" y="2013845"/>
            <a:ext cx="2016224" cy="128305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IPAN - couvert interculture - Bonnes pratiques agricoles - Syngent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41193" y="2033457"/>
            <a:ext cx="2222731" cy="124377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ltures intermédiaires pièges à nitrates et intérêts agronomiqu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43970" y="3933057"/>
            <a:ext cx="2810457" cy="158037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à coins arrondis 11"/>
          <p:cNvSpPr/>
          <p:nvPr/>
        </p:nvSpPr>
        <p:spPr>
          <a:xfrm>
            <a:off x="4768606" y="4075133"/>
            <a:ext cx="2487930" cy="648072"/>
          </a:xfrm>
          <a:prstGeom prst="roundRect">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Calibri"/>
                <a:ea typeface="+mn-ea"/>
                <a:cs typeface="+mn-cs"/>
              </a:rPr>
              <a:t>1500  à 2000 kg éq.CO</a:t>
            </a:r>
            <a:r>
              <a:rPr kumimoji="0" lang="fr-FR" sz="1600" b="1" i="0" u="none" strike="noStrike" kern="1200" cap="none" spc="0" normalizeH="0" baseline="-25000" noProof="0" dirty="0">
                <a:ln>
                  <a:noFill/>
                </a:ln>
                <a:solidFill>
                  <a:prstClr val="white"/>
                </a:solidFill>
                <a:effectLst/>
                <a:uLnTx/>
                <a:uFillTx/>
                <a:latin typeface="Calibri"/>
                <a:ea typeface="+mn-ea"/>
                <a:cs typeface="+mn-cs"/>
              </a:rPr>
              <a:t>2</a:t>
            </a:r>
            <a:r>
              <a:rPr kumimoji="0" lang="fr-FR" sz="1600" b="1" i="0" u="none" strike="noStrike" kern="1200" cap="none" spc="0" normalizeH="0" baseline="0" noProof="0" dirty="0">
                <a:ln>
                  <a:noFill/>
                </a:ln>
                <a:solidFill>
                  <a:prstClr val="white"/>
                </a:solidFill>
                <a:effectLst/>
                <a:uLnTx/>
                <a:uFillTx/>
                <a:latin typeface="Calibri"/>
                <a:ea typeface="+mn-ea"/>
                <a:cs typeface="+mn-cs"/>
              </a:rPr>
              <a:t>/ha/an</a:t>
            </a:r>
          </a:p>
        </p:txBody>
      </p:sp>
      <p:sp>
        <p:nvSpPr>
          <p:cNvPr id="8" name="Rectangle à coins arrondis 7"/>
          <p:cNvSpPr/>
          <p:nvPr/>
        </p:nvSpPr>
        <p:spPr>
          <a:xfrm>
            <a:off x="3840774" y="2196201"/>
            <a:ext cx="1584176" cy="648072"/>
          </a:xfrm>
          <a:prstGeom prst="roundRect">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Calibri"/>
                <a:ea typeface="+mn-ea"/>
                <a:cs typeface="+mn-cs"/>
              </a:rPr>
              <a:t>600 à 2100 kg éq.CO</a:t>
            </a:r>
            <a:r>
              <a:rPr kumimoji="0" lang="fr-FR" sz="1600" b="1" i="0" u="none" strike="noStrike" kern="1200" cap="none" spc="0" normalizeH="0" baseline="-25000" noProof="0" dirty="0">
                <a:ln>
                  <a:noFill/>
                </a:ln>
                <a:solidFill>
                  <a:prstClr val="white"/>
                </a:solidFill>
                <a:effectLst/>
                <a:uLnTx/>
                <a:uFillTx/>
                <a:latin typeface="Calibri"/>
                <a:ea typeface="+mn-ea"/>
                <a:cs typeface="+mn-cs"/>
              </a:rPr>
              <a:t>2</a:t>
            </a:r>
            <a:r>
              <a:rPr kumimoji="0" lang="fr-FR" sz="1600" b="1" i="0" u="none" strike="noStrike" kern="1200" cap="none" spc="0" normalizeH="0" baseline="0" noProof="0" dirty="0">
                <a:ln>
                  <a:noFill/>
                </a:ln>
                <a:solidFill>
                  <a:prstClr val="white"/>
                </a:solidFill>
                <a:effectLst/>
                <a:uLnTx/>
                <a:uFillTx/>
                <a:latin typeface="Calibri"/>
                <a:ea typeface="+mn-ea"/>
                <a:cs typeface="+mn-cs"/>
              </a:rPr>
              <a:t>/ha/an</a:t>
            </a:r>
          </a:p>
        </p:txBody>
      </p:sp>
      <p:sp>
        <p:nvSpPr>
          <p:cNvPr id="13" name="Titre 1"/>
          <p:cNvSpPr>
            <a:spLocks noGrp="1"/>
          </p:cNvSpPr>
          <p:nvPr>
            <p:ph type="title"/>
          </p:nvPr>
        </p:nvSpPr>
        <p:spPr>
          <a:xfrm>
            <a:off x="1775520" y="422550"/>
            <a:ext cx="8424936" cy="648072"/>
          </a:xfrm>
        </p:spPr>
        <p:txBody>
          <a:bodyPr vert="horz" lIns="91440" tIns="45720" rIns="91440" bIns="45720" rtlCol="0" anchor="ctr">
            <a:noAutofit/>
          </a:bodyPr>
          <a:lstStyle/>
          <a:p>
            <a:pPr algn="l" defTabSz="457200"/>
            <a:r>
              <a:rPr lang="fr-FR" sz="2000" b="1" dirty="0">
                <a:solidFill>
                  <a:srgbClr val="00B050"/>
                </a:solidFill>
                <a:latin typeface="Verdana"/>
                <a:ea typeface="ＭＳ Ｐゴシック" pitchFamily="-110" charset="-128"/>
                <a:cs typeface="ＭＳ Ｐゴシック" pitchFamily="-110" charset="-128"/>
              </a:rPr>
              <a:t>Pour stocker du carbone, il faut d’abord en restituer…</a:t>
            </a:r>
          </a:p>
        </p:txBody>
      </p:sp>
      <p:sp>
        <p:nvSpPr>
          <p:cNvPr id="21" name="Titre 1"/>
          <p:cNvSpPr txBox="1">
            <a:spLocks/>
          </p:cNvSpPr>
          <p:nvPr/>
        </p:nvSpPr>
        <p:spPr>
          <a:xfrm>
            <a:off x="1735830" y="6020841"/>
            <a:ext cx="5161402"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2000" b="1" i="0" u="none" strike="noStrike" kern="1200" cap="none" spc="0" normalizeH="0" baseline="0" noProof="0" dirty="0">
                <a:ln>
                  <a:noFill/>
                </a:ln>
                <a:solidFill>
                  <a:srgbClr val="00B050"/>
                </a:solidFill>
                <a:effectLst/>
                <a:uLnTx/>
                <a:uFillTx/>
                <a:latin typeface="Verdana"/>
                <a:ea typeface="ＭＳ Ｐゴシック" pitchFamily="-110" charset="-128"/>
                <a:cs typeface="ＭＳ Ｐゴシック" pitchFamily="-110" charset="-128"/>
              </a:rPr>
              <a:t>… et éviter de déstocker en limitant le travail profond du sol</a:t>
            </a:r>
          </a:p>
        </p:txBody>
      </p:sp>
      <p:pic>
        <p:nvPicPr>
          <p:cNvPr id="22" name="Picture 2" descr="Préparation du sol en un seul passage, DTX décompacteurs, Kvernelan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29922" y="5013176"/>
            <a:ext cx="2609850" cy="1752600"/>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à coins arrondis 22"/>
          <p:cNvSpPr/>
          <p:nvPr/>
        </p:nvSpPr>
        <p:spPr>
          <a:xfrm>
            <a:off x="6919333" y="6021288"/>
            <a:ext cx="1584176" cy="648072"/>
          </a:xfrm>
          <a:prstGeom prst="roundRect">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Calibri"/>
                <a:ea typeface="+mn-ea"/>
                <a:cs typeface="+mn-cs"/>
              </a:rPr>
              <a:t>300 kg éq.CO</a:t>
            </a:r>
            <a:r>
              <a:rPr kumimoji="0" lang="fr-FR" sz="1600" b="1" i="0" u="none" strike="noStrike" kern="1200" cap="none" spc="0" normalizeH="0" baseline="-25000" noProof="0" dirty="0">
                <a:ln>
                  <a:noFill/>
                </a:ln>
                <a:solidFill>
                  <a:prstClr val="white"/>
                </a:solidFill>
                <a:effectLst/>
                <a:uLnTx/>
                <a:uFillTx/>
                <a:latin typeface="Calibri"/>
                <a:ea typeface="+mn-ea"/>
                <a:cs typeface="+mn-cs"/>
              </a:rPr>
              <a:t>2</a:t>
            </a:r>
            <a:r>
              <a:rPr kumimoji="0" lang="fr-FR" sz="1600" b="1" i="0" u="none" strike="noStrike" kern="1200" cap="none" spc="0" normalizeH="0" baseline="0" noProof="0" dirty="0">
                <a:ln>
                  <a:noFill/>
                </a:ln>
                <a:solidFill>
                  <a:prstClr val="white"/>
                </a:solidFill>
                <a:effectLst/>
                <a:uLnTx/>
                <a:uFillTx/>
                <a:latin typeface="Calibri"/>
                <a:ea typeface="+mn-ea"/>
                <a:cs typeface="+mn-cs"/>
              </a:rPr>
              <a:t>/ha/an</a:t>
            </a:r>
          </a:p>
        </p:txBody>
      </p:sp>
      <p:sp>
        <p:nvSpPr>
          <p:cNvPr id="2" name="Titre 3">
            <a:extLst>
              <a:ext uri="{FF2B5EF4-FFF2-40B4-BE49-F238E27FC236}">
                <a16:creationId xmlns:a16="http://schemas.microsoft.com/office/drawing/2014/main" id="{11A4C487-FF87-FF08-A580-29FCC32B2556}"/>
              </a:ext>
            </a:extLst>
          </p:cNvPr>
          <p:cNvSpPr txBox="1">
            <a:spLocks noChangeArrowheads="1"/>
          </p:cNvSpPr>
          <p:nvPr/>
        </p:nvSpPr>
        <p:spPr bwMode="auto">
          <a:xfrm>
            <a:off x="0" y="0"/>
            <a:ext cx="12192000" cy="42703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2400" b="1" i="0" u="none" strike="noStrike" kern="1200" cap="none" spc="0" normalizeH="0" baseline="0" noProof="0" dirty="0">
                <a:ln>
                  <a:noFill/>
                </a:ln>
                <a:solidFill>
                  <a:srgbClr val="4F81BD">
                    <a:lumMod val="75000"/>
                  </a:srgbClr>
                </a:solidFill>
                <a:effectLst/>
                <a:uLnTx/>
                <a:uFillTx/>
                <a:latin typeface="Calibri"/>
                <a:ea typeface="+mn-ea"/>
                <a:cs typeface="+mn-cs"/>
              </a:rPr>
              <a:t> Stocker plus…                                                                                                                                           SOLS</a:t>
            </a:r>
          </a:p>
        </p:txBody>
      </p:sp>
    </p:spTree>
    <p:extLst>
      <p:ext uri="{BB962C8B-B14F-4D97-AF65-F5344CB8AC3E}">
        <p14:creationId xmlns:p14="http://schemas.microsoft.com/office/powerpoint/2010/main" val="39543997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2464821" y="1412776"/>
            <a:ext cx="6876000" cy="6480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Autofit/>
          </a:bodyPr>
          <a:lstStyle/>
          <a:p>
            <a:r>
              <a:rPr lang="fr-FR" sz="2200" b="1" dirty="0"/>
              <a:t>Introduire plus de légumineuses dans les couverts </a:t>
            </a:r>
          </a:p>
        </p:txBody>
      </p:sp>
      <p:sp>
        <p:nvSpPr>
          <p:cNvPr id="4" name="ZoneTexte 3"/>
          <p:cNvSpPr txBox="1"/>
          <p:nvPr/>
        </p:nvSpPr>
        <p:spPr>
          <a:xfrm>
            <a:off x="3949079" y="2601779"/>
            <a:ext cx="5549529" cy="40011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Augmentation des légumineuses dans les couverts</a:t>
            </a:r>
          </a:p>
        </p:txBody>
      </p:sp>
      <p:sp>
        <p:nvSpPr>
          <p:cNvPr id="6" name="ZoneTexte 5"/>
          <p:cNvSpPr txBox="1"/>
          <p:nvPr/>
        </p:nvSpPr>
        <p:spPr>
          <a:xfrm>
            <a:off x="2135559" y="4041939"/>
            <a:ext cx="2864273" cy="707886"/>
          </a:xfrm>
          <a:prstGeom prst="rect">
            <a:avLst/>
          </a:prstGeom>
          <a:solidFill>
            <a:srgbClr val="92D050">
              <a:alpha val="35000"/>
            </a:srgbClr>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Baisse des achats d’intrants azotés</a:t>
            </a:r>
          </a:p>
        </p:txBody>
      </p:sp>
      <p:sp>
        <p:nvSpPr>
          <p:cNvPr id="7" name="ZoneTexte 6"/>
          <p:cNvSpPr txBox="1"/>
          <p:nvPr/>
        </p:nvSpPr>
        <p:spPr>
          <a:xfrm>
            <a:off x="1630759" y="5338083"/>
            <a:ext cx="2232993" cy="707886"/>
          </a:xfrm>
          <a:prstGeom prst="rect">
            <a:avLst/>
          </a:prstGeom>
          <a:solidFill>
            <a:srgbClr val="92D050">
              <a:alpha val="33000"/>
            </a:srgbClr>
          </a:solidFill>
          <a:ln>
            <a:solidFill>
              <a:schemeClr val="tx1"/>
            </a:solidFill>
          </a:ln>
        </p:spPr>
        <p:txBody>
          <a:bodyPr wrap="square" rtlCol="0">
            <a:spAutoFit/>
          </a:bodyPr>
          <a:lstStyle>
            <a:defPPr>
              <a:defRPr lang="fr-FR"/>
            </a:defPPr>
            <a:lvl1pPr algn="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Baisse du CO2 importé</a:t>
            </a:r>
          </a:p>
        </p:txBody>
      </p:sp>
      <p:sp>
        <p:nvSpPr>
          <p:cNvPr id="8" name="ZoneTexte 7"/>
          <p:cNvSpPr txBox="1"/>
          <p:nvPr/>
        </p:nvSpPr>
        <p:spPr>
          <a:xfrm>
            <a:off x="4179393" y="5338083"/>
            <a:ext cx="2204638" cy="707886"/>
          </a:xfrm>
          <a:prstGeom prst="rect">
            <a:avLst/>
          </a:prstGeom>
          <a:solidFill>
            <a:srgbClr val="92D050">
              <a:alpha val="33000"/>
            </a:srgbClr>
          </a:solidFill>
          <a:ln>
            <a:solidFill>
              <a:schemeClr val="tx1"/>
            </a:solidFill>
          </a:ln>
        </p:spPr>
        <p:txBody>
          <a:bodyPr wrap="square" rtlCol="0">
            <a:spAutoFit/>
          </a:bodyPr>
          <a:lstStyle>
            <a:defPPr>
              <a:defRPr lang="fr-FR"/>
            </a:defPPr>
            <a:lvl1pPr algn="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Diminution de la charge fertilisation</a:t>
            </a:r>
          </a:p>
        </p:txBody>
      </p:sp>
      <p:sp>
        <p:nvSpPr>
          <p:cNvPr id="9" name="ZoneTexte 8"/>
          <p:cNvSpPr txBox="1"/>
          <p:nvPr/>
        </p:nvSpPr>
        <p:spPr>
          <a:xfrm>
            <a:off x="7248129" y="4033181"/>
            <a:ext cx="3077644" cy="707886"/>
          </a:xfrm>
          <a:prstGeom prst="rect">
            <a:avLst/>
          </a:prstGeom>
          <a:solidFill>
            <a:srgbClr val="FF0000">
              <a:alpha val="50000"/>
            </a:srgbClr>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Achat de semences de légumineuses</a:t>
            </a:r>
          </a:p>
        </p:txBody>
      </p:sp>
      <p:cxnSp>
        <p:nvCxnSpPr>
          <p:cNvPr id="15" name="Connecteur droit avec flèche 14"/>
          <p:cNvCxnSpPr>
            <a:cxnSpLocks/>
            <a:stCxn id="4" idx="2"/>
            <a:endCxn id="6" idx="0"/>
          </p:cNvCxnSpPr>
          <p:nvPr/>
        </p:nvCxnSpPr>
        <p:spPr>
          <a:xfrm flipH="1">
            <a:off x="3567696" y="3001889"/>
            <a:ext cx="3156148" cy="10400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Connecteur droit avec flèche 18"/>
          <p:cNvCxnSpPr>
            <a:cxnSpLocks/>
            <a:stCxn id="4" idx="2"/>
            <a:endCxn id="9" idx="0"/>
          </p:cNvCxnSpPr>
          <p:nvPr/>
        </p:nvCxnSpPr>
        <p:spPr>
          <a:xfrm>
            <a:off x="6723844" y="3001889"/>
            <a:ext cx="2063107" cy="10312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Connecteur droit avec flèche 21"/>
          <p:cNvCxnSpPr>
            <a:cxnSpLocks/>
            <a:stCxn id="6" idx="2"/>
            <a:endCxn id="7" idx="0"/>
          </p:cNvCxnSpPr>
          <p:nvPr/>
        </p:nvCxnSpPr>
        <p:spPr>
          <a:xfrm flipH="1">
            <a:off x="2747256" y="4749825"/>
            <a:ext cx="820440" cy="5882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Connecteur droit avec flèche 24"/>
          <p:cNvCxnSpPr>
            <a:cxnSpLocks/>
            <a:stCxn id="6" idx="2"/>
            <a:endCxn id="8" idx="0"/>
          </p:cNvCxnSpPr>
          <p:nvPr/>
        </p:nvCxnSpPr>
        <p:spPr>
          <a:xfrm>
            <a:off x="3567696" y="4749825"/>
            <a:ext cx="1714016" cy="5882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Titre 3"/>
          <p:cNvSpPr txBox="1">
            <a:spLocks noChangeArrowheads="1"/>
          </p:cNvSpPr>
          <p:nvPr/>
        </p:nvSpPr>
        <p:spPr bwMode="auto">
          <a:xfrm>
            <a:off x="767408" y="19182"/>
            <a:ext cx="6206507" cy="852591"/>
          </a:xfrm>
          <a:prstGeom prst="rect">
            <a:avLst/>
          </a:prstGeom>
        </p:spPr>
        <p:txBody>
          <a:bodyPr vert="horz" lIns="91440" tIns="45720" rIns="91440" bIns="45720" rtlCol="0" anchor="ctr">
            <a:noAutofit/>
          </a:bodyPr>
          <a:lstStyle>
            <a:defPPr>
              <a:defRPr lang="fr-FR"/>
            </a:defPPr>
            <a:lvl1pPr algn="ctr" defTabSz="457200" rtl="0" eaLnBrk="1" latinLnBrk="0" hangingPunct="1">
              <a:spcBef>
                <a:spcPct val="0"/>
              </a:spcBef>
              <a:buNone/>
              <a:defRPr sz="2800" b="1" kern="1200">
                <a:solidFill>
                  <a:srgbClr val="00B050"/>
                </a:solidFill>
                <a:latin typeface="Verdana"/>
                <a:ea typeface="ＭＳ Ｐゴシック" pitchFamily="-110" charset="-128"/>
                <a:cs typeface="ＭＳ Ｐゴシック" pitchFamily="-110" charset="-128"/>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altLang="fr-FR" sz="2400" b="1" i="0" u="none" strike="noStrike" kern="1200" cap="none" spc="0" normalizeH="0" baseline="0" noProof="0" dirty="0">
                <a:ln>
                  <a:noFill/>
                </a:ln>
                <a:solidFill>
                  <a:prstClr val="black"/>
                </a:solidFill>
                <a:effectLst/>
                <a:uLnTx/>
                <a:uFillTx/>
                <a:latin typeface="Verdana"/>
                <a:ea typeface="ＭＳ Ｐゴシック" pitchFamily="-110" charset="-128"/>
              </a:rPr>
              <a:t>Stocker plus… des leviers Cultures</a:t>
            </a:r>
          </a:p>
        </p:txBody>
      </p:sp>
      <p:pic>
        <p:nvPicPr>
          <p:cNvPr id="5" name="Image 4">
            <a:extLst>
              <a:ext uri="{FF2B5EF4-FFF2-40B4-BE49-F238E27FC236}">
                <a16:creationId xmlns:a16="http://schemas.microsoft.com/office/drawing/2014/main" id="{A80D691A-3A2C-6890-4A69-7BC1A73B2305}"/>
              </a:ext>
            </a:extLst>
          </p:cNvPr>
          <p:cNvPicPr>
            <a:picLocks noChangeAspect="1"/>
          </p:cNvPicPr>
          <p:nvPr/>
        </p:nvPicPr>
        <p:blipFill>
          <a:blip r:embed="rId3"/>
          <a:stretch>
            <a:fillRect/>
          </a:stretch>
        </p:blipFill>
        <p:spPr>
          <a:xfrm>
            <a:off x="191344" y="272517"/>
            <a:ext cx="405116" cy="343198"/>
          </a:xfrm>
          <a:prstGeom prst="rect">
            <a:avLst/>
          </a:prstGeom>
        </p:spPr>
      </p:pic>
    </p:spTree>
    <p:extLst>
      <p:ext uri="{BB962C8B-B14F-4D97-AF65-F5344CB8AC3E}">
        <p14:creationId xmlns:p14="http://schemas.microsoft.com/office/powerpoint/2010/main" val="2255308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1384" y="1052736"/>
            <a:ext cx="10873208" cy="357020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200" b="1" i="0" u="none" strike="noStrike" kern="1200" cap="none" spc="0" normalizeH="0" baseline="0" noProof="0" dirty="0">
                <a:ln>
                  <a:noFill/>
                </a:ln>
                <a:solidFill>
                  <a:srgbClr val="4F81BD">
                    <a:lumMod val="75000"/>
                  </a:srgbClr>
                </a:solidFill>
                <a:effectLst/>
                <a:uLnTx/>
                <a:uFillTx/>
                <a:latin typeface="Calibri"/>
                <a:ea typeface="ＭＳ Ｐゴシック" pitchFamily="34" charset="-128"/>
                <a:cs typeface="Arial" pitchFamily="34" charset="0"/>
              </a:rPr>
              <a:t>Maintenir et gérer durablement l’existant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endParaRPr>
          </a:p>
          <a:p>
            <a:pPr marL="285750" marR="0" lvl="0" indent="-285750" algn="l" defTabSz="914400" rtl="0" eaLnBrk="1" fontAlgn="auto" latinLnBrk="0" hangingPunct="1">
              <a:lnSpc>
                <a:spcPct val="100000"/>
              </a:lnSpc>
              <a:spcBef>
                <a:spcPts val="0"/>
              </a:spcBef>
              <a:spcAft>
                <a:spcPts val="0"/>
              </a:spcAft>
              <a:buClrTx/>
              <a:buSzTx/>
              <a:buFont typeface="Symbol"/>
              <a:buChar char="Þ"/>
              <a:tabLst/>
              <a:defRPr/>
            </a:pPr>
            <a:r>
              <a:rPr kumimoji="0" lang="fr-FR" sz="22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 Mettre en œuvre un Plan de Gestion Durable des Haies / Surfaces Agroforestières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endParaRPr>
          </a:p>
          <a:p>
            <a:pPr marL="285750" marR="0" lvl="0" indent="-285750" algn="l" defTabSz="914400" rtl="0" eaLnBrk="1" fontAlgn="auto" latinLnBrk="0" hangingPunct="1">
              <a:lnSpc>
                <a:spcPct val="100000"/>
              </a:lnSpc>
              <a:spcBef>
                <a:spcPts val="0"/>
              </a:spcBef>
              <a:spcAft>
                <a:spcPts val="0"/>
              </a:spcAft>
              <a:buClrTx/>
              <a:buSzTx/>
              <a:buFont typeface="Symbol"/>
              <a:buChar char="Þ"/>
              <a:tabLst/>
              <a:defRPr/>
            </a:pPr>
            <a:r>
              <a:rPr kumimoji="0" lang="fr-FR" sz="22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 Faire un diagnostic biodiversité</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200" b="1" i="0" u="none" strike="noStrike" kern="1200" cap="none" spc="0" normalizeH="0" baseline="0" noProof="0" dirty="0">
                <a:ln>
                  <a:noFill/>
                </a:ln>
                <a:solidFill>
                  <a:srgbClr val="4F81BD">
                    <a:lumMod val="75000"/>
                  </a:srgbClr>
                </a:solidFill>
                <a:effectLst/>
                <a:uLnTx/>
                <a:uFillTx/>
                <a:latin typeface="Calibri"/>
                <a:ea typeface="ＭＳ Ｐゴシック" pitchFamily="34" charset="-128"/>
                <a:cs typeface="Arial" pitchFamily="34" charset="0"/>
              </a:rPr>
              <a:t>Développer l’agroforesterie et les haies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endParaRPr>
          </a:p>
          <a:p>
            <a:pPr marL="285750" marR="0" lvl="0" indent="-285750" algn="l" defTabSz="914400" rtl="0" eaLnBrk="1" fontAlgn="auto" latinLnBrk="0" hangingPunct="1">
              <a:lnSpc>
                <a:spcPct val="100000"/>
              </a:lnSpc>
              <a:spcBef>
                <a:spcPts val="0"/>
              </a:spcBef>
              <a:spcAft>
                <a:spcPts val="0"/>
              </a:spcAft>
              <a:buClrTx/>
              <a:buSzTx/>
              <a:buFont typeface="Symbol"/>
              <a:buChar char="Þ"/>
              <a:tabLst/>
              <a:defRPr/>
            </a:pPr>
            <a:r>
              <a:rPr kumimoji="0" lang="fr-FR" sz="22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 Planter ou réhabiliter des haies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endParaRPr>
          </a:p>
          <a:p>
            <a:pPr marL="285750" marR="0" lvl="0" indent="-285750" algn="l" defTabSz="914400" rtl="0" eaLnBrk="1" fontAlgn="auto" latinLnBrk="0" hangingPunct="1">
              <a:lnSpc>
                <a:spcPct val="100000"/>
              </a:lnSpc>
              <a:spcBef>
                <a:spcPts val="0"/>
              </a:spcBef>
              <a:spcAft>
                <a:spcPts val="0"/>
              </a:spcAft>
              <a:buClrTx/>
              <a:buSzTx/>
              <a:buFont typeface="Symbol"/>
              <a:buChar char="Þ"/>
              <a:tabLst/>
              <a:defRPr/>
            </a:pPr>
            <a:r>
              <a:rPr kumimoji="0" lang="fr-FR" sz="22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rPr>
              <a:t> Mettre en place de l'agroforesterie </a:t>
            </a:r>
            <a:r>
              <a:rPr kumimoji="0" lang="fr-FR" sz="2200" b="0" i="0" u="none" strike="noStrike" kern="1200" cap="none" spc="0" normalizeH="0" baseline="0" noProof="0" dirty="0" err="1">
                <a:ln>
                  <a:noFill/>
                </a:ln>
                <a:solidFill>
                  <a:prstClr val="black"/>
                </a:solidFill>
                <a:effectLst/>
                <a:uLnTx/>
                <a:uFillTx/>
                <a:latin typeface="Calibri"/>
                <a:ea typeface="ＭＳ Ｐゴシック" pitchFamily="34" charset="-128"/>
                <a:cs typeface="Arial" pitchFamily="34" charset="0"/>
              </a:rPr>
              <a:t>intraparcellaire</a:t>
            </a:r>
            <a:endParaRPr kumimoji="0" lang="fr-FR" sz="22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200" b="1" i="0" u="none" strike="noStrike" kern="1200" cap="none" spc="0" normalizeH="0" baseline="0" noProof="0" dirty="0">
                <a:ln>
                  <a:noFill/>
                </a:ln>
                <a:solidFill>
                  <a:srgbClr val="4F81BD">
                    <a:lumMod val="75000"/>
                  </a:srgbClr>
                </a:solidFill>
                <a:effectLst/>
                <a:uLnTx/>
                <a:uFillTx/>
                <a:latin typeface="Calibri"/>
                <a:ea typeface="ＭＳ Ｐゴシック" pitchFamily="34" charset="-128"/>
                <a:cs typeface="Arial" pitchFamily="34" charset="0"/>
              </a:rPr>
              <a:t>S'intégrer dans une filière de valorisation économique de son bois et/ou de son carbone</a:t>
            </a:r>
            <a:endParaRPr kumimoji="0" lang="fr-FR" sz="2200" b="1" i="0" u="none" strike="noStrike" kern="1200" cap="none" spc="0" normalizeH="0" baseline="0" noProof="0" dirty="0">
              <a:ln>
                <a:noFill/>
              </a:ln>
              <a:solidFill>
                <a:prstClr val="black"/>
              </a:solidFill>
              <a:effectLst/>
              <a:uLnTx/>
              <a:uFillTx/>
              <a:latin typeface="Calibri"/>
              <a:ea typeface="ＭＳ Ｐゴシック" pitchFamily="34" charset="-128"/>
              <a:cs typeface="Arial" pitchFamily="34" charset="0"/>
            </a:endParaRPr>
          </a:p>
        </p:txBody>
      </p:sp>
      <p:pic>
        <p:nvPicPr>
          <p:cNvPr id="571395" name="Espace réservé du contenu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7382" y="5782447"/>
            <a:ext cx="181927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1396" name="Picture 12" descr="Sol Agro et Hydrosystème Spatialisation - CARBOCAGE"/>
          <p:cNvPicPr>
            <a:picLocks noChangeAspect="1" noChangeArrowheads="1"/>
          </p:cNvPicPr>
          <p:nvPr/>
        </p:nvPicPr>
        <p:blipFill>
          <a:blip r:embed="rId4">
            <a:extLst>
              <a:ext uri="{28A0092B-C50C-407E-A947-70E740481C1C}">
                <a14:useLocalDpi xmlns:a14="http://schemas.microsoft.com/office/drawing/2010/main" val="0"/>
              </a:ext>
            </a:extLst>
          </a:blip>
          <a:srcRect t="28513" b="19572"/>
          <a:stretch>
            <a:fillRect/>
          </a:stretch>
        </p:blipFill>
        <p:spPr bwMode="auto">
          <a:xfrm>
            <a:off x="8687742" y="5691189"/>
            <a:ext cx="2736850"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llipse 8"/>
          <p:cNvSpPr/>
          <p:nvPr/>
        </p:nvSpPr>
        <p:spPr>
          <a:xfrm>
            <a:off x="1415480" y="5745164"/>
            <a:ext cx="3671888" cy="865188"/>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70C0"/>
                </a:solidFill>
                <a:effectLst/>
                <a:uLnTx/>
                <a:uFillTx/>
                <a:latin typeface="Calibri"/>
                <a:ea typeface="+mn-ea"/>
                <a:cs typeface="+mn-cs"/>
              </a:rPr>
              <a:t>Plan de relance « Plantons des haies »</a:t>
            </a:r>
          </a:p>
        </p:txBody>
      </p:sp>
      <p:sp>
        <p:nvSpPr>
          <p:cNvPr id="2" name="Titre 3">
            <a:extLst>
              <a:ext uri="{FF2B5EF4-FFF2-40B4-BE49-F238E27FC236}">
                <a16:creationId xmlns:a16="http://schemas.microsoft.com/office/drawing/2014/main" id="{F5CD7A06-5D44-611A-62E7-40D8B007E2E2}"/>
              </a:ext>
            </a:extLst>
          </p:cNvPr>
          <p:cNvSpPr txBox="1">
            <a:spLocks noChangeArrowheads="1"/>
          </p:cNvSpPr>
          <p:nvPr/>
        </p:nvSpPr>
        <p:spPr bwMode="auto">
          <a:xfrm>
            <a:off x="0" y="0"/>
            <a:ext cx="12192000" cy="42703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fr-FR"/>
            </a:defPPr>
            <a:lvl1pPr algn="ctr">
              <a:defRPr>
                <a:solidFill>
                  <a:schemeClr val="accent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2400" b="1" i="0" u="none" strike="noStrike" kern="1200" cap="none" spc="0" normalizeH="0" baseline="0" noProof="0" dirty="0">
                <a:ln>
                  <a:noFill/>
                </a:ln>
                <a:solidFill>
                  <a:srgbClr val="4F81BD">
                    <a:lumMod val="75000"/>
                  </a:srgbClr>
                </a:solidFill>
                <a:effectLst/>
                <a:uLnTx/>
                <a:uFillTx/>
                <a:latin typeface="Calibri"/>
                <a:ea typeface="+mn-ea"/>
                <a:cs typeface="+mn-cs"/>
              </a:rPr>
              <a:t> Stocker plus…                                                                                                    HAIES &amp; AGROFORESTERIE</a:t>
            </a:r>
          </a:p>
        </p:txBody>
      </p:sp>
    </p:spTree>
    <p:extLst>
      <p:ext uri="{BB962C8B-B14F-4D97-AF65-F5344CB8AC3E}">
        <p14:creationId xmlns:p14="http://schemas.microsoft.com/office/powerpoint/2010/main" val="30464381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B64F66C1-4A7C-BB0A-C0F1-C43DA331B526}"/>
              </a:ext>
            </a:extLst>
          </p:cNvPr>
          <p:cNvSpPr>
            <a:spLocks noGrp="1"/>
          </p:cNvSpPr>
          <p:nvPr>
            <p:ph type="title"/>
          </p:nvPr>
        </p:nvSpPr>
        <p:spPr>
          <a:xfrm>
            <a:off x="133350" y="365125"/>
            <a:ext cx="11507266" cy="863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pPr marL="571500" indent="-571500">
              <a:lnSpc>
                <a:spcPct val="90000"/>
              </a:lnSpc>
              <a:buFontTx/>
              <a:buBlip>
                <a:blip r:embed="rId3"/>
              </a:buBlip>
            </a:pPr>
            <a:r>
              <a:rPr lang="fr-FR" sz="2800" b="1" kern="1200" cap="small" dirty="0">
                <a:solidFill>
                  <a:schemeClr val="tx1"/>
                </a:solidFill>
                <a:latin typeface="Verdana" panose="020B0604030504040204" pitchFamily="34" charset="0"/>
                <a:ea typeface="Verdana" panose="020B0604030504040204" pitchFamily="34" charset="0"/>
              </a:rPr>
              <a:t>Quelle valorisation du carbone stocké par les haies ?</a:t>
            </a:r>
          </a:p>
        </p:txBody>
      </p:sp>
      <p:pic>
        <p:nvPicPr>
          <p:cNvPr id="5" name="Picture 3">
            <a:extLst>
              <a:ext uri="{FF2B5EF4-FFF2-40B4-BE49-F238E27FC236}">
                <a16:creationId xmlns:a16="http://schemas.microsoft.com/office/drawing/2014/main" id="{C3929445-8E80-1D2B-2D73-FB73CAE6B2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7667"/>
          <a:stretch/>
        </p:blipFill>
        <p:spPr bwMode="auto">
          <a:xfrm>
            <a:off x="5374741" y="5229200"/>
            <a:ext cx="2737484" cy="969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a:extLst>
              <a:ext uri="{FF2B5EF4-FFF2-40B4-BE49-F238E27FC236}">
                <a16:creationId xmlns:a16="http://schemas.microsoft.com/office/drawing/2014/main" id="{182EFAD5-9A8B-8C9D-86D3-FBF128B857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1825" y="1527842"/>
            <a:ext cx="5971659" cy="2909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a:extLst>
              <a:ext uri="{FF2B5EF4-FFF2-40B4-BE49-F238E27FC236}">
                <a16:creationId xmlns:a16="http://schemas.microsoft.com/office/drawing/2014/main" id="{20DC5605-0B0B-F104-0D0E-04ECBD04DFF1}"/>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35939" y="4400629"/>
            <a:ext cx="2051720" cy="2285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a:extLst>
              <a:ext uri="{FF2B5EF4-FFF2-40B4-BE49-F238E27FC236}">
                <a16:creationId xmlns:a16="http://schemas.microsoft.com/office/drawing/2014/main" id="{61B1162E-85BE-265F-4709-139C2E89C2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18457" y="2046373"/>
            <a:ext cx="2627660" cy="18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a:extLst>
              <a:ext uri="{FF2B5EF4-FFF2-40B4-BE49-F238E27FC236}">
                <a16:creationId xmlns:a16="http://schemas.microsoft.com/office/drawing/2014/main" id="{D303CE79-505B-E03E-DBB7-544D87C9B2E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4833"/>
          <a:stretch/>
        </p:blipFill>
        <p:spPr bwMode="auto">
          <a:xfrm>
            <a:off x="1718457" y="5229201"/>
            <a:ext cx="3656284" cy="994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a:extLst>
              <a:ext uri="{FF2B5EF4-FFF2-40B4-BE49-F238E27FC236}">
                <a16:creationId xmlns:a16="http://schemas.microsoft.com/office/drawing/2014/main" id="{7845D0AA-1C19-9D52-E409-62E64AB41499}"/>
              </a:ext>
            </a:extLst>
          </p:cNvPr>
          <p:cNvSpPr txBox="1"/>
          <p:nvPr/>
        </p:nvSpPr>
        <p:spPr>
          <a:xfrm>
            <a:off x="407368" y="6488022"/>
            <a:ext cx="381642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1" u="none" strike="noStrike" kern="1200" cap="none" spc="0" normalizeH="0" baseline="0" noProof="0" dirty="0">
                <a:ln>
                  <a:noFill/>
                </a:ln>
                <a:solidFill>
                  <a:srgbClr val="000000"/>
                </a:solidFill>
                <a:effectLst/>
                <a:uLnTx/>
                <a:uFillTx/>
                <a:latin typeface="Verdana"/>
                <a:ea typeface="+mn-ea"/>
                <a:cs typeface="+mn-cs"/>
              </a:rPr>
              <a:t>Source : </a:t>
            </a:r>
            <a:r>
              <a:rPr kumimoji="0" lang="fr-FR" sz="1000" b="0" i="1" u="none" strike="noStrike" kern="1200" cap="none" spc="0" normalizeH="0" baseline="0" noProof="0" dirty="0" err="1">
                <a:ln>
                  <a:noFill/>
                </a:ln>
                <a:solidFill>
                  <a:srgbClr val="000000"/>
                </a:solidFill>
                <a:effectLst/>
                <a:uLnTx/>
                <a:uFillTx/>
                <a:latin typeface="Verdana"/>
                <a:ea typeface="+mn-ea"/>
                <a:cs typeface="+mn-cs"/>
              </a:rPr>
              <a:t>Carbocage</a:t>
            </a:r>
            <a:endParaRPr kumimoji="0" lang="fr-FR" sz="1000" b="0" i="1" u="none" strike="noStrike" kern="120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8646046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767408" y="19063"/>
            <a:ext cx="6120680" cy="850106"/>
          </a:xfrm>
        </p:spPr>
        <p:txBody>
          <a:bodyPr vert="horz" lIns="91440" tIns="45720" rIns="91440" bIns="45720" rtlCol="0" anchor="ctr">
            <a:noAutofit/>
          </a:bodyPr>
          <a:lstStyle/>
          <a:p>
            <a:pPr algn="l" defTabSz="457200"/>
            <a:r>
              <a:rPr lang="fr-FR" sz="2400" b="1" dirty="0">
                <a:latin typeface="Verdana"/>
                <a:ea typeface="ＭＳ Ｐゴシック" pitchFamily="-110" charset="-128"/>
                <a:cs typeface="ＭＳ Ｐゴシック" pitchFamily="-110" charset="-128"/>
              </a:rPr>
              <a:t>Mise en œuvre d’un levier d’action</a:t>
            </a:r>
          </a:p>
        </p:txBody>
      </p:sp>
      <p:sp>
        <p:nvSpPr>
          <p:cNvPr id="4" name="Espace réservé du contenu 1"/>
          <p:cNvSpPr txBox="1">
            <a:spLocks/>
          </p:cNvSpPr>
          <p:nvPr/>
        </p:nvSpPr>
        <p:spPr>
          <a:xfrm>
            <a:off x="713998" y="1166018"/>
            <a:ext cx="11142641" cy="452596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Blip>
                <a:blip r:embed="rId3"/>
              </a:buBlip>
              <a:tabLst/>
              <a:defRPr/>
            </a:pPr>
            <a:r>
              <a:rPr kumimoji="0" lang="fr-FR" sz="2800" b="0" i="0" u="none" strike="noStrike" kern="1200" cap="none" spc="0" normalizeH="0" baseline="0" noProof="0" dirty="0">
                <a:ln>
                  <a:noFill/>
                </a:ln>
                <a:solidFill>
                  <a:prstClr val="black"/>
                </a:solidFill>
                <a:effectLst/>
                <a:uLnTx/>
                <a:uFillTx/>
                <a:latin typeface="Calibri"/>
                <a:ea typeface="+mn-ea"/>
                <a:cs typeface="+mn-cs"/>
              </a:rPr>
              <a:t>Créer 2 équipes : une Ange, une Démon</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2800" b="0" i="0" u="none" strike="noStrike" kern="1200" cap="none" spc="0" normalizeH="0" baseline="0" noProof="0" dirty="0">
                <a:ln>
                  <a:noFill/>
                </a:ln>
                <a:solidFill>
                  <a:prstClr val="black"/>
                </a:solidFill>
                <a:effectLst/>
                <a:uLnTx/>
                <a:uFillTx/>
                <a:latin typeface="Calibri"/>
                <a:ea typeface="+mn-ea"/>
                <a:cs typeface="+mn-cs"/>
              </a:rPr>
              <a:t>=&gt; L’équipe Ange donne tous les points positifs (avantages du levier, intérêts de sa mise en œuvre)</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2800" b="0" i="0" u="none" strike="noStrike" kern="1200" cap="none" spc="0" normalizeH="0" baseline="0" noProof="0" dirty="0">
                <a:ln>
                  <a:noFill/>
                </a:ln>
                <a:solidFill>
                  <a:prstClr val="black"/>
                </a:solidFill>
                <a:effectLst/>
                <a:uLnTx/>
                <a:uFillTx/>
                <a:latin typeface="Calibri"/>
                <a:ea typeface="+mn-ea"/>
                <a:cs typeface="+mn-cs"/>
              </a:rPr>
              <a:t>=&gt; L’équipe Démon donne tous les points négatifs</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2800" b="0" i="0" u="none" strike="noStrike" kern="1200" cap="none" spc="0" normalizeH="0" baseline="0" noProof="0" dirty="0">
                <a:ln>
                  <a:noFill/>
                </a:ln>
                <a:solidFill>
                  <a:prstClr val="black"/>
                </a:solidFill>
                <a:effectLst/>
                <a:uLnTx/>
                <a:uFillTx/>
                <a:latin typeface="Calibri"/>
                <a:ea typeface="+mn-ea"/>
                <a:cs typeface="+mn-cs"/>
              </a:rPr>
              <a:t>(inconvénients du levier, freins à sa mise en œuvre)</a:t>
            </a:r>
          </a:p>
          <a:p>
            <a:pPr marL="342900" marR="0" lvl="0" indent="-342900" algn="l" defTabSz="914400" rtl="0" eaLnBrk="1" fontAlgn="auto" latinLnBrk="0" hangingPunct="1">
              <a:lnSpc>
                <a:spcPct val="100000"/>
              </a:lnSpc>
              <a:spcBef>
                <a:spcPct val="20000"/>
              </a:spcBef>
              <a:spcAft>
                <a:spcPts val="0"/>
              </a:spcAft>
              <a:buClrTx/>
              <a:buSzTx/>
              <a:buFont typeface="Symbol"/>
              <a:buChar char="Þ"/>
              <a:tabLst/>
              <a:defRPr/>
            </a:pPr>
            <a:endParaRPr kumimoji="0" lang="fr-FR" sz="28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Blip>
                <a:blip r:embed="rId3"/>
              </a:buBlip>
              <a:tabLst/>
              <a:defRPr/>
            </a:pPr>
            <a:r>
              <a:rPr kumimoji="0" lang="fr-FR" sz="2800" b="0" i="0" u="none" strike="noStrike" kern="1200" cap="none" spc="0" normalizeH="0" baseline="0" noProof="0" dirty="0">
                <a:ln>
                  <a:noFill/>
                </a:ln>
                <a:solidFill>
                  <a:prstClr val="black"/>
                </a:solidFill>
                <a:effectLst/>
                <a:uLnTx/>
                <a:uFillTx/>
                <a:latin typeface="Calibri"/>
                <a:ea typeface="+mn-ea"/>
                <a:cs typeface="+mn-cs"/>
              </a:rPr>
              <a:t>Trouver ensemble des solutions</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2800" b="0" i="0" u="none" strike="noStrike" kern="1200" cap="none" spc="0" normalizeH="0" baseline="0" noProof="0" dirty="0">
                <a:ln>
                  <a:noFill/>
                </a:ln>
                <a:solidFill>
                  <a:prstClr val="black"/>
                </a:solidFill>
                <a:effectLst/>
                <a:uLnTx/>
                <a:uFillTx/>
                <a:latin typeface="Calibri"/>
                <a:ea typeface="+mn-ea"/>
                <a:cs typeface="+mn-cs"/>
              </a:rPr>
              <a:t> aux freins s’il y en a,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2800" b="0" i="0" u="none" strike="noStrike" kern="1200" cap="none" spc="0" normalizeH="0" baseline="0" noProof="0" dirty="0">
                <a:ln>
                  <a:noFill/>
                </a:ln>
                <a:solidFill>
                  <a:prstClr val="black"/>
                </a:solidFill>
                <a:effectLst/>
                <a:uLnTx/>
                <a:uFillTx/>
                <a:latin typeface="Calibri"/>
                <a:ea typeface="+mn-ea"/>
                <a:cs typeface="+mn-cs"/>
              </a:rPr>
              <a:t>et lister les critères de réussite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2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074" name="Picture 2" descr="Dessin de Ange ou demon colorie par Membre non inscrit le 04 de Mai de 2016  à Coloritou.co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2104" y="3501008"/>
            <a:ext cx="3600723" cy="2820567"/>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7E4869CB-416D-055D-1BCD-EBB92E114F7D}"/>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41864524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839416" y="19063"/>
            <a:ext cx="2962672" cy="850106"/>
          </a:xfrm>
        </p:spPr>
        <p:txBody>
          <a:bodyPr vert="horz" lIns="91440" tIns="45720" rIns="91440" bIns="45720" rtlCol="0" anchor="ctr">
            <a:noAutofit/>
          </a:bodyPr>
          <a:lstStyle/>
          <a:p>
            <a:pPr algn="l" defTabSz="457200"/>
            <a:r>
              <a:rPr lang="fr-FR" sz="2400" b="1" dirty="0">
                <a:latin typeface="Verdana"/>
                <a:ea typeface="ＭＳ Ｐゴシック" pitchFamily="-110" charset="-128"/>
                <a:cs typeface="ＭＳ Ｐゴシック" pitchFamily="-110" charset="-128"/>
              </a:rPr>
              <a:t>Pour conclure…</a:t>
            </a:r>
          </a:p>
        </p:txBody>
      </p:sp>
      <p:sp>
        <p:nvSpPr>
          <p:cNvPr id="4" name="Espace réservé du contenu 1"/>
          <p:cNvSpPr txBox="1">
            <a:spLocks/>
          </p:cNvSpPr>
          <p:nvPr/>
        </p:nvSpPr>
        <p:spPr>
          <a:xfrm>
            <a:off x="839416" y="1412776"/>
            <a:ext cx="8507288"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a:ln>
                  <a:noFill/>
                </a:ln>
                <a:solidFill>
                  <a:prstClr val="black"/>
                </a:solidFill>
                <a:effectLst/>
                <a:uLnTx/>
                <a:uFillTx/>
                <a:latin typeface="Calibri"/>
                <a:ea typeface="+mn-ea"/>
                <a:cs typeface="+mn-cs"/>
              </a:rPr>
              <a:t>Temps individuel de réflexion</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a:ln>
                  <a:noFill/>
                </a:ln>
                <a:solidFill>
                  <a:prstClr val="black"/>
                </a:solidFill>
                <a:effectLst/>
                <a:uLnTx/>
                <a:uFillTx/>
                <a:latin typeface="Calibri"/>
                <a:ea typeface="+mn-ea"/>
                <a:cs typeface="+mn-cs"/>
              </a:rPr>
              <a:t>Lister 3 leviers qui vous semblent prioritaires pour votre exploitation. Prioritaires car : facilement réalisables, peu coûteux en temps et en argent, très impactant en termes de réduction GES...</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2800" b="0" i="0" u="none" strike="noStrike" kern="1200" cap="none" spc="0" normalizeH="0" baseline="0" noProof="0" dirty="0">
                <a:ln>
                  <a:noFill/>
                </a:ln>
                <a:solidFill>
                  <a:prstClr val="black"/>
                </a:solidFill>
                <a:effectLst/>
                <a:uLnTx/>
                <a:uFillTx/>
                <a:latin typeface="Calibri"/>
                <a:ea typeface="+mn-ea"/>
                <a:cs typeface="+mn-cs"/>
              </a:rPr>
              <a:t>Y ajouter 1 levier qui vous fait « rêver » ou qui vous semble farfelu.</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fr-FR" sz="28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fr-FR" sz="2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Image 4">
            <a:extLst>
              <a:ext uri="{FF2B5EF4-FFF2-40B4-BE49-F238E27FC236}">
                <a16:creationId xmlns:a16="http://schemas.microsoft.com/office/drawing/2014/main" id="{C2F4AA3E-D646-DB07-79E9-B917EF3662D0}"/>
              </a:ext>
            </a:extLst>
          </p:cNvPr>
          <p:cNvPicPr>
            <a:picLocks noChangeAspect="1"/>
          </p:cNvPicPr>
          <p:nvPr/>
        </p:nvPicPr>
        <p:blipFill>
          <a:blip r:embed="rId3"/>
          <a:stretch>
            <a:fillRect/>
          </a:stretch>
        </p:blipFill>
        <p:spPr>
          <a:xfrm>
            <a:off x="191344" y="272517"/>
            <a:ext cx="405116" cy="343198"/>
          </a:xfrm>
          <a:prstGeom prst="rect">
            <a:avLst/>
          </a:prstGeom>
        </p:spPr>
      </p:pic>
    </p:spTree>
    <p:extLst>
      <p:ext uri="{BB962C8B-B14F-4D97-AF65-F5344CB8AC3E}">
        <p14:creationId xmlns:p14="http://schemas.microsoft.com/office/powerpoint/2010/main" val="324763758"/>
      </p:ext>
    </p:extLst>
  </p:cSld>
  <p:clrMapOvr>
    <a:masterClrMapping/>
  </p:clrMapOvr>
</p:sld>
</file>

<file path=ppt/theme/theme1.xml><?xml version="1.0" encoding="utf-8"?>
<a:theme xmlns:a="http://schemas.openxmlformats.org/drawingml/2006/main" name="ThèmeCA">
  <a:themeElements>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Thème Offic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altLang="fr-FR" sz="1800" b="0" i="0" u="none" strike="noStrike" cap="none" normalizeH="0" baseline="-25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altLang="fr-FR" sz="1800" b="0" i="0" u="none" strike="noStrike" cap="none" normalizeH="0" baseline="-25000" smtClean="0">
            <a:ln>
              <a:noFill/>
            </a:ln>
            <a:solidFill>
              <a:schemeClr val="tx1"/>
            </a:solidFill>
            <a:effectLst/>
            <a:latin typeface="Arial"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7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7.xml><?xml version="1.0" encoding="utf-8"?>
<a:theme xmlns:a="http://schemas.openxmlformats.org/drawingml/2006/main" name="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8.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2964</TotalTime>
  <Words>6962</Words>
  <Application>Microsoft Office PowerPoint</Application>
  <PresentationFormat>Grand écran</PresentationFormat>
  <Paragraphs>560</Paragraphs>
  <Slides>45</Slides>
  <Notes>40</Notes>
  <HiddenSlides>0</HiddenSlides>
  <MMClips>0</MMClips>
  <ScaleCrop>false</ScaleCrop>
  <HeadingPairs>
    <vt:vector size="6" baseType="variant">
      <vt:variant>
        <vt:lpstr>Polices utilisées</vt:lpstr>
      </vt:variant>
      <vt:variant>
        <vt:i4>6</vt:i4>
      </vt:variant>
      <vt:variant>
        <vt:lpstr>Thème</vt:lpstr>
      </vt:variant>
      <vt:variant>
        <vt:i4>9</vt:i4>
      </vt:variant>
      <vt:variant>
        <vt:lpstr>Titres des diapositives</vt:lpstr>
      </vt:variant>
      <vt:variant>
        <vt:i4>45</vt:i4>
      </vt:variant>
    </vt:vector>
  </HeadingPairs>
  <TitlesOfParts>
    <vt:vector size="60" baseType="lpstr">
      <vt:lpstr>Arial</vt:lpstr>
      <vt:lpstr>Calibri</vt:lpstr>
      <vt:lpstr>Calibri Light</vt:lpstr>
      <vt:lpstr>Symbol</vt:lpstr>
      <vt:lpstr>Verdana</vt:lpstr>
      <vt:lpstr>Wingdings</vt:lpstr>
      <vt:lpstr>ThèmeCA</vt:lpstr>
      <vt:lpstr>Thème Office</vt:lpstr>
      <vt:lpstr>Modèle par défaut</vt:lpstr>
      <vt:lpstr>5_Thème Office</vt:lpstr>
      <vt:lpstr>27_Thème Office</vt:lpstr>
      <vt:lpstr>2_APCA_V4</vt:lpstr>
      <vt:lpstr>APCA_V4</vt:lpstr>
      <vt:lpstr>1_Thème Office</vt:lpstr>
      <vt:lpstr>8_Thème Office</vt:lpstr>
      <vt:lpstr>Enjeux et impacts du changement   climatique pour mon exploitation - Comment être acteur ?</vt:lpstr>
      <vt:lpstr>Étape Plan d’action  Agir sur le bilan carbone de mon système d’exploitation </vt:lpstr>
      <vt:lpstr>Proposition d’organisation :</vt:lpstr>
      <vt:lpstr>Présentation PowerPoint</vt:lpstr>
      <vt:lpstr>Proposition : commencer par le jeu des leviers</vt:lpstr>
      <vt:lpstr>Jeu des leviers</vt:lpstr>
      <vt:lpstr>Présentation PowerPoint</vt:lpstr>
      <vt:lpstr>Présentation PowerPoint</vt:lpstr>
      <vt:lpstr>Présentation PowerPoint</vt:lpstr>
      <vt:lpstr>Présentation PowerPoint</vt:lpstr>
      <vt:lpstr>Présentation PowerPoint</vt:lpstr>
      <vt:lpstr>Présentation PowerPoint</vt:lpstr>
      <vt:lpstr>Liens utiles(alimentation)</vt:lpstr>
      <vt:lpstr>Présentation PowerPoint</vt:lpstr>
      <vt:lpstr>Présentation PowerPoint</vt:lpstr>
      <vt:lpstr>Un large panel d’actions d’économies d’énergie possibles !</vt:lpstr>
      <vt:lpstr>Un large panel d’actions d’économies d’énergie possibles !</vt:lpstr>
      <vt:lpstr>3/ Isoler les bâtiments</vt:lpstr>
      <vt:lpstr>4/ Optimiser la  ventilation et la température</vt:lpstr>
      <vt:lpstr>5/ Installer un récupérateur de chaleur par échangeur air-air</vt:lpstr>
      <vt:lpstr>Exemple : investissement échangeur et récupérateur de chaleur  </vt:lpstr>
      <vt:lpstr>Liens utiles (économies d’énergie) </vt:lpstr>
      <vt:lpstr>Présentation PowerPoint</vt:lpstr>
      <vt:lpstr>Présentation PowerPoint</vt:lpstr>
      <vt:lpstr>Présentation PowerPoint</vt:lpstr>
      <vt:lpstr>1/ Composter ses effluents</vt:lpstr>
      <vt:lpstr>Présentation PowerPoint</vt:lpstr>
      <vt:lpstr>2/ Couvrir ses effluents au stockage  (couverture de fosse, bâchage des  tas de fumier)</vt:lpstr>
      <vt:lpstr>Présentation PowerPoint</vt:lpstr>
      <vt:lpstr>3/ Épandre avec enfouissement dans un délai court</vt:lpstr>
      <vt:lpstr>Présentation PowerPoint</vt:lpstr>
      <vt:lpstr>4/ Valoriser efficacement ses effluents</vt:lpstr>
      <vt:lpstr>Liens utiles (gestion des effluents)</vt:lpstr>
      <vt:lpstr>- Ajuster les apports (aux besoins des plantes, aux objectifs de rendement, utiliser des OAD…),  bien connaitre ses engrais organiques pour  les valoriser au mieux…  - Gérer les applications pour limiter les pertes par lessivage, volatilisation, lixiviation (enfouissement, dates d’apports, formulations, fractionnement, conditions météo…)   - Introduire des légumineuses dans la rotation et comme culture associée pour limiter les apports d’azote minéral</vt:lpstr>
      <vt:lpstr>1/ Limiter les pertes</vt:lpstr>
      <vt:lpstr>Présentation PowerPoint</vt:lpstr>
      <vt:lpstr>1 bis / Limiter les pertes : influence de la forme de l’engrais azoté</vt:lpstr>
      <vt:lpstr>2/ Réduire les achats </vt:lpstr>
      <vt:lpstr>Présentation PowerPoint</vt:lpstr>
      <vt:lpstr>Pour stocker du carbone, il faut d’abord en restituer…</vt:lpstr>
      <vt:lpstr>Introduire plus de légumineuses dans les couverts </vt:lpstr>
      <vt:lpstr>Présentation PowerPoint</vt:lpstr>
      <vt:lpstr>Quelle valorisation du carbone stocké par les haies ?</vt:lpstr>
      <vt:lpstr>Mise en œuvre d’un levier d’action</vt:lpstr>
      <vt:lpstr>Pour conclure…</vt:lpstr>
    </vt:vector>
  </TitlesOfParts>
  <Company>CAPDL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LOUBAUD-BERSON Mélanie</dc:creator>
  <cp:lastModifiedBy>Melanie LOUBAUD BERSON</cp:lastModifiedBy>
  <cp:revision>219</cp:revision>
  <dcterms:created xsi:type="dcterms:W3CDTF">2021-04-22T13:06:13Z</dcterms:created>
  <dcterms:modified xsi:type="dcterms:W3CDTF">2025-01-27T10:00:57Z</dcterms:modified>
</cp:coreProperties>
</file>