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4" r:id="rId3"/>
    <p:sldMasterId id="2147483688" r:id="rId4"/>
    <p:sldMasterId id="2147483694" r:id="rId5"/>
    <p:sldMasterId id="2147483732" r:id="rId6"/>
  </p:sldMasterIdLst>
  <p:notesMasterIdLst>
    <p:notesMasterId r:id="rId67"/>
  </p:notesMasterIdLst>
  <p:sldIdLst>
    <p:sldId id="256" r:id="rId7"/>
    <p:sldId id="257" r:id="rId8"/>
    <p:sldId id="263" r:id="rId9"/>
    <p:sldId id="264" r:id="rId10"/>
    <p:sldId id="265" r:id="rId11"/>
    <p:sldId id="266" r:id="rId12"/>
    <p:sldId id="874" r:id="rId13"/>
    <p:sldId id="876" r:id="rId14"/>
    <p:sldId id="875" r:id="rId15"/>
    <p:sldId id="877" r:id="rId16"/>
    <p:sldId id="618" r:id="rId17"/>
    <p:sldId id="621" r:id="rId18"/>
    <p:sldId id="869" r:id="rId19"/>
    <p:sldId id="872" r:id="rId20"/>
    <p:sldId id="634" r:id="rId21"/>
    <p:sldId id="274" r:id="rId22"/>
    <p:sldId id="267" r:id="rId23"/>
    <p:sldId id="909" r:id="rId24"/>
    <p:sldId id="910" r:id="rId25"/>
    <p:sldId id="911" r:id="rId26"/>
    <p:sldId id="912" r:id="rId27"/>
    <p:sldId id="913" r:id="rId28"/>
    <p:sldId id="914" r:id="rId29"/>
    <p:sldId id="915" r:id="rId30"/>
    <p:sldId id="916" r:id="rId31"/>
    <p:sldId id="917" r:id="rId32"/>
    <p:sldId id="908" r:id="rId33"/>
    <p:sldId id="276" r:id="rId34"/>
    <p:sldId id="283" r:id="rId35"/>
    <p:sldId id="285" r:id="rId36"/>
    <p:sldId id="284" r:id="rId37"/>
    <p:sldId id="282" r:id="rId38"/>
    <p:sldId id="882" r:id="rId39"/>
    <p:sldId id="270" r:id="rId40"/>
    <p:sldId id="273" r:id="rId41"/>
    <p:sldId id="272" r:id="rId42"/>
    <p:sldId id="879" r:id="rId43"/>
    <p:sldId id="880" r:id="rId44"/>
    <p:sldId id="881" r:id="rId45"/>
    <p:sldId id="883" r:id="rId46"/>
    <p:sldId id="884" r:id="rId47"/>
    <p:sldId id="887" r:id="rId48"/>
    <p:sldId id="268" r:id="rId49"/>
    <p:sldId id="918" r:id="rId50"/>
    <p:sldId id="897" r:id="rId51"/>
    <p:sldId id="899" r:id="rId52"/>
    <p:sldId id="900" r:id="rId53"/>
    <p:sldId id="902" r:id="rId54"/>
    <p:sldId id="641" r:id="rId55"/>
    <p:sldId id="904" r:id="rId56"/>
    <p:sldId id="905" r:id="rId57"/>
    <p:sldId id="906" r:id="rId58"/>
    <p:sldId id="907" r:id="rId59"/>
    <p:sldId id="642" r:id="rId60"/>
    <p:sldId id="666" r:id="rId61"/>
    <p:sldId id="873" r:id="rId62"/>
    <p:sldId id="589" r:id="rId63"/>
    <p:sldId id="871" r:id="rId64"/>
    <p:sldId id="271" r:id="rId65"/>
    <p:sldId id="582" r:id="rId6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0" roundtripDataSignature="AMtx7mg7NgNDd9lBl5ZuS9JrZ3DwG0yC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1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7" Type="http://schemas.openxmlformats.org/officeDocument/2006/relationships/slide" Target="slides/slide1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90" Type="http://customschemas.google.com/relationships/presentationmetadata" Target="meta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[Pépinière de salettes - 1er essai - 160L.xlsx]Résultats faces 1 à 12!Tableau croisé dynamique2</c:name>
    <c:fmtId val="13"/>
  </c:pivotSource>
  <c:chart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'Résultats faces 1 à 12'!$B$3:$B$4</c:f>
              <c:strCache>
                <c:ptCount val="1"/>
                <c:pt idx="0">
                  <c:v>I</c:v>
                </c:pt>
              </c:strCache>
            </c:strRef>
          </c:tx>
          <c:invertIfNegative val="0"/>
          <c:cat>
            <c:multiLvlStrRef>
              <c:f>'Résultats faces 1 à 12'!$A$5:$A$41</c:f>
              <c:multiLvlStrCache>
                <c:ptCount val="24"/>
                <c:lvl>
                  <c:pt idx="0">
                    <c:v>B</c:v>
                  </c:pt>
                  <c:pt idx="1">
                    <c:v>H</c:v>
                  </c:pt>
                  <c:pt idx="2">
                    <c:v>B</c:v>
                  </c:pt>
                  <c:pt idx="3">
                    <c:v>H</c:v>
                  </c:pt>
                  <c:pt idx="4">
                    <c:v>B</c:v>
                  </c:pt>
                  <c:pt idx="5">
                    <c:v>H</c:v>
                  </c:pt>
                  <c:pt idx="6">
                    <c:v>B</c:v>
                  </c:pt>
                  <c:pt idx="7">
                    <c:v>H</c:v>
                  </c:pt>
                  <c:pt idx="8">
                    <c:v>B</c:v>
                  </c:pt>
                  <c:pt idx="9">
                    <c:v>H</c:v>
                  </c:pt>
                  <c:pt idx="10">
                    <c:v>B</c:v>
                  </c:pt>
                  <c:pt idx="11">
                    <c:v>H</c:v>
                  </c:pt>
                  <c:pt idx="12">
                    <c:v>B</c:v>
                  </c:pt>
                  <c:pt idx="13">
                    <c:v>H</c:v>
                  </c:pt>
                  <c:pt idx="14">
                    <c:v>B</c:v>
                  </c:pt>
                  <c:pt idx="15">
                    <c:v>H</c:v>
                  </c:pt>
                  <c:pt idx="16">
                    <c:v>B</c:v>
                  </c:pt>
                  <c:pt idx="17">
                    <c:v>H</c:v>
                  </c:pt>
                  <c:pt idx="18">
                    <c:v>B</c:v>
                  </c:pt>
                  <c:pt idx="19">
                    <c:v>H</c:v>
                  </c:pt>
                  <c:pt idx="20">
                    <c:v>B</c:v>
                  </c:pt>
                  <c:pt idx="21">
                    <c:v>H</c:v>
                  </c:pt>
                  <c:pt idx="22">
                    <c:v>B</c:v>
                  </c:pt>
                  <c:pt idx="23">
                    <c:v>H</c:v>
                  </c:pt>
                </c:lvl>
                <c:lvl>
                  <c:pt idx="0">
                    <c:v>1</c:v>
                  </c:pt>
                  <c:pt idx="2">
                    <c:v>2</c:v>
                  </c:pt>
                  <c:pt idx="4">
                    <c:v>3</c:v>
                  </c:pt>
                  <c:pt idx="6">
                    <c:v>4</c:v>
                  </c:pt>
                  <c:pt idx="8">
                    <c:v>5</c:v>
                  </c:pt>
                  <c:pt idx="10">
                    <c:v>6</c:v>
                  </c:pt>
                  <c:pt idx="12">
                    <c:v>7</c:v>
                  </c:pt>
                  <c:pt idx="14">
                    <c:v>8</c:v>
                  </c:pt>
                  <c:pt idx="16">
                    <c:v>9</c:v>
                  </c:pt>
                  <c:pt idx="18">
                    <c:v>10</c:v>
                  </c:pt>
                  <c:pt idx="20">
                    <c:v>11</c:v>
                  </c:pt>
                  <c:pt idx="22">
                    <c:v>12</c:v>
                  </c:pt>
                </c:lvl>
              </c:multiLvlStrCache>
            </c:multiLvlStrRef>
          </c:cat>
          <c:val>
            <c:numRef>
              <c:f>'Résultats faces 1 à 12'!$B$5:$B$41</c:f>
              <c:numCache>
                <c:formatCode>General</c:formatCode>
                <c:ptCount val="24"/>
                <c:pt idx="0">
                  <c:v>1.6666666666666667</c:v>
                </c:pt>
                <c:pt idx="1">
                  <c:v>4.666666666666667</c:v>
                </c:pt>
                <c:pt idx="2">
                  <c:v>2.6666666666666665</c:v>
                </c:pt>
                <c:pt idx="3">
                  <c:v>3.3333333333333335</c:v>
                </c:pt>
                <c:pt idx="4">
                  <c:v>3.3333333333333335</c:v>
                </c:pt>
                <c:pt idx="5">
                  <c:v>2.3333333333333335</c:v>
                </c:pt>
                <c:pt idx="6">
                  <c:v>4.333333333333333</c:v>
                </c:pt>
                <c:pt idx="7">
                  <c:v>5.333333333333333</c:v>
                </c:pt>
                <c:pt idx="8">
                  <c:v>4</c:v>
                </c:pt>
                <c:pt idx="9">
                  <c:v>3.3333333333333335</c:v>
                </c:pt>
                <c:pt idx="10">
                  <c:v>2.6666666666666665</c:v>
                </c:pt>
                <c:pt idx="11">
                  <c:v>2.6666666666666665</c:v>
                </c:pt>
                <c:pt idx="12">
                  <c:v>3.6666666666666665</c:v>
                </c:pt>
                <c:pt idx="13">
                  <c:v>1</c:v>
                </c:pt>
                <c:pt idx="14">
                  <c:v>5.333333333333333</c:v>
                </c:pt>
                <c:pt idx="15">
                  <c:v>5.666666666666667</c:v>
                </c:pt>
                <c:pt idx="16">
                  <c:v>4.333333333333333</c:v>
                </c:pt>
                <c:pt idx="17">
                  <c:v>5.666666666666667</c:v>
                </c:pt>
                <c:pt idx="18">
                  <c:v>7</c:v>
                </c:pt>
                <c:pt idx="19">
                  <c:v>6.333333333333333</c:v>
                </c:pt>
                <c:pt idx="20">
                  <c:v>7.333333333333333</c:v>
                </c:pt>
                <c:pt idx="21">
                  <c:v>6.666666666666667</c:v>
                </c:pt>
                <c:pt idx="22">
                  <c:v>8.6666666666666661</c:v>
                </c:pt>
                <c:pt idx="2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7-4EAE-970B-A59616520456}"/>
            </c:ext>
          </c:extLst>
        </c:ser>
        <c:ser>
          <c:idx val="1"/>
          <c:order val="1"/>
          <c:tx>
            <c:strRef>
              <c:f>'Résultats faces 1 à 12'!$C$3:$C$4</c:f>
              <c:strCache>
                <c:ptCount val="1"/>
                <c:pt idx="0">
                  <c:v>S</c:v>
                </c:pt>
              </c:strCache>
            </c:strRef>
          </c:tx>
          <c:invertIfNegative val="0"/>
          <c:cat>
            <c:multiLvlStrRef>
              <c:f>'Résultats faces 1 à 12'!$A$5:$A$41</c:f>
              <c:multiLvlStrCache>
                <c:ptCount val="24"/>
                <c:lvl>
                  <c:pt idx="0">
                    <c:v>B</c:v>
                  </c:pt>
                  <c:pt idx="1">
                    <c:v>H</c:v>
                  </c:pt>
                  <c:pt idx="2">
                    <c:v>B</c:v>
                  </c:pt>
                  <c:pt idx="3">
                    <c:v>H</c:v>
                  </c:pt>
                  <c:pt idx="4">
                    <c:v>B</c:v>
                  </c:pt>
                  <c:pt idx="5">
                    <c:v>H</c:v>
                  </c:pt>
                  <c:pt idx="6">
                    <c:v>B</c:v>
                  </c:pt>
                  <c:pt idx="7">
                    <c:v>H</c:v>
                  </c:pt>
                  <c:pt idx="8">
                    <c:v>B</c:v>
                  </c:pt>
                  <c:pt idx="9">
                    <c:v>H</c:v>
                  </c:pt>
                  <c:pt idx="10">
                    <c:v>B</c:v>
                  </c:pt>
                  <c:pt idx="11">
                    <c:v>H</c:v>
                  </c:pt>
                  <c:pt idx="12">
                    <c:v>B</c:v>
                  </c:pt>
                  <c:pt idx="13">
                    <c:v>H</c:v>
                  </c:pt>
                  <c:pt idx="14">
                    <c:v>B</c:v>
                  </c:pt>
                  <c:pt idx="15">
                    <c:v>H</c:v>
                  </c:pt>
                  <c:pt idx="16">
                    <c:v>B</c:v>
                  </c:pt>
                  <c:pt idx="17">
                    <c:v>H</c:v>
                  </c:pt>
                  <c:pt idx="18">
                    <c:v>B</c:v>
                  </c:pt>
                  <c:pt idx="19">
                    <c:v>H</c:v>
                  </c:pt>
                  <c:pt idx="20">
                    <c:v>B</c:v>
                  </c:pt>
                  <c:pt idx="21">
                    <c:v>H</c:v>
                  </c:pt>
                  <c:pt idx="22">
                    <c:v>B</c:v>
                  </c:pt>
                  <c:pt idx="23">
                    <c:v>H</c:v>
                  </c:pt>
                </c:lvl>
                <c:lvl>
                  <c:pt idx="0">
                    <c:v>1</c:v>
                  </c:pt>
                  <c:pt idx="2">
                    <c:v>2</c:v>
                  </c:pt>
                  <c:pt idx="4">
                    <c:v>3</c:v>
                  </c:pt>
                  <c:pt idx="6">
                    <c:v>4</c:v>
                  </c:pt>
                  <c:pt idx="8">
                    <c:v>5</c:v>
                  </c:pt>
                  <c:pt idx="10">
                    <c:v>6</c:v>
                  </c:pt>
                  <c:pt idx="12">
                    <c:v>7</c:v>
                  </c:pt>
                  <c:pt idx="14">
                    <c:v>8</c:v>
                  </c:pt>
                  <c:pt idx="16">
                    <c:v>9</c:v>
                  </c:pt>
                  <c:pt idx="18">
                    <c:v>10</c:v>
                  </c:pt>
                  <c:pt idx="20">
                    <c:v>11</c:v>
                  </c:pt>
                  <c:pt idx="22">
                    <c:v>12</c:v>
                  </c:pt>
                </c:lvl>
              </c:multiLvlStrCache>
            </c:multiLvlStrRef>
          </c:cat>
          <c:val>
            <c:numRef>
              <c:f>'Résultats faces 1 à 12'!$C$5:$C$41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8.3333333333333339</c:v>
                </c:pt>
                <c:pt idx="3">
                  <c:v>4.666666666666667</c:v>
                </c:pt>
                <c:pt idx="4">
                  <c:v>8.6666666666666661</c:v>
                </c:pt>
                <c:pt idx="5">
                  <c:v>4</c:v>
                </c:pt>
                <c:pt idx="6">
                  <c:v>8</c:v>
                </c:pt>
                <c:pt idx="7">
                  <c:v>5</c:v>
                </c:pt>
                <c:pt idx="8">
                  <c:v>7</c:v>
                </c:pt>
                <c:pt idx="9">
                  <c:v>4.666666666666667</c:v>
                </c:pt>
                <c:pt idx="10">
                  <c:v>4.666666666666667</c:v>
                </c:pt>
                <c:pt idx="11">
                  <c:v>1.6666666666666667</c:v>
                </c:pt>
                <c:pt idx="12">
                  <c:v>4.666666666666667</c:v>
                </c:pt>
                <c:pt idx="13">
                  <c:v>3.6666666666666665</c:v>
                </c:pt>
                <c:pt idx="14">
                  <c:v>9.6666666666666661</c:v>
                </c:pt>
                <c:pt idx="15">
                  <c:v>5.333333333333333</c:v>
                </c:pt>
                <c:pt idx="16">
                  <c:v>8</c:v>
                </c:pt>
                <c:pt idx="17">
                  <c:v>6.666666666666667</c:v>
                </c:pt>
                <c:pt idx="18">
                  <c:v>8</c:v>
                </c:pt>
                <c:pt idx="19">
                  <c:v>8</c:v>
                </c:pt>
                <c:pt idx="20">
                  <c:v>7.666666666666667</c:v>
                </c:pt>
                <c:pt idx="21">
                  <c:v>5.666666666666667</c:v>
                </c:pt>
                <c:pt idx="22">
                  <c:v>8.6666666666666661</c:v>
                </c:pt>
                <c:pt idx="23">
                  <c:v>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07-4EAE-970B-A59616520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54227584"/>
        <c:axId val="-1771819072"/>
      </c:barChart>
      <c:catAx>
        <c:axId val="-1954227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771819072"/>
        <c:crosses val="autoZero"/>
        <c:auto val="1"/>
        <c:lblAlgn val="ctr"/>
        <c:lblOffset val="100"/>
        <c:noMultiLvlLbl val="0"/>
      </c:catAx>
      <c:valAx>
        <c:axId val="-1771819072"/>
        <c:scaling>
          <c:orientation val="minMax"/>
          <c:max val="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9542275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15449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5882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Les remercier chaleureusement – parler de mes absences – parler du contexte 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viti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 et bio actuel, du contexte éco, perte de revenu sec des vignerons, quid de l’avenir de la filière pépinière viticole bio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4506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0213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Expliquer 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modif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 partenariat bio NA et pépinière Arrivé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3624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1062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638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141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5123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r-FR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 valeurs absolues sont à considérer avec précaution puisqu’une part conséquente des opérateurs ne fait pas cet enregistrement. Il serait possible d’estimer cette part à partir du taux de non-conformité enregistré </a:t>
            </a:r>
            <a:r>
              <a:rPr lang="fr-FR" sz="1800" dirty="0">
                <a:effectLst/>
                <a:highlight>
                  <a:srgbClr val="FFFF00"/>
                </a:highlight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</a:t>
            </a:r>
            <a:r>
              <a:rPr lang="fr-FR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les OC pour ce manquement. Les valeurs relatives peuvent être considérées plus fiables.</a:t>
            </a:r>
            <a:endParaRPr lang="fr-FR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7493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5436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9741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>
            <a:extLst>
              <a:ext uri="{FF2B5EF4-FFF2-40B4-BE49-F238E27FC236}">
                <a16:creationId xmlns:a16="http://schemas.microsoft.com/office/drawing/2014/main" id="{C24B5A15-7E59-3ECA-8AC7-DA8150A36A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Espace réservé des commentaires 2">
            <a:extLst>
              <a:ext uri="{FF2B5EF4-FFF2-40B4-BE49-F238E27FC236}">
                <a16:creationId xmlns:a16="http://schemas.microsoft.com/office/drawing/2014/main" id="{5AECE52B-16EE-BC3F-0FD5-819EDDD44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48132" name="Espace réservé du numéro de diapositive 3">
            <a:extLst>
              <a:ext uri="{FF2B5EF4-FFF2-40B4-BE49-F238E27FC236}">
                <a16:creationId xmlns:a16="http://schemas.microsoft.com/office/drawing/2014/main" id="{8150F26A-27A3-24E6-F6DF-AABC815E3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312366-82D8-42AC-AB85-C8EFD4941904}" type="slidenum">
              <a:rPr lang="fr-FR" altLang="fr-FR" smtClean="0"/>
              <a:pPr/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4256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>
            <a:extLst>
              <a:ext uri="{FF2B5EF4-FFF2-40B4-BE49-F238E27FC236}">
                <a16:creationId xmlns:a16="http://schemas.microsoft.com/office/drawing/2014/main" id="{C24B5A15-7E59-3ECA-8AC7-DA8150A36A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Espace réservé des commentaires 2">
            <a:extLst>
              <a:ext uri="{FF2B5EF4-FFF2-40B4-BE49-F238E27FC236}">
                <a16:creationId xmlns:a16="http://schemas.microsoft.com/office/drawing/2014/main" id="{5AECE52B-16EE-BC3F-0FD5-819EDDD44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latin typeface="Arial" panose="020B0604020202020204" pitchFamily="34" charset="0"/>
            </a:endParaRPr>
          </a:p>
        </p:txBody>
      </p:sp>
      <p:sp>
        <p:nvSpPr>
          <p:cNvPr id="48132" name="Espace réservé du numéro de diapositive 3">
            <a:extLst>
              <a:ext uri="{FF2B5EF4-FFF2-40B4-BE49-F238E27FC236}">
                <a16:creationId xmlns:a16="http://schemas.microsoft.com/office/drawing/2014/main" id="{8150F26A-27A3-24E6-F6DF-AABC815E3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312366-82D8-42AC-AB85-C8EFD4941904}" type="slidenum">
              <a:rPr lang="fr-FR" altLang="fr-FR" smtClean="0"/>
              <a:pPr/>
              <a:t>14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0870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307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2415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3712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059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4285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197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4693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5,6ha et 11000 ceps, soit 1950 souches/ha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83130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54902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4495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 pourrait imaginer que sa démarche individuelle permette de construire des outils d’entretien mécanique des VMPG que l’ont pourrait proposer aux pépiniéristes ayant la même typologie d’</a:t>
            </a:r>
            <a:r>
              <a:rPr lang="fr-FR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explotiation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à savoir un parc de VMPG étendu. </a:t>
            </a:r>
            <a:endParaRPr lang="fr-FR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7835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Préciser qu’à la demande des pépiniéristes, on a mis ne œuvre 2 itinéraires de protection phyto à la pépinière, une itinéraire classique bio et un itinéraire bio + biocontrôles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28451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. Les pépiniéristes ne revenant sur la même parcelle d’implantation de pépinière qu’une fois tous les 5 ans, on reste dans la législation cuivre en vigueur à l’échelle européenne. Toutefois, le nombre de passages peut poser question quant au bilan carbone.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A4ADC-3475-4290-92C1-4AC33AA27C74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472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. Les pépiniéristes ne revenant sur la même parcelle d’implantation de pépinière qu’une fois tous les 5 ans, on reste dans la législation cuivre en vigueur à l’échelle européenne. Toutefois, le nombre de passages peut poser question quant au bilan carbone.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A4ADC-3475-4290-92C1-4AC33AA27C74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893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. Les pépiniéristes ne revenant sur la même parcelle d’implantation de pépinière qu’une fois tous les 5 ans, on reste dans la législation cuivre en vigueur à l’échelle européenne. Toutefois, le nombre de passages peut poser question quant au bilan carbone.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A4ADC-3475-4290-92C1-4AC33AA27C74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05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. Les pépiniéristes ne revenant sur la même parcelle d’implantation de pépinière qu’une fois tous les 5 ans, on reste dans la législation cuivre en vigueur à l’échelle européenne. Toutefois, le nombre de passages peut poser question quant au bilan carbone.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08A4ADC-3475-4290-92C1-4AC33AA27C74}" type="slidenum">
              <a:rPr kumimoji="0" lang="fr-FR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31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36638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Conclusions avec 4 situations bien distinctes médit, atlantique, continental et montagnard.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3810" algn="l"/>
                <a:tab pos="6385560" algn="l"/>
                <a:tab pos="6294120" algn="l"/>
              </a:tabLst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licious"/>
                <a:ea typeface="Delicious"/>
                <a:cs typeface="Delicious"/>
              </a:rPr>
              <a:t>Les pépiniéristes ne revenant sur la même parcelle d’implantation de pépinière qu’une fois tous les 5 ans, on reste dans la législation cuivre en vigueur à l’échelle européenne. Toutefois, le nombre de passages peut poser question quant au bilan carbone.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A4ADC-3475-4290-92C1-4AC33AA27C74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984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1358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11303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35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22621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36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9384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0020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38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8431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57088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40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6066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Raucaz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, itinéraire tout bio, et du coup si protection phyto foire, ça impacte les résultats greffage et 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rhizogénèse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 indirectement, et c’est difficile de démêler l’impact individuel de chaque étape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41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16171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Transfer d’une technique pour produire des plants en maraîchage à la production de plants en 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viti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, merci les maraîchers et les pépiniéristes qui avaient commencé dès avant le projet 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pepvitibio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 à faire des essais là-dessus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Tersen</a:t>
            </a:r>
            <a:r>
              <a:rPr lang="fr-FR" dirty="0">
                <a:latin typeface="Arial"/>
                <a:ea typeface="Arial"/>
                <a:cs typeface="Arial"/>
                <a:sym typeface="Arial"/>
              </a:rPr>
              <a:t> trop ou pas assez dosé = échec, il faut trouver le juste milieu, 1 à 1,5%, pour chaque assemblage………….</a:t>
            </a:r>
            <a:r>
              <a:rPr lang="fr-FR" dirty="0" err="1">
                <a:latin typeface="Arial"/>
                <a:ea typeface="Arial"/>
                <a:cs typeface="Arial"/>
                <a:sym typeface="Arial"/>
              </a:rPr>
              <a:t>pfioouuuuuuuuuuuuuuuuuuuuu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42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6167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43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74872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52756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6384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4C2DAC03-A37C-08E0-2CA9-CB3C5BF1D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>
            <a:extLst>
              <a:ext uri="{FF2B5EF4-FFF2-40B4-BE49-F238E27FC236}">
                <a16:creationId xmlns:a16="http://schemas.microsoft.com/office/drawing/2014/main" id="{81558D61-DA34-E17B-4475-61DFFCC12C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>
            <a:extLst>
              <a:ext uri="{FF2B5EF4-FFF2-40B4-BE49-F238E27FC236}">
                <a16:creationId xmlns:a16="http://schemas.microsoft.com/office/drawing/2014/main" id="{8CB84F24-383B-362E-E064-69A859E39D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>
            <a:extLst>
              <a:ext uri="{FF2B5EF4-FFF2-40B4-BE49-F238E27FC236}">
                <a16:creationId xmlns:a16="http://schemas.microsoft.com/office/drawing/2014/main" id="{AC46B975-FBA1-FBC8-34B6-6D4067935DF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30866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936C65FF-6F78-D4AC-8E10-78BDAA51E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>
            <a:extLst>
              <a:ext uri="{FF2B5EF4-FFF2-40B4-BE49-F238E27FC236}">
                <a16:creationId xmlns:a16="http://schemas.microsoft.com/office/drawing/2014/main" id="{1505F56A-CAFE-F0AD-0FF8-D00C033886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>
            <a:extLst>
              <a:ext uri="{FF2B5EF4-FFF2-40B4-BE49-F238E27FC236}">
                <a16:creationId xmlns:a16="http://schemas.microsoft.com/office/drawing/2014/main" id="{71C20655-4E73-F247-59AF-D4C9D68C32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>
            <a:extLst>
              <a:ext uri="{FF2B5EF4-FFF2-40B4-BE49-F238E27FC236}">
                <a16:creationId xmlns:a16="http://schemas.microsoft.com/office/drawing/2014/main" id="{A4DD82CB-EA1A-DDA5-487A-1B55021806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703283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>
          <a:extLst>
            <a:ext uri="{FF2B5EF4-FFF2-40B4-BE49-F238E27FC236}">
              <a16:creationId xmlns:a16="http://schemas.microsoft.com/office/drawing/2014/main" id="{79675DB9-13EE-3101-63A2-2EA11E2D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>
            <a:extLst>
              <a:ext uri="{FF2B5EF4-FFF2-40B4-BE49-F238E27FC236}">
                <a16:creationId xmlns:a16="http://schemas.microsoft.com/office/drawing/2014/main" id="{80B6D353-10C3-3319-EA9C-5A5BBF2C8E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>
            <a:extLst>
              <a:ext uri="{FF2B5EF4-FFF2-40B4-BE49-F238E27FC236}">
                <a16:creationId xmlns:a16="http://schemas.microsoft.com/office/drawing/2014/main" id="{59C48062-D889-7C72-DDD4-3BA19D017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>
            <a:extLst>
              <a:ext uri="{FF2B5EF4-FFF2-40B4-BE49-F238E27FC236}">
                <a16:creationId xmlns:a16="http://schemas.microsoft.com/office/drawing/2014/main" id="{A4AABB22-B89A-B050-C587-3DD193A2BE9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445122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Mentionner le nombre de vidéo et leurs thèmes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14847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63849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3B2BA7-6894-4C9E-95CA-97DC42034D8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282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3B2BA7-6894-4C9E-95CA-97DC42034D8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85641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16124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23373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latin typeface="Arial"/>
                <a:ea typeface="Arial"/>
                <a:cs typeface="Arial"/>
                <a:sym typeface="Arial"/>
              </a:rPr>
              <a:t>Si vous avez des idées complémentaires, on prend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729362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59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826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8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8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28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28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9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29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 txBox="1">
            <a:spLocks noGrp="1"/>
          </p:cNvSpPr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30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. Contenu et 2 contenus" type="objAndTwoObj">
  <p:cSld name="OBJEC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1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body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body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1">
  <p:cSld name="Contenu 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2"/>
          <p:cNvSpPr txBox="1">
            <a:spLocks noGrp="1"/>
          </p:cNvSpPr>
          <p:nvPr>
            <p:ph type="title"/>
          </p:nvPr>
        </p:nvSpPr>
        <p:spPr>
          <a:xfrm>
            <a:off x="479999" y="1200000"/>
            <a:ext cx="11232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body" idx="1"/>
          </p:nvPr>
        </p:nvSpPr>
        <p:spPr>
          <a:xfrm>
            <a:off x="479997" y="2448000"/>
            <a:ext cx="11232000" cy="3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body" idx="2"/>
          </p:nvPr>
        </p:nvSpPr>
        <p:spPr>
          <a:xfrm>
            <a:off x="4416000" y="240000"/>
            <a:ext cx="72960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76225" algn="r" rtl="0">
              <a:spcBef>
                <a:spcPts val="15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AutoNum type="arabicPeriod"/>
              <a:defRPr sz="7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7622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AutoNum type="alphaLcPeriod"/>
              <a:defRPr sz="7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dt" idx="10"/>
          </p:nvPr>
        </p:nvSpPr>
        <p:spPr>
          <a:xfrm>
            <a:off x="10151533" y="6378576"/>
            <a:ext cx="1559984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ftr" idx="11"/>
          </p:nvPr>
        </p:nvSpPr>
        <p:spPr>
          <a:xfrm>
            <a:off x="480484" y="6378576"/>
            <a:ext cx="7871883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sldNum" idx="12"/>
          </p:nvPr>
        </p:nvSpPr>
        <p:spPr>
          <a:xfrm>
            <a:off x="8352367" y="6378576"/>
            <a:ext cx="1799167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1401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4187227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34106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73864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4887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656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35639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19101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42283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23165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537729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76355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866705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/>
          <a:lstStyle/>
          <a:p>
            <a:r>
              <a:rPr lang="fr-FR" noProof="0"/>
              <a:t>Modifiez le style du titre</a:t>
            </a:r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4"/>
          </p:nvPr>
        </p:nvSpPr>
        <p:spPr bwMode="gray">
          <a:xfrm>
            <a:off x="479997" y="2448000"/>
            <a:ext cx="11232000" cy="3432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/>
          </p:nvPr>
        </p:nvSpPr>
        <p:spPr bwMode="gray">
          <a:xfrm>
            <a:off x="4416000" y="240000"/>
            <a:ext cx="7296000" cy="480000"/>
          </a:xfrm>
          <a:prstGeom prst="rect">
            <a:avLst/>
          </a:prstGeo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5"/>
          </p:nvPr>
        </p:nvSpPr>
        <p:spPr bwMode="gray">
          <a:xfrm>
            <a:off x="10151533" y="6378576"/>
            <a:ext cx="1559984" cy="479425"/>
          </a:xfrm>
          <a:prstGeom prst="rect">
            <a:avLst/>
          </a:prstGeom>
        </p:spPr>
        <p:txBody>
          <a:bodyPr/>
          <a:lstStyle>
            <a:lvl1pPr algn="r">
              <a:defRPr cap="all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618840A-2D93-4C62-8F80-542173CE8F29}" type="datetime1">
              <a:rPr lang="fr-F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26/05/2025</a:t>
            </a:fld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6"/>
          </p:nvPr>
        </p:nvSpPr>
        <p:spPr bwMode="gray">
          <a:xfrm>
            <a:off x="480484" y="6378576"/>
            <a:ext cx="7871883" cy="4794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>
                <a:solidFill>
                  <a:srgbClr val="000000"/>
                </a:solidFill>
              </a:rPr>
              <a:t>Délégation / service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7"/>
          </p:nvPr>
        </p:nvSpPr>
        <p:spPr bwMode="gray">
          <a:xfrm>
            <a:off x="8352367" y="6378576"/>
            <a:ext cx="1799167" cy="4794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52627DF-BF61-4B04-A3FB-3F7B8AB15843}" type="slidenum">
              <a:rPr lang="fr-FR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31166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1989668B-3E80-44E3-A09E-624934971F75}" type="datetime1">
              <a:rPr lang="fr-FR" cap="all" smtClean="0"/>
              <a:t>26/05/2025</a:t>
            </a:fld>
            <a:endParaRPr lang="fr-FR" cap="all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/ service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000" y="3128061"/>
            <a:ext cx="11232000" cy="2769600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0" indent="0">
              <a:spcBef>
                <a:spcPts val="667"/>
              </a:spcBef>
              <a:spcAft>
                <a:spcPts val="0"/>
              </a:spcAft>
              <a:buNone/>
              <a:defRPr sz="2467"/>
            </a:lvl2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Sous-titre</a:t>
            </a:r>
          </a:p>
        </p:txBody>
      </p:sp>
      <p:cxnSp>
        <p:nvCxnSpPr>
          <p:cNvPr id="12" name="Connecteur droit 11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0000" y="240000"/>
            <a:ext cx="1920000" cy="1920000"/>
          </a:xfrm>
          <a:prstGeom prst="rect">
            <a:avLst/>
          </a:prstGeom>
        </p:spPr>
      </p:pic>
      <p:pic>
        <p:nvPicPr>
          <p:cNvPr id="10" name="Picture 1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68341" y="452670"/>
            <a:ext cx="2831688" cy="143539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67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1200000"/>
            <a:ext cx="11232000" cy="960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>
          <a:xfrm>
            <a:off x="10152000" y="6378000"/>
            <a:ext cx="1656432" cy="480000"/>
          </a:xfrm>
        </p:spPr>
        <p:txBody>
          <a:bodyPr/>
          <a:lstStyle/>
          <a:p>
            <a:pPr algn="r"/>
            <a:fld id="{E0D25065-09BA-4211-98E4-3FCC189B375E}" type="datetime1">
              <a:rPr lang="fr-FR" cap="all" smtClean="0"/>
              <a:t>26/05/2025</a:t>
            </a:fld>
            <a:endParaRPr lang="fr-FR" cap="all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/ service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79997" y="2522624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 startAt="2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524800"/>
            <a:ext cx="3360000" cy="3374400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 startAt="3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/>
              <a:t>Titre de la partie</a:t>
            </a:r>
          </a:p>
          <a:p>
            <a:pPr lvl="1"/>
            <a:r>
              <a:rPr lang="fr-FR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5463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8752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/>
            </a:lvl1pPr>
          </a:lstStyle>
          <a:p>
            <a:r>
              <a:rPr lang="fr-FR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fld id="{96C76701-3D69-4787-B9DC-F2CEC3545E6B}" type="datetime1">
              <a:rPr lang="fr-FR" cap="all" smtClean="0"/>
              <a:t>26/05/2025</a:t>
            </a:fld>
            <a:endParaRPr lang="fr-FR" cap="all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Délégation / service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26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6ACF2-2D22-477F-9361-7B2A8636B51C}" type="datetime1">
              <a:rPr lang="fr-FR" smtClean="0"/>
              <a:t>26/05/2025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22B5-8D9E-4356-964B-8D73E8AFB577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87" y="226774"/>
            <a:ext cx="1274688" cy="64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765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1509206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100912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157300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23200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28997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83589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7773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605032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396290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45975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758531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85451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4346449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643020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072804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961168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906734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521015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196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6939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471120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684936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12345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2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 descr="fleche_grd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34434" y="26988"/>
            <a:ext cx="11857567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9" descr="cercle haut pwt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3860800" cy="2763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9" descr="bandeau bas pwp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00152" y="6186488"/>
            <a:ext cx="10991849" cy="6715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74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ercle haut pw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60800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 descr="bandeau bas pwp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2" y="6186488"/>
            <a:ext cx="10991849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7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479999" y="1200000"/>
            <a:ext cx="11232000" cy="9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79999" y="2448000"/>
            <a:ext cx="11232000" cy="343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/>
              <a:t>Texte de niveau 1</a:t>
            </a:r>
          </a:p>
          <a:p>
            <a:pPr lvl="1"/>
            <a:r>
              <a:rPr lang="fr-FR" noProof="0"/>
              <a:t>Texte de niveau 2</a:t>
            </a:r>
          </a:p>
          <a:p>
            <a:pPr lvl="2"/>
            <a:r>
              <a:rPr lang="fr-FR" noProof="0"/>
              <a:t>Texte de niveau 3</a:t>
            </a:r>
          </a:p>
          <a:p>
            <a:pPr lvl="3"/>
            <a:r>
              <a:rPr lang="fr-FR" noProof="0"/>
              <a:t>Texte de niveau 4</a:t>
            </a:r>
          </a:p>
          <a:p>
            <a:pPr lvl="4"/>
            <a:r>
              <a:rPr lang="fr-FR" noProof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10152000" y="6378000"/>
            <a:ext cx="156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0" b="1">
                <a:solidFill>
                  <a:schemeClr val="tx1"/>
                </a:solidFill>
              </a:defRPr>
            </a:lvl1pPr>
          </a:lstStyle>
          <a:p>
            <a:pPr algn="r"/>
            <a:fld id="{3E26CE7F-659D-4254-B977-94D4A4AE75F8}" type="datetime1">
              <a:rPr lang="fr-FR" cap="all" smtClean="0"/>
              <a:t>26/05/2025</a:t>
            </a:fld>
            <a:endParaRPr lang="fr-FR" cap="all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480000" y="6378000"/>
            <a:ext cx="7872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Délégation / service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8352000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2116067-3C95-4C93-8E17-3600DD1BF2AC}" type="slidenum">
              <a:rPr lang="fr-FR" smtClean="0"/>
              <a:pPr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4000" y="144000"/>
            <a:ext cx="720000" cy="720000"/>
          </a:xfrm>
          <a:prstGeom prst="rect">
            <a:avLst/>
          </a:prstGeom>
        </p:spPr>
      </p:pic>
      <p:pic>
        <p:nvPicPr>
          <p:cNvPr id="11" name="Picture 14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35493" y="190649"/>
            <a:ext cx="1046651" cy="53055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587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3" r:id="rId4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35992" indent="-95998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itchFamily="34" charset="0"/>
        <a:buChar char="•"/>
        <a:defRPr sz="1267" kern="1200">
          <a:solidFill>
            <a:schemeClr val="tx1"/>
          </a:solidFill>
          <a:latin typeface="+mn-lt"/>
          <a:ea typeface="+mn-ea"/>
          <a:cs typeface="+mn-cs"/>
        </a:defRPr>
      </a:lvl2pPr>
      <a:lvl3pPr marL="575986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133" kern="1200">
          <a:solidFill>
            <a:schemeClr val="tx1"/>
          </a:solidFill>
          <a:latin typeface="+mn-lt"/>
          <a:ea typeface="+mn-ea"/>
          <a:cs typeface="+mn-cs"/>
        </a:defRPr>
      </a:lvl3pPr>
      <a:lvl4pPr marL="815980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03972" indent="-95998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ercle haut pwt">
            <a:extLst>
              <a:ext uri="{FF2B5EF4-FFF2-40B4-BE49-F238E27FC236}">
                <a16:creationId xmlns:a16="http://schemas.microsoft.com/office/drawing/2014/main" id="{1337BC2F-6F3E-0099-B044-4D92D1EDB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60800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 descr="bandeau bas pwp">
            <a:extLst>
              <a:ext uri="{FF2B5EF4-FFF2-40B4-BE49-F238E27FC236}">
                <a16:creationId xmlns:a16="http://schemas.microsoft.com/office/drawing/2014/main" id="{15DC6C3D-1FBB-830B-CE7A-0952EC90D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2" y="6186488"/>
            <a:ext cx="10991849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9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ercle haut pw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60800" cy="276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bandeau bas pwp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2" y="6186488"/>
            <a:ext cx="10991849" cy="67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64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3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9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13" Type="http://schemas.openxmlformats.org/officeDocument/2006/relationships/package" Target="../embeddings/Microsoft_Excel_Worksheet4.xlsx"/><Relationship Id="rId3" Type="http://schemas.openxmlformats.org/officeDocument/2006/relationships/image" Target="../media/image13.png"/><Relationship Id="rId7" Type="http://schemas.openxmlformats.org/officeDocument/2006/relationships/package" Target="../embeddings/Microsoft_Excel_Worksheet1.xlsx"/><Relationship Id="rId12" Type="http://schemas.openxmlformats.org/officeDocument/2006/relationships/image" Target="../media/image4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emf"/><Relationship Id="rId11" Type="http://schemas.openxmlformats.org/officeDocument/2006/relationships/package" Target="../embeddings/Microsoft_Excel_Worksheet3.xlsx"/><Relationship Id="rId5" Type="http://schemas.openxmlformats.org/officeDocument/2006/relationships/package" Target="../embeddings/Microsoft_Excel_Worksheet.xlsx"/><Relationship Id="rId10" Type="http://schemas.openxmlformats.org/officeDocument/2006/relationships/image" Target="../media/image42.emf"/><Relationship Id="rId4" Type="http://schemas.openxmlformats.org/officeDocument/2006/relationships/image" Target="../media/image9.png"/><Relationship Id="rId9" Type="http://schemas.openxmlformats.org/officeDocument/2006/relationships/package" Target="../embeddings/Microsoft_Excel_Worksheet2.xlsx"/><Relationship Id="rId14" Type="http://schemas.openxmlformats.org/officeDocument/2006/relationships/image" Target="../media/image4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em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13.png"/><Relationship Id="rId7" Type="http://schemas.openxmlformats.org/officeDocument/2006/relationships/image" Target="../media/image7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9.png"/><Relationship Id="rId9" Type="http://schemas.openxmlformats.org/officeDocument/2006/relationships/image" Target="../media/image8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2.jpe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3.jpg"/><Relationship Id="rId4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5.png"/><Relationship Id="rId4" Type="http://schemas.openxmlformats.org/officeDocument/2006/relationships/image" Target="../media/image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7.emf"/><Relationship Id="rId4" Type="http://schemas.openxmlformats.org/officeDocument/2006/relationships/image" Target="../media/image9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9.png"/><Relationship Id="rId5" Type="http://schemas.openxmlformats.org/officeDocument/2006/relationships/image" Target="../media/image98.emf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103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/>
          <p:nvPr/>
        </p:nvSpPr>
        <p:spPr>
          <a:xfrm>
            <a:off x="1587500" y="5784850"/>
            <a:ext cx="8972550" cy="58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Garance MARCANTONI, cheffe de projet AB, Chambre d’agriculture du Var   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240603" y="0"/>
            <a:ext cx="1017657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Production de plants greffés-soudés de vigne dans le respect du </a:t>
            </a:r>
            <a:r>
              <a:rPr lang="fr-FR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cdc</a:t>
            </a:r>
            <a:r>
              <a:rPr lang="fr-FR" sz="2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l’AB (</a:t>
            </a:r>
            <a:r>
              <a:rPr lang="fr-FR" sz="2800" b="1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PepVitiBio</a:t>
            </a:r>
            <a:endParaRPr lang="fr-FR" sz="28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cap="none" dirty="0" err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Missionvitibionationale</a:t>
            </a:r>
            <a:r>
              <a:rPr lang="fr-FR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, Webinaire réseau: </a:t>
            </a:r>
            <a:r>
              <a:rPr lang="fr-FR" sz="2800" b="1" dirty="0">
                <a:solidFill>
                  <a:srgbClr val="00B050"/>
                </a:solidFill>
              </a:rPr>
              <a:t>28/05</a:t>
            </a:r>
            <a:r>
              <a:rPr lang="fr-FR" sz="28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/2025</a:t>
            </a:r>
            <a:endParaRPr sz="2800" b="1" i="0" u="none" strike="noStrike" cap="none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587500" y="2900363"/>
            <a:ext cx="81343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Casdar 2021 « Innovation et partenariat » 42 mois</a:t>
            </a:r>
            <a:endParaRPr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602" y="1762067"/>
            <a:ext cx="2693796" cy="76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10456" y="1597599"/>
            <a:ext cx="2822447" cy="1194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25364" y="1597599"/>
            <a:ext cx="790386" cy="1078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4F0315-E1C8-8581-3E5F-96A503EB9B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072" y="3695177"/>
            <a:ext cx="1964412" cy="19644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C2D423A-0166-4938-4E8C-CB4028866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075" y="3487586"/>
            <a:ext cx="3505200" cy="23145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907144" y="1535342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rgbClr val="00B050"/>
                </a:solidFill>
              </a:rPr>
              <a:t>Introduction </a:t>
            </a:r>
            <a:endParaRPr sz="40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57248" y="895249"/>
            <a:ext cx="2068038" cy="128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3125" y="906259"/>
            <a:ext cx="2462129" cy="120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9AE9EA-52E5-6B31-01F0-E35F784CF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9192" y="2740687"/>
            <a:ext cx="3505504" cy="23166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103E55D-E44D-29A0-A428-A53620C3F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227" y="972851"/>
            <a:ext cx="5386917" cy="783522"/>
          </a:xfrm>
        </p:spPr>
        <p:txBody>
          <a:bodyPr/>
          <a:lstStyle/>
          <a:p>
            <a:pPr marL="0" marR="180340" lvl="0" indent="0" algn="ctr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90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lang="fr-FR" dirty="0"/>
              <a:t>Objectif: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  <a:sym typeface="Arial"/>
              </a:rPr>
              <a:t>Produire des plants greffés-soudés de vigne dans le respect du cahier des charges de l’AB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B8190-FAB8-6913-C47A-17E5E8079C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0234" y="2027882"/>
            <a:ext cx="5825765" cy="3899140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r>
              <a:rPr lang="fr-FR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Elabor</a:t>
            </a: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er, tester et valider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 itinéraires techniques Bio compatibles à la vigne mère de porte-greffe, à l’atelier, à la pépinière;</a:t>
            </a:r>
          </a:p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endParaRPr lang="fr-FR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Rédiger le Guide des bonnes pratiques de la pépinière viticole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suivant la réglementation UE AB et la réglementation UE 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organismes de 40aine et son application en France;</a:t>
            </a:r>
          </a:p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Guide élaboré visera à produire des plants de vigne AB à un </a:t>
            </a: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coût acceptable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 les vignerons AB;</a:t>
            </a:r>
          </a:p>
          <a:p>
            <a:pPr marL="285750" marR="180340" indent="-285750" algn="just"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4317365" algn="l"/>
                <a:tab pos="4495800" algn="l"/>
                <a:tab pos="4945380" algn="l"/>
                <a:tab pos="5394960" algn="l"/>
                <a:tab pos="5844540" algn="l"/>
                <a:tab pos="6294120" algn="l"/>
              </a:tabLst>
            </a:pP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marR="180340" indent="-285750" algn="just">
              <a:spcAft>
                <a:spcPts val="900"/>
              </a:spcAft>
              <a:buFont typeface="Wingdings" panose="05000000000000000000" pitchFamily="2" charset="2"/>
              <a:buChar char="§"/>
            </a:pPr>
            <a:r>
              <a:rPr lang="fr-FR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tablir les suites </a:t>
            </a:r>
            <a:r>
              <a:rPr lang="fr-FR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donner à ce projet, perspectives expérimentales complémentaires.</a:t>
            </a: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180340" indent="0" algn="ctr">
              <a:spcAft>
                <a:spcPts val="900"/>
              </a:spcAft>
              <a:buNone/>
            </a:pPr>
            <a:endParaRPr lang="fr-FR" sz="2400" b="1" kern="0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289566-845C-04ED-788E-432A228DD70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095999" y="930978"/>
            <a:ext cx="5389033" cy="639762"/>
          </a:xfrm>
        </p:spPr>
        <p:txBody>
          <a:bodyPr/>
          <a:lstStyle/>
          <a:p>
            <a:pPr algn="ctr"/>
            <a:r>
              <a:rPr lang="fr-FR" dirty="0"/>
              <a:t>Cibles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C8EADC5-F568-6637-A51E-342183152C39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661397" y="2006547"/>
            <a:ext cx="5096193" cy="2263231"/>
          </a:xfrm>
          <a:ln w="38100">
            <a:solidFill>
              <a:srgbClr val="00B0F0"/>
            </a:solidFill>
          </a:ln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</a:rPr>
              <a:t>Les pépiniéristes viticoles;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</a:rPr>
              <a:t>Les apprenants, futurs pépiniéristes et les enseignants qui les forment;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</a:rPr>
              <a:t>Les vignerons et viticulteurs AB;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002060"/>
                </a:solidFill>
              </a:rPr>
              <a:t>Par ruissellement, l’ensemble de la filière viticole;</a:t>
            </a:r>
          </a:p>
          <a:p>
            <a:endParaRPr lang="fr-FR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0735" y="194736"/>
            <a:ext cx="2068038" cy="128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0144" y="387726"/>
            <a:ext cx="2462129" cy="12053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FD7033C-574A-544D-BF49-02CC64EA95BB}"/>
              </a:ext>
            </a:extLst>
          </p:cNvPr>
          <p:cNvSpPr txBox="1"/>
          <p:nvPr/>
        </p:nvSpPr>
        <p:spPr>
          <a:xfrm>
            <a:off x="6486208" y="5818386"/>
            <a:ext cx="5435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Projet lauréat du CASDAR Innovation et partenariat 2021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3947600-6527-9BE0-66BC-F761F3F02A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740" y="4406081"/>
            <a:ext cx="3079956" cy="119156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68DCA33-03CE-F945-9200-5E750E0523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125" y="5669893"/>
            <a:ext cx="10572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06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103E55D-E44D-29A0-A428-A53620C3F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06493" y="752985"/>
            <a:ext cx="2919469" cy="424025"/>
          </a:xfrm>
        </p:spPr>
        <p:txBody>
          <a:bodyPr/>
          <a:lstStyle/>
          <a:p>
            <a:pPr algn="ctr"/>
            <a:r>
              <a:rPr lang="fr-FR" sz="2800" dirty="0">
                <a:solidFill>
                  <a:srgbClr val="00B050"/>
                </a:solidFill>
              </a:rPr>
              <a:t>Partenaires</a:t>
            </a:r>
            <a:r>
              <a:rPr lang="fr-FR" dirty="0"/>
              <a:t> </a:t>
            </a: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3479" y="334744"/>
            <a:ext cx="2068038" cy="128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0234" y="401015"/>
            <a:ext cx="2462129" cy="1205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0ABC14C-ACA7-41FD-64F3-10B33E8F2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6016" y="1614930"/>
            <a:ext cx="3364523" cy="34666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FD01BC4-7357-2F3F-14C2-4F0F9C5059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331" y="5168939"/>
            <a:ext cx="1054758" cy="10232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EA4F689-9757-3722-EF31-7A43FD75A6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0022" y="1876724"/>
            <a:ext cx="1238250" cy="12382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69839C-E233-0644-B877-552D723980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1169" y="4035661"/>
            <a:ext cx="1025425" cy="10254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4C670DB-3959-145D-DD44-E1DA6E7AF7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95" y="3006841"/>
            <a:ext cx="1058254" cy="105825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272D0DA-28DE-B42B-0BD4-553CAD0BCE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9670" y="2914074"/>
            <a:ext cx="998909" cy="102327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5613268-9605-89C0-1DA1-0BD040905C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20775" y="5496479"/>
            <a:ext cx="1192520" cy="55250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7C4A4D3-49EC-BE1D-B70A-9D4E613C98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2913" y="4895070"/>
            <a:ext cx="1202817" cy="120281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803FB87-10D1-777E-BF36-6F4BB76420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7953" y="5106814"/>
            <a:ext cx="942174" cy="94217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CB0BD3-9BB2-7D76-8722-4281FD65CB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14537" y="2802296"/>
            <a:ext cx="1504493" cy="614493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18DEE7C-B41D-DA5F-C8D5-57E7051C3EA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6639" y="1594909"/>
            <a:ext cx="1071562" cy="107156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CD12092-ADF9-0E1B-DFCD-F9DD2B5CA1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63346" y="4090307"/>
            <a:ext cx="925233" cy="92523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B032B9D0-729C-0AFC-C2B9-EA14D50193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90181" y="5061086"/>
            <a:ext cx="1071562" cy="1071562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8499004-4A8E-C754-A554-896379075B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0880" y="1781944"/>
            <a:ext cx="1405214" cy="1202817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D34DEE2-8A46-76BB-8178-52EC89160CA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3402" y="3282331"/>
            <a:ext cx="1963468" cy="59142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E830CC9-D390-F24D-2532-B5DE3149D5B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7084" y="4398377"/>
            <a:ext cx="1837247" cy="61716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6C30574A-976E-1164-C9F8-D0E0CBDAF45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107553" y="1757370"/>
            <a:ext cx="1518463" cy="963847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570910E-AC4B-0541-0E8C-5A3AE3A6DA3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39050" y="3535968"/>
            <a:ext cx="1379980" cy="59142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D7D05603-FD85-D85D-96FC-49B2240CA82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48915" y="3990115"/>
            <a:ext cx="1169281" cy="117450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282BF3D-0A76-A7C5-58C7-C17D4A06217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1044" y="5236857"/>
            <a:ext cx="1080507" cy="88444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6FE9B0A-3E52-F531-1E9B-3885825947E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121495" y="2850823"/>
            <a:ext cx="993943" cy="1025425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822E4845-1D61-6042-6199-2C527A782CCB}"/>
              </a:ext>
            </a:extLst>
          </p:cNvPr>
          <p:cNvSpPr txBox="1"/>
          <p:nvPr/>
        </p:nvSpPr>
        <p:spPr>
          <a:xfrm>
            <a:off x="4185131" y="5299589"/>
            <a:ext cx="1004540" cy="52322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Pépinière </a:t>
            </a:r>
            <a:r>
              <a:rPr lang="fr-FR" b="1" dirty="0" err="1"/>
              <a:t>Raucaz</a:t>
            </a:r>
            <a:endParaRPr lang="fr-FR" b="1" dirty="0"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CC14537D-6F0E-25AB-E782-BB1B4999242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477605" y="201521"/>
            <a:ext cx="1372870" cy="1372870"/>
          </a:xfrm>
          <a:prstGeom prst="rect">
            <a:avLst/>
          </a:prstGeom>
        </p:spPr>
      </p:pic>
      <p:sp>
        <p:nvSpPr>
          <p:cNvPr id="47" name="ZoneTexte 46">
            <a:extLst>
              <a:ext uri="{FF2B5EF4-FFF2-40B4-BE49-F238E27FC236}">
                <a16:creationId xmlns:a16="http://schemas.microsoft.com/office/drawing/2014/main" id="{25C54882-A551-5D52-04D3-A38B6540B91E}"/>
              </a:ext>
            </a:extLst>
          </p:cNvPr>
          <p:cNvSpPr txBox="1"/>
          <p:nvPr/>
        </p:nvSpPr>
        <p:spPr>
          <a:xfrm>
            <a:off x="7092813" y="752985"/>
            <a:ext cx="1451777" cy="3077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Cheffe de file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B0AD9C-8E61-2E76-75DE-9557DACAB3C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98272" y="1918678"/>
            <a:ext cx="2075845" cy="424025"/>
          </a:xfrm>
          <a:prstGeom prst="rect">
            <a:avLst/>
          </a:prstGeom>
        </p:spPr>
      </p:pic>
      <p:sp>
        <p:nvSpPr>
          <p:cNvPr id="3" name="Interdiction 2">
            <a:extLst>
              <a:ext uri="{FF2B5EF4-FFF2-40B4-BE49-F238E27FC236}">
                <a16:creationId xmlns:a16="http://schemas.microsoft.com/office/drawing/2014/main" id="{5C5E2BC5-92CC-CF91-0A40-8C3DB45BE369}"/>
              </a:ext>
            </a:extLst>
          </p:cNvPr>
          <p:cNvSpPr/>
          <p:nvPr/>
        </p:nvSpPr>
        <p:spPr>
          <a:xfrm>
            <a:off x="4175176" y="1786947"/>
            <a:ext cx="722036" cy="66426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5" name="Étoile : 5 branches 4">
            <a:extLst>
              <a:ext uri="{FF2B5EF4-FFF2-40B4-BE49-F238E27FC236}">
                <a16:creationId xmlns:a16="http://schemas.microsoft.com/office/drawing/2014/main" id="{5D91F399-AA64-F7D6-F27B-5BB8C04704D2}"/>
              </a:ext>
            </a:extLst>
          </p:cNvPr>
          <p:cNvSpPr/>
          <p:nvPr/>
        </p:nvSpPr>
        <p:spPr>
          <a:xfrm>
            <a:off x="6261743" y="1509761"/>
            <a:ext cx="284820" cy="272183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71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3042672" y="572808"/>
            <a:ext cx="5418992" cy="469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B050"/>
                </a:solidFill>
              </a:rPr>
              <a:t>Etapes du projet </a:t>
            </a:r>
            <a:endParaRPr sz="24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9999" y="167637"/>
            <a:ext cx="2068038" cy="128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043" y="242478"/>
            <a:ext cx="2462129" cy="12053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9C8550-4585-9BC9-FBB2-7B57F12AE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945091"/>
              </p:ext>
            </p:extLst>
          </p:nvPr>
        </p:nvGraphicFramePr>
        <p:xfrm>
          <a:off x="497840" y="1485333"/>
          <a:ext cx="11330214" cy="866368"/>
        </p:xfrm>
        <a:graphic>
          <a:graphicData uri="http://schemas.openxmlformats.org/drawingml/2006/table">
            <a:tbl>
              <a:tblPr/>
              <a:tblGrid>
                <a:gridCol w="269767">
                  <a:extLst>
                    <a:ext uri="{9D8B030D-6E8A-4147-A177-3AD203B41FA5}">
                      <a16:colId xmlns:a16="http://schemas.microsoft.com/office/drawing/2014/main" val="205323614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203837956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71191591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421305345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821574938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4255347338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724801561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06591966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621167084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410530598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615857574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429814997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53586482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6248943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85666715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36243208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62135716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90978878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78703851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981531366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973614192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802087494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263773193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678224102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93747231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665177518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290963738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57020170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24767607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886255736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914746707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069386107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585403627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398133090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407974656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3171897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4149168381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100604174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217276982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719889101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3213837238"/>
                    </a:ext>
                  </a:extLst>
                </a:gridCol>
                <a:gridCol w="269767">
                  <a:extLst>
                    <a:ext uri="{9D8B030D-6E8A-4147-A177-3AD203B41FA5}">
                      <a16:colId xmlns:a16="http://schemas.microsoft.com/office/drawing/2014/main" val="2746971413"/>
                    </a:ext>
                  </a:extLst>
                </a:gridCol>
              </a:tblGrid>
              <a:tr h="43318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376945"/>
                  </a:ext>
                </a:extLst>
              </a:tr>
              <a:tr h="43318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153" marR="7153" marT="71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153" marR="7153" marT="71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226960"/>
                  </a:ext>
                </a:extLst>
              </a:tr>
            </a:tbl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31F5F168-7ED9-7249-C0BA-3EA16DF705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572045"/>
              </p:ext>
            </p:extLst>
          </p:nvPr>
        </p:nvGraphicFramePr>
        <p:xfrm>
          <a:off x="1209040" y="3918937"/>
          <a:ext cx="10030451" cy="52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9075526" imgH="380937" progId="Excel.Sheet.12">
                  <p:embed/>
                </p:oleObj>
              </mc:Choice>
              <mc:Fallback>
                <p:oleObj name="Worksheet" r:id="rId5" imgW="9075526" imgH="38093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09040" y="3918937"/>
                        <a:ext cx="10030451" cy="52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4F6B81F1-6B67-C77E-E0C9-AAD8DB9071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722819"/>
              </p:ext>
            </p:extLst>
          </p:nvPr>
        </p:nvGraphicFramePr>
        <p:xfrm>
          <a:off x="3931920" y="4506299"/>
          <a:ext cx="7896117" cy="527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9075526" imgH="373301" progId="Excel.Sheet.12">
                  <p:embed/>
                </p:oleObj>
              </mc:Choice>
              <mc:Fallback>
                <p:oleObj name="Worksheet" r:id="rId7" imgW="9075526" imgH="37330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31920" y="4506299"/>
                        <a:ext cx="7896117" cy="527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2714CA4C-45E2-C5E1-3AFB-4F393CFF03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723418"/>
              </p:ext>
            </p:extLst>
          </p:nvPr>
        </p:nvGraphicFramePr>
        <p:xfrm>
          <a:off x="497840" y="5108810"/>
          <a:ext cx="11694160" cy="509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10675514" imgH="388573" progId="Excel.Sheet.12">
                  <p:embed/>
                </p:oleObj>
              </mc:Choice>
              <mc:Fallback>
                <p:oleObj name="Worksheet" r:id="rId9" imgW="10675514" imgH="3885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7840" y="5108810"/>
                        <a:ext cx="11694160" cy="509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9B795A36-1B99-8E1F-F9E7-7D42876F51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577410"/>
              </p:ext>
            </p:extLst>
          </p:nvPr>
        </p:nvGraphicFramePr>
        <p:xfrm>
          <a:off x="0" y="5692693"/>
          <a:ext cx="12192000" cy="447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11208843" imgH="388573" progId="Excel.Sheet.12">
                  <p:embed/>
                </p:oleObj>
              </mc:Choice>
              <mc:Fallback>
                <p:oleObj name="Worksheet" r:id="rId11" imgW="11208843" imgH="38857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5692693"/>
                        <a:ext cx="12192000" cy="447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BC9A63E1-1565-830E-EDDD-AEE29ECA2E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187236"/>
              </p:ext>
            </p:extLst>
          </p:nvPr>
        </p:nvGraphicFramePr>
        <p:xfrm>
          <a:off x="497841" y="2278447"/>
          <a:ext cx="2100906" cy="1665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3" imgW="1874733" imgH="1485994" progId="Excel.Sheet.12">
                  <p:embed/>
                </p:oleObj>
              </mc:Choice>
              <mc:Fallback>
                <p:oleObj name="Worksheet" r:id="rId13" imgW="1874733" imgH="148599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7841" y="2278447"/>
                        <a:ext cx="2100906" cy="1665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890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13361" y="2022659"/>
            <a:ext cx="1154176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Situation de la pépinière, chiffres 2024 + données base Semences bio (INAO)</a:t>
            </a:r>
            <a:endParaRPr sz="2800" b="1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4581" y="551978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74EAE-7095-90C7-0885-957CAAF2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3177" y="2724388"/>
            <a:ext cx="4525646" cy="299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3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6880" y="182821"/>
            <a:ext cx="1198685" cy="894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74EAE-7095-90C7-0885-957CAAF27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177" y="2724388"/>
            <a:ext cx="4525646" cy="2990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5CE7C3-73BC-D22C-5C6D-E5109D476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76961"/>
            <a:ext cx="12192000" cy="50913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DEB1A14-7209-56C9-F4C5-5B25959D8C74}"/>
              </a:ext>
            </a:extLst>
          </p:cNvPr>
          <p:cNvSpPr/>
          <p:nvPr/>
        </p:nvSpPr>
        <p:spPr>
          <a:xfrm>
            <a:off x="7467600" y="4219819"/>
            <a:ext cx="3850640" cy="667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914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96880" y="182821"/>
            <a:ext cx="1198685" cy="894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74EAE-7095-90C7-0885-957CAAF27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3177" y="2724388"/>
            <a:ext cx="4525646" cy="299086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65C53C-01DF-DFA8-6DF9-25CB24787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65119"/>
            <a:ext cx="12192000" cy="434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4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060023" y="829208"/>
            <a:ext cx="10827385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Besoins enregistrés en matériel végétal vigne AB 2023 et 2024 </a:t>
            </a:r>
            <a:b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(données issues de la déclaration des besoins sur le site SPB.org par les viticulteurs)</a:t>
            </a:r>
            <a:endParaRPr sz="24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2968" y="113994"/>
            <a:ext cx="1279965" cy="83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56" y="113994"/>
            <a:ext cx="2076133" cy="834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172C109-B0E8-65FD-B618-FE0A70C9E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40" y="1958340"/>
            <a:ext cx="11450320" cy="3324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BFDEA56-ABB9-A2BC-2D1E-85683ADA04FB}"/>
              </a:ext>
            </a:extLst>
          </p:cNvPr>
          <p:cNvSpPr txBox="1"/>
          <p:nvPr/>
        </p:nvSpPr>
        <p:spPr>
          <a:xfrm>
            <a:off x="457200" y="5618480"/>
            <a:ext cx="1017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NB: les offres en plants AB, considérées comme confidentielles, ne figurent pas sur la base SPB</a:t>
            </a:r>
          </a:p>
        </p:txBody>
      </p:sp>
    </p:spTree>
    <p:extLst>
      <p:ext uri="{BB962C8B-B14F-4D97-AF65-F5344CB8AC3E}">
        <p14:creationId xmlns:p14="http://schemas.microsoft.com/office/powerpoint/2010/main" val="1297295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457200" y="590022"/>
            <a:ext cx="109728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Produire des plants de vigne AB?</a:t>
            </a:r>
            <a:br>
              <a:rPr lang="fr-FR" sz="2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Inventaire des freins, limites et besoins (</a:t>
            </a: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INAO</a:t>
            </a:r>
            <a:r>
              <a:rPr lang="fr-FR" sz="2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2800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30578F3-6279-FB9E-EB0D-DAC7FA164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dynamique de la filière plants de vigne en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 franchement faible. Les problèmes sanitaires pour la production de plants sont sérieux et difficiles à surmonter.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L’incertitude sur les contraintes de la réglementation générale concernant les traitements (cuivre, FD), contribue aussi à freiner les investissements éventuels dans la filière.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réglementation AB telle qu’elle est actuellement est suffisamment claire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Dans la limite de ses grands principes, elle n’est pour l’instant pas identifiée comme le premier facteur de blocage.</a:t>
            </a:r>
          </a:p>
          <a:p>
            <a:endParaRPr lang="fr-FR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7520" y="233621"/>
            <a:ext cx="1279965" cy="83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067" y="233621"/>
            <a:ext cx="1964373" cy="834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FB87F2-A0E5-9060-1FD0-F11E256E4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315" y="5444417"/>
            <a:ext cx="1213485" cy="121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1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942975" y="1762565"/>
            <a:ext cx="10306049" cy="734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R</a:t>
            </a:r>
            <a:r>
              <a:rPr lang="fr-FR" sz="3200" b="1" i="0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églementation </a:t>
            </a: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concernant la production </a:t>
            </a:r>
            <a:b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</a:b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de plants de vigne AB</a:t>
            </a:r>
            <a:endParaRPr sz="32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8AA4D18-419B-ECA3-7DAF-8D37E96EC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200" y="3247217"/>
            <a:ext cx="3511600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0A44712-DFF4-005A-02BC-487BDD0B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COPIL Pepvitibio 07/05/2024</a:t>
            </a: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F10E9CD-5C15-D472-2EEC-83A42FDB15E8}"/>
              </a:ext>
            </a:extLst>
          </p:cNvPr>
          <p:cNvGrpSpPr/>
          <p:nvPr/>
        </p:nvGrpSpPr>
        <p:grpSpPr>
          <a:xfrm>
            <a:off x="373239" y="1216239"/>
            <a:ext cx="10901402" cy="5239203"/>
            <a:chOff x="373239" y="1175759"/>
            <a:chExt cx="8410761" cy="3539430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4C004FDA-0DEF-E9D3-1F35-B26B997252E3}"/>
                </a:ext>
              </a:extLst>
            </p:cNvPr>
            <p:cNvSpPr txBox="1"/>
            <p:nvPr/>
          </p:nvSpPr>
          <p:spPr>
            <a:xfrm>
              <a:off x="373239" y="1175759"/>
              <a:ext cx="8410761" cy="3539430"/>
            </a:xfrm>
            <a:prstGeom prst="rect">
              <a:avLst/>
            </a:prstGeom>
            <a:noFill/>
            <a:ln w="28575">
              <a:solidFill>
                <a:srgbClr val="00B8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Obtenir un plant </a:t>
              </a: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AB 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Rectangle à coins arrondis 47">
              <a:extLst>
                <a:ext uri="{FF2B5EF4-FFF2-40B4-BE49-F238E27FC236}">
                  <a16:creationId xmlns:a16="http://schemas.microsoft.com/office/drawing/2014/main" id="{F640A53F-BFFE-8FD2-8048-DBBB590A04D9}"/>
                </a:ext>
              </a:extLst>
            </p:cNvPr>
            <p:cNvSpPr/>
            <p:nvPr/>
          </p:nvSpPr>
          <p:spPr>
            <a:xfrm>
              <a:off x="2563588" y="1238865"/>
              <a:ext cx="4671020" cy="3416180"/>
            </a:xfrm>
            <a:prstGeom prst="roundRect">
              <a:avLst/>
            </a:prstGeom>
            <a:solidFill>
              <a:srgbClr val="865B3A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Pépiniériste AB </a:t>
              </a:r>
              <a:r>
                <a:rPr kumimoji="0" lang="fr-FR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producteur de plants commerciaux sur </a:t>
              </a:r>
              <a:r>
                <a:rPr kumimoji="0" lang="fr-FR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parcelle AB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E210C2A-412F-DA75-9208-C551C9F36E7A}"/>
                </a:ext>
              </a:extLst>
            </p:cNvPr>
            <p:cNvSpPr txBox="1"/>
            <p:nvPr/>
          </p:nvSpPr>
          <p:spPr>
            <a:xfrm>
              <a:off x="515765" y="3523856"/>
              <a:ext cx="5169451" cy="1077218"/>
            </a:xfrm>
            <a:prstGeom prst="rect">
              <a:avLst/>
            </a:prstGeom>
            <a:noFill/>
            <a:ln w="28575">
              <a:solidFill>
                <a:srgbClr val="FFC000"/>
              </a:solidFill>
              <a:prstDash val="dash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Par autorisation </a:t>
              </a: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1.8.6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1D0CFA9-FF20-E8EC-E94C-6367C334D791}"/>
                </a:ext>
              </a:extLst>
            </p:cNvPr>
            <p:cNvSpPr/>
            <p:nvPr/>
          </p:nvSpPr>
          <p:spPr>
            <a:xfrm>
              <a:off x="4352759" y="1966811"/>
              <a:ext cx="1041481" cy="47315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PG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</a:t>
              </a:r>
              <a:endParaRPr kumimoji="0" lang="fr-FR" sz="16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B57B3F55-6A3F-0068-F665-04F58CADDE51}"/>
                </a:ext>
              </a:extLst>
            </p:cNvPr>
            <p:cNvCxnSpPr>
              <a:stCxn id="34" idx="3"/>
              <a:endCxn id="43" idx="1"/>
            </p:cNvCxnSpPr>
            <p:nvPr/>
          </p:nvCxnSpPr>
          <p:spPr>
            <a:xfrm>
              <a:off x="4254647" y="2892886"/>
              <a:ext cx="200690" cy="7359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B397931-A288-1009-FEAD-4C1203E54849}"/>
                </a:ext>
              </a:extLst>
            </p:cNvPr>
            <p:cNvSpPr/>
            <p:nvPr/>
          </p:nvSpPr>
          <p:spPr>
            <a:xfrm>
              <a:off x="7487447" y="2757661"/>
              <a:ext cx="1180003" cy="43156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Plant AB 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3ED8F59-DFCB-89A1-D5A0-6B54E4516BF2}"/>
                </a:ext>
              </a:extLst>
            </p:cNvPr>
            <p:cNvSpPr/>
            <p:nvPr/>
          </p:nvSpPr>
          <p:spPr>
            <a:xfrm>
              <a:off x="2582451" y="2460878"/>
              <a:ext cx="1672196" cy="8640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« Conversion »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PG</a:t>
              </a: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non-bio </a:t>
              </a: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ET/OU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Greffon </a:t>
              </a: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non-bio</a:t>
              </a:r>
              <a:b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</a:b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pendant</a:t>
              </a: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2 périodes de croissance en 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AB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endParaRPr kumimoji="0" lang="fr-FR" sz="14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3179AE9-045D-59C5-1599-F592D791094F}"/>
                </a:ext>
              </a:extLst>
            </p:cNvPr>
            <p:cNvSpPr/>
            <p:nvPr/>
          </p:nvSpPr>
          <p:spPr>
            <a:xfrm>
              <a:off x="5761046" y="2634313"/>
              <a:ext cx="1139593" cy="67610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Greffage et croissance AB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36" name="Connecteur droit avec flèche 35">
              <a:extLst>
                <a:ext uri="{FF2B5EF4-FFF2-40B4-BE49-F238E27FC236}">
                  <a16:creationId xmlns:a16="http://schemas.microsoft.com/office/drawing/2014/main" id="{F78404B0-CC10-941D-6FE7-37FEC1F88370}"/>
                </a:ext>
              </a:extLst>
            </p:cNvPr>
            <p:cNvCxnSpPr>
              <a:stCxn id="31" idx="3"/>
            </p:cNvCxnSpPr>
            <p:nvPr/>
          </p:nvCxnSpPr>
          <p:spPr>
            <a:xfrm>
              <a:off x="5394240" y="2203387"/>
              <a:ext cx="366806" cy="690325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57985D3-6A95-C252-F885-EEBA86F2ACFA}"/>
                </a:ext>
              </a:extLst>
            </p:cNvPr>
            <p:cNvSpPr/>
            <p:nvPr/>
          </p:nvSpPr>
          <p:spPr>
            <a:xfrm>
              <a:off x="713549" y="2576432"/>
              <a:ext cx="1648843" cy="63290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PG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non-bio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ET/OU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non-bio</a:t>
              </a:r>
            </a:p>
          </p:txBody>
        </p: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4DD938EF-F287-6730-FA2F-A986117C696B}"/>
                </a:ext>
              </a:extLst>
            </p:cNvPr>
            <p:cNvCxnSpPr>
              <a:stCxn id="40" idx="3"/>
              <a:endCxn id="31" idx="1"/>
            </p:cNvCxnSpPr>
            <p:nvPr/>
          </p:nvCxnSpPr>
          <p:spPr>
            <a:xfrm>
              <a:off x="2417997" y="2202560"/>
              <a:ext cx="1934762" cy="827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C2D465C1-F888-393F-22ED-7897AD229145}"/>
                </a:ext>
              </a:extLst>
            </p:cNvPr>
            <p:cNvCxnSpPr>
              <a:stCxn id="37" idx="3"/>
              <a:endCxn id="34" idx="1"/>
            </p:cNvCxnSpPr>
            <p:nvPr/>
          </p:nvCxnSpPr>
          <p:spPr>
            <a:xfrm>
              <a:off x="2362392" y="2892886"/>
              <a:ext cx="22005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6A3413F-8240-E29D-98E0-1CD4CE5A1B73}"/>
                </a:ext>
              </a:extLst>
            </p:cNvPr>
            <p:cNvSpPr/>
            <p:nvPr/>
          </p:nvSpPr>
          <p:spPr>
            <a:xfrm>
              <a:off x="1164027" y="1918663"/>
              <a:ext cx="1253970" cy="56779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PG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C428BB7-3229-9675-0BD9-F15485F20ED9}"/>
                </a:ext>
              </a:extLst>
            </p:cNvPr>
            <p:cNvSpPr/>
            <p:nvPr/>
          </p:nvSpPr>
          <p:spPr>
            <a:xfrm>
              <a:off x="621494" y="3820339"/>
              <a:ext cx="1632050" cy="64825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PG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non-bio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ET/OU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PM 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non-bio</a:t>
              </a:r>
            </a:p>
          </p:txBody>
        </p: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EB32822A-FD6D-D33D-55E0-3382CFEF961E}"/>
                </a:ext>
              </a:extLst>
            </p:cNvPr>
            <p:cNvCxnSpPr>
              <a:stCxn id="45" idx="3"/>
              <a:endCxn id="35" idx="1"/>
            </p:cNvCxnSpPr>
            <p:nvPr/>
          </p:nvCxnSpPr>
          <p:spPr>
            <a:xfrm flipV="1">
              <a:off x="5394240" y="2972368"/>
              <a:ext cx="366806" cy="116605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ED5CCCD-AA5A-AA76-5914-4E4DC4CD7E47}"/>
                </a:ext>
              </a:extLst>
            </p:cNvPr>
            <p:cNvSpPr/>
            <p:nvPr/>
          </p:nvSpPr>
          <p:spPr>
            <a:xfrm>
              <a:off x="4455337" y="2662724"/>
              <a:ext cx="1041480" cy="47504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PG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Bio</a:t>
              </a:r>
              <a:endParaRPr kumimoji="0" lang="fr-FR" sz="16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04B0FE22-B794-17C9-3B56-26BFA99A3D97}"/>
                </a:ext>
              </a:extLst>
            </p:cNvPr>
            <p:cNvCxnSpPr>
              <a:stCxn id="43" idx="3"/>
            </p:cNvCxnSpPr>
            <p:nvPr/>
          </p:nvCxnSpPr>
          <p:spPr>
            <a:xfrm flipV="1">
              <a:off x="5496817" y="2893712"/>
              <a:ext cx="264229" cy="6533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87F6C61-2635-6990-7A42-8E1D699EAEC8}"/>
                </a:ext>
              </a:extLst>
            </p:cNvPr>
            <p:cNvSpPr/>
            <p:nvPr/>
          </p:nvSpPr>
          <p:spPr>
            <a:xfrm>
              <a:off x="4000277" y="3897530"/>
              <a:ext cx="1393963" cy="4817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PG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 non bio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ET/OU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Greffon </a:t>
              </a:r>
              <a:r>
                <a:rPr kumimoji="0" lang="fr-FR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non bio</a:t>
              </a:r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D3D8ACCE-9124-03F3-ACE1-9C7A624F1085}"/>
                </a:ext>
              </a:extLst>
            </p:cNvPr>
            <p:cNvCxnSpPr>
              <a:stCxn id="41" idx="3"/>
              <a:endCxn id="45" idx="1"/>
            </p:cNvCxnSpPr>
            <p:nvPr/>
          </p:nvCxnSpPr>
          <p:spPr>
            <a:xfrm flipV="1">
              <a:off x="2253544" y="4138424"/>
              <a:ext cx="1746733" cy="604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7" name="Flèche droite 178">
              <a:extLst>
                <a:ext uri="{FF2B5EF4-FFF2-40B4-BE49-F238E27FC236}">
                  <a16:creationId xmlns:a16="http://schemas.microsoft.com/office/drawing/2014/main" id="{10F72EF1-2431-CEA0-D1A5-FF8058DC801C}"/>
                </a:ext>
              </a:extLst>
            </p:cNvPr>
            <p:cNvSpPr/>
            <p:nvPr/>
          </p:nvSpPr>
          <p:spPr>
            <a:xfrm>
              <a:off x="6922735" y="2832322"/>
              <a:ext cx="542616" cy="308796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EBE514E-E3E9-6163-CD74-BF667D3A71E1}"/>
                </a:ext>
              </a:extLst>
            </p:cNvPr>
            <p:cNvSpPr/>
            <p:nvPr/>
          </p:nvSpPr>
          <p:spPr>
            <a:xfrm>
              <a:off x="505933" y="1772645"/>
              <a:ext cx="5186363" cy="163839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rPr>
                <a:t>1.8.2</a:t>
              </a:r>
            </a:p>
          </p:txBody>
        </p:sp>
      </p:grpSp>
      <p:sp>
        <p:nvSpPr>
          <p:cNvPr id="50" name="Titre 1">
            <a:extLst>
              <a:ext uri="{FF2B5EF4-FFF2-40B4-BE49-F238E27FC236}">
                <a16:creationId xmlns:a16="http://schemas.microsoft.com/office/drawing/2014/main" id="{589EAE15-B95F-AAB9-5690-C1F13860AF31}"/>
              </a:ext>
            </a:extLst>
          </p:cNvPr>
          <p:cNvSpPr txBox="1">
            <a:spLocks/>
          </p:cNvSpPr>
          <p:nvPr/>
        </p:nvSpPr>
        <p:spPr bwMode="gray">
          <a:xfrm>
            <a:off x="2951430" y="187007"/>
            <a:ext cx="8303667" cy="10095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j-ea"/>
                <a:cs typeface="+mj-cs"/>
                <a:sym typeface="Arial"/>
              </a:rPr>
              <a:t>Décision de la commission semences et plants suite à l’acte délégué</a:t>
            </a:r>
          </a:p>
        </p:txBody>
      </p:sp>
      <p:pic>
        <p:nvPicPr>
          <p:cNvPr id="51" name="Espace réservé du contenu 8">
            <a:extLst>
              <a:ext uri="{FF2B5EF4-FFF2-40B4-BE49-F238E27FC236}">
                <a16:creationId xmlns:a16="http://schemas.microsoft.com/office/drawing/2014/main" id="{46F252C2-0D9F-9A4F-1AF2-43B76DE699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163"/>
          <a:stretch/>
        </p:blipFill>
        <p:spPr>
          <a:xfrm>
            <a:off x="11123578" y="276413"/>
            <a:ext cx="667688" cy="5860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413C31-12CB-0F9D-63E9-182EE8882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39" y="205760"/>
            <a:ext cx="1987468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02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Espace réservé du contenu 2">
            <a:extLst>
              <a:ext uri="{FF2B5EF4-FFF2-40B4-BE49-F238E27FC236}">
                <a16:creationId xmlns:a16="http://schemas.microsoft.com/office/drawing/2014/main" id="{983BA16F-373E-5918-1226-38962DF0FC87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588878" y="858614"/>
            <a:ext cx="7152640" cy="5126833"/>
          </a:xfrm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5400" indent="0" algn="just">
              <a:lnSpc>
                <a:spcPct val="80000"/>
              </a:lnSpc>
              <a:buNone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octobre 2024 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14h à 15h30 – INAO – </a:t>
            </a:r>
            <a:r>
              <a:rPr lang="fr-FR" sz="18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réunion experts AB 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Amélioration site semences bios: réflexion pour s’acheminer vers une séparation </a:t>
            </a:r>
            <a:r>
              <a:rPr lang="fr-FR" sz="18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arbo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fr-FR" sz="18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viti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avec un référencement clair de l’offre en plants bios;</a:t>
            </a:r>
          </a:p>
          <a:p>
            <a:pPr marL="25400" indent="0" algn="just">
              <a:lnSpc>
                <a:spcPct val="80000"/>
              </a:lnSpc>
              <a:buNone/>
              <a:defRPr/>
            </a:pPr>
            <a:endParaRPr lang="fr-FR" sz="1800" dirty="0">
              <a:solidFill>
                <a:srgbClr val="0070C0"/>
              </a:solidFill>
              <a:highlight>
                <a:srgbClr val="00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novembre 2024 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14h à 15h30: INAO, </a:t>
            </a:r>
            <a:r>
              <a:rPr lang="fr-FR" sz="18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réunion des experts </a:t>
            </a:r>
            <a:r>
              <a:rPr lang="fr-FR" sz="1800" dirty="0" err="1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viti</a:t>
            </a:r>
            <a:r>
              <a:rPr lang="fr-FR" sz="1800" dirty="0">
                <a:solidFill>
                  <a:srgbClr val="0070C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bio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aspects réglementaires, renouvellement de l’autorisation générale? Validation de l’actualisation de la feuille de route de production des plants bio pour 2024/2025?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r>
              <a:rPr lang="fr-FR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Décembre 2024 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fr-FR" sz="18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Pepvitibio</a:t>
            </a:r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FNAB +INAO + OC + FFPV, relecture feuille de route de production d’un plant de vigne AB et validation pour la campagne de production 2024 / 2025</a:t>
            </a:r>
          </a:p>
          <a:p>
            <a:pPr marL="25400" indent="0" algn="just">
              <a:lnSpc>
                <a:spcPct val="80000"/>
              </a:lnSpc>
              <a:buNone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J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fr-FR" sz="1800" b="1" dirty="0"/>
              <a:t>	Maintien de </a:t>
            </a:r>
            <a:r>
              <a:rPr lang="fr-FR" sz="1800" b="1" dirty="0">
                <a:solidFill>
                  <a:srgbClr val="00B050"/>
                </a:solidFill>
              </a:rPr>
              <a:t>l’Autorisation générale </a:t>
            </a:r>
            <a:r>
              <a:rPr lang="fr-FR" sz="1800" b="1" dirty="0"/>
              <a:t>- vu le contexte 	viticole général -  jusqu’en </a:t>
            </a:r>
            <a:r>
              <a:rPr lang="fr-FR" sz="1800" b="1" u="sng" dirty="0"/>
              <a:t>janvier 2026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J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J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fr-FR" sz="2400" b="1" dirty="0">
                <a:solidFill>
                  <a:srgbClr val="0070C0"/>
                </a:solidFill>
              </a:rPr>
              <a:t> 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FontTx/>
              <a:buAutoNum type="arabicPeriod"/>
              <a:defRPr/>
            </a:pPr>
            <a:endParaRPr lang="fr-FR" altLang="fr-FR" sz="2200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000" i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80000"/>
              </a:lnSpc>
              <a:buFontTx/>
              <a:buAutoNum type="arabicPeriod"/>
              <a:defRPr/>
            </a:pPr>
            <a:endParaRPr lang="fr-FR" altLang="fr-FR" sz="2000" dirty="0"/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1700" dirty="0"/>
          </a:p>
        </p:txBody>
      </p:sp>
      <p:pic>
        <p:nvPicPr>
          <p:cNvPr id="47108" name="Image 1">
            <a:extLst>
              <a:ext uri="{FF2B5EF4-FFF2-40B4-BE49-F238E27FC236}">
                <a16:creationId xmlns:a16="http://schemas.microsoft.com/office/drawing/2014/main" id="{3999BE3D-4589-2912-B69F-22FBABCD1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475" y="52386"/>
            <a:ext cx="1357313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Image 2">
            <a:extLst>
              <a:ext uri="{FF2B5EF4-FFF2-40B4-BE49-F238E27FC236}">
                <a16:creationId xmlns:a16="http://schemas.microsoft.com/office/drawing/2014/main" id="{2E13920C-158B-AD9A-C84B-22F8E69CB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4" y="178592"/>
            <a:ext cx="19875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lèche : courbe vers la droite 1">
            <a:extLst>
              <a:ext uri="{FF2B5EF4-FFF2-40B4-BE49-F238E27FC236}">
                <a16:creationId xmlns:a16="http://schemas.microsoft.com/office/drawing/2014/main" id="{09A6DEBE-2CE9-B57A-B4E9-C5665CED7871}"/>
              </a:ext>
            </a:extLst>
          </p:cNvPr>
          <p:cNvSpPr/>
          <p:nvPr/>
        </p:nvSpPr>
        <p:spPr>
          <a:xfrm>
            <a:off x="156846" y="2225041"/>
            <a:ext cx="1062354" cy="3291839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F07BFCF-7EEB-A801-8F7E-36226F178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3200" y="1415293"/>
            <a:ext cx="4065588" cy="369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2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0A432AB-7B1D-FA78-2ECA-798D0A1FF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2" y="916465"/>
            <a:ext cx="11279188" cy="913446"/>
          </a:xfrm>
        </p:spPr>
        <p:txBody>
          <a:bodyPr/>
          <a:lstStyle/>
          <a:p>
            <a:r>
              <a:rPr lang="fr-FR" sz="2400" b="1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Document de référence: </a:t>
            </a:r>
            <a:br>
              <a:rPr lang="fr-FR" sz="2400" b="1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Règles de production d’un plant de vigne biologique » = 1 livrable en + de </a:t>
            </a:r>
            <a:r>
              <a:rPr lang="fr-FR" sz="2400" b="1" dirty="0" err="1">
                <a:solidFill>
                  <a:srgbClr val="00B05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Pepvitibio</a:t>
            </a:r>
            <a:endParaRPr lang="fr-FR" sz="2400" b="1" dirty="0">
              <a:solidFill>
                <a:srgbClr val="00B050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95" name="Espace réservé du contenu 2">
            <a:extLst>
              <a:ext uri="{FF2B5EF4-FFF2-40B4-BE49-F238E27FC236}">
                <a16:creationId xmlns:a16="http://schemas.microsoft.com/office/drawing/2014/main" id="{983BA16F-373E-5918-1226-38962DF0F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19200" y="2860041"/>
            <a:ext cx="10972800" cy="4525963"/>
          </a:xfrm>
        </p:spPr>
        <p:txBody>
          <a:bodyPr spcFirstLastPara="1"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5400" indent="0" algn="just">
              <a:lnSpc>
                <a:spcPct val="80000"/>
              </a:lnSpc>
              <a:buNone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J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J"/>
              <a:defRPr/>
            </a:pPr>
            <a:endParaRPr lang="fr-FR" sz="1800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fr-FR" sz="2400" b="1" dirty="0">
                <a:solidFill>
                  <a:srgbClr val="0070C0"/>
                </a:solidFill>
              </a:rPr>
              <a:t> 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200" b="1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FontTx/>
              <a:buAutoNum type="arabicPeriod"/>
              <a:defRPr/>
            </a:pPr>
            <a:endParaRPr lang="fr-FR" altLang="fr-FR" sz="2200" dirty="0">
              <a:latin typeface="+mj-lt"/>
              <a:cs typeface="Calibri" panose="020F0502020204030204" pitchFamily="34" charset="0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2000" i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80000"/>
              </a:lnSpc>
              <a:buFontTx/>
              <a:buAutoNum type="arabicPeriod"/>
              <a:defRPr/>
            </a:pPr>
            <a:endParaRPr lang="fr-FR" altLang="fr-FR" sz="2000" dirty="0"/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fr-FR" altLang="fr-FR" sz="1700" dirty="0"/>
          </a:p>
        </p:txBody>
      </p:sp>
      <p:pic>
        <p:nvPicPr>
          <p:cNvPr id="47108" name="Image 1">
            <a:extLst>
              <a:ext uri="{FF2B5EF4-FFF2-40B4-BE49-F238E27FC236}">
                <a16:creationId xmlns:a16="http://schemas.microsoft.com/office/drawing/2014/main" id="{3999BE3D-4589-2912-B69F-22FBABCD1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475" y="52386"/>
            <a:ext cx="1357313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Image 2">
            <a:extLst>
              <a:ext uri="{FF2B5EF4-FFF2-40B4-BE49-F238E27FC236}">
                <a16:creationId xmlns:a16="http://schemas.microsoft.com/office/drawing/2014/main" id="{2E13920C-158B-AD9A-C84B-22F8E69CB6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799"/>
            <a:ext cx="198755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E5D00A-F71A-B363-0500-CE6A0EEE8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7" y="1680077"/>
            <a:ext cx="6302286" cy="39056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2E3E19-EC75-67FA-B2D9-FF0EC9C21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702" y="1937755"/>
            <a:ext cx="5729241" cy="3905678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9FB3AD4-748A-033F-AF0B-502FBBCA246B}"/>
              </a:ext>
            </a:extLst>
          </p:cNvPr>
          <p:cNvSpPr/>
          <p:nvPr/>
        </p:nvSpPr>
        <p:spPr>
          <a:xfrm>
            <a:off x="100058" y="3632916"/>
            <a:ext cx="6262644" cy="1762043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625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228117" y="1589210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Actions 2: Résultats des essais</a:t>
            </a:r>
            <a:endParaRPr sz="3200" b="1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03766" y="354556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882" y="529212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74EAE-7095-90C7-0885-957CAAF2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102" y="2748179"/>
            <a:ext cx="4399630" cy="290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8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7297" y="204338"/>
            <a:ext cx="4777792" cy="364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  <a:buClrTx/>
              <a:defRPr/>
            </a:pP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C Avant Garde Gothic Bold"/>
              </a:rPr>
              <a:t>Essais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C Avant Garde Gothic Bold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C Avant Garde Gothic Bold"/>
              </a:rPr>
              <a:t>prévus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ITC Avant Garde Gothic Bold"/>
              </a:rPr>
              <a:t> de 2022 à 2024</a:t>
            </a:r>
            <a:endParaRPr lang="en-US" sz="2800" b="1" kern="1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ITC Avant Garde Gothic Bold"/>
            </a:endParaRPr>
          </a:p>
        </p:txBody>
      </p:sp>
      <p:pic>
        <p:nvPicPr>
          <p:cNvPr id="5" name="Image 2">
            <a:extLst>
              <a:ext uri="{FF2B5EF4-FFF2-40B4-BE49-F238E27FC236}">
                <a16:creationId xmlns:a16="http://schemas.microsoft.com/office/drawing/2014/main" id="{81D8E167-9620-E395-98EC-0C2E74299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" y="568412"/>
            <a:ext cx="9276653" cy="562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60D9EC1-C51C-EDB8-E9DD-F5B8E80B2EDF}"/>
              </a:ext>
            </a:extLst>
          </p:cNvPr>
          <p:cNvSpPr txBox="1"/>
          <p:nvPr/>
        </p:nvSpPr>
        <p:spPr>
          <a:xfrm>
            <a:off x="9439213" y="3061143"/>
            <a:ext cx="2615324" cy="124162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r-FR" sz="1867" b="1" dirty="0"/>
              <a:t>VMPG = 23 essais</a:t>
            </a:r>
          </a:p>
          <a:p>
            <a:r>
              <a:rPr lang="fr-FR" sz="1867" b="1" dirty="0"/>
              <a:t>Atelier = 30 essais</a:t>
            </a:r>
          </a:p>
          <a:p>
            <a:r>
              <a:rPr lang="fr-FR" sz="1867" b="1" dirty="0"/>
              <a:t>Pépinière = 22 essais</a:t>
            </a:r>
          </a:p>
          <a:p>
            <a:r>
              <a:rPr lang="fr-FR" sz="1867" b="1" dirty="0"/>
              <a:t>Plus de 70 essais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432334-84ED-E49C-9C2E-9B55C96A5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400" y="387218"/>
            <a:ext cx="1119704" cy="91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98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056667" y="1589210"/>
            <a:ext cx="822960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VMPG </a:t>
            </a:r>
            <a:endParaRPr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29FBD-C21E-F7C6-62FB-18415D2AD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186" y="2398611"/>
            <a:ext cx="5072028" cy="335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3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762000" y="1589210"/>
            <a:ext cx="1082040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 techniques envisagées après consultations des partenaires </a:t>
            </a:r>
            <a:endParaRPr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29FBD-C21E-F7C6-62FB-18415D2AD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186" y="2398611"/>
            <a:ext cx="5072028" cy="335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21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38EDD2-F3CA-632B-9653-E1D55C47E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40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73A663-B47A-F95C-ADFA-99CE4899C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fr-F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fr-FR" sz="3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 est techniquement possible à un coût acceptable, d’assurer un entretien du sol à la VMPG compatible avec le cahier des charges européen de l’AB. </a:t>
            </a:r>
          </a:p>
          <a:p>
            <a:pPr marL="25400" indent="0" algn="just">
              <a:spcAft>
                <a:spcPts val="0"/>
              </a:spcAft>
              <a:buNone/>
            </a:pPr>
            <a:r>
              <a:rPr lang="fr-FR" sz="3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fr-FR" sz="3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on envisage un entretien mécanique du rang, il faut adapter le mode de formation des portes greffe pour que le rang soit accessible (voir schémas ci-après).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969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14000" y="226891"/>
            <a:ext cx="1490785" cy="99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3" y="226891"/>
            <a:ext cx="2095598" cy="816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B98A30-2BBC-6CE2-BD32-A518AD0D33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171818" cy="40377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3BD19A1-1AF5-9594-640B-5F75D72BD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3207" y="3073400"/>
            <a:ext cx="6194073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5364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73A663-B47A-F95C-ADFA-99CE4899C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480" y="1415561"/>
            <a:ext cx="10972800" cy="4525963"/>
          </a:xfrm>
        </p:spPr>
        <p:txBody>
          <a:bodyPr/>
          <a:lstStyle/>
          <a:p>
            <a:pPr marL="25400" indent="0" algn="just">
              <a:buNone/>
            </a:pP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bons compromis à la fois techniques et économiques de production d’un porte greffe bio  pourraient être :</a:t>
            </a:r>
          </a:p>
          <a:p>
            <a:pPr marL="25400" indent="0" algn="just">
              <a:buNone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Calibri" panose="020F0502020204030204" pitchFamily="34" charset="0"/>
              <a:buChar char="-"/>
            </a:pP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mise en place des souches sur table avec entretien mécanique du rang et de l’inter rang</a:t>
            </a:r>
          </a:p>
          <a:p>
            <a:pPr marL="0" lvl="0" indent="0" algn="just">
              <a:buNone/>
            </a:pP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buFont typeface="Calibri" panose="020F0502020204030204" pitchFamily="34" charset="0"/>
              <a:buChar char="-"/>
            </a:pPr>
            <a:r>
              <a:rPr lang="fr-FR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mise ne place des ceps sur un paillage plastique sur le rang avec un entretien mécanique du sol par griffage. 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08570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3542" y="5878611"/>
            <a:ext cx="1236394" cy="860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064" y="5915643"/>
            <a:ext cx="1872078" cy="7861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089A053-B425-10FA-4784-2D42B4F2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9554"/>
            <a:ext cx="10972800" cy="621966"/>
          </a:xfrm>
        </p:spPr>
        <p:txBody>
          <a:bodyPr/>
          <a:lstStyle/>
          <a:p>
            <a:pPr marL="342900" lvl="0" indent="-342900"/>
            <a:r>
              <a:rPr lang="fr-FR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Pépinière </a:t>
            </a:r>
            <a:r>
              <a:rPr lang="fr-FR" sz="20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Hébinger</a:t>
            </a:r>
            <a:r>
              <a:rPr lang="fr-FR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rendements en m greffables / cep pour des VMPG </a:t>
            </a:r>
            <a:br>
              <a:rPr lang="fr-FR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r-FR" sz="20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certifiées en AB, formées sur table et pour différents portes greffe</a:t>
            </a:r>
            <a:br>
              <a:rPr lang="fr-FR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0A4BF2C-3E96-4946-7FA6-3F440769D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077" y="820435"/>
            <a:ext cx="8953846" cy="37807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55C269E-EAE5-6693-17DB-F2C5F73AB0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3836" y="4601162"/>
            <a:ext cx="6764327" cy="226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19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0807" y="226891"/>
            <a:ext cx="1236394" cy="860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904" y="226891"/>
            <a:ext cx="1872078" cy="7861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73A663-B47A-F95C-ADFA-99CE4899C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087120"/>
            <a:ext cx="10972800" cy="4525963"/>
          </a:xfrm>
        </p:spPr>
        <p:txBody>
          <a:bodyPr/>
          <a:lstStyle/>
          <a:p>
            <a:pPr marL="25400" indent="0" algn="just">
              <a:buNone/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Pépinière </a:t>
            </a:r>
            <a:r>
              <a:rPr lang="fr-FR" sz="24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Calmet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présentation d’une autre solution bio compatible innovante à la VMPG : </a:t>
            </a:r>
          </a:p>
          <a:p>
            <a:pPr marL="25400" indent="0" algn="just"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’entretien du sol sur les ceps en tête de saule est assuré par un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outil auto-construi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 (voir photos sur porte greffe </a:t>
            </a:r>
            <a:r>
              <a:rPr lang="fr-FR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fercal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ci-après) permettant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d’aligner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les bois des VMPG dans le sens du rang et à chaque passage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 griffer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l’inter rang.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 mise en place de cet outil va de paire avec une mécanisation de la récolte des portes greffe.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Cette technique d’entretien du sol et d’alignement des bois des portes greffe est adaptée à de grandes structures (ici 60ha de VMPG) afin de rationnaliser les coûts de production.</a:t>
            </a:r>
            <a:endParaRPr lang="fr-FR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6289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0807" y="226891"/>
            <a:ext cx="1236394" cy="860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904" y="226891"/>
            <a:ext cx="1872078" cy="7861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73A663-B47A-F95C-ADFA-99CE4899C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67360"/>
            <a:ext cx="10972800" cy="4525963"/>
          </a:xfrm>
        </p:spPr>
        <p:txBody>
          <a:bodyPr/>
          <a:lstStyle/>
          <a:p>
            <a:pPr marL="25400" indent="0" algn="ctr">
              <a:buNone/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Pépinière </a:t>
            </a:r>
            <a:r>
              <a:rPr lang="fr-FR" sz="24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Calmet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</a:rPr>
              <a:t>outil auto construit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25400" indent="0" algn="just"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5E91DC-8298-AE79-CF99-53752532A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817" y="1686560"/>
            <a:ext cx="5799323" cy="27967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9A5B80-92E6-E9C7-176D-ECD12FEBF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988" y="2742021"/>
            <a:ext cx="5906012" cy="34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79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0807" y="226891"/>
            <a:ext cx="1236394" cy="860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904" y="226891"/>
            <a:ext cx="1872078" cy="7861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73A663-B47A-F95C-ADFA-99CE4899C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345440"/>
            <a:ext cx="10972800" cy="4525963"/>
          </a:xfrm>
        </p:spPr>
        <p:txBody>
          <a:bodyPr/>
          <a:lstStyle/>
          <a:p>
            <a:pPr marL="25400" indent="0" algn="ctr">
              <a:buNone/>
            </a:pPr>
            <a:r>
              <a:rPr lang="fr-F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Pépinière </a:t>
            </a:r>
            <a:r>
              <a:rPr lang="fr-FR" sz="2400" b="1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Calmet</a:t>
            </a: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</a:rPr>
              <a:t>outil auto construit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400" indent="0" algn="just"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400" indent="0">
              <a:buNone/>
            </a:pP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8F765A-EA25-B573-78D2-C327E1A93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120" y="1046533"/>
            <a:ext cx="8016240" cy="510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06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056667" y="1589210"/>
            <a:ext cx="822960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protection phytosanitaire à la pépinière </a:t>
            </a:r>
            <a:endParaRPr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29FBD-C21E-F7C6-62FB-18415D2AD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186" y="2398611"/>
            <a:ext cx="5072028" cy="335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80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79457" y="283259"/>
            <a:ext cx="477779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  <a:buClrTx/>
              <a:defRPr/>
            </a:pPr>
            <a:r>
              <a:rPr lang="en-US" sz="2000" b="1" dirty="0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Zone sous influence </a:t>
            </a:r>
            <a:r>
              <a:rPr lang="en-US" sz="2000" b="1" dirty="0" err="1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méridionale</a:t>
            </a:r>
            <a:endParaRPr lang="en-US" sz="2000" b="1" kern="1200" dirty="0">
              <a:solidFill>
                <a:srgbClr val="00B050"/>
              </a:solidFill>
              <a:latin typeface="ITC Avant Garde Gothic Bold"/>
              <a:ea typeface="ITC Avant Garde Gothic Bold"/>
              <a:cs typeface="ITC Avant Garde Gothic Bold"/>
              <a:sym typeface="ITC Avant Garde Gothic Bold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F0945E-1232-99C7-1209-83E82A859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8896"/>
            <a:ext cx="12192000" cy="5306491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B3045E9-431D-4EBC-5195-318767A4AF80}"/>
              </a:ext>
            </a:extLst>
          </p:cNvPr>
          <p:cNvCxnSpPr/>
          <p:nvPr/>
        </p:nvCxnSpPr>
        <p:spPr>
          <a:xfrm>
            <a:off x="4490720" y="4297680"/>
            <a:ext cx="457200" cy="406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102FA16-1442-0431-D895-BFB9C8DC2285}"/>
              </a:ext>
            </a:extLst>
          </p:cNvPr>
          <p:cNvCxnSpPr/>
          <p:nvPr/>
        </p:nvCxnSpPr>
        <p:spPr>
          <a:xfrm>
            <a:off x="6675120" y="4307840"/>
            <a:ext cx="619760" cy="447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A40BD357-8C19-6ACC-29D9-502170847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097" y="65077"/>
            <a:ext cx="1727303" cy="73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13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13697" y="506779"/>
            <a:ext cx="4290575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  <a:buClrTx/>
              <a:defRPr/>
            </a:pPr>
            <a:r>
              <a:rPr lang="en-US" sz="2000" b="1" dirty="0" err="1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Climat</a:t>
            </a:r>
            <a:r>
              <a:rPr lang="en-US" sz="2000" b="1" dirty="0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continental, Alsace</a:t>
            </a:r>
            <a:endParaRPr lang="en-US" sz="2000" b="1" kern="1200" dirty="0">
              <a:solidFill>
                <a:srgbClr val="00B050"/>
              </a:solidFill>
              <a:latin typeface="ITC Avant Garde Gothic Bold"/>
              <a:ea typeface="ITC Avant Garde Gothic Bold"/>
              <a:cs typeface="ITC Avant Garde Gothic Bold"/>
              <a:sym typeface="ITC Avant Garde Gothic Bold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3AB82B-A981-F4DB-05AA-390341C79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1" y="1397058"/>
            <a:ext cx="11643360" cy="478040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9965A19-B07F-3A33-7C72-09337805E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057" y="251138"/>
            <a:ext cx="1971143" cy="8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70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84823" y="493540"/>
            <a:ext cx="4777792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  <a:buClrTx/>
              <a:defRPr/>
            </a:pPr>
            <a:r>
              <a:rPr lang="en-US" sz="2400" b="1" dirty="0" err="1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Climat</a:t>
            </a:r>
            <a:r>
              <a:rPr lang="en-US" sz="2400" b="1" dirty="0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montagnard</a:t>
            </a:r>
            <a:r>
              <a:rPr lang="en-US" sz="2400" b="1" dirty="0">
                <a:solidFill>
                  <a:srgbClr val="00B050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, Savoie</a:t>
            </a:r>
            <a:endParaRPr lang="en-US" sz="2400" b="1" kern="1200" dirty="0">
              <a:solidFill>
                <a:srgbClr val="00B050"/>
              </a:solidFill>
              <a:latin typeface="ITC Avant Garde Gothic Bold"/>
              <a:ea typeface="ITC Avant Garde Gothic Bold"/>
              <a:cs typeface="ITC Avant Garde Gothic Bold"/>
              <a:sym typeface="ITC Avant Garde Gothic Bold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D2A472-AD5F-4A06-715F-72356D389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3" y="1034738"/>
            <a:ext cx="12083893" cy="51072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FC3D09C-FBEC-3DB2-31A5-5BA10A458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817" y="166947"/>
            <a:ext cx="1686663" cy="71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03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91777" y="252525"/>
            <a:ext cx="477779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Zone sous influence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atlantique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ITC Avant Garde Gothic Bold"/>
              <a:ea typeface="ITC Avant Garde Gothic Bold"/>
              <a:cs typeface="ITC Avant Garde Gothic Bold"/>
              <a:sym typeface="ITC Avant Garde Gothic Bold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40DFE-6267-773B-EB8D-5BE110EC4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1" y="802875"/>
            <a:ext cx="12107917" cy="54507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BF36D9-6A4D-0FB6-B727-385B30CCF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897" y="70056"/>
            <a:ext cx="1656183" cy="70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3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0728" y="491962"/>
            <a:ext cx="11470543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  <a:buClrTx/>
              <a:defRPr/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Confirmation de tendances pressenties par les professionnels dès le début du projet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B6A3C17-C689-46B7-A58D-8D7DFA138CB7}"/>
              </a:ext>
            </a:extLst>
          </p:cNvPr>
          <p:cNvSpPr txBox="1"/>
          <p:nvPr/>
        </p:nvSpPr>
        <p:spPr>
          <a:xfrm>
            <a:off x="217499" y="1326918"/>
            <a:ext cx="11756999" cy="4204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2540" algn="l"/>
                <a:tab pos="4257253" algn="l"/>
                <a:tab pos="4196290" algn="l"/>
              </a:tabLst>
            </a:pPr>
            <a:r>
              <a:rPr lang="fr-FR" sz="2133" dirty="0">
                <a:latin typeface="Delicious"/>
                <a:ea typeface="Delicious"/>
                <a:cs typeface="Delicious"/>
              </a:rPr>
              <a:t>Impact très fort de </a:t>
            </a: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la zone géographique et du millésime climatique</a:t>
            </a:r>
            <a:r>
              <a:rPr lang="fr-FR" sz="2133" dirty="0">
                <a:latin typeface="Delicious"/>
                <a:ea typeface="Delicious"/>
                <a:cs typeface="Delicious"/>
              </a:rPr>
              <a:t> sur la réussite ou non de la protection Bio à la pépinière </a:t>
            </a:r>
            <a:r>
              <a:rPr lang="fr-FR" sz="2133" b="1" dirty="0">
                <a:latin typeface="Delicious"/>
                <a:ea typeface="Delicious"/>
                <a:cs typeface="Delicious"/>
              </a:rPr>
              <a:t>(inenvisageable dans certaines zones pour certains millésimes).</a:t>
            </a:r>
          </a:p>
          <a:p>
            <a:pPr marL="342900" indent="-342900" algn="just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2540" algn="l"/>
                <a:tab pos="4257253" algn="l"/>
                <a:tab pos="4196290" algn="l"/>
              </a:tabLst>
            </a:pP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Pas de gain </a:t>
            </a:r>
            <a:r>
              <a:rPr lang="fr-FR" sz="2133" dirty="0">
                <a:latin typeface="Delicious"/>
                <a:ea typeface="Delicious"/>
                <a:cs typeface="Delicious"/>
              </a:rPr>
              <a:t>statistiquement représentatif dans l’efficacité de la protection sanitaire </a:t>
            </a: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avec les modalités cuivre + </a:t>
            </a:r>
            <a:r>
              <a:rPr lang="fr-FR" sz="213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préparats</a:t>
            </a: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 à base de plantes.</a:t>
            </a:r>
            <a:endParaRPr lang="fr-FR" sz="2133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2540" algn="l"/>
                <a:tab pos="4257253" algn="l"/>
                <a:tab pos="4196290" algn="l"/>
              </a:tabLst>
            </a:pP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Quantités de cuivre utilisées / nombre de passages pour la pulvérisation très variables</a:t>
            </a:r>
            <a:r>
              <a:rPr lang="fr-FR" sz="2133" dirty="0">
                <a:latin typeface="Delicious"/>
                <a:ea typeface="Delicious"/>
                <a:cs typeface="Delicious"/>
              </a:rPr>
              <a:t> </a:t>
            </a:r>
            <a:r>
              <a:rPr lang="fr-FR" sz="2133" dirty="0">
                <a:latin typeface="Delicious"/>
                <a:ea typeface="Delicious"/>
                <a:cs typeface="Delicious"/>
                <a:sym typeface="Wingdings" panose="05000000000000000000" pitchFamily="2" charset="2"/>
              </a:rPr>
              <a:t></a:t>
            </a:r>
            <a:r>
              <a:rPr lang="fr-FR" sz="2133" dirty="0">
                <a:latin typeface="Delicious"/>
                <a:ea typeface="Delicious"/>
                <a:cs typeface="Delicious"/>
              </a:rPr>
              <a:t> différences régionales + effet millésime </a:t>
            </a:r>
            <a:r>
              <a:rPr lang="fr-FR" sz="2133" dirty="0">
                <a:latin typeface="Delicious"/>
                <a:ea typeface="Delicious"/>
                <a:cs typeface="Delicious"/>
                <a:sym typeface="Wingdings" panose="05000000000000000000" pitchFamily="2" charset="2"/>
              </a:rPr>
              <a:t> </a:t>
            </a:r>
            <a:r>
              <a:rPr lang="fr-FR" sz="2133" b="1" u="sng" dirty="0">
                <a:latin typeface="Delicious"/>
                <a:ea typeface="Delicious"/>
                <a:cs typeface="Delicious"/>
              </a:rPr>
              <a:t>quantités de cuivre de 3 à 14,7 kg, pour 12 à 27 passages</a:t>
            </a:r>
            <a:r>
              <a:rPr lang="fr-FR" sz="2133" dirty="0">
                <a:latin typeface="Delicious"/>
                <a:ea typeface="Delicious"/>
                <a:cs typeface="Delicious"/>
              </a:rPr>
              <a:t>.</a:t>
            </a:r>
          </a:p>
          <a:p>
            <a:pPr marL="342900" indent="-342900" algn="just">
              <a:lnSpc>
                <a:spcPct val="107000"/>
              </a:lnSpc>
              <a:spcBef>
                <a:spcPts val="800"/>
              </a:spcBef>
              <a:spcAft>
                <a:spcPts val="800"/>
              </a:spcAft>
              <a:buFont typeface="Wingdings" panose="05000000000000000000" pitchFamily="2" charset="2"/>
              <a:buChar char="§"/>
              <a:tabLst>
                <a:tab pos="2540" algn="l"/>
                <a:tab pos="4257253" algn="l"/>
                <a:tab pos="4196290" algn="l"/>
              </a:tabLst>
            </a:pPr>
            <a:r>
              <a:rPr lang="fr-FR" sz="213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elicious"/>
                <a:ea typeface="Delicious"/>
                <a:cs typeface="Delicious"/>
              </a:rPr>
              <a:t>Besoins essais complémentaires qualité pulvérisation </a:t>
            </a:r>
            <a:r>
              <a:rPr lang="fr-FR" sz="2133" dirty="0">
                <a:latin typeface="Delicious"/>
                <a:ea typeface="Delicious"/>
                <a:cs typeface="Delicious"/>
                <a:sym typeface="Wingdings" panose="05000000000000000000" pitchFamily="2" charset="2"/>
              </a:rPr>
              <a:t> </a:t>
            </a:r>
            <a:r>
              <a:rPr lang="fr-FR" sz="2133" b="1" dirty="0">
                <a:latin typeface="Delicious"/>
                <a:ea typeface="Delicious"/>
                <a:cs typeface="Delicious"/>
                <a:sym typeface="Wingdings" panose="05000000000000000000" pitchFamily="2" charset="2"/>
              </a:rPr>
              <a:t>primordiale pour </a:t>
            </a:r>
            <a:r>
              <a:rPr lang="fr-FR" sz="2133" b="1" dirty="0">
                <a:latin typeface="Delicious"/>
                <a:ea typeface="Delicious"/>
                <a:cs typeface="Delicious"/>
              </a:rPr>
              <a:t>la réussite de la protection</a:t>
            </a:r>
            <a:r>
              <a:rPr lang="fr-FR" sz="2133" dirty="0">
                <a:latin typeface="Delicious"/>
                <a:ea typeface="Delicious"/>
                <a:cs typeface="Delicious"/>
              </a:rPr>
              <a:t> (voir essais </a:t>
            </a:r>
            <a:r>
              <a:rPr lang="fr-FR" sz="2133" dirty="0" err="1">
                <a:latin typeface="Delicious"/>
                <a:ea typeface="Delicious"/>
                <a:cs typeface="Delicious"/>
              </a:rPr>
              <a:t>Pepvitibio</a:t>
            </a:r>
            <a:r>
              <a:rPr lang="fr-FR" sz="2133" dirty="0">
                <a:latin typeface="Delicious"/>
                <a:ea typeface="Delicious"/>
                <a:cs typeface="Delicious"/>
              </a:rPr>
              <a:t> pépinière De Salette + CA64) </a:t>
            </a:r>
            <a:r>
              <a:rPr lang="fr-FR" sz="2133" b="1" i="1" dirty="0">
                <a:latin typeface="Delicious"/>
                <a:ea typeface="Delicious"/>
                <a:cs typeface="Delicious"/>
              </a:rPr>
              <a:t>=&gt; suite </a:t>
            </a:r>
            <a:r>
              <a:rPr lang="fr-FR" sz="2133" b="1" i="1" dirty="0" err="1">
                <a:latin typeface="Delicious"/>
                <a:ea typeface="Delicious"/>
                <a:cs typeface="Delicious"/>
              </a:rPr>
              <a:t>Pepvitibio</a:t>
            </a:r>
            <a:r>
              <a:rPr lang="fr-FR" sz="2133" dirty="0">
                <a:latin typeface="Delicious"/>
                <a:ea typeface="Delicious"/>
                <a:cs typeface="Delicious"/>
              </a:rPr>
              <a:t>: optimisation de la qualité de la pulvérisation - construction de matériels innovants et adaptation de l’implantation de la pépinière.</a:t>
            </a:r>
            <a:endParaRPr lang="fr-FR" sz="2133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DA03A2-09E6-A03F-1C28-F48169D22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177" y="5643296"/>
            <a:ext cx="2377646" cy="10120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F77CB98-8476-81FA-476C-4243A6D9C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615" y="5289698"/>
            <a:ext cx="1670449" cy="136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54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153920" y="1332218"/>
            <a:ext cx="8229600" cy="1013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Protection phytosanitaire à la pépinière</a:t>
            </a:r>
            <a:b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AMELIORATION DE LA QUALITE DE LA PULVERISATION </a:t>
            </a:r>
            <a:endParaRPr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29FBD-C21E-F7C6-62FB-18415D2AD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2706" y="2672931"/>
            <a:ext cx="5072028" cy="335194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9694C6-B1B8-284A-B498-1715BCF2E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93381"/>
            <a:ext cx="3657917" cy="12314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3ADC12-D0A0-6538-C38D-6584A00ECE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04" y="2536128"/>
            <a:ext cx="2121592" cy="21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19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857376" y="401638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Caractérisation de la pulvérisation</a:t>
            </a:r>
            <a:endParaRPr dirty="0"/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1478774" y="1634882"/>
            <a:ext cx="7101699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Pulvérisation d’eau avec réactif fluorescent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Prélèvement de 2 x 6 feuilles par ligne de pulvérisation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Sur le haut du plant : 1 feuille à la surface de la végétation, 1 sur le 2</a:t>
            </a:r>
            <a:r>
              <a:rPr lang="fr-FR" sz="2000" b="1" baseline="30000" dirty="0">
                <a:solidFill>
                  <a:srgbClr val="0070C0"/>
                </a:solidFill>
              </a:rPr>
              <a:t>ème</a:t>
            </a:r>
            <a:r>
              <a:rPr lang="fr-FR" sz="2000" b="1" dirty="0">
                <a:solidFill>
                  <a:srgbClr val="0070C0"/>
                </a:solidFill>
              </a:rPr>
              <a:t> plan et une à l’intérieur de la végétation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Sur le bas du plan : même répartition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Face gauche et face droite</a:t>
            </a:r>
          </a:p>
          <a:p>
            <a:pPr marL="457200" lvl="1" indent="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None/>
            </a:pPr>
            <a:endParaRPr lang="fr-FR" sz="2000" b="1" dirty="0">
              <a:solidFill>
                <a:srgbClr val="0070C0"/>
              </a:solidFill>
            </a:endParaRPr>
          </a:p>
          <a:p>
            <a:pPr marL="457200" lvl="1" indent="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None/>
            </a:pPr>
            <a:r>
              <a:rPr lang="fr-FR" sz="2000" b="1" dirty="0">
                <a:solidFill>
                  <a:srgbClr val="0070C0"/>
                </a:solidFill>
              </a:rPr>
              <a:t>Au total 6 x 6 x 2 = 72 feuilles observées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endParaRPr lang="fr-FR" sz="2000" b="1" dirty="0">
              <a:solidFill>
                <a:srgbClr val="0070C0"/>
              </a:solidFill>
            </a:endParaRP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endParaRPr lang="fr-FR" sz="20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70C0"/>
                </a:solidFill>
              </a:rPr>
              <a:t>Contrôle répartition fluo sous lampe UV – prise photos</a:t>
            </a:r>
            <a:endParaRPr sz="2400" dirty="0"/>
          </a:p>
          <a:p>
            <a:pPr marL="342900" lvl="0" indent="-1905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1989" y="115888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0926" y="5373688"/>
            <a:ext cx="1933575" cy="81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8819" y="1741470"/>
            <a:ext cx="4104264" cy="3078198"/>
          </a:xfrm>
          <a:prstGeom prst="rect">
            <a:avLst/>
          </a:prstGeom>
        </p:spPr>
      </p:pic>
      <p:sp>
        <p:nvSpPr>
          <p:cNvPr id="4" name="Flèche gauche 3"/>
          <p:cNvSpPr/>
          <p:nvPr/>
        </p:nvSpPr>
        <p:spPr>
          <a:xfrm>
            <a:off x="10504489" y="2419350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èche gauche 8"/>
          <p:cNvSpPr/>
          <p:nvPr/>
        </p:nvSpPr>
        <p:spPr>
          <a:xfrm>
            <a:off x="10229851" y="2636982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èche gauche 9"/>
          <p:cNvSpPr/>
          <p:nvPr/>
        </p:nvSpPr>
        <p:spPr>
          <a:xfrm>
            <a:off x="9855201" y="2849419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èche gauche 10"/>
          <p:cNvSpPr/>
          <p:nvPr/>
        </p:nvSpPr>
        <p:spPr>
          <a:xfrm>
            <a:off x="9310690" y="4490461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èche gauche 11"/>
          <p:cNvSpPr/>
          <p:nvPr/>
        </p:nvSpPr>
        <p:spPr>
          <a:xfrm>
            <a:off x="10059989" y="4088167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èche gauche 12"/>
          <p:cNvSpPr/>
          <p:nvPr/>
        </p:nvSpPr>
        <p:spPr>
          <a:xfrm>
            <a:off x="9641699" y="4278024"/>
            <a:ext cx="749299" cy="1333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8814" y="4413378"/>
            <a:ext cx="2068286" cy="155121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" y="1917636"/>
            <a:ext cx="1551214" cy="206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20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857376" y="401638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Caractérisation de la pulvérisation</a:t>
            </a:r>
            <a:br>
              <a:rPr lang="fr-FR" sz="3200" b="1" dirty="0">
                <a:solidFill>
                  <a:srgbClr val="00B050"/>
                </a:solidFill>
              </a:rPr>
            </a:br>
            <a:r>
              <a:rPr lang="fr-FR" sz="3200" b="1" dirty="0">
                <a:solidFill>
                  <a:srgbClr val="00B050"/>
                </a:solidFill>
              </a:rPr>
              <a:t>Evaluation visuelle</a:t>
            </a:r>
            <a:endParaRPr dirty="0"/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0" y="1634882"/>
            <a:ext cx="12138503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Notes de 0 à 10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None/>
            </a:pPr>
            <a:endParaRPr lang="fr-FR" sz="2400" b="1" dirty="0">
              <a:solidFill>
                <a:srgbClr val="0070C0"/>
              </a:solidFill>
            </a:endParaRPr>
          </a:p>
          <a:p>
            <a:pPr marL="742950" lvl="1" indent="-28575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0 pas de produit</a:t>
            </a:r>
          </a:p>
          <a:p>
            <a:pPr marL="742950" lvl="1" indent="-28575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1 couverture insuffisante</a:t>
            </a:r>
          </a:p>
          <a:p>
            <a:pPr marL="742950" lvl="1" indent="-28575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3 couverture moyenne</a:t>
            </a:r>
          </a:p>
          <a:p>
            <a:pPr marL="742950" lvl="1" indent="-28575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</a:pPr>
            <a:r>
              <a:rPr lang="fr-FR" sz="2000" b="1" dirty="0">
                <a:solidFill>
                  <a:srgbClr val="0070C0"/>
                </a:solidFill>
              </a:rPr>
              <a:t>10 couverture complète et régulière</a:t>
            </a:r>
            <a:endParaRPr sz="2000" dirty="0"/>
          </a:p>
          <a:p>
            <a:pPr marL="342900" lvl="0" indent="-1905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1989" y="115888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0926" y="5373688"/>
            <a:ext cx="1933575" cy="81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3" y="2286138"/>
            <a:ext cx="2405444" cy="238494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957" y="2286138"/>
            <a:ext cx="2352049" cy="238494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82" y="2286139"/>
            <a:ext cx="2357484" cy="23849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268" y="2286138"/>
            <a:ext cx="2714361" cy="238494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629" y="2273004"/>
            <a:ext cx="2355874" cy="239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631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857376" y="401638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Caractérisation de la pulvérisation</a:t>
            </a:r>
            <a:br>
              <a:rPr lang="fr-FR" sz="3200" b="1" dirty="0">
                <a:solidFill>
                  <a:srgbClr val="00B050"/>
                </a:solidFill>
              </a:rPr>
            </a:br>
            <a:r>
              <a:rPr lang="fr-FR" sz="3200" b="1" dirty="0">
                <a:solidFill>
                  <a:srgbClr val="00B050"/>
                </a:solidFill>
              </a:rPr>
              <a:t>Résultats 2023</a:t>
            </a:r>
            <a:endParaRPr dirty="0"/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1478774" y="1634882"/>
            <a:ext cx="7101699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1989" y="115888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8425" y="5331150"/>
            <a:ext cx="1933575" cy="81756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0" y="2527564"/>
          <a:ext cx="6091947" cy="321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Google Shape;116;p2"/>
          <p:cNvSpPr txBox="1">
            <a:spLocks/>
          </p:cNvSpPr>
          <p:nvPr/>
        </p:nvSpPr>
        <p:spPr>
          <a:xfrm>
            <a:off x="5972176" y="2197337"/>
            <a:ext cx="5776686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 Des écarts significatifs selon les mains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Les faces inférieures moins couvertes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Les feuilles du haut des plants moins protégées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Meilleure efficacité à 200l/ha (vs 160 l/ha)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None/>
            </a:pPr>
            <a:endParaRPr lang="fr-FR" sz="2400" b="1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spcBef>
                <a:spcPts val="440"/>
              </a:spcBef>
              <a:buSzPts val="2200"/>
              <a:buFont typeface="Arial"/>
              <a:buNone/>
            </a:pPr>
            <a:endParaRPr lang="fr-FR" sz="2200" b="1" dirty="0"/>
          </a:p>
          <a:p>
            <a:pPr marL="0" indent="0" algn="just">
              <a:lnSpc>
                <a:spcPct val="80000"/>
              </a:lnSpc>
              <a:spcBef>
                <a:spcPts val="440"/>
              </a:spcBef>
              <a:buSzPts val="2200"/>
              <a:buFont typeface="Arial"/>
              <a:buNone/>
            </a:pPr>
            <a:endParaRPr lang="fr-FR" sz="2200" dirty="0"/>
          </a:p>
          <a:p>
            <a:pPr marL="0" indent="0" algn="just">
              <a:lnSpc>
                <a:spcPct val="80000"/>
              </a:lnSpc>
              <a:spcBef>
                <a:spcPts val="400"/>
              </a:spcBef>
              <a:buSzPts val="2000"/>
              <a:buFont typeface="Arial"/>
              <a:buNone/>
            </a:pPr>
            <a:endParaRPr lang="fr-FR" sz="2000" i="1" dirty="0">
              <a:solidFill>
                <a:srgbClr val="C00000"/>
              </a:solidFill>
            </a:endParaRPr>
          </a:p>
          <a:p>
            <a:pPr marL="0" indent="0" algn="just">
              <a:lnSpc>
                <a:spcPct val="80000"/>
              </a:lnSpc>
              <a:spcBef>
                <a:spcPts val="400"/>
              </a:spcBef>
              <a:buSzPts val="2000"/>
              <a:buFont typeface="Arial"/>
              <a:buNone/>
            </a:pPr>
            <a:endParaRPr lang="fr-FR" sz="2000" dirty="0"/>
          </a:p>
          <a:p>
            <a:pPr marL="0" indent="0" algn="just">
              <a:lnSpc>
                <a:spcPct val="80000"/>
              </a:lnSpc>
              <a:spcBef>
                <a:spcPts val="340"/>
              </a:spcBef>
              <a:buSzPts val="1700"/>
              <a:buFont typeface="Arial"/>
              <a:buNone/>
            </a:pPr>
            <a:endParaRPr lang="fr-FR" sz="1700" dirty="0"/>
          </a:p>
        </p:txBody>
      </p:sp>
    </p:spTree>
    <p:extLst>
      <p:ext uri="{BB962C8B-B14F-4D97-AF65-F5344CB8AC3E}">
        <p14:creationId xmlns:p14="http://schemas.microsoft.com/office/powerpoint/2010/main" val="101166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t="15693" r="357"/>
          <a:stretch/>
        </p:blipFill>
        <p:spPr>
          <a:xfrm>
            <a:off x="0" y="1038322"/>
            <a:ext cx="12148457" cy="2879187"/>
          </a:xfrm>
          <a:prstGeom prst="rect">
            <a:avLst/>
          </a:prstGeom>
        </p:spPr>
      </p:pic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726748" y="71312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Modification du pulvérisateur Optimisation des réglages</a:t>
            </a:r>
            <a:endParaRPr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51989" y="115888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36654" y="5799830"/>
            <a:ext cx="1933575" cy="81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3" r="-357" b="32381"/>
          <a:stretch/>
        </p:blipFill>
        <p:spPr>
          <a:xfrm>
            <a:off x="1112197" y="3506332"/>
            <a:ext cx="9146228" cy="317427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718197" y="1269520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En 2023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203543" y="3686676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En 2024</a:t>
            </a:r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2451" y="6385519"/>
            <a:ext cx="11064192" cy="46374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FF0000"/>
                </a:solidFill>
              </a:rPr>
              <a:t>Rallongement des conduites pour permettre diffusion depuis l’</a:t>
            </a:r>
            <a:r>
              <a:rPr lang="fr-FR" sz="2400" b="1" dirty="0" err="1">
                <a:solidFill>
                  <a:srgbClr val="FF0000"/>
                </a:solidFill>
              </a:rPr>
              <a:t>interrang</a:t>
            </a:r>
            <a:endParaRPr lang="fr-FR" sz="2000" b="1" dirty="0">
              <a:solidFill>
                <a:srgbClr val="FF0000"/>
              </a:solidFill>
            </a:endParaRPr>
          </a:p>
          <a:p>
            <a:pPr marL="342900" lvl="0" indent="-1905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</p:spTree>
    <p:extLst>
      <p:ext uri="{BB962C8B-B14F-4D97-AF65-F5344CB8AC3E}">
        <p14:creationId xmlns:p14="http://schemas.microsoft.com/office/powerpoint/2010/main" val="885034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857376" y="401638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Caractérisation de la pulvérisation</a:t>
            </a:r>
            <a:br>
              <a:rPr lang="fr-FR" sz="3200" b="1" dirty="0">
                <a:solidFill>
                  <a:srgbClr val="00B050"/>
                </a:solidFill>
              </a:rPr>
            </a:br>
            <a:r>
              <a:rPr lang="fr-FR" sz="3200" b="1" dirty="0">
                <a:solidFill>
                  <a:srgbClr val="00B050"/>
                </a:solidFill>
              </a:rPr>
              <a:t>Optimisation des réglages</a:t>
            </a:r>
            <a:endParaRPr dirty="0"/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1186045" y="1883523"/>
            <a:ext cx="7520083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 Test de l’appareil modifié réglage pépinière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 Modification du positionnement des mains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 Modification de la vitesse de la turbine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Contrôle avant &amp; après rognage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Réduction de la vitesse d’avancement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1989" y="115888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58" y="5240463"/>
            <a:ext cx="1933575" cy="81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7"/>
          <a:stretch/>
        </p:blipFill>
        <p:spPr>
          <a:xfrm>
            <a:off x="9162514" y="1225312"/>
            <a:ext cx="2883974" cy="48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5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347152" y="666750"/>
            <a:ext cx="949769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fr-FR" sz="3200" b="1" dirty="0">
                <a:solidFill>
                  <a:srgbClr val="00B050"/>
                </a:solidFill>
              </a:rPr>
              <a:t>Conclusions pour optimiser la pulvérisation</a:t>
            </a:r>
            <a:br>
              <a:rPr lang="fr-FR" sz="3200" b="1" dirty="0">
                <a:solidFill>
                  <a:srgbClr val="00B050"/>
                </a:solidFill>
              </a:rPr>
            </a:br>
            <a:endParaRPr dirty="0"/>
          </a:p>
        </p:txBody>
      </p:sp>
      <p:sp>
        <p:nvSpPr>
          <p:cNvPr id="116" name="Google Shape;116;p2"/>
          <p:cNvSpPr txBox="1">
            <a:spLocks noGrp="1"/>
          </p:cNvSpPr>
          <p:nvPr>
            <p:ph type="body" idx="1"/>
          </p:nvPr>
        </p:nvSpPr>
        <p:spPr>
          <a:xfrm>
            <a:off x="1478774" y="1634882"/>
            <a:ext cx="7520083" cy="387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 Meilleurs résultats à 200 l/ha  - 6 km/h</a:t>
            </a:r>
          </a:p>
          <a:p>
            <a:pPr marL="342900" lvl="0" indent="-3429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000" b="1" dirty="0">
                <a:solidFill>
                  <a:srgbClr val="0070C0"/>
                </a:solidFill>
              </a:rPr>
              <a:t>Pas de gains significatifs à réduire plus encore les vitesses et débit de chantiers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0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Vigilance à apporter au positionnement régulier des mains 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000" b="1" dirty="0">
                <a:solidFill>
                  <a:srgbClr val="0070C0"/>
                </a:solidFill>
              </a:rPr>
              <a:t>Pas nécessairement sous la végétation (73cm)  </a:t>
            </a: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400" b="1" dirty="0">
              <a:solidFill>
                <a:srgbClr val="0070C0"/>
              </a:solidFill>
            </a:endParaRP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000" b="1" dirty="0">
                <a:solidFill>
                  <a:srgbClr val="0070C0"/>
                </a:solidFill>
              </a:rPr>
              <a:t>Eloignées du rang à traiter ( 40cm) </a:t>
            </a:r>
          </a:p>
          <a:p>
            <a:pPr marL="800100" lvl="1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endParaRPr lang="fr-FR" sz="2000" b="1" dirty="0">
              <a:solidFill>
                <a:srgbClr val="0070C0"/>
              </a:solidFill>
            </a:endParaRPr>
          </a:p>
          <a:p>
            <a:pPr marL="342900" indent="-342900" algn="just">
              <a:lnSpc>
                <a:spcPct val="80000"/>
              </a:lnSpc>
              <a:spcBef>
                <a:spcPts val="0"/>
              </a:spcBef>
              <a:buClr>
                <a:srgbClr val="0070C0"/>
              </a:buClr>
              <a:buSzPts val="2400"/>
              <a:buFont typeface="Noto Sans Symbols"/>
              <a:buChar char="✔"/>
            </a:pPr>
            <a:r>
              <a:rPr lang="fr-FR" sz="2400" b="1" dirty="0">
                <a:solidFill>
                  <a:srgbClr val="0070C0"/>
                </a:solidFill>
              </a:rPr>
              <a:t>Rogner avant de traiter</a:t>
            </a:r>
            <a:endParaRPr sz="2400" b="1" dirty="0">
              <a:solidFill>
                <a:srgbClr val="0070C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lang="fr-FR"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i="1" dirty="0">
              <a:solidFill>
                <a:srgbClr val="C00000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/>
          </a:p>
          <a:p>
            <a:pPr marL="0" lvl="0" indent="0" algn="just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0389" y="258763"/>
            <a:ext cx="1069975" cy="862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71406" y="5098921"/>
            <a:ext cx="1933575" cy="8175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95428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056667" y="1589210"/>
            <a:ext cx="822960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Atelier </a:t>
            </a:r>
            <a:endParaRPr sz="2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34246" y="226891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42" y="402553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629FBD-C21E-F7C6-62FB-18415D2AD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186" y="2398611"/>
            <a:ext cx="5072028" cy="335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226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508000" y="593249"/>
            <a:ext cx="10972800" cy="629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Greffage </a:t>
            </a:r>
            <a:endParaRPr sz="3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EF7BE8-CA29-0016-FD0B-7779DA45D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40" y="1862932"/>
            <a:ext cx="5661660" cy="40005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A05123-0EC7-C52B-B0A2-4492B62AB9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19985" y="1415561"/>
            <a:ext cx="5384800" cy="4525963"/>
          </a:xfrm>
          <a:ln w="57150">
            <a:solidFill>
              <a:srgbClr val="00B0F0"/>
            </a:solidFill>
          </a:ln>
        </p:spPr>
        <p:txBody>
          <a:bodyPr/>
          <a:lstStyle/>
          <a:p>
            <a:pPr marL="50800" indent="0">
              <a:buNone/>
            </a:pPr>
            <a:r>
              <a:rPr lang="fr-F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Paraffine AB et paraffine non hormonée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 2 à 6 j de plus de chauffe;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Paraffine AB  bonne qualité de cal;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Sans paraffine  augmentation sensibilité plants à la canicule et au vent, cal hétérogène, plus long à se former.</a:t>
            </a:r>
          </a:p>
          <a:p>
            <a:pPr>
              <a:buFontTx/>
              <a:buChar char="-"/>
            </a:pPr>
            <a:endParaRPr lang="fr-FR" dirty="0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28482" y="268507"/>
            <a:ext cx="1455518" cy="114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740" y="225016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574C79-BEC5-095F-BFBD-0668BE14D1AE}"/>
              </a:ext>
            </a:extLst>
          </p:cNvPr>
          <p:cNvSpPr/>
          <p:nvPr/>
        </p:nvSpPr>
        <p:spPr>
          <a:xfrm>
            <a:off x="287215" y="1589209"/>
            <a:ext cx="5808785" cy="4537271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964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769600" cy="48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Rhizogénèse</a:t>
            </a: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32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A05123-0EC7-C52B-B0A2-4492B62AB99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280160" y="4149715"/>
            <a:ext cx="9428480" cy="1945162"/>
          </a:xfrm>
          <a:ln w="57150">
            <a:solidFill>
              <a:srgbClr val="00B0F0"/>
            </a:solidFill>
          </a:ln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Très grande hétérogénéité de réussite entre les porte-greffes suivant qu’ils sont faciles (ex: 3309C, SO4, 1103Pa) ou difficiles (ex: R110, R140, 333EM) à raciner, les 2d choix, non commercialisables, peuvent varier de 1 à + de 10%</a:t>
            </a:r>
          </a:p>
          <a:p>
            <a:pPr marL="50800" indent="0" algn="just">
              <a:buNone/>
            </a:pP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Concentration du substitut d’hormone de racinage primordial.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50880" y="268507"/>
            <a:ext cx="833120" cy="755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2741" y="225016"/>
            <a:ext cx="1790700" cy="658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79FF4D9-78EF-74A1-4B60-C9D7352BD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26" y="1174116"/>
            <a:ext cx="10142254" cy="2805179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294D4BB-8CDE-FE4D-20C5-18AF74AB7CB0}"/>
              </a:ext>
            </a:extLst>
          </p:cNvPr>
          <p:cNvSpPr/>
          <p:nvPr/>
        </p:nvSpPr>
        <p:spPr>
          <a:xfrm>
            <a:off x="5191760" y="2708285"/>
            <a:ext cx="1016000" cy="14414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BE42315-B117-BE31-B103-9B107E8C0776}"/>
              </a:ext>
            </a:extLst>
          </p:cNvPr>
          <p:cNvSpPr/>
          <p:nvPr/>
        </p:nvSpPr>
        <p:spPr>
          <a:xfrm>
            <a:off x="4267200" y="1270000"/>
            <a:ext cx="2011680" cy="51816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63E24D3A-D289-1C0F-5093-34D7423715BF}"/>
              </a:ext>
            </a:extLst>
          </p:cNvPr>
          <p:cNvSpPr/>
          <p:nvPr/>
        </p:nvSpPr>
        <p:spPr>
          <a:xfrm>
            <a:off x="6322094" y="1243768"/>
            <a:ext cx="4731986" cy="51816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67AC0BC-5E45-D195-3D5E-927B1BE0ED97}"/>
              </a:ext>
            </a:extLst>
          </p:cNvPr>
          <p:cNvSpPr/>
          <p:nvPr/>
        </p:nvSpPr>
        <p:spPr>
          <a:xfrm>
            <a:off x="6400800" y="2296160"/>
            <a:ext cx="4602480" cy="183370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EDD404-B88B-E7A7-D677-5D2A7CC275A6}"/>
              </a:ext>
            </a:extLst>
          </p:cNvPr>
          <p:cNvSpPr txBox="1"/>
          <p:nvPr/>
        </p:nvSpPr>
        <p:spPr>
          <a:xfrm>
            <a:off x="2011681" y="160481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</a:t>
            </a:r>
          </a:p>
        </p:txBody>
      </p:sp>
    </p:spTree>
    <p:extLst>
      <p:ext uri="{BB962C8B-B14F-4D97-AF65-F5344CB8AC3E}">
        <p14:creationId xmlns:p14="http://schemas.microsoft.com/office/powerpoint/2010/main" val="36931154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64160" y="2077525"/>
            <a:ext cx="11623040" cy="52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Et la flavescence dorée dans tout ça???? </a:t>
            </a:r>
            <a:endParaRPr sz="28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339" y="483882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847" y="758421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C32A07-BBC0-3313-5787-97533769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687" y="2907056"/>
            <a:ext cx="4584923" cy="303003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71F778-4222-FA2B-09CE-7F787B542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2720" y="4400263"/>
            <a:ext cx="1571413" cy="8839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CF7A9A-72AA-FA6F-991D-B384F61D33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3147" y="1981517"/>
            <a:ext cx="1238885" cy="12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266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64160" y="2077525"/>
            <a:ext cx="11623040" cy="523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Action 3: volet économique et coûts de production pour un plant de vigne bio compatible </a:t>
            </a:r>
            <a:endParaRPr sz="28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339" y="483882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847" y="758421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C32A07-BBC0-3313-5787-97533769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687" y="2907056"/>
            <a:ext cx="4584923" cy="303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750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228117" y="2022659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Partie éco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146" y="660340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6E4636-FBD5-D558-EEE6-FCA2C184A20B}"/>
              </a:ext>
            </a:extLst>
          </p:cNvPr>
          <p:cNvSpPr txBox="1"/>
          <p:nvPr/>
        </p:nvSpPr>
        <p:spPr>
          <a:xfrm>
            <a:off x="246916" y="2857500"/>
            <a:ext cx="113354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Fourchette de coûts par pôle et par pratique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-&gt; mise en avant de la pratique qui peut peser dans la différence de coût bio/conventionnel</a:t>
            </a:r>
            <a:endParaRPr kumimoji="0" lang="fr-FR" sz="2400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VMPG,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atelier,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pépinière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Flavescence dorée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874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3F64257-8809-BDDB-FE50-0F34D8CD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>
            <a:extLst>
              <a:ext uri="{FF2B5EF4-FFF2-40B4-BE49-F238E27FC236}">
                <a16:creationId xmlns:a16="http://schemas.microsoft.com/office/drawing/2014/main" id="{AF1F80ED-89F6-A7D6-9480-821CCB93F7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08403" y="971094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Partie éco</a:t>
            </a:r>
            <a:endParaRPr sz="2800" b="1" dirty="0">
              <a:solidFill>
                <a:schemeClr val="tx1"/>
              </a:solidFill>
            </a:endParaRPr>
          </a:p>
        </p:txBody>
      </p:sp>
      <p:pic>
        <p:nvPicPr>
          <p:cNvPr id="117" name="Google Shape;117;p2">
            <a:extLst>
              <a:ext uri="{FF2B5EF4-FFF2-40B4-BE49-F238E27FC236}">
                <a16:creationId xmlns:a16="http://schemas.microsoft.com/office/drawing/2014/main" id="{50DE3347-47D4-7FEA-F86B-9C13420FA1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146" y="660340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>
            <a:extLst>
              <a:ext uri="{FF2B5EF4-FFF2-40B4-BE49-F238E27FC236}">
                <a16:creationId xmlns:a16="http://schemas.microsoft.com/office/drawing/2014/main" id="{41E327EB-90FE-97C9-B449-C59558D845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7C06D1-9F23-555F-6634-8AFE6DD545F9}"/>
              </a:ext>
            </a:extLst>
          </p:cNvPr>
          <p:cNvSpPr txBox="1"/>
          <p:nvPr/>
        </p:nvSpPr>
        <p:spPr>
          <a:xfrm>
            <a:off x="0" y="1885743"/>
            <a:ext cx="11335483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Atelier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FB4105D-C835-2438-A052-343D648B1A66}"/>
              </a:ext>
            </a:extLst>
          </p:cNvPr>
          <p:cNvGraphicFramePr>
            <a:graphicFrameLocks noGrp="1"/>
          </p:cNvGraphicFramePr>
          <p:nvPr/>
        </p:nvGraphicFramePr>
        <p:xfrm>
          <a:off x="1351919" y="2677287"/>
          <a:ext cx="10514766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5886">
                  <a:extLst>
                    <a:ext uri="{9D8B030D-6E8A-4147-A177-3AD203B41FA5}">
                      <a16:colId xmlns:a16="http://schemas.microsoft.com/office/drawing/2014/main" val="4014630668"/>
                    </a:ext>
                  </a:extLst>
                </a:gridCol>
                <a:gridCol w="4030980">
                  <a:extLst>
                    <a:ext uri="{9D8B030D-6E8A-4147-A177-3AD203B41FA5}">
                      <a16:colId xmlns:a16="http://schemas.microsoft.com/office/drawing/2014/main" val="1160859145"/>
                    </a:ext>
                  </a:extLst>
                </a:gridCol>
                <a:gridCol w="1912728">
                  <a:extLst>
                    <a:ext uri="{9D8B030D-6E8A-4147-A177-3AD203B41FA5}">
                      <a16:colId xmlns:a16="http://schemas.microsoft.com/office/drawing/2014/main" val="1105242279"/>
                    </a:ext>
                  </a:extLst>
                </a:gridCol>
                <a:gridCol w="1715172">
                  <a:extLst>
                    <a:ext uri="{9D8B030D-6E8A-4147-A177-3AD203B41FA5}">
                      <a16:colId xmlns:a16="http://schemas.microsoft.com/office/drawing/2014/main" val="439181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Etape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Produit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AB vs </a:t>
                      </a:r>
                      <a:r>
                        <a:rPr lang="fr-FR" sz="1800" dirty="0" err="1">
                          <a:solidFill>
                            <a:srgbClr val="7030A0"/>
                          </a:solidFill>
                        </a:rPr>
                        <a:t>conv</a:t>
                      </a:r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. (%diff)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Prix </a:t>
                      </a:r>
                      <a:r>
                        <a:rPr lang="fr-FR" sz="1200" dirty="0">
                          <a:solidFill>
                            <a:srgbClr val="7030A0"/>
                          </a:solidFill>
                        </a:rPr>
                        <a:t>(/plants)</a:t>
                      </a:r>
                      <a:endParaRPr lang="fr-FR" sz="18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6268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fr-FR" sz="1800" dirty="0" err="1"/>
                        <a:t>Callogenèse</a:t>
                      </a:r>
                      <a:endParaRPr lang="fr-FR" sz="1800" dirty="0"/>
                    </a:p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Paraffine (3,15 €/kg)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800" dirty="0"/>
                        <a:t>+ 200 %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 cts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0267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Cire d’abeille (9,6 €/kg)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24 cts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3253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fr-FR" sz="1800" dirty="0"/>
                        <a:t>Paraffine hormonée 2 fois plus cher que non hormonée mais double application = similaire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63453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dirty="0"/>
                        <a:t>Rhizogenèse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Hormone de </a:t>
                      </a:r>
                      <a:r>
                        <a:rPr lang="fr-FR" sz="1800" dirty="0" err="1"/>
                        <a:t>rhizo</a:t>
                      </a:r>
                      <a:endParaRPr lang="fr-FR" sz="18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800" dirty="0"/>
                        <a:t>- 2,5 %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1,2 e/bac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1954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Bac de </a:t>
                      </a:r>
                      <a:r>
                        <a:rPr lang="fr-FR" sz="1800" dirty="0" err="1"/>
                        <a:t>tersène</a:t>
                      </a:r>
                      <a:endParaRPr lang="fr-FR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1,17 e/bac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89447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A88DC8-E609-E332-ADF2-0A805710FF4E}"/>
              </a:ext>
            </a:extLst>
          </p:cNvPr>
          <p:cNvSpPr txBox="1"/>
          <p:nvPr/>
        </p:nvSpPr>
        <p:spPr>
          <a:xfrm>
            <a:off x="5440100" y="428263"/>
            <a:ext cx="3946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Coût total atelier : 42 centimes</a:t>
            </a:r>
          </a:p>
        </p:txBody>
      </p:sp>
    </p:spTree>
    <p:extLst>
      <p:ext uri="{BB962C8B-B14F-4D97-AF65-F5344CB8AC3E}">
        <p14:creationId xmlns:p14="http://schemas.microsoft.com/office/powerpoint/2010/main" val="20122906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C241A63-AB9B-1640-31FF-FAF525851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>
            <a:extLst>
              <a:ext uri="{FF2B5EF4-FFF2-40B4-BE49-F238E27FC236}">
                <a16:creationId xmlns:a16="http://schemas.microsoft.com/office/drawing/2014/main" id="{DD229096-50D5-BDB1-0B77-C168852CBE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08403" y="971094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Partie éco</a:t>
            </a:r>
            <a:endParaRPr sz="2800" b="1" dirty="0">
              <a:solidFill>
                <a:schemeClr val="tx1"/>
              </a:solidFill>
            </a:endParaRPr>
          </a:p>
        </p:txBody>
      </p:sp>
      <p:pic>
        <p:nvPicPr>
          <p:cNvPr id="117" name="Google Shape;117;p2">
            <a:extLst>
              <a:ext uri="{FF2B5EF4-FFF2-40B4-BE49-F238E27FC236}">
                <a16:creationId xmlns:a16="http://schemas.microsoft.com/office/drawing/2014/main" id="{1ED2BCBA-F63E-8D2F-51B6-A3ED1C8445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146" y="660340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>
            <a:extLst>
              <a:ext uri="{FF2B5EF4-FFF2-40B4-BE49-F238E27FC236}">
                <a16:creationId xmlns:a16="http://schemas.microsoft.com/office/drawing/2014/main" id="{620289D7-A355-39D2-6F4A-DBB464CC15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81EAEDC-02A7-ECF5-4BB8-33C3B313F02A}"/>
              </a:ext>
            </a:extLst>
          </p:cNvPr>
          <p:cNvSpPr txBox="1"/>
          <p:nvPr/>
        </p:nvSpPr>
        <p:spPr>
          <a:xfrm>
            <a:off x="0" y="1885743"/>
            <a:ext cx="11335483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Pépinière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225669B-0AAC-4830-A848-871196E716AD}"/>
              </a:ext>
            </a:extLst>
          </p:cNvPr>
          <p:cNvGraphicFramePr>
            <a:graphicFrameLocks noGrp="1"/>
          </p:cNvGraphicFramePr>
          <p:nvPr/>
        </p:nvGraphicFramePr>
        <p:xfrm>
          <a:off x="1886673" y="1647140"/>
          <a:ext cx="9855009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603">
                  <a:extLst>
                    <a:ext uri="{9D8B030D-6E8A-4147-A177-3AD203B41FA5}">
                      <a16:colId xmlns:a16="http://schemas.microsoft.com/office/drawing/2014/main" val="4014630668"/>
                    </a:ext>
                  </a:extLst>
                </a:gridCol>
                <a:gridCol w="3291578">
                  <a:extLst>
                    <a:ext uri="{9D8B030D-6E8A-4147-A177-3AD203B41FA5}">
                      <a16:colId xmlns:a16="http://schemas.microsoft.com/office/drawing/2014/main" val="231991767"/>
                    </a:ext>
                  </a:extLst>
                </a:gridCol>
                <a:gridCol w="2062950">
                  <a:extLst>
                    <a:ext uri="{9D8B030D-6E8A-4147-A177-3AD203B41FA5}">
                      <a16:colId xmlns:a16="http://schemas.microsoft.com/office/drawing/2014/main" val="1105242279"/>
                    </a:ext>
                  </a:extLst>
                </a:gridCol>
                <a:gridCol w="1849878">
                  <a:extLst>
                    <a:ext uri="{9D8B030D-6E8A-4147-A177-3AD203B41FA5}">
                      <a16:colId xmlns:a16="http://schemas.microsoft.com/office/drawing/2014/main" val="439181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Etape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rgbClr val="7030A0"/>
                          </a:solidFill>
                        </a:rPr>
                        <a:t>Produit</a:t>
                      </a:r>
                      <a:endParaRPr lang="fr-FR" sz="18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AB vs </a:t>
                      </a:r>
                      <a:r>
                        <a:rPr lang="fr-FR" sz="1800" dirty="0" err="1">
                          <a:solidFill>
                            <a:srgbClr val="7030A0"/>
                          </a:solidFill>
                        </a:rPr>
                        <a:t>conv</a:t>
                      </a:r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. (%diff)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rgbClr val="7030A0"/>
                          </a:solidFill>
                        </a:rPr>
                        <a:t>Prix </a:t>
                      </a:r>
                      <a:r>
                        <a:rPr lang="fr-FR" sz="1200" dirty="0">
                          <a:solidFill>
                            <a:srgbClr val="7030A0"/>
                          </a:solidFill>
                        </a:rPr>
                        <a:t>(/plants)</a:t>
                      </a:r>
                      <a:endParaRPr lang="fr-FR" sz="18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6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Travail rang + inter-rang avec paillage plastique (AB et </a:t>
                      </a:r>
                      <a:r>
                        <a:rPr lang="fr-FR" sz="1800" b="0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conv</a:t>
                      </a:r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Outil auto-construit souvent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+ 1200 %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0,8 – 1,6 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(1,16 cts)</a:t>
                      </a:r>
                    </a:p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026735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fr-FR" sz="18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10% d’augmentation sur le prix de la pep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63453"/>
                  </a:ext>
                </a:extLst>
              </a:tr>
              <a:tr h="45720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dirty="0"/>
                        <a:t>Protection phytosanitaire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fr-FR" sz="1800" dirty="0"/>
                        <a:t>Bio </a:t>
                      </a:r>
                    </a:p>
                    <a:p>
                      <a:endParaRPr lang="fr-FR" sz="1800" dirty="0"/>
                    </a:p>
                    <a:p>
                      <a:r>
                        <a:rPr lang="fr-FR" sz="1800" dirty="0"/>
                        <a:t>Conventionnel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800" dirty="0"/>
                        <a:t>- 30%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0,24- 0,55 cts</a:t>
                      </a:r>
                    </a:p>
                    <a:p>
                      <a:r>
                        <a:rPr lang="fr-FR" sz="1800" dirty="0"/>
                        <a:t>(0,37 cts)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19541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0,4 – 0,64 cts</a:t>
                      </a:r>
                    </a:p>
                    <a:p>
                      <a:r>
                        <a:rPr lang="fr-FR" sz="18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(0,53 cts)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3927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fr-FR" sz="1800" b="1" dirty="0"/>
                        <a:t>Le prix des produits influence plus le coût que le nombre de passage : les produits conventionnels sont plus chers</a:t>
                      </a:r>
                    </a:p>
                    <a:p>
                      <a:r>
                        <a:rPr lang="fr-FR" sz="1800" b="1" dirty="0"/>
                        <a:t>1,28% de réduction du coût sur le prix de la pep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89447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fr-FR" sz="1800" dirty="0"/>
                        <a:t>Nombre de passages impacte peu le coût final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67986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fr-FR" sz="1800" dirty="0"/>
                        <a:t>Pratique bio plus récente : à affiner (utilisation de moins de produit à chaque passage)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59270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9E74D57-90C6-3260-1425-A97821E4CA22}"/>
              </a:ext>
            </a:extLst>
          </p:cNvPr>
          <p:cNvSpPr txBox="1"/>
          <p:nvPr/>
        </p:nvSpPr>
        <p:spPr>
          <a:xfrm>
            <a:off x="5440100" y="428263"/>
            <a:ext cx="394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Ref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Désherbage chimique : 0,09 cts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Total pépinière : 10-15 cts </a:t>
            </a:r>
          </a:p>
        </p:txBody>
      </p:sp>
    </p:spTree>
    <p:extLst>
      <p:ext uri="{BB962C8B-B14F-4D97-AF65-F5344CB8AC3E}">
        <p14:creationId xmlns:p14="http://schemas.microsoft.com/office/powerpoint/2010/main" val="27441107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D2F07CF8-1826-9C58-B3A9-0C30DB36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>
            <a:extLst>
              <a:ext uri="{FF2B5EF4-FFF2-40B4-BE49-F238E27FC236}">
                <a16:creationId xmlns:a16="http://schemas.microsoft.com/office/drawing/2014/main" id="{A1516570-919B-78F8-4D05-48D1CF7644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08403" y="971094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Partie éco</a:t>
            </a:r>
            <a:endParaRPr sz="2800" b="1" dirty="0">
              <a:solidFill>
                <a:srgbClr val="0070C0"/>
              </a:solidFill>
            </a:endParaRPr>
          </a:p>
        </p:txBody>
      </p:sp>
      <p:pic>
        <p:nvPicPr>
          <p:cNvPr id="117" name="Google Shape;117;p2">
            <a:extLst>
              <a:ext uri="{FF2B5EF4-FFF2-40B4-BE49-F238E27FC236}">
                <a16:creationId xmlns:a16="http://schemas.microsoft.com/office/drawing/2014/main" id="{3B9F098B-67D2-D99C-B598-618FF7F5C96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146" y="660340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>
            <a:extLst>
              <a:ext uri="{FF2B5EF4-FFF2-40B4-BE49-F238E27FC236}">
                <a16:creationId xmlns:a16="http://schemas.microsoft.com/office/drawing/2014/main" id="{2FDAF961-B931-CEAE-6F91-8827E2FA08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38260E0-0E02-FA02-9DE7-795142E7A8D1}"/>
              </a:ext>
            </a:extLst>
          </p:cNvPr>
          <p:cNvSpPr txBox="1"/>
          <p:nvPr/>
        </p:nvSpPr>
        <p:spPr>
          <a:xfrm>
            <a:off x="625290" y="1542133"/>
            <a:ext cx="11335483" cy="405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Conclusion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000" b="1" kern="100" dirty="0">
                <a:solidFill>
                  <a:srgbClr val="0070C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20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 VMPG, ce sont la mise en place de la structure ainsi que les pratiques manuelles qui pèsent le plus dans les différences de coût entre conventionnel et bio.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0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l’atelier le prix des intrants diffère mais influence finalement peu le coût total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000" b="1" kern="100" dirty="0">
                <a:solidFill>
                  <a:srgbClr val="0070C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pépinière, la gestion des adventices joue le rôle le plus important dans le coût final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83600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733013" y="1163921"/>
            <a:ext cx="9401175" cy="265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marR="0" lvl="0" defTabSz="914400" rtl="0" eaLnBrk="1" fontAlgn="auto" latinLnBrk="0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Action 4: livrables du projet</a:t>
            </a:r>
            <a:b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</a:br>
            <a:r>
              <a:rPr lang="fr-FR" sz="3200" b="1" dirty="0">
                <a:solidFill>
                  <a:srgbClr val="00B050"/>
                </a:solidFill>
              </a:rPr>
              <a:t> </a:t>
            </a:r>
            <a:br>
              <a:rPr lang="fr-FR" sz="3200" b="1" dirty="0">
                <a:solidFill>
                  <a:srgbClr val="00B050"/>
                </a:solidFill>
              </a:rPr>
            </a:b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Guide </a:t>
            </a:r>
            <a:r>
              <a:rPr lang="fr-FR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de la pépinière viticole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 Bio </a:t>
            </a:r>
            <a:b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</a:b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Vidéos VMPG, atelier, pépinière, focus pratiques innovantes</a:t>
            </a:r>
            <a:endParaRPr sz="24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339" y="566579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342" y="741235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C32A07-BBC0-3313-5787-97533769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740" y="3256184"/>
            <a:ext cx="4116540" cy="27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930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2228117" y="2022659"/>
            <a:ext cx="8229600" cy="83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Action 4 : Livrables du projet </a:t>
            </a:r>
            <a:endParaRPr sz="3200" b="1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146" y="660340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117" y="792927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A74EAE-7095-90C7-0885-957CAAF27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165" y="3186418"/>
            <a:ext cx="3505504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89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47B28D-D421-BC1A-9890-87A3E074D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49326"/>
            <a:ext cx="10363200" cy="1470025"/>
          </a:xfrm>
        </p:spPr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Guide de la Pépinière Viticole Bio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ED9A8DC-0D65-BED0-A595-C58197B46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244" y="2419351"/>
            <a:ext cx="2211512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21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5911B4-6369-7635-3667-EF8E35D07BC9}"/>
              </a:ext>
            </a:extLst>
          </p:cNvPr>
          <p:cNvSpPr/>
          <p:nvPr/>
        </p:nvSpPr>
        <p:spPr>
          <a:xfrm>
            <a:off x="8220074" y="1481902"/>
            <a:ext cx="3657600" cy="41624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93F6FAD-D22B-97C4-725C-AABD4D9C7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Objectifs – rappel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56E63B-FA22-F67C-6BCB-EFDB5D640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600201"/>
            <a:ext cx="7505697" cy="4525963"/>
          </a:xfrm>
        </p:spPr>
        <p:txBody>
          <a:bodyPr/>
          <a:lstStyle/>
          <a:p>
            <a:r>
              <a:rPr lang="fr-FR" sz="2800" dirty="0"/>
              <a:t>Cahier technique directement utilisable</a:t>
            </a:r>
          </a:p>
          <a:p>
            <a:r>
              <a:rPr lang="fr-FR" sz="2800" dirty="0"/>
              <a:t>Solutions </a:t>
            </a:r>
            <a:r>
              <a:rPr lang="fr-FR" sz="2800" dirty="0" err="1"/>
              <a:t>bio-compatibles</a:t>
            </a:r>
            <a:endParaRPr lang="fr-FR" sz="2800" dirty="0"/>
          </a:p>
          <a:p>
            <a:r>
              <a:rPr lang="fr-FR" sz="2800" dirty="0"/>
              <a:t>Production de plants à un coût acceptable</a:t>
            </a:r>
          </a:p>
          <a:p>
            <a:r>
              <a:rPr lang="fr-FR" sz="2800" dirty="0"/>
              <a:t>À destination des pépiniéristes, techniciens et viticulteurs</a:t>
            </a:r>
          </a:p>
          <a:p>
            <a:endParaRPr lang="fr-FR" sz="2800" dirty="0"/>
          </a:p>
          <a:p>
            <a:pPr marL="25400" indent="0">
              <a:buNone/>
            </a:pPr>
            <a:r>
              <a:rPr lang="fr-FR" sz="2800" dirty="0"/>
              <a:t>NB: Tous les essais seront dans le CR final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962217-0793-6877-EAD7-EF4AF12B3BCE}"/>
              </a:ext>
            </a:extLst>
          </p:cNvPr>
          <p:cNvSpPr txBox="1"/>
          <p:nvPr/>
        </p:nvSpPr>
        <p:spPr>
          <a:xfrm>
            <a:off x="8372474" y="2362188"/>
            <a:ext cx="31432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VMPG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l’Atelier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pépinière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Flavescence dorée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Dans chaque chapitre, des focus sur des pratiques innovantes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Aspects économiques abordés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37D8C7-2422-5B40-6837-3CC6131A4DA8}"/>
              </a:ext>
            </a:extLst>
          </p:cNvPr>
          <p:cNvSpPr txBox="1"/>
          <p:nvPr/>
        </p:nvSpPr>
        <p:spPr>
          <a:xfrm>
            <a:off x="8220074" y="1774704"/>
            <a:ext cx="3448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1200" dirty="0">
                <a:solidFill>
                  <a:srgbClr val="FFFFFF"/>
                </a:solidFill>
                <a:ea typeface="+mn-ea"/>
                <a:cs typeface="+mn-cs"/>
              </a:rPr>
              <a:t>4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chapitres</a:t>
            </a:r>
          </a:p>
        </p:txBody>
      </p:sp>
    </p:spTree>
    <p:extLst>
      <p:ext uri="{BB962C8B-B14F-4D97-AF65-F5344CB8AC3E}">
        <p14:creationId xmlns:p14="http://schemas.microsoft.com/office/powerpoint/2010/main" val="36471254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0039DA9-FEEC-6FD4-6C01-A5EF2A9E4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70C0"/>
                </a:solidFill>
              </a:rPr>
              <a:t>Exemple de fiches réalisées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61CF99-590B-25FB-2945-A660F9B60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" y="1306579"/>
            <a:ext cx="3899535" cy="555142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CFF70FE-3682-F976-BD1C-16CC92A1D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79" y="1114425"/>
            <a:ext cx="4073538" cy="57435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471290F-A1FC-0273-951A-2A1BF730C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9161" y="934821"/>
            <a:ext cx="4212839" cy="592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050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285875" y="1754243"/>
            <a:ext cx="9401175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Action 4: </a:t>
            </a:r>
            <a:r>
              <a:rPr lang="fr-FR" sz="3200" b="1" dirty="0">
                <a:solidFill>
                  <a:srgbClr val="00B050"/>
                </a:solidFill>
                <a:latin typeface="Calibri" panose="020F0502020204030204" pitchFamily="34" charset="0"/>
              </a:rPr>
              <a:t>C</a:t>
            </a:r>
            <a:r>
              <a:rPr kumimoji="0" lang="fr-FR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ommunication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endParaRPr sz="32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339" y="566579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342" y="741235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C32A07-BBC0-3313-5787-97533769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022" y="2748280"/>
            <a:ext cx="4173955" cy="2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827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83D4585-F3BE-CC81-1AA7-3455ACEA4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84674"/>
            <a:ext cx="5386917" cy="639762"/>
          </a:xfrm>
        </p:spPr>
        <p:txBody>
          <a:bodyPr/>
          <a:lstStyle/>
          <a:p>
            <a:pPr algn="ctr"/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Communications 2024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5BDD35E-CAB7-19B1-B452-C52ECA47281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37086" y="1067435"/>
            <a:ext cx="5776033" cy="2894965"/>
          </a:xfrm>
          <a:ln w="57150">
            <a:solidFill>
              <a:srgbClr val="92D050"/>
            </a:solidFill>
          </a:ln>
        </p:spPr>
        <p:txBody>
          <a:bodyPr/>
          <a:lstStyle/>
          <a:p>
            <a:pPr marL="571500" marR="0" lvl="0" indent="-342900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Janvier, Newsletter N°2: Feuille de route pour produire des plants de vignes AB (document établi par équipe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Pepvitibio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FNAB, INAO,OC)</a:t>
            </a:r>
          </a:p>
          <a:p>
            <a:pPr marL="571500" marR="0" lvl="0" indent="-342900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Janvier, Wolxheim: présentation du projet à la commission </a:t>
            </a:r>
            <a:r>
              <a:rPr kumimoji="0" lang="fr-F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viti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bio Grand Est</a:t>
            </a:r>
          </a:p>
          <a:p>
            <a:pPr marL="571500" marR="0" lvl="0" indent="-342900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Mars, Congrès du MABD, Savoie, présentation du projet et synthèse des essais 2022</a:t>
            </a:r>
          </a:p>
          <a:p>
            <a:pPr marL="571500" marR="0" lvl="0" indent="-342900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Décembre: AG du syndicat des pépiniéristes viticulteurs Girondins et du Sud Ouest…</a:t>
            </a:r>
          </a:p>
          <a:p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6F4D0F6-0C44-51EF-BDE0-0B44C8488B6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93368" y="295469"/>
            <a:ext cx="5389033" cy="639762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Communications 2025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422F94-566F-5ECC-0738-B225535B624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93367" y="1067435"/>
            <a:ext cx="5776033" cy="3951288"/>
          </a:xfrm>
          <a:ln w="57150"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Janvier: Newsletter N°3: Où en est le projet?</a:t>
            </a:r>
          </a:p>
          <a:p>
            <a:endParaRPr lang="fr-FR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6200" indent="0">
              <a:buNone/>
            </a:pP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Rappel sur le projet, synthèse et perspectives:</a:t>
            </a: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Janvier, Conférence réglementation Millésime Bio, en partenariat avec INAO</a:t>
            </a: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Mars, Journées techniques vignes et vins bio en Aquitaine</a:t>
            </a: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Mars, JT AREDVI PACA</a:t>
            </a: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Mars, </a:t>
            </a:r>
            <a:r>
              <a:rPr lang="fr-F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Hartmanswiller</a:t>
            </a: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 présentation du projet à l'AG Bio en Alsace </a:t>
            </a: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Avril, JT </a:t>
            </a:r>
            <a:r>
              <a:rPr lang="fr-F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ifv</a:t>
            </a:r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itab</a:t>
            </a:r>
            <a:endParaRPr lang="fr-FR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Juillet, Article dans cahier technique tech and bio… 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3B1F23-45AA-201B-885C-3758E0605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67" y="5158931"/>
            <a:ext cx="1676545" cy="141439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4ACAE11-C5E6-BFDF-3B63-D35926778D15}"/>
              </a:ext>
            </a:extLst>
          </p:cNvPr>
          <p:cNvSpPr txBox="1"/>
          <p:nvPr/>
        </p:nvSpPr>
        <p:spPr>
          <a:xfrm>
            <a:off x="2672080" y="5436621"/>
            <a:ext cx="8361680" cy="70788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 des résultats: produire un article type de synthèse qu’on pourra décliner en fonction des différents canaux de communication.</a:t>
            </a:r>
          </a:p>
        </p:txBody>
      </p:sp>
      <p:sp>
        <p:nvSpPr>
          <p:cNvPr id="2" name="Étoile : 5 branches 1">
            <a:extLst>
              <a:ext uri="{FF2B5EF4-FFF2-40B4-BE49-F238E27FC236}">
                <a16:creationId xmlns:a16="http://schemas.microsoft.com/office/drawing/2014/main" id="{2A41EA20-CF12-EDF3-AECD-DFB51970F251}"/>
              </a:ext>
            </a:extLst>
          </p:cNvPr>
          <p:cNvSpPr/>
          <p:nvPr/>
        </p:nvSpPr>
        <p:spPr>
          <a:xfrm>
            <a:off x="10749280" y="5536467"/>
            <a:ext cx="568960" cy="50819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DFF4AC-B51E-5933-4704-92A6AEAD245A}"/>
              </a:ext>
            </a:extLst>
          </p:cNvPr>
          <p:cNvSpPr txBox="1"/>
          <p:nvPr/>
        </p:nvSpPr>
        <p:spPr>
          <a:xfrm>
            <a:off x="800522" y="4426762"/>
            <a:ext cx="5112597" cy="523220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030A0"/>
                </a:solidFill>
              </a:rPr>
              <a:t>Au fil de l’eau, échanges avec « nos »pépiniéristes, communication dans nos lettres d’infos AB…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EC1859-85BE-D169-7E93-01C7FCC88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7" y="284674"/>
            <a:ext cx="1418929" cy="53964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3FD56F6-7A83-E00F-4429-F661D831F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4438" y="63427"/>
            <a:ext cx="944962" cy="8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672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6F4D0F6-0C44-51EF-BDE0-0B44C8488B6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001160" y="224890"/>
            <a:ext cx="5389033" cy="428819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Communications 2025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ACAE11-C5E6-BFDF-3B63-D35926778D15}"/>
              </a:ext>
            </a:extLst>
          </p:cNvPr>
          <p:cNvSpPr txBox="1"/>
          <p:nvPr/>
        </p:nvSpPr>
        <p:spPr>
          <a:xfrm>
            <a:off x="797960" y="902860"/>
            <a:ext cx="6352119" cy="19389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Diffusion des résultats: </a:t>
            </a:r>
          </a:p>
          <a:p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Produire un article type de synthèse,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décliner en fonction des CIBLES de communication,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ADAPTER le message chaque fois (fond, forme)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CONTEXTUALISER, « INNOVATION, PARTENARIAT »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5EC1859-85BE-D169-7E93-01C7FCC88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57" y="143559"/>
            <a:ext cx="1418929" cy="53964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576FCEE-94AF-21F1-FEE5-8AB69DE1A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160" y="284673"/>
            <a:ext cx="3862919" cy="483785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B458671-C15D-C634-8AF8-6A1A1CD2D963}"/>
              </a:ext>
            </a:extLst>
          </p:cNvPr>
          <p:cNvSpPr txBox="1"/>
          <p:nvPr/>
        </p:nvSpPr>
        <p:spPr>
          <a:xfrm>
            <a:off x="11139173" y="5951050"/>
            <a:ext cx="819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/>
              <a:t>...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8BC8F93-D527-0D53-9F22-A7AB87188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8033" y="165109"/>
            <a:ext cx="594401" cy="54838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0114D11-C5DC-F118-749D-CBB815B63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3" y="3096120"/>
            <a:ext cx="10468607" cy="368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940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782321" y="2198834"/>
            <a:ext cx="1072896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Action </a:t>
            </a: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5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: </a:t>
            </a:r>
            <a:r>
              <a:rPr lang="fr-FR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Quelles suites à donner au projet / retours partenaires</a:t>
            </a:r>
            <a:r>
              <a:rPr lang="fr-FR" sz="2800" b="1" dirty="0">
                <a:solidFill>
                  <a:srgbClr val="00B050"/>
                </a:solidFill>
              </a:rPr>
              <a:t> </a:t>
            </a:r>
            <a:endParaRPr sz="28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339" y="566579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342" y="741235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2C32A07-BBC0-3313-5787-97533769A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523" y="3429000"/>
            <a:ext cx="3505504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045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7687" y="99983"/>
            <a:ext cx="1053119" cy="987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194" y="173038"/>
            <a:ext cx="2158318" cy="761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7BE570-6CE3-6D1E-A864-BFF940E36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1042668"/>
            <a:ext cx="10546080" cy="4972051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CF40631-6AAD-F057-9877-F152483921D7}"/>
              </a:ext>
            </a:extLst>
          </p:cNvPr>
          <p:cNvCxnSpPr/>
          <p:nvPr/>
        </p:nvCxnSpPr>
        <p:spPr>
          <a:xfrm flipV="1">
            <a:off x="11697292" y="1493520"/>
            <a:ext cx="0" cy="42672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2A80639C-4C6C-1087-6627-D4BB3BBB8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5045" y="4620644"/>
            <a:ext cx="1682642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173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>
            <a:spLocks noGrp="1"/>
          </p:cNvSpPr>
          <p:nvPr>
            <p:ph type="title"/>
          </p:nvPr>
        </p:nvSpPr>
        <p:spPr>
          <a:xfrm>
            <a:off x="1837592" y="901578"/>
            <a:ext cx="8229600" cy="51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B050"/>
                </a:solidFill>
              </a:rPr>
              <a:t>Echanges entre participants </a:t>
            </a:r>
            <a:endParaRPr sz="2800" dirty="0">
              <a:solidFill>
                <a:srgbClr val="00B050"/>
              </a:solidFill>
            </a:endParaRPr>
          </a:p>
        </p:txBody>
      </p:sp>
      <p:pic>
        <p:nvPicPr>
          <p:cNvPr id="117" name="Google Shape;1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4408" y="477409"/>
            <a:ext cx="1670539" cy="136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2296" y="652065"/>
            <a:ext cx="2377343" cy="101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6E50DB8-3326-C78A-CC1E-7689C3579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200" y="2270659"/>
            <a:ext cx="3511600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671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>
            <a:extLst>
              <a:ext uri="{FF2B5EF4-FFF2-40B4-BE49-F238E27FC236}">
                <a16:creationId xmlns:a16="http://schemas.microsoft.com/office/drawing/2014/main" id="{11505120-0535-BC89-8D57-6ED091C9BD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92313" y="620713"/>
            <a:ext cx="8229600" cy="6477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Merci de votre attention</a:t>
            </a:r>
          </a:p>
        </p:txBody>
      </p:sp>
      <p:pic>
        <p:nvPicPr>
          <p:cNvPr id="48131" name="Image 1">
            <a:extLst>
              <a:ext uri="{FF2B5EF4-FFF2-40B4-BE49-F238E27FC236}">
                <a16:creationId xmlns:a16="http://schemas.microsoft.com/office/drawing/2014/main" id="{6D66D64A-7DAE-0FF9-DC9D-F07FF2BBD693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64" y="4885327"/>
            <a:ext cx="1944688" cy="1047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8BDCE4-1D0B-B7D3-2B5C-CFB1C6B59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64" y="539149"/>
            <a:ext cx="2377646" cy="10120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B129FF-1CB3-D1B9-E82A-AC655B81A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604" y="362350"/>
            <a:ext cx="1670449" cy="13656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8ED5EE-7CC6-BC9B-A8DB-93D75A4EE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5059" y="2176171"/>
            <a:ext cx="4681881" cy="309686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BC3A71-948F-F4D7-5E4F-116A386533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99" y="1349977"/>
            <a:ext cx="1682642" cy="14143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3A3013F-9799-997E-844D-FBFE1C89B5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4306" y="4744254"/>
            <a:ext cx="3078747" cy="1188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sentation_powerpoint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PÉRATEURS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_CharteGraphique_2021.potx" id="{8F4F148B-1B74-487C-A55A-4A2CC2C12DAA}" vid="{EF4FACE2-4813-4AE9-8E84-3C76AB9B6BA5}"/>
    </a:ext>
  </a:extLst>
</a:theme>
</file>

<file path=ppt/theme/theme5.xml><?xml version="1.0" encoding="utf-8"?>
<a:theme xmlns:a="http://schemas.openxmlformats.org/drawingml/2006/main" name="3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Conception personnalisée">
  <a:themeElements>
    <a:clrScheme name="1_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onception personnalisé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15630</TotalTime>
  <Words>2806</Words>
  <Application>Microsoft Office PowerPoint</Application>
  <PresentationFormat>Grand écran</PresentationFormat>
  <Paragraphs>470</Paragraphs>
  <Slides>60</Slides>
  <Notes>54</Notes>
  <HiddenSlides>1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6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5" baseType="lpstr">
      <vt:lpstr>Aptos</vt:lpstr>
      <vt:lpstr>Arial</vt:lpstr>
      <vt:lpstr>Calibri</vt:lpstr>
      <vt:lpstr>Delicious</vt:lpstr>
      <vt:lpstr>ITC Avant Garde Gothic Bold</vt:lpstr>
      <vt:lpstr>Noto Sans Symbols</vt:lpstr>
      <vt:lpstr>Times New Roman</vt:lpstr>
      <vt:lpstr>Wingdings</vt:lpstr>
      <vt:lpstr>presentation_powerpoint</vt:lpstr>
      <vt:lpstr>1_Conception personnalisée</vt:lpstr>
      <vt:lpstr>2_Conception personnalisée</vt:lpstr>
      <vt:lpstr>OPÉRATEURS</vt:lpstr>
      <vt:lpstr>3_Conception personnalisée</vt:lpstr>
      <vt:lpstr>6_Conception personnalisée</vt:lpstr>
      <vt:lpstr>Worksheet</vt:lpstr>
      <vt:lpstr>Présentation PowerPoint</vt:lpstr>
      <vt:lpstr>Introduction </vt:lpstr>
      <vt:lpstr>Présentation PowerPoint</vt:lpstr>
      <vt:lpstr>Présentation PowerPoint</vt:lpstr>
      <vt:lpstr>Etapes du projet </vt:lpstr>
      <vt:lpstr>Situation de la pépinière, chiffres 2024 + données base Semences bio (INAO)</vt:lpstr>
      <vt:lpstr>Présentation PowerPoint</vt:lpstr>
      <vt:lpstr>Présentation PowerPoint</vt:lpstr>
      <vt:lpstr>Besoins enregistrés en matériel végétal vigne AB 2023 et 2024  (données issues de la déclaration des besoins sur le site SPB.org par les viticulteurs)</vt:lpstr>
      <vt:lpstr>Produire des plants de vigne AB? Inventaire des freins, limites et besoins (INAO)</vt:lpstr>
      <vt:lpstr>Réglementation concernant la production  de plants de vigne AB</vt:lpstr>
      <vt:lpstr>Présentation PowerPoint</vt:lpstr>
      <vt:lpstr>Présentation PowerPoint</vt:lpstr>
      <vt:lpstr>Document de référence:  « Règles de production d’un plant de vigne biologique » = 1 livrable en + de Pepvitibio</vt:lpstr>
      <vt:lpstr>Actions 2: Résultats des essais</vt:lpstr>
      <vt:lpstr>Présentation PowerPoint</vt:lpstr>
      <vt:lpstr>Focus VMPG </vt:lpstr>
      <vt:lpstr>Solutions techniques envisagées après consultations des partenaires </vt:lpstr>
      <vt:lpstr>Présentation PowerPoint</vt:lpstr>
      <vt:lpstr>Présentation PowerPoint</vt:lpstr>
      <vt:lpstr>Présentation PowerPoint</vt:lpstr>
      <vt:lpstr>Présentation PowerPoint</vt:lpstr>
      <vt:lpstr>Pépinière Hébinger, rendements en m greffables / cep pour des VMPG  certifiées en AB, formées sur table et pour différents portes greffe </vt:lpstr>
      <vt:lpstr>Présentation PowerPoint</vt:lpstr>
      <vt:lpstr>Présentation PowerPoint</vt:lpstr>
      <vt:lpstr>Présentation PowerPoint</vt:lpstr>
      <vt:lpstr>Focus protection phytosanitaire à la pépinière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Protection phytosanitaire à la pépinière AMELIORATION DE LA QUALITE DE LA PULVERISATION </vt:lpstr>
      <vt:lpstr>Caractérisation de la pulvérisation</vt:lpstr>
      <vt:lpstr>Caractérisation de la pulvérisation Evaluation visuelle</vt:lpstr>
      <vt:lpstr>Caractérisation de la pulvérisation Résultats 2023</vt:lpstr>
      <vt:lpstr>Modification du pulvérisateur Optimisation des réglages</vt:lpstr>
      <vt:lpstr>Caractérisation de la pulvérisation Optimisation des réglages</vt:lpstr>
      <vt:lpstr>Conclusions pour optimiser la pulvérisation </vt:lpstr>
      <vt:lpstr>Focus Atelier </vt:lpstr>
      <vt:lpstr>Greffage </vt:lpstr>
      <vt:lpstr>Rhizogénèse </vt:lpstr>
      <vt:lpstr>Et la flavescence dorée dans tout ça???? </vt:lpstr>
      <vt:lpstr>Action 3: volet économique et coûts de production pour un plant de vigne bio compatible </vt:lpstr>
      <vt:lpstr>Partie éco</vt:lpstr>
      <vt:lpstr>Partie éco</vt:lpstr>
      <vt:lpstr>Partie éco</vt:lpstr>
      <vt:lpstr>Partie éco</vt:lpstr>
      <vt:lpstr>Action 4: livrables du projet   Guide de la pépinière viticole Bio  Vidéos VMPG, atelier, pépinière, focus pratiques innovantes</vt:lpstr>
      <vt:lpstr>Action 4 : Livrables du projet </vt:lpstr>
      <vt:lpstr>Guide de la Pépinière Viticole Bio</vt:lpstr>
      <vt:lpstr>Objectifs – rappel </vt:lpstr>
      <vt:lpstr>Exemple de fiches réalisées </vt:lpstr>
      <vt:lpstr>Action 4: Communication </vt:lpstr>
      <vt:lpstr>Présentation PowerPoint</vt:lpstr>
      <vt:lpstr>Présentation PowerPoint</vt:lpstr>
      <vt:lpstr>Action 5: Quelles suites à donner au projet / retours partenaires </vt:lpstr>
      <vt:lpstr>Présentation PowerPoint</vt:lpstr>
      <vt:lpstr>Echanges entre participants </vt:lpstr>
      <vt:lpstr>Merci de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garance</dc:creator>
  <cp:lastModifiedBy>Garance MARCANTONI</cp:lastModifiedBy>
  <cp:revision>112</cp:revision>
  <dcterms:created xsi:type="dcterms:W3CDTF">2023-02-07T16:46:50Z</dcterms:created>
  <dcterms:modified xsi:type="dcterms:W3CDTF">2025-05-26T11:56:56Z</dcterms:modified>
</cp:coreProperties>
</file>