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36" r:id="rId5"/>
  </p:sldMasterIdLst>
  <p:notesMasterIdLst>
    <p:notesMasterId r:id="rId37"/>
  </p:notesMasterIdLst>
  <p:handoutMasterIdLst>
    <p:handoutMasterId r:id="rId38"/>
  </p:handoutMasterIdLst>
  <p:sldIdLst>
    <p:sldId id="264" r:id="rId6"/>
    <p:sldId id="520" r:id="rId7"/>
    <p:sldId id="512" r:id="rId8"/>
    <p:sldId id="525" r:id="rId9"/>
    <p:sldId id="531" r:id="rId10"/>
    <p:sldId id="532" r:id="rId11"/>
    <p:sldId id="537" r:id="rId12"/>
    <p:sldId id="530" r:id="rId13"/>
    <p:sldId id="533" r:id="rId14"/>
    <p:sldId id="543" r:id="rId15"/>
    <p:sldId id="539" r:id="rId16"/>
    <p:sldId id="540" r:id="rId17"/>
    <p:sldId id="529" r:id="rId18"/>
    <p:sldId id="534" r:id="rId19"/>
    <p:sldId id="535" r:id="rId20"/>
    <p:sldId id="521" r:id="rId21"/>
    <p:sldId id="514" r:id="rId22"/>
    <p:sldId id="506" r:id="rId23"/>
    <p:sldId id="528" r:id="rId24"/>
    <p:sldId id="522" r:id="rId25"/>
    <p:sldId id="541" r:id="rId26"/>
    <p:sldId id="542" r:id="rId27"/>
    <p:sldId id="516" r:id="rId28"/>
    <p:sldId id="507" r:id="rId29"/>
    <p:sldId id="517" r:id="rId30"/>
    <p:sldId id="508" r:id="rId31"/>
    <p:sldId id="518" r:id="rId32"/>
    <p:sldId id="509" r:id="rId33"/>
    <p:sldId id="544" r:id="rId34"/>
    <p:sldId id="546" r:id="rId35"/>
    <p:sldId id="547"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55">
          <p15:clr>
            <a:srgbClr val="A4A3A4"/>
          </p15:clr>
        </p15:guide>
        <p15:guide id="2" orient="horz" pos="3698">
          <p15:clr>
            <a:srgbClr val="A4A3A4"/>
          </p15:clr>
        </p15:guide>
        <p15:guide id="3" pos="3840">
          <p15:clr>
            <a:srgbClr val="A4A3A4"/>
          </p15:clr>
        </p15:guide>
        <p15:guide id="4" pos="1412">
          <p15:clr>
            <a:srgbClr val="A4A3A4"/>
          </p15:clr>
        </p15:guide>
        <p15:guide id="5" pos="420">
          <p15:clr>
            <a:srgbClr val="A4A3A4"/>
          </p15:clr>
        </p15:guide>
        <p15:guide id="6" orient="horz" pos="4147">
          <p15:clr>
            <a:srgbClr val="A4A3A4"/>
          </p15:clr>
        </p15:guide>
        <p15:guide id="7" orient="horz" pos="3708">
          <p15:clr>
            <a:srgbClr val="A4A3A4"/>
          </p15:clr>
        </p15:guide>
        <p15:guide id="8" pos="7460">
          <p15:clr>
            <a:srgbClr val="A4A3A4"/>
          </p15:clr>
        </p15:guide>
        <p15:guide id="9" pos="706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5A9B34-03A1-969F-BF27-F96DA8B88CF3}" name="Pauline BELIARD" initials="PB" userId="S::pauline.beliard@france.chambres-agriculture.fr::a6b9bf8d-f8d8-47c7-8b0a-81b4c77925b0" providerId="AD"/>
  <p188:author id="{0DE372A8-ACC2-8AEF-D6DF-9CE5A81EFCA3}" name="Anne LEMAIRE" initials="AL" userId="S::anne.lemaire@france.chambres-agriculture.fr::aae57eef-3dc0-4ba3-8eb9-b88b7e4074a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4F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A70E2F-26B0-D084-2B6A-74866BD186A5}" v="182" dt="2026-07-17T08:41:43.89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955"/>
        <p:guide orient="horz" pos="3698"/>
        <p:guide pos="3840"/>
        <p:guide pos="1412"/>
        <p:guide pos="420"/>
        <p:guide orient="horz" pos="4147"/>
        <p:guide orient="horz" pos="3708"/>
        <p:guide pos="7460"/>
        <p:guide pos="7061"/>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5A649CC-B4E3-47C0-8DB7-1DCEE8C5F0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C96B2A03-9A0F-4D00-98F7-059CED26AA8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AD2DDF-96C6-411C-B27D-033DCFAE1683}" type="datetimeFigureOut">
              <a:rPr lang="fr-FR" smtClean="0"/>
              <a:t>17/07/2026</a:t>
            </a:fld>
            <a:endParaRPr lang="fr-FR"/>
          </a:p>
        </p:txBody>
      </p:sp>
      <p:sp>
        <p:nvSpPr>
          <p:cNvPr id="4" name="Espace réservé du pied de page 3">
            <a:extLst>
              <a:ext uri="{FF2B5EF4-FFF2-40B4-BE49-F238E27FC236}">
                <a16:creationId xmlns:a16="http://schemas.microsoft.com/office/drawing/2014/main" id="{1F07BF4F-C86B-42CD-8C76-D3CACD679F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BAE973B-D74A-4F4A-ABE7-89CD8AAE1B4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8C2F85-3C67-410B-AE62-0C907F782875}" type="slidenum">
              <a:rPr lang="fr-FR" smtClean="0"/>
              <a:t>‹N°›</a:t>
            </a:fld>
            <a:endParaRPr lang="fr-FR"/>
          </a:p>
        </p:txBody>
      </p:sp>
    </p:spTree>
    <p:extLst>
      <p:ext uri="{BB962C8B-B14F-4D97-AF65-F5344CB8AC3E}">
        <p14:creationId xmlns:p14="http://schemas.microsoft.com/office/powerpoint/2010/main" val="2350300989"/>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e l'image des diapositives 2"/>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pic>
        <p:nvPicPr>
          <p:cNvPr id="11" name="Image 10">
            <a:extLst>
              <a:ext uri="{FF2B5EF4-FFF2-40B4-BE49-F238E27FC236}">
                <a16:creationId xmlns:a16="http://schemas.microsoft.com/office/drawing/2014/main" id="{5FE578EF-7854-4EDF-AB81-AF7FDFA916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2476" y="7889558"/>
            <a:ext cx="1115839" cy="1131316"/>
          </a:xfrm>
          <a:prstGeom prst="rect">
            <a:avLst/>
          </a:prstGeom>
        </p:spPr>
      </p:pic>
      <p:sp>
        <p:nvSpPr>
          <p:cNvPr id="12" name="Espace réservé de l'en-tête 1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b="1">
                <a:latin typeface="Verdana" panose="020B0604030504040204" pitchFamily="34" charset="0"/>
                <a:ea typeface="Verdana" panose="020B0604030504040204" pitchFamily="34" charset="0"/>
              </a:defRPr>
            </a:lvl1pPr>
          </a:lstStyle>
          <a:p>
            <a:r>
              <a:rPr lang="fr-FR"/>
              <a:t>Sujet </a:t>
            </a:r>
          </a:p>
        </p:txBody>
      </p:sp>
    </p:spTree>
    <p:extLst>
      <p:ext uri="{BB962C8B-B14F-4D97-AF65-F5344CB8AC3E}">
        <p14:creationId xmlns:p14="http://schemas.microsoft.com/office/powerpoint/2010/main" val="1041307895"/>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a:ea typeface="Calibri"/>
              <a:cs typeface="Calibri"/>
            </a:endParaRPr>
          </a:p>
        </p:txBody>
      </p:sp>
      <p:sp>
        <p:nvSpPr>
          <p:cNvPr id="4" name="Espace réservé de l'en-tête 3"/>
          <p:cNvSpPr>
            <a:spLocks noGrp="1"/>
          </p:cNvSpPr>
          <p:nvPr>
            <p:ph type="hdr" sz="quarter"/>
          </p:nvPr>
        </p:nvSpPr>
        <p:spPr/>
        <p:txBody>
          <a:bodyPr/>
          <a:lstStyle/>
          <a:p>
            <a:r>
              <a:rPr lang="fr-FR"/>
              <a:t>Sujet </a:t>
            </a:r>
          </a:p>
        </p:txBody>
      </p:sp>
    </p:spTree>
    <p:extLst>
      <p:ext uri="{BB962C8B-B14F-4D97-AF65-F5344CB8AC3E}">
        <p14:creationId xmlns:p14="http://schemas.microsoft.com/office/powerpoint/2010/main" val="2505896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2CFD7-BED3-C052-9287-1E515BE2872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EE36C6-BD13-A687-8A63-9C9D1624EB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A7B684-5F4D-6447-B959-79D61A4241C4}"/>
              </a:ext>
            </a:extLst>
          </p:cNvPr>
          <p:cNvSpPr>
            <a:spLocks noGrp="1"/>
          </p:cNvSpPr>
          <p:nvPr>
            <p:ph type="body" idx="1"/>
          </p:nvPr>
        </p:nvSpPr>
        <p:spPr/>
        <p:txBody>
          <a:bodyPr/>
          <a:lstStyle/>
          <a:p>
            <a:endParaRPr lang="en-US">
              <a:ea typeface="Calibri"/>
              <a:cs typeface="Calibri"/>
            </a:endParaRPr>
          </a:p>
        </p:txBody>
      </p:sp>
      <p:sp>
        <p:nvSpPr>
          <p:cNvPr id="4" name="Espace réservé de l'en-tête 3">
            <a:extLst>
              <a:ext uri="{FF2B5EF4-FFF2-40B4-BE49-F238E27FC236}">
                <a16:creationId xmlns:a16="http://schemas.microsoft.com/office/drawing/2014/main" id="{6B0C6CDB-0A19-36E3-2668-A9E9A90993E0}"/>
              </a:ext>
            </a:extLst>
          </p:cNvPr>
          <p:cNvSpPr>
            <a:spLocks noGrp="1"/>
          </p:cNvSpPr>
          <p:nvPr>
            <p:ph type="hdr" sz="quarter"/>
          </p:nvPr>
        </p:nvSpPr>
        <p:spPr/>
        <p:txBody>
          <a:bodyPr/>
          <a:lstStyle/>
          <a:p>
            <a:r>
              <a:rPr lang="fr-FR"/>
              <a:t>Sujet </a:t>
            </a:r>
          </a:p>
        </p:txBody>
      </p:sp>
    </p:spTree>
    <p:extLst>
      <p:ext uri="{BB962C8B-B14F-4D97-AF65-F5344CB8AC3E}">
        <p14:creationId xmlns:p14="http://schemas.microsoft.com/office/powerpoint/2010/main" val="1421468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1BEB5-D372-B245-2D9D-B602A694D05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5152831-C625-C1E8-8564-94875B486B6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616E5F6-E3D3-5DEA-4A1F-45D83FD54FFB}"/>
              </a:ext>
            </a:extLst>
          </p:cNvPr>
          <p:cNvSpPr>
            <a:spLocks noGrp="1"/>
          </p:cNvSpPr>
          <p:nvPr>
            <p:ph type="body" idx="1"/>
          </p:nvPr>
        </p:nvSpPr>
        <p:spPr/>
        <p:txBody>
          <a:bodyPr/>
          <a:lstStyle/>
          <a:p>
            <a:endParaRPr lang="en-US">
              <a:ea typeface="Calibri"/>
              <a:cs typeface="Calibri"/>
            </a:endParaRPr>
          </a:p>
          <a:p>
            <a:endParaRPr lang="en-US">
              <a:ea typeface="Calibri"/>
              <a:cs typeface="Calibri"/>
            </a:endParaRPr>
          </a:p>
        </p:txBody>
      </p:sp>
      <p:sp>
        <p:nvSpPr>
          <p:cNvPr id="4" name="Espace réservé de l'en-tête 3">
            <a:extLst>
              <a:ext uri="{FF2B5EF4-FFF2-40B4-BE49-F238E27FC236}">
                <a16:creationId xmlns:a16="http://schemas.microsoft.com/office/drawing/2014/main" id="{455E6966-5272-9697-229C-094848B581E5}"/>
              </a:ext>
            </a:extLst>
          </p:cNvPr>
          <p:cNvSpPr>
            <a:spLocks noGrp="1"/>
          </p:cNvSpPr>
          <p:nvPr>
            <p:ph type="hdr" sz="quarter"/>
          </p:nvPr>
        </p:nvSpPr>
        <p:spPr/>
        <p:txBody>
          <a:bodyPr/>
          <a:lstStyle/>
          <a:p>
            <a:r>
              <a:rPr lang="fr-FR"/>
              <a:t>Sujet </a:t>
            </a:r>
          </a:p>
        </p:txBody>
      </p:sp>
    </p:spTree>
    <p:extLst>
      <p:ext uri="{BB962C8B-B14F-4D97-AF65-F5344CB8AC3E}">
        <p14:creationId xmlns:p14="http://schemas.microsoft.com/office/powerpoint/2010/main" val="657036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Voir </a:t>
            </a:r>
            <a:r>
              <a:rPr lang="en-US">
                <a:highlight>
                  <a:srgbClr val="FFFF00"/>
                </a:highlight>
                <a:ea typeface="Calibri"/>
                <a:cs typeface="Calibri"/>
              </a:rPr>
              <a:t>PDF </a:t>
            </a:r>
            <a:r>
              <a:rPr lang="en-US" err="1">
                <a:highlight>
                  <a:srgbClr val="FFFF00"/>
                </a:highlight>
                <a:ea typeface="Calibri"/>
                <a:cs typeface="Calibri"/>
              </a:rPr>
              <a:t>contrôle</a:t>
            </a:r>
            <a:r>
              <a:rPr lang="en-US">
                <a:highlight>
                  <a:srgbClr val="FFFF00"/>
                </a:highlight>
                <a:ea typeface="Calibri"/>
                <a:cs typeface="Calibri"/>
              </a:rPr>
              <a:t> des structures</a:t>
            </a:r>
          </a:p>
          <a:p>
            <a:r>
              <a:rPr lang="en-US">
                <a:highlight>
                  <a:srgbClr val="FFFF00"/>
                </a:highlight>
                <a:ea typeface="Calibri"/>
                <a:cs typeface="Calibri"/>
              </a:rPr>
              <a:t>Revoir </a:t>
            </a:r>
            <a:r>
              <a:rPr lang="en-US" err="1">
                <a:highlight>
                  <a:srgbClr val="FFFF00"/>
                </a:highlight>
                <a:ea typeface="Calibri"/>
                <a:cs typeface="Calibri"/>
              </a:rPr>
              <a:t>l'ordre</a:t>
            </a:r>
            <a:r>
              <a:rPr lang="en-US">
                <a:highlight>
                  <a:srgbClr val="FFFF00"/>
                </a:highlight>
                <a:ea typeface="Calibri"/>
                <a:cs typeface="Calibri"/>
              </a:rPr>
              <a:t> des </a:t>
            </a:r>
            <a:r>
              <a:rPr lang="en-US" err="1">
                <a:highlight>
                  <a:srgbClr val="FFFF00"/>
                </a:highlight>
                <a:ea typeface="Calibri"/>
                <a:cs typeface="Calibri"/>
              </a:rPr>
              <a:t>diapos</a:t>
            </a:r>
          </a:p>
        </p:txBody>
      </p:sp>
      <p:sp>
        <p:nvSpPr>
          <p:cNvPr id="4" name="Espace réservé de l'en-tête 3"/>
          <p:cNvSpPr>
            <a:spLocks noGrp="1"/>
          </p:cNvSpPr>
          <p:nvPr>
            <p:ph type="hdr" sz="quarter"/>
          </p:nvPr>
        </p:nvSpPr>
        <p:spPr/>
        <p:txBody>
          <a:bodyPr/>
          <a:lstStyle/>
          <a:p>
            <a:r>
              <a:rPr lang="fr-FR"/>
              <a:t>Sujet </a:t>
            </a:r>
          </a:p>
        </p:txBody>
      </p:sp>
    </p:spTree>
    <p:extLst>
      <p:ext uri="{BB962C8B-B14F-4D97-AF65-F5344CB8AC3E}">
        <p14:creationId xmlns:p14="http://schemas.microsoft.com/office/powerpoint/2010/main" val="3996011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22C1D-2DAF-D2CF-2852-CBD0831376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F01EF1-3F80-5CB3-1C77-D9A1341CA5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E464A3-6AF6-F969-13E1-E524B9FD609E}"/>
              </a:ext>
            </a:extLst>
          </p:cNvPr>
          <p:cNvSpPr>
            <a:spLocks noGrp="1"/>
          </p:cNvSpPr>
          <p:nvPr>
            <p:ph type="body" idx="1"/>
          </p:nvPr>
        </p:nvSpPr>
        <p:spPr/>
        <p:txBody>
          <a:bodyPr/>
          <a:lstStyle/>
          <a:p>
            <a:r>
              <a:rPr lang="en-US">
                <a:ea typeface="Calibri"/>
                <a:cs typeface="Calibri"/>
              </a:rPr>
              <a:t>Faire lee lien avec le changement de destination et la nature du bien. =&gt; </a:t>
            </a:r>
            <a:r>
              <a:rPr lang="en-US" err="1">
                <a:ea typeface="Calibri"/>
                <a:cs typeface="Calibri"/>
              </a:rPr>
              <a:t>rapprocher</a:t>
            </a:r>
            <a:r>
              <a:rPr lang="en-US">
                <a:ea typeface="Calibri"/>
                <a:cs typeface="Calibri"/>
              </a:rPr>
              <a:t> la </a:t>
            </a:r>
            <a:r>
              <a:rPr lang="en-US" err="1">
                <a:ea typeface="Calibri"/>
                <a:cs typeface="Calibri"/>
              </a:rPr>
              <a:t>diapo</a:t>
            </a:r>
            <a:r>
              <a:rPr lang="en-US">
                <a:ea typeface="Calibri"/>
                <a:cs typeface="Calibri"/>
              </a:rPr>
              <a:t> changement de destination (bien à usage </a:t>
            </a:r>
            <a:r>
              <a:rPr lang="en-US" err="1">
                <a:ea typeface="Calibri"/>
                <a:cs typeface="Calibri"/>
              </a:rPr>
              <a:t>agricole</a:t>
            </a:r>
            <a:r>
              <a:rPr lang="en-US">
                <a:ea typeface="Calibri"/>
                <a:cs typeface="Calibri"/>
              </a:rPr>
              <a:t>)</a:t>
            </a:r>
          </a:p>
          <a:p>
            <a:endParaRPr lang="en-US">
              <a:ea typeface="Calibri"/>
              <a:cs typeface="Calibri"/>
            </a:endParaRPr>
          </a:p>
        </p:txBody>
      </p:sp>
      <p:sp>
        <p:nvSpPr>
          <p:cNvPr id="4" name="Espace réservé de l'en-tête 3">
            <a:extLst>
              <a:ext uri="{FF2B5EF4-FFF2-40B4-BE49-F238E27FC236}">
                <a16:creationId xmlns:a16="http://schemas.microsoft.com/office/drawing/2014/main" id="{13485E76-E882-E68F-2DEC-CD1155473D39}"/>
              </a:ext>
            </a:extLst>
          </p:cNvPr>
          <p:cNvSpPr>
            <a:spLocks noGrp="1"/>
          </p:cNvSpPr>
          <p:nvPr>
            <p:ph type="hdr" sz="quarter"/>
          </p:nvPr>
        </p:nvSpPr>
        <p:spPr/>
        <p:txBody>
          <a:bodyPr/>
          <a:lstStyle/>
          <a:p>
            <a:r>
              <a:rPr lang="fr-FR"/>
              <a:t>Sujet </a:t>
            </a:r>
          </a:p>
        </p:txBody>
      </p:sp>
    </p:spTree>
    <p:extLst>
      <p:ext uri="{BB962C8B-B14F-4D97-AF65-F5344CB8AC3E}">
        <p14:creationId xmlns:p14="http://schemas.microsoft.com/office/powerpoint/2010/main" val="3125721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8903-BFA4-6A72-2EBF-C7060F929EF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73DA61E-9A71-7ADE-5888-3B5553F8DAA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8F4DFF7-2D37-3C03-AE93-D6C80834C769}"/>
              </a:ext>
            </a:extLst>
          </p:cNvPr>
          <p:cNvSpPr>
            <a:spLocks noGrp="1"/>
          </p:cNvSpPr>
          <p:nvPr>
            <p:ph type="body" idx="1"/>
          </p:nvPr>
        </p:nvSpPr>
        <p:spPr/>
        <p:txBody>
          <a:bodyPr/>
          <a:lstStyle/>
          <a:p>
            <a:r>
              <a:rPr lang="en-US"/>
              <a:t>Par pour la location par un proprio </a:t>
            </a:r>
            <a:r>
              <a:rPr lang="en-US" err="1"/>
              <a:t>privé</a:t>
            </a:r>
            <a:r>
              <a:rPr lang="en-US"/>
              <a:t> ( </a:t>
            </a:r>
            <a:r>
              <a:rPr lang="en-US" err="1"/>
              <a:t>en</a:t>
            </a:r>
            <a:r>
              <a:rPr lang="en-US"/>
              <a:t> revanche </a:t>
            </a:r>
            <a:r>
              <a:rPr lang="en-US" err="1"/>
              <a:t>contrôle</a:t>
            </a:r>
            <a:r>
              <a:rPr lang="en-US"/>
              <a:t> des structures)</a:t>
            </a:r>
            <a:endParaRPr lang="fr-FR"/>
          </a:p>
          <a:p>
            <a:r>
              <a:rPr lang="en-US"/>
              <a:t>L 141-1 SAFER: </a:t>
            </a:r>
            <a:r>
              <a:rPr lang="en-US" err="1"/>
              <a:t>favorise</a:t>
            </a:r>
            <a:r>
              <a:rPr lang="en-US"/>
              <a:t> </a:t>
            </a:r>
            <a:r>
              <a:rPr lang="en-US" err="1"/>
              <a:t>l’installation</a:t>
            </a:r>
            <a:endParaRPr lang="fr-FR" err="1"/>
          </a:p>
          <a:p>
            <a:r>
              <a:rPr lang="en-US"/>
              <a:t>L 411-15 pour les </a:t>
            </a:r>
            <a:r>
              <a:rPr lang="en-US" err="1"/>
              <a:t>collectivités</a:t>
            </a:r>
            <a:endParaRPr lang="fr-FR" err="1"/>
          </a:p>
          <a:p>
            <a:r>
              <a:rPr lang="en-US">
                <a:ea typeface="Calibri"/>
                <a:cs typeface="Calibri"/>
              </a:rPr>
              <a:t>=&gt; </a:t>
            </a:r>
            <a:r>
              <a:rPr lang="en-US" err="1">
                <a:ea typeface="Calibri"/>
                <a:cs typeface="Calibri"/>
              </a:rPr>
              <a:t>différencier</a:t>
            </a:r>
            <a:r>
              <a:rPr lang="en-US">
                <a:ea typeface="Calibri"/>
                <a:cs typeface="Calibri"/>
              </a:rPr>
              <a:t> les </a:t>
            </a:r>
            <a:r>
              <a:rPr lang="en-US" err="1">
                <a:ea typeface="Calibri"/>
                <a:cs typeface="Calibri"/>
              </a:rPr>
              <a:t>schémas</a:t>
            </a:r>
            <a:endParaRPr lang="en-US">
              <a:ea typeface="Calibri"/>
              <a:cs typeface="Calibri"/>
            </a:endParaRPr>
          </a:p>
          <a:p>
            <a:endParaRPr lang="en-US">
              <a:ea typeface="Calibri"/>
              <a:cs typeface="Calibri"/>
            </a:endParaRPr>
          </a:p>
          <a:p>
            <a:r>
              <a:rPr lang="en-US" err="1">
                <a:ea typeface="Calibri"/>
                <a:cs typeface="Calibri"/>
              </a:rPr>
              <a:t>Ajouter</a:t>
            </a:r>
            <a:r>
              <a:rPr lang="en-US">
                <a:ea typeface="Calibri"/>
                <a:cs typeface="Calibri"/>
              </a:rPr>
              <a:t> </a:t>
            </a:r>
            <a:r>
              <a:rPr lang="en-US" err="1">
                <a:ea typeface="Calibri"/>
                <a:cs typeface="Calibri"/>
              </a:rPr>
              <a:t>Prêts</a:t>
            </a:r>
            <a:r>
              <a:rPr lang="en-US">
                <a:ea typeface="Calibri"/>
                <a:cs typeface="Calibri"/>
              </a:rPr>
              <a:t> à usage (code civil) et </a:t>
            </a:r>
            <a:r>
              <a:rPr lang="en-US" err="1">
                <a:ea typeface="Calibri"/>
                <a:cs typeface="Calibri"/>
              </a:rPr>
              <a:t>baux</a:t>
            </a:r>
            <a:r>
              <a:rPr lang="en-US">
                <a:ea typeface="Calibri"/>
                <a:cs typeface="Calibri"/>
              </a:rPr>
              <a:t> de petites </a:t>
            </a:r>
            <a:r>
              <a:rPr lang="en-US" err="1">
                <a:ea typeface="Calibri"/>
                <a:cs typeface="Calibri"/>
              </a:rPr>
              <a:t>parcelles</a:t>
            </a:r>
            <a:r>
              <a:rPr lang="en-US">
                <a:ea typeface="Calibri"/>
                <a:cs typeface="Calibri"/>
              </a:rPr>
              <a:t> (</a:t>
            </a:r>
            <a:r>
              <a:rPr lang="en-US" err="1">
                <a:ea typeface="Calibri"/>
                <a:cs typeface="Calibri"/>
              </a:rPr>
              <a:t>critères</a:t>
            </a:r>
            <a:r>
              <a:rPr lang="en-US">
                <a:ea typeface="Calibri"/>
                <a:cs typeface="Calibri"/>
              </a:rPr>
              <a:t> </a:t>
            </a:r>
            <a:r>
              <a:rPr lang="en-US" err="1">
                <a:ea typeface="Calibri"/>
                <a:cs typeface="Calibri"/>
              </a:rPr>
              <a:t>départemantaux</a:t>
            </a:r>
            <a:r>
              <a:rPr lang="en-US">
                <a:ea typeface="Calibri"/>
                <a:cs typeface="Calibri"/>
              </a:rPr>
              <a:t>) + convention SAFER + </a:t>
            </a:r>
            <a:r>
              <a:rPr lang="en-US" err="1">
                <a:ea typeface="Calibri"/>
                <a:cs typeface="Calibri"/>
              </a:rPr>
              <a:t>astérisque</a:t>
            </a:r>
            <a:r>
              <a:rPr lang="en-US">
                <a:ea typeface="Calibri"/>
                <a:cs typeface="Calibri"/>
              </a:rPr>
              <a:t> CPEA</a:t>
            </a:r>
          </a:p>
          <a:p>
            <a:r>
              <a:rPr lang="en-US">
                <a:ea typeface="Calibri"/>
                <a:cs typeface="Calibri"/>
              </a:rPr>
              <a:t>Distinction convention </a:t>
            </a:r>
            <a:r>
              <a:rPr lang="en-US" err="1">
                <a:ea typeface="Calibri"/>
                <a:cs typeface="Calibri"/>
              </a:rPr>
              <a:t>d'occupation</a:t>
            </a:r>
            <a:r>
              <a:rPr lang="en-US">
                <a:ea typeface="Calibri"/>
                <a:cs typeface="Calibri"/>
              </a:rPr>
              <a:t> </a:t>
            </a:r>
            <a:r>
              <a:rPr lang="en-US" err="1">
                <a:ea typeface="Calibri"/>
                <a:cs typeface="Calibri"/>
              </a:rPr>
              <a:t>précaire</a:t>
            </a:r>
            <a:r>
              <a:rPr lang="en-US">
                <a:ea typeface="Calibri"/>
                <a:cs typeface="Calibri"/>
              </a:rPr>
              <a:t> et convention </a:t>
            </a:r>
            <a:r>
              <a:rPr lang="en-US" err="1">
                <a:ea typeface="Calibri"/>
                <a:cs typeface="Calibri"/>
              </a:rPr>
              <a:t>d'occupation</a:t>
            </a:r>
            <a:r>
              <a:rPr lang="en-US">
                <a:ea typeface="Calibri"/>
                <a:cs typeface="Calibri"/>
              </a:rPr>
              <a:t> </a:t>
            </a:r>
            <a:r>
              <a:rPr lang="en-US" err="1">
                <a:ea typeface="Calibri"/>
                <a:cs typeface="Calibri"/>
              </a:rPr>
              <a:t>temporaire</a:t>
            </a:r>
          </a:p>
        </p:txBody>
      </p:sp>
      <p:sp>
        <p:nvSpPr>
          <p:cNvPr id="4" name="Espace réservé de l'en-tête 3">
            <a:extLst>
              <a:ext uri="{FF2B5EF4-FFF2-40B4-BE49-F238E27FC236}">
                <a16:creationId xmlns:a16="http://schemas.microsoft.com/office/drawing/2014/main" id="{D95EBB09-C463-AC4D-1164-A089D388E326}"/>
              </a:ext>
            </a:extLst>
          </p:cNvPr>
          <p:cNvSpPr>
            <a:spLocks noGrp="1"/>
          </p:cNvSpPr>
          <p:nvPr>
            <p:ph type="hdr" sz="quarter"/>
          </p:nvPr>
        </p:nvSpPr>
        <p:spPr/>
        <p:txBody>
          <a:bodyPr/>
          <a:lstStyle/>
          <a:p>
            <a:r>
              <a:rPr lang="fr-FR"/>
              <a:t>Sujet </a:t>
            </a:r>
          </a:p>
        </p:txBody>
      </p:sp>
    </p:spTree>
    <p:extLst>
      <p:ext uri="{BB962C8B-B14F-4D97-AF65-F5344CB8AC3E}">
        <p14:creationId xmlns:p14="http://schemas.microsoft.com/office/powerpoint/2010/main" val="659354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a:ea typeface="Calibri"/>
                <a:cs typeface="Calibri"/>
              </a:rPr>
              <a:t>L-415-10: </a:t>
            </a:r>
            <a:r>
              <a:rPr lang="en-US"/>
              <a:t>Les dispositions du </a:t>
            </a:r>
            <a:r>
              <a:rPr lang="en-US" err="1"/>
              <a:t>présent</a:t>
            </a:r>
            <a:r>
              <a:rPr lang="en-US"/>
              <a:t> titre s'appliquent aux baux ci-après énumérés : baux d'élevage concernant toute production hors sol, de marais salants, d'étangs et de bassins aménagés servant à l'élevage piscicole, baux d'établissements horticoles, de cultures maraîchères et de culture de champignons, ainsi que les baux d'élevage apicole.</a:t>
            </a:r>
            <a:endParaRPr lang="fr-FR"/>
          </a:p>
          <a:p>
            <a:r>
              <a:rPr lang="en-US"/>
              <a:t>En </a:t>
            </a:r>
            <a:r>
              <a:rPr lang="en-US" err="1"/>
              <a:t>sont</a:t>
            </a:r>
            <a:r>
              <a:rPr lang="en-US"/>
              <a:t> </a:t>
            </a:r>
            <a:r>
              <a:rPr lang="en-US" err="1"/>
              <a:t>exclus</a:t>
            </a:r>
            <a:r>
              <a:rPr lang="en-US"/>
              <a:t> les locations de jardin d'agrément et d'intérêt familial, les baux de chasse et de pêche.</a:t>
            </a:r>
          </a:p>
          <a:p>
            <a:endParaRPr lang="en-US">
              <a:ea typeface="Calibri"/>
              <a:cs typeface="Calibri"/>
            </a:endParaRPr>
          </a:p>
        </p:txBody>
      </p:sp>
      <p:sp>
        <p:nvSpPr>
          <p:cNvPr id="4" name="Espace réservé de l'en-tête 3"/>
          <p:cNvSpPr>
            <a:spLocks noGrp="1"/>
          </p:cNvSpPr>
          <p:nvPr>
            <p:ph type="hdr" sz="quarter"/>
          </p:nvPr>
        </p:nvSpPr>
        <p:spPr/>
        <p:txBody>
          <a:bodyPr/>
          <a:lstStyle/>
          <a:p>
            <a:r>
              <a:rPr lang="fr-FR"/>
              <a:t>Sujet </a:t>
            </a:r>
          </a:p>
        </p:txBody>
      </p:sp>
    </p:spTree>
    <p:extLst>
      <p:ext uri="{BB962C8B-B14F-4D97-AF65-F5344CB8AC3E}">
        <p14:creationId xmlns:p14="http://schemas.microsoft.com/office/powerpoint/2010/main" val="11696353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
        <p:nvSpPr>
          <p:cNvPr id="16" name="Rectangle 15">
            <a:extLst>
              <a:ext uri="{FF2B5EF4-FFF2-40B4-BE49-F238E27FC236}">
                <a16:creationId xmlns:a16="http://schemas.microsoft.com/office/drawing/2014/main" id="{31D427EE-B9CB-483A-B5CF-2F86322DAEF4}"/>
              </a:ext>
            </a:extLst>
          </p:cNvPr>
          <p:cNvSpPr/>
          <p:nvPr userDrawn="1"/>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a:t>Insérer une photo de votre choix sur ce cadre gris </a:t>
            </a:r>
            <a:r>
              <a:rPr lang="fr-FR" i="1" u="sng"/>
              <a:t>en respectant les dimensions</a:t>
            </a:r>
          </a:p>
        </p:txBody>
      </p:sp>
    </p:spTree>
    <p:extLst>
      <p:ext uri="{BB962C8B-B14F-4D97-AF65-F5344CB8AC3E}">
        <p14:creationId xmlns:p14="http://schemas.microsoft.com/office/powerpoint/2010/main" val="2068506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_Vert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29087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Vert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1" y="1476000"/>
            <a:ext cx="4914000"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5" name="Espace réservé du contenu 4">
            <a:extLst>
              <a:ext uri="{FF2B5EF4-FFF2-40B4-BE49-F238E27FC236}">
                <a16:creationId xmlns:a16="http://schemas.microsoft.com/office/drawing/2014/main" id="{F56B330C-B04C-4CAF-810C-14B032CC560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979100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19"/>
            <a:ext cx="739406" cy="6264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t>Insérer une photo de votre choix sur ce cadre gris </a:t>
            </a:r>
            <a:r>
              <a:rPr lang="fr-FR" i="1" u="sng"/>
              <a:t>en respectant les dimensions</a:t>
            </a:r>
          </a:p>
        </p:txBody>
      </p:sp>
      <p:pic>
        <p:nvPicPr>
          <p:cNvPr id="11" name="Image 10">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664461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5_Vert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p>
          <a:p>
            <a:pPr algn="ctr"/>
            <a:endParaRPr lang="fr-FR" i="1"/>
          </a:p>
          <a:p>
            <a:pPr algn="ctr"/>
            <a:r>
              <a:rPr lang="fr-FR" i="1"/>
              <a:t>Insérer une photo de votre choix sur ce cadre gris, sous les zones de textes,</a:t>
            </a:r>
            <a:br>
              <a:rPr lang="fr-FR" i="1"/>
            </a:br>
            <a:r>
              <a:rPr lang="fr-FR" i="1" u="sng"/>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772377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Vert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754298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7_Vert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1"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1"/>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588094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8_Vert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pic>
        <p:nvPicPr>
          <p:cNvPr id="8" name="Image 7">
            <a:extLst>
              <a:ext uri="{FF2B5EF4-FFF2-40B4-BE49-F238E27FC236}">
                <a16:creationId xmlns:a16="http://schemas.microsoft.com/office/drawing/2014/main" id="{EEE6C052-EB4F-4086-9F85-BCBF666F5B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618"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t>Insérer une photo de votre choix sur ce cadre gris </a:t>
            </a:r>
            <a:r>
              <a:rPr lang="fr-FR" i="1" u="sng"/>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t>‹N°›</a:t>
            </a:fld>
            <a:endParaRPr lang="fr-FR"/>
          </a:p>
        </p:txBody>
      </p:sp>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4166541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9_Bleu_titre_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t>Insérer une photo de votre choix sur ce cadre gris </a:t>
            </a:r>
            <a:r>
              <a:rPr lang="fr-FR" i="1" u="sng"/>
              <a:t>en respectant les dimensions</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475679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0_Bleu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cxnSp>
        <p:nvCxnSpPr>
          <p:cNvPr id="9" name="Connecteur droit 8">
            <a:extLst>
              <a:ext uri="{FF2B5EF4-FFF2-40B4-BE49-F238E27FC236}">
                <a16:creationId xmlns:a16="http://schemas.microsoft.com/office/drawing/2014/main" id="{32BDC2F4-6268-4EFF-A77F-1EAEA6C8986B}"/>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527911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1_Bleu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9" name="Espace réservé du contenu 2">
            <a:extLst>
              <a:ext uri="{FF2B5EF4-FFF2-40B4-BE49-F238E27FC236}">
                <a16:creationId xmlns:a16="http://schemas.microsoft.com/office/drawing/2014/main" id="{9DAC57DB-0D08-4C98-A7A9-A99D0DF4A6DE}"/>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E9126399-45DE-421D-913F-67D4814E376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2B81287A-2C38-40D4-B1AF-150C83F069A1}"/>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942353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2_Bleu_Contenu_et_bandea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5EB758A-08C4-4EE5-BC63-32966FB1DB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6016" y="551499"/>
            <a:ext cx="734569" cy="624841"/>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11" name="Rectangle 10">
            <a:extLst>
              <a:ext uri="{FF2B5EF4-FFF2-40B4-BE49-F238E27FC236}">
                <a16:creationId xmlns:a16="http://schemas.microsoft.com/office/drawing/2014/main" id="{B228555D-479F-4BDD-98D3-2695B52C23AE}"/>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t>Insérer une photo de votre choix sur ce cadre gris </a:t>
            </a:r>
            <a:r>
              <a:rPr lang="fr-FR" i="1" u="sng"/>
              <a:t>en respectant les dimensions</a:t>
            </a:r>
          </a:p>
        </p:txBody>
      </p:sp>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41277421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3_Bleu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p>
          <a:p>
            <a:pPr algn="ctr"/>
            <a:endParaRPr lang="fr-FR" i="1"/>
          </a:p>
          <a:p>
            <a:pPr algn="ctr"/>
            <a:r>
              <a:rPr lang="fr-FR" i="1"/>
              <a:t>Insérer une photo de votre choix sur ce cadre gris, sous les zones de textes,</a:t>
            </a:r>
            <a:br>
              <a:rPr lang="fr-FR" i="1"/>
            </a:br>
            <a:r>
              <a:rPr lang="fr-FR" i="1" u="sng"/>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4646176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4_Bleu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423260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5_Bleu_Diapo_Plan">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58E3B10-CEC5-496B-B3E2-7821224AD9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027" y="591553"/>
            <a:ext cx="1168600" cy="990000"/>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008E96">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5" name="Image 4">
            <a:extLst>
              <a:ext uri="{FF2B5EF4-FFF2-40B4-BE49-F238E27FC236}">
                <a16:creationId xmlns:a16="http://schemas.microsoft.com/office/drawing/2014/main" id="{F66484C9-8B5B-4A83-B667-B967CAC9C84F}"/>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516212" y="599515"/>
            <a:ext cx="6919560" cy="5980694"/>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5"/>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883310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6_Bleu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pic>
        <p:nvPicPr>
          <p:cNvPr id="9" name="Image 8">
            <a:extLst>
              <a:ext uri="{FF2B5EF4-FFF2-40B4-BE49-F238E27FC236}">
                <a16:creationId xmlns:a16="http://schemas.microsoft.com/office/drawing/2014/main" id="{DAEFC35B-A690-437E-9DBE-1C82A1418DE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3520"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i="1"/>
              <a:t>Insérer une photo de votre choix sur ce cadre gris </a:t>
            </a:r>
            <a:r>
              <a:rPr lang="fr-FR" i="1" u="sng"/>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t>‹N°›</a:t>
            </a:fld>
            <a:endParaRPr lang="fr-F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960349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7_Rouge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i="1"/>
              <a:t>Insérer une photo de votre choix sur ce cadre gris </a:t>
            </a:r>
            <a:r>
              <a:rPr lang="fr-FR" i="1" u="sng"/>
              <a:t>en respectant les dimensions</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4831489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8_Rouge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cxnSp>
        <p:nvCxnSpPr>
          <p:cNvPr id="9" name="Connecteur droit 8">
            <a:extLst>
              <a:ext uri="{FF2B5EF4-FFF2-40B4-BE49-F238E27FC236}">
                <a16:creationId xmlns:a16="http://schemas.microsoft.com/office/drawing/2014/main" id="{4BB4BA62-DD23-471E-AE07-0D1ADFF1370C}"/>
              </a:ext>
            </a:extLst>
          </p:cNvPr>
          <p:cNvCxnSpPr>
            <a:cxnSpLocks/>
          </p:cNvCxnSpPr>
          <p:nvPr/>
        </p:nvCxnSpPr>
        <p:spPr>
          <a:xfrm>
            <a:off x="827797" y="1116942"/>
            <a:ext cx="10285403" cy="2116"/>
          </a:xfrm>
          <a:prstGeom prst="line">
            <a:avLst/>
          </a:prstGeom>
          <a:ln w="28575">
            <a:solidFill>
              <a:schemeClr val="accent6"/>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653748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9_Rouge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9" name="Espace réservé du contenu 2">
            <a:extLst>
              <a:ext uri="{FF2B5EF4-FFF2-40B4-BE49-F238E27FC236}">
                <a16:creationId xmlns:a16="http://schemas.microsoft.com/office/drawing/2014/main" id="{C666A00D-0B04-4B00-B652-540ABD2E48A0}"/>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5F749F66-23DA-4EA3-AE5E-208706C55DA4}"/>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A70B0AAF-1860-49D0-8337-89979F5FE2C8}"/>
              </a:ext>
            </a:extLst>
          </p:cNvPr>
          <p:cNvCxnSpPr>
            <a:cxnSpLocks/>
          </p:cNvCxnSpPr>
          <p:nvPr/>
        </p:nvCxnSpPr>
        <p:spPr>
          <a:xfrm>
            <a:off x="827797" y="1116942"/>
            <a:ext cx="10285403" cy="2116"/>
          </a:xfrm>
          <a:prstGeom prst="line">
            <a:avLst/>
          </a:prstGeom>
          <a:ln w="28575">
            <a:solidFill>
              <a:schemeClr val="accent6"/>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871155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0_Rouge_Contenu_et_bandeau">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1C3C4727-13F9-45C5-ADC5-FBD0D6D1D5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80" y="549940"/>
            <a:ext cx="739405" cy="6264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10" name="Rectangle 9">
            <a:extLst>
              <a:ext uri="{FF2B5EF4-FFF2-40B4-BE49-F238E27FC236}">
                <a16:creationId xmlns:a16="http://schemas.microsoft.com/office/drawing/2014/main" id="{3510D397-E3B0-403A-8791-15FFE5936878}"/>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t>Insérer une photo sur ce cadre gris, sous les zones de textes, en </a:t>
            </a:r>
            <a:r>
              <a:rPr lang="fr-FR" i="1" u="sng"/>
              <a:t>respectant les dimensions</a:t>
            </a:r>
          </a:p>
        </p:txBody>
      </p: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399939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1_Rouge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i="1"/>
          </a:p>
          <a:p>
            <a:pPr marL="0" marR="0" lvl="0" indent="0" algn="ctr" defTabSz="914400" rtl="0" eaLnBrk="1" fontAlgn="auto" latinLnBrk="0" hangingPunct="1">
              <a:lnSpc>
                <a:spcPct val="100000"/>
              </a:lnSpc>
              <a:spcBef>
                <a:spcPts val="0"/>
              </a:spcBef>
              <a:spcAft>
                <a:spcPts val="0"/>
              </a:spcAft>
              <a:buClrTx/>
              <a:buSzTx/>
              <a:buFontTx/>
              <a:buNone/>
              <a:tabLst/>
              <a:defRPr/>
            </a:pPr>
            <a:endParaRPr lang="fr-FR" i="1"/>
          </a:p>
          <a:p>
            <a:pPr marL="0" marR="0" lvl="0" indent="0" algn="ctr" defTabSz="914400" rtl="0" eaLnBrk="1" fontAlgn="auto" latinLnBrk="0" hangingPunct="1">
              <a:lnSpc>
                <a:spcPct val="100000"/>
              </a:lnSpc>
              <a:spcBef>
                <a:spcPts val="0"/>
              </a:spcBef>
              <a:spcAft>
                <a:spcPts val="0"/>
              </a:spcAft>
              <a:buClrTx/>
              <a:buSzTx/>
              <a:buFontTx/>
              <a:buNone/>
              <a:tabLst/>
              <a:defRPr/>
            </a:pPr>
            <a:r>
              <a:rPr lang="fr-FR" i="1"/>
              <a:t>Insérer une photo de votre choix sur ce cadre gris, sous les zones de textes,</a:t>
            </a:r>
            <a:br>
              <a:rPr lang="fr-FR" i="1"/>
            </a:br>
            <a:r>
              <a:rPr lang="fr-FR" i="1" u="sng"/>
              <a:t>en respectant les dimensions</a:t>
            </a:r>
          </a:p>
          <a:p>
            <a:pPr algn="ctr"/>
            <a:endParaRPr lang="fr-FR" i="1"/>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E94F2D"/>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864394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2_Rouge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887868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23_Rouge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E94F2D">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13" name="Image 12">
            <a:extLst>
              <a:ext uri="{FF2B5EF4-FFF2-40B4-BE49-F238E27FC236}">
                <a16:creationId xmlns:a16="http://schemas.microsoft.com/office/drawing/2014/main" id="{A5F6E7F5-6958-4C1D-B44C-98DA66658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1987" y="601942"/>
            <a:ext cx="6925656" cy="5980694"/>
          </a:xfrm>
          <a:prstGeom prst="rect">
            <a:avLst/>
          </a:prstGeom>
        </p:spPr>
      </p:pic>
      <p:pic>
        <p:nvPicPr>
          <p:cNvPr id="11" name="Image 10">
            <a:extLst>
              <a:ext uri="{FF2B5EF4-FFF2-40B4-BE49-F238E27FC236}">
                <a16:creationId xmlns:a16="http://schemas.microsoft.com/office/drawing/2014/main" id="{2A15E881-C9C9-4933-9F29-E11F5218AE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1"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6"/>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56330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4_Rouge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pic>
        <p:nvPicPr>
          <p:cNvPr id="5" name="Image 4">
            <a:extLst>
              <a:ext uri="{FF2B5EF4-FFF2-40B4-BE49-F238E27FC236}">
                <a16:creationId xmlns:a16="http://schemas.microsoft.com/office/drawing/2014/main" id="{CFE7E795-60C5-4FAE-A93A-1C3D1337E1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618"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t>Insérer une photo sur ce cadre gris, sous les zones de textes, </a:t>
            </a:r>
            <a:r>
              <a:rPr lang="fr-FR" i="1" u="sng"/>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t>‹N°›</a:t>
            </a:fld>
            <a:endParaRPr lang="fr-FR"/>
          </a:p>
        </p:txBody>
      </p:sp>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169144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5_Brun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i="1"/>
              <a:t>Insérer une photo de votre choix sur ce cadre gris </a:t>
            </a:r>
            <a:r>
              <a:rPr lang="fr-FR" i="1" u="sng"/>
              <a:t>en respectant les dimensions</a:t>
            </a:r>
          </a:p>
          <a:p>
            <a:pPr algn="l"/>
            <a:endParaRPr lang="fr-FR" i="1"/>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7087283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26_Brun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cxnSp>
        <p:nvCxnSpPr>
          <p:cNvPr id="9" name="Connecteur droit 8">
            <a:extLst>
              <a:ext uri="{FF2B5EF4-FFF2-40B4-BE49-F238E27FC236}">
                <a16:creationId xmlns:a16="http://schemas.microsoft.com/office/drawing/2014/main" id="{58349C2E-CCFB-4F2D-BA5B-42072C59FF07}"/>
              </a:ext>
            </a:extLst>
          </p:cNvPr>
          <p:cNvCxnSpPr>
            <a:cxnSpLocks/>
          </p:cNvCxnSpPr>
          <p:nvPr/>
        </p:nvCxnSpPr>
        <p:spPr>
          <a:xfrm>
            <a:off x="827797" y="1116942"/>
            <a:ext cx="10285403" cy="2116"/>
          </a:xfrm>
          <a:prstGeom prst="line">
            <a:avLst/>
          </a:prstGeom>
          <a:ln w="28575">
            <a:solidFill>
              <a:schemeClr val="accent2"/>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1129298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27_Brun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sp>
        <p:nvSpPr>
          <p:cNvPr id="9" name="Espace réservé du contenu 2">
            <a:extLst>
              <a:ext uri="{FF2B5EF4-FFF2-40B4-BE49-F238E27FC236}">
                <a16:creationId xmlns:a16="http://schemas.microsoft.com/office/drawing/2014/main" id="{EACD1DEB-D12F-4877-BBA6-7A1375B1CF47}"/>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1298F75B-D23E-4B77-9B4A-0014A38286D6}"/>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D5783D90-DC67-461E-AD8A-9D6DA2F09768}"/>
              </a:ext>
            </a:extLst>
          </p:cNvPr>
          <p:cNvCxnSpPr>
            <a:cxnSpLocks/>
          </p:cNvCxnSpPr>
          <p:nvPr/>
        </p:nvCxnSpPr>
        <p:spPr>
          <a:xfrm>
            <a:off x="827797" y="1116942"/>
            <a:ext cx="10285403" cy="2116"/>
          </a:xfrm>
          <a:prstGeom prst="line">
            <a:avLst/>
          </a:prstGeom>
          <a:ln w="28575">
            <a:solidFill>
              <a:schemeClr val="accent2"/>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9422105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8_Brun_contenu_et_band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10" name="Image 9">
            <a:extLst>
              <a:ext uri="{FF2B5EF4-FFF2-40B4-BE49-F238E27FC236}">
                <a16:creationId xmlns:a16="http://schemas.microsoft.com/office/drawing/2014/main" id="{57295759-8F68-4E40-B8F7-927837AA82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6016" y="551500"/>
            <a:ext cx="734569" cy="624841"/>
          </a:xfrm>
          <a:prstGeom prst="rect">
            <a:avLst/>
          </a:prstGeom>
        </p:spPr>
      </p:pic>
      <p:sp>
        <p:nvSpPr>
          <p:cNvPr id="11" name="Rectangle 10">
            <a:extLst>
              <a:ext uri="{FF2B5EF4-FFF2-40B4-BE49-F238E27FC236}">
                <a16:creationId xmlns:a16="http://schemas.microsoft.com/office/drawing/2014/main" id="{1E67E0D7-42DE-404D-A12A-3044C9E1E52B}"/>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t>Insérer une photo de votre choix sur ce cadre gris </a:t>
            </a:r>
            <a:r>
              <a:rPr lang="fr-FR" i="1" u="sng"/>
              <a:t>en respectant les dimensions</a:t>
            </a:r>
          </a:p>
        </p:txBody>
      </p: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2781726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29_Brun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p>
          <a:p>
            <a:pPr algn="ctr"/>
            <a:endParaRPr lang="fr-FR" i="1"/>
          </a:p>
          <a:p>
            <a:pPr marL="0" marR="0" lvl="0" indent="0" algn="ctr" defTabSz="914400" rtl="0" eaLnBrk="1" fontAlgn="auto" latinLnBrk="0" hangingPunct="1">
              <a:lnSpc>
                <a:spcPct val="100000"/>
              </a:lnSpc>
              <a:spcBef>
                <a:spcPts val="0"/>
              </a:spcBef>
              <a:spcAft>
                <a:spcPts val="0"/>
              </a:spcAft>
              <a:buClrTx/>
              <a:buSzTx/>
              <a:buFontTx/>
              <a:buNone/>
              <a:tabLst/>
              <a:defRPr/>
            </a:pPr>
            <a:r>
              <a:rPr lang="fr-FR" i="1"/>
              <a:t>Insérer une photo de votre choix sur ce cadre gris, sous les zones de textes,</a:t>
            </a:r>
            <a:br>
              <a:rPr lang="fr-FR" i="1"/>
            </a:br>
            <a:r>
              <a:rPr lang="fr-FR" i="1" u="sng"/>
              <a:t>en respectant les dimensions</a:t>
            </a:r>
          </a:p>
          <a:p>
            <a:pPr algn="ctr"/>
            <a:endParaRPr lang="fr-FR" i="1"/>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8833145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0_Brun_titre_sans_contenu">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31824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31_Brun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chemeClr val="accent2">
              <a:lumMod val="20000"/>
              <a:lumOff val="80000"/>
            </a:scheme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10" name="Image 9">
            <a:extLst>
              <a:ext uri="{FF2B5EF4-FFF2-40B4-BE49-F238E27FC236}">
                <a16:creationId xmlns:a16="http://schemas.microsoft.com/office/drawing/2014/main" id="{D4070223-FE77-40B8-9087-8189D5FE474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78000" y="878410"/>
            <a:ext cx="6223000" cy="52705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2"/>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t>‹N°›</a:t>
            </a:fld>
            <a:endParaRPr lang="fr-FR"/>
          </a:p>
        </p:txBody>
      </p:sp>
      <p:pic>
        <p:nvPicPr>
          <p:cNvPr id="11" name="Image 10">
            <a:extLst>
              <a:ext uri="{FF2B5EF4-FFF2-40B4-BE49-F238E27FC236}">
                <a16:creationId xmlns:a16="http://schemas.microsoft.com/office/drawing/2014/main" id="{23CF73ED-89AF-4EE1-BA09-2A65FF18242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8049" y="592871"/>
            <a:ext cx="1171579" cy="989782"/>
          </a:xfrm>
          <a:prstGeom prst="rect">
            <a:avLst/>
          </a:prstGeom>
        </p:spPr>
      </p:pic>
      <p:pic>
        <p:nvPicPr>
          <p:cNvPr id="12" name="Image 11">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7162358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2_Brun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i="1"/>
              <a:t>Insérer une photo de votre choix sur ce cadre gris </a:t>
            </a:r>
            <a:r>
              <a:rPr lang="fr-FR" i="1" u="sng"/>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t>‹N°›</a:t>
            </a:fld>
            <a:endParaRPr lang="fr-FR"/>
          </a:p>
        </p:txBody>
      </p:sp>
      <p:pic>
        <p:nvPicPr>
          <p:cNvPr id="5" name="Image 4" descr="Une image contenant texte, hache, graphiques vectoriels&#10;&#10;Description générée automatiquement">
            <a:extLst>
              <a:ext uri="{FF2B5EF4-FFF2-40B4-BE49-F238E27FC236}">
                <a16:creationId xmlns:a16="http://schemas.microsoft.com/office/drawing/2014/main" id="{08A6FB6F-E48A-4C76-AD7A-BD66D29DB2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4000" y="2564670"/>
            <a:ext cx="3993369" cy="3456000"/>
          </a:xfrm>
          <a:prstGeom prst="rect">
            <a:avLst/>
          </a:prstGeom>
        </p:spPr>
      </p:pic>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9760852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3_Brun_Diapo_Fin">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98" y="285762"/>
            <a:ext cx="11473817" cy="628677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chemeClr val="bg1"/>
              </a:solidFill>
            </a:endParaRP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6" name="Image 5">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9093889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6055246E-81F2-4716-A341-6139E5705588}" type="slidenum">
              <a:rPr lang="fr-FR" smtClean="0"/>
              <a:t>‹N°›</a:t>
            </a:fld>
            <a:endParaRPr lang="fr-FR"/>
          </a:p>
        </p:txBody>
      </p:sp>
    </p:spTree>
    <p:extLst>
      <p:ext uri="{BB962C8B-B14F-4D97-AF65-F5344CB8AC3E}">
        <p14:creationId xmlns:p14="http://schemas.microsoft.com/office/powerpoint/2010/main" val="1680446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pic>
        <p:nvPicPr>
          <p:cNvPr id="9" name="Imag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sp>
        <p:nvSpPr>
          <p:cNvPr id="16" name="Rectangle 15">
            <a:extLst>
              <a:ext uri="{FF2B5EF4-FFF2-40B4-BE49-F238E27FC236}">
                <a16:creationId xmlns:a16="http://schemas.microsoft.com/office/drawing/2014/main" id="{31D427EE-B9CB-483A-B5CF-2F86322DAEF4}"/>
              </a:ext>
            </a:extLst>
          </p:cNvPr>
          <p:cNvSpPr/>
          <p:nvPr userDrawn="1"/>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fr-FR" i="1" u="sng">
              <a:solidFill>
                <a:srgbClr val="FFFFFF"/>
              </a:solidFill>
            </a:endParaRPr>
          </a:p>
        </p:txBody>
      </p:sp>
    </p:spTree>
    <p:extLst>
      <p:ext uri="{BB962C8B-B14F-4D97-AF65-F5344CB8AC3E}">
        <p14:creationId xmlns:p14="http://schemas.microsoft.com/office/powerpoint/2010/main" val="31601397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2_Vert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541178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_Vert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1" y="1476000"/>
            <a:ext cx="4914000"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5" name="Espace réservé du contenu 4">
            <a:extLst>
              <a:ext uri="{FF2B5EF4-FFF2-40B4-BE49-F238E27FC236}">
                <a16:creationId xmlns:a16="http://schemas.microsoft.com/office/drawing/2014/main" id="{F56B330C-B04C-4CAF-810C-14B032CC560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9576093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19"/>
            <a:ext cx="739406" cy="6264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pic>
        <p:nvPicPr>
          <p:cNvPr id="11" name="Image 10">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0330178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5_Vert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solidFill>
                <a:srgbClr val="FFFFFF"/>
              </a:solidFill>
            </a:endParaRPr>
          </a:p>
          <a:p>
            <a:pPr algn="ctr"/>
            <a:endParaRPr lang="fr-FR" i="1">
              <a:solidFill>
                <a:srgbClr val="FFFFFF"/>
              </a:solidFill>
            </a:endParaRPr>
          </a:p>
          <a:p>
            <a:pPr algn="ct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2066716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6_Vert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402342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7_Vert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1"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1"/>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3571991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8_Vert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8" name="Image 7">
            <a:extLst>
              <a:ext uri="{FF2B5EF4-FFF2-40B4-BE49-F238E27FC236}">
                <a16:creationId xmlns:a16="http://schemas.microsoft.com/office/drawing/2014/main" id="{EEE6C052-EB4F-4086-9F85-BCBF666F5B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618"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i="1" u="sng">
              <a:solidFill>
                <a:srgbClr val="FFFFFF"/>
              </a:solidFill>
            </a:endParaRP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6958807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9_Bleu_titre_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8538525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10_Bleu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cxnSp>
        <p:nvCxnSpPr>
          <p:cNvPr id="9" name="Connecteur droit 8">
            <a:extLst>
              <a:ext uri="{FF2B5EF4-FFF2-40B4-BE49-F238E27FC236}">
                <a16:creationId xmlns:a16="http://schemas.microsoft.com/office/drawing/2014/main" id="{32BDC2F4-6268-4EFF-A77F-1EAEA6C8986B}"/>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27963999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1_Bleu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9" name="Espace réservé du contenu 2">
            <a:extLst>
              <a:ext uri="{FF2B5EF4-FFF2-40B4-BE49-F238E27FC236}">
                <a16:creationId xmlns:a16="http://schemas.microsoft.com/office/drawing/2014/main" id="{9DAC57DB-0D08-4C98-A7A9-A99D0DF4A6DE}"/>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E9126399-45DE-421D-913F-67D4814E3767}"/>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2B81287A-2C38-40D4-B1AF-150C83F069A1}"/>
              </a:ext>
            </a:extLst>
          </p:cNvPr>
          <p:cNvCxnSpPr>
            <a:cxnSpLocks/>
          </p:cNvCxnSpPr>
          <p:nvPr/>
        </p:nvCxnSpPr>
        <p:spPr>
          <a:xfrm>
            <a:off x="827797" y="1116942"/>
            <a:ext cx="10285403" cy="2116"/>
          </a:xfrm>
          <a:prstGeom prst="line">
            <a:avLst/>
          </a:prstGeom>
          <a:ln w="28575">
            <a:solidFill>
              <a:schemeClr val="accent5"/>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615981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12_Bleu_Contenu_et_bandeau">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5EB758A-08C4-4EE5-BC63-32966FB1DB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6016" y="551499"/>
            <a:ext cx="734569" cy="624841"/>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11" name="Rectangle 10">
            <a:extLst>
              <a:ext uri="{FF2B5EF4-FFF2-40B4-BE49-F238E27FC236}">
                <a16:creationId xmlns:a16="http://schemas.microsoft.com/office/drawing/2014/main" id="{B228555D-479F-4BDD-98D3-2695B52C23AE}"/>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86400372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3_Bleu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solidFill>
                <a:srgbClr val="FFFFFF"/>
              </a:solidFill>
            </a:endParaRPr>
          </a:p>
          <a:p>
            <a:pPr algn="ctr"/>
            <a:endParaRPr lang="fr-FR" i="1">
              <a:solidFill>
                <a:srgbClr val="FFFFFF"/>
              </a:solidFill>
            </a:endParaRPr>
          </a:p>
          <a:p>
            <a:pPr algn="ct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57009924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4_Bleu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5"/>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830577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15_Bleu_Diapo_Plan">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58E3B10-CEC5-496B-B3E2-7821224AD95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027" y="591553"/>
            <a:ext cx="1168600" cy="990000"/>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008E96">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5" name="Image 4">
            <a:extLst>
              <a:ext uri="{FF2B5EF4-FFF2-40B4-BE49-F238E27FC236}">
                <a16:creationId xmlns:a16="http://schemas.microsoft.com/office/drawing/2014/main" id="{F66484C9-8B5B-4A83-B667-B967CAC9C84F}"/>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516212" y="599515"/>
            <a:ext cx="6919560" cy="5980694"/>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5"/>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48172536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16_Bleu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rgbClr val="002060"/>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9" name="Image 8">
            <a:extLst>
              <a:ext uri="{FF2B5EF4-FFF2-40B4-BE49-F238E27FC236}">
                <a16:creationId xmlns:a16="http://schemas.microsoft.com/office/drawing/2014/main" id="{DAEFC35B-A690-437E-9DBE-1C82A1418DEA}"/>
              </a:ext>
            </a:extLst>
          </p:cNvPr>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7163520"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i="1" u="sng">
              <a:solidFill>
                <a:srgbClr val="FFFFFF"/>
              </a:solidFill>
            </a:endParaRP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6421528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7_Rouge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9963476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18_Rouge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cxnSp>
        <p:nvCxnSpPr>
          <p:cNvPr id="9" name="Connecteur droit 8">
            <a:extLst>
              <a:ext uri="{FF2B5EF4-FFF2-40B4-BE49-F238E27FC236}">
                <a16:creationId xmlns:a16="http://schemas.microsoft.com/office/drawing/2014/main" id="{4BB4BA62-DD23-471E-AE07-0D1ADFF1370C}"/>
              </a:ext>
            </a:extLst>
          </p:cNvPr>
          <p:cNvCxnSpPr>
            <a:cxnSpLocks/>
          </p:cNvCxnSpPr>
          <p:nvPr/>
        </p:nvCxnSpPr>
        <p:spPr>
          <a:xfrm>
            <a:off x="827797" y="1116942"/>
            <a:ext cx="10285403" cy="2116"/>
          </a:xfrm>
          <a:prstGeom prst="line">
            <a:avLst/>
          </a:prstGeom>
          <a:ln w="28575">
            <a:solidFill>
              <a:schemeClr val="accent6"/>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7122566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9_Rouge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133200" y="365125"/>
            <a:ext cx="10980000" cy="864000"/>
          </a:xfrm>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9" name="Espace réservé du contenu 2">
            <a:extLst>
              <a:ext uri="{FF2B5EF4-FFF2-40B4-BE49-F238E27FC236}">
                <a16:creationId xmlns:a16="http://schemas.microsoft.com/office/drawing/2014/main" id="{C666A00D-0B04-4B00-B652-540ABD2E48A0}"/>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5F749F66-23DA-4EA3-AE5E-208706C55DA4}"/>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A70B0AAF-1860-49D0-8337-89979F5FE2C8}"/>
              </a:ext>
            </a:extLst>
          </p:cNvPr>
          <p:cNvCxnSpPr>
            <a:cxnSpLocks/>
          </p:cNvCxnSpPr>
          <p:nvPr/>
        </p:nvCxnSpPr>
        <p:spPr>
          <a:xfrm>
            <a:off x="827797" y="1116942"/>
            <a:ext cx="10285403" cy="2116"/>
          </a:xfrm>
          <a:prstGeom prst="line">
            <a:avLst/>
          </a:prstGeom>
          <a:ln w="28575">
            <a:solidFill>
              <a:schemeClr val="accent6"/>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665859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20_Rouge_Contenu_et_bandeau">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1C3C4727-13F9-45C5-ADC5-FBD0D6D1D5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80" y="549940"/>
            <a:ext cx="739405" cy="6264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10" name="Rectangle 9">
            <a:extLst>
              <a:ext uri="{FF2B5EF4-FFF2-40B4-BE49-F238E27FC236}">
                <a16:creationId xmlns:a16="http://schemas.microsoft.com/office/drawing/2014/main" id="{3510D397-E3B0-403A-8791-15FFE5936878}"/>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sur ce cadre gris, sous les zones de textes, en </a:t>
            </a:r>
            <a:r>
              <a:rPr lang="fr-FR" i="1" u="sng">
                <a:solidFill>
                  <a:srgbClr val="FFFFFF"/>
                </a:solidFill>
              </a:rPr>
              <a:t>respectant les dimensions</a:t>
            </a:r>
          </a:p>
        </p:txBody>
      </p: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93328454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21_Rouge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defRPr/>
            </a:pPr>
            <a:endParaRPr lang="fr-FR" i="1">
              <a:solidFill>
                <a:srgbClr val="FFFFFF"/>
              </a:solidFill>
            </a:endParaRPr>
          </a:p>
          <a:p>
            <a:pPr algn="ctr">
              <a:defRPr/>
            </a:pPr>
            <a:endParaRPr lang="fr-FR" i="1">
              <a:solidFill>
                <a:srgbClr val="FFFFFF"/>
              </a:solidFill>
            </a:endParaRPr>
          </a:p>
          <a:p>
            <a:pPr algn="ctr">
              <a:defRPr/>
            </a:pP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a:p>
            <a:pPr algn="ctr"/>
            <a:endParaRPr lang="fr-FR" i="1">
              <a:solidFill>
                <a:srgbClr val="FFFFFF"/>
              </a:solidFill>
            </a:endParaRP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E94F2D"/>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95865613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22_Rouge_titre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57440452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23_Rouge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rgbClr val="E94F2D">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13" name="Image 12">
            <a:extLst>
              <a:ext uri="{FF2B5EF4-FFF2-40B4-BE49-F238E27FC236}">
                <a16:creationId xmlns:a16="http://schemas.microsoft.com/office/drawing/2014/main" id="{A5F6E7F5-6958-4C1D-B44C-98DA666582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1987" y="601942"/>
            <a:ext cx="6925656" cy="5980694"/>
          </a:xfrm>
          <a:prstGeom prst="rect">
            <a:avLst/>
          </a:prstGeom>
        </p:spPr>
      </p:pic>
      <p:pic>
        <p:nvPicPr>
          <p:cNvPr id="11" name="Image 10">
            <a:extLst>
              <a:ext uri="{FF2B5EF4-FFF2-40B4-BE49-F238E27FC236}">
                <a16:creationId xmlns:a16="http://schemas.microsoft.com/office/drawing/2014/main" id="{2A15E881-C9C9-4933-9F29-E11F5218AE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1"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6"/>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0" name="Image 9">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422191453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24_Rouge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5" name="Image 4">
            <a:extLst>
              <a:ext uri="{FF2B5EF4-FFF2-40B4-BE49-F238E27FC236}">
                <a16:creationId xmlns:a16="http://schemas.microsoft.com/office/drawing/2014/main" id="{CFE7E795-60C5-4FAE-A93A-1C3D1337E1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5618" y="2520000"/>
            <a:ext cx="3995924" cy="3456000"/>
          </a:xfrm>
          <a:prstGeom prst="rect">
            <a:avLst/>
          </a:prstGeom>
        </p:spPr>
      </p:pic>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i="1" u="sng">
              <a:solidFill>
                <a:srgbClr val="FFFFFF"/>
              </a:solidFill>
            </a:endParaRP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47421444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25_Brun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a:p>
            <a:endParaRPr lang="fr-FR" i="1">
              <a:solidFill>
                <a:srgbClr val="FFFFFF"/>
              </a:solidFill>
            </a:endParaRP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10" name="Image 9">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211975979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26_Brun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cxnSp>
        <p:nvCxnSpPr>
          <p:cNvPr id="9" name="Connecteur droit 8">
            <a:extLst>
              <a:ext uri="{FF2B5EF4-FFF2-40B4-BE49-F238E27FC236}">
                <a16:creationId xmlns:a16="http://schemas.microsoft.com/office/drawing/2014/main" id="{58349C2E-CCFB-4F2D-BA5B-42072C59FF07}"/>
              </a:ext>
            </a:extLst>
          </p:cNvPr>
          <p:cNvCxnSpPr>
            <a:cxnSpLocks/>
          </p:cNvCxnSpPr>
          <p:nvPr/>
        </p:nvCxnSpPr>
        <p:spPr>
          <a:xfrm>
            <a:off x="827797" y="1116942"/>
            <a:ext cx="10285403" cy="2116"/>
          </a:xfrm>
          <a:prstGeom prst="line">
            <a:avLst/>
          </a:prstGeom>
          <a:ln w="28575">
            <a:solidFill>
              <a:schemeClr val="accent2"/>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34355606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27_Brun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a:t>MODIFIEZ LE STYLE DU TITRE</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
        <p:nvSpPr>
          <p:cNvPr id="9" name="Espace réservé du contenu 2">
            <a:extLst>
              <a:ext uri="{FF2B5EF4-FFF2-40B4-BE49-F238E27FC236}">
                <a16:creationId xmlns:a16="http://schemas.microsoft.com/office/drawing/2014/main" id="{EACD1DEB-D12F-4877-BBA6-7A1375B1CF47}"/>
              </a:ext>
            </a:extLst>
          </p:cNvPr>
          <p:cNvSpPr>
            <a:spLocks noGrp="1"/>
          </p:cNvSpPr>
          <p:nvPr>
            <p:ph idx="1"/>
          </p:nvPr>
        </p:nvSpPr>
        <p:spPr>
          <a:xfrm>
            <a:off x="1062001" y="1476000"/>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0" name="Espace réservé du contenu 4">
            <a:extLst>
              <a:ext uri="{FF2B5EF4-FFF2-40B4-BE49-F238E27FC236}">
                <a16:creationId xmlns:a16="http://schemas.microsoft.com/office/drawing/2014/main" id="{1298F75B-D23E-4B77-9B4A-0014A38286D6}"/>
              </a:ext>
            </a:extLst>
          </p:cNvPr>
          <p:cNvSpPr>
            <a:spLocks noGrp="1"/>
          </p:cNvSpPr>
          <p:nvPr>
            <p:ph sz="quarter" idx="13"/>
          </p:nvPr>
        </p:nvSpPr>
        <p:spPr>
          <a:xfrm>
            <a:off x="6198138" y="1471254"/>
            <a:ext cx="4914000" cy="4428000"/>
          </a:xfrm>
        </p:spPr>
        <p:txBody>
          <a:bodyPr/>
          <a:lstStyle>
            <a:lvl1pPr>
              <a:defRPr sz="2200"/>
            </a:lvl1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cxnSp>
        <p:nvCxnSpPr>
          <p:cNvPr id="11" name="Connecteur droit 10">
            <a:extLst>
              <a:ext uri="{FF2B5EF4-FFF2-40B4-BE49-F238E27FC236}">
                <a16:creationId xmlns:a16="http://schemas.microsoft.com/office/drawing/2014/main" id="{D5783D90-DC67-461E-AD8A-9D6DA2F09768}"/>
              </a:ext>
            </a:extLst>
          </p:cNvPr>
          <p:cNvCxnSpPr>
            <a:cxnSpLocks/>
          </p:cNvCxnSpPr>
          <p:nvPr/>
        </p:nvCxnSpPr>
        <p:spPr>
          <a:xfrm>
            <a:off x="827797" y="1116942"/>
            <a:ext cx="10285403" cy="2116"/>
          </a:xfrm>
          <a:prstGeom prst="line">
            <a:avLst/>
          </a:prstGeom>
          <a:ln w="28575">
            <a:solidFill>
              <a:schemeClr val="accent2"/>
            </a:solidFill>
          </a:ln>
        </p:spPr>
        <p:style>
          <a:lnRef idx="1">
            <a:schemeClr val="accent2"/>
          </a:lnRef>
          <a:fillRef idx="0">
            <a:schemeClr val="accent2"/>
          </a:fillRef>
          <a:effectRef idx="0">
            <a:schemeClr val="accent2"/>
          </a:effectRef>
          <a:fontRef idx="minor">
            <a:schemeClr val="tx1"/>
          </a:fontRef>
        </p:style>
      </p:cxn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5250195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28_Brun_contenu_et_bandea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0" name="Image 9">
            <a:extLst>
              <a:ext uri="{FF2B5EF4-FFF2-40B4-BE49-F238E27FC236}">
                <a16:creationId xmlns:a16="http://schemas.microsoft.com/office/drawing/2014/main" id="{57295759-8F68-4E40-B8F7-927837AA82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6016" y="551500"/>
            <a:ext cx="734569" cy="624841"/>
          </a:xfrm>
          <a:prstGeom prst="rect">
            <a:avLst/>
          </a:prstGeom>
        </p:spPr>
      </p:pic>
      <p:sp>
        <p:nvSpPr>
          <p:cNvPr id="11" name="Rectangle 10">
            <a:extLst>
              <a:ext uri="{FF2B5EF4-FFF2-40B4-BE49-F238E27FC236}">
                <a16:creationId xmlns:a16="http://schemas.microsoft.com/office/drawing/2014/main" id="{1E67E0D7-42DE-404D-A12A-3044C9E1E52B}"/>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a:solidFill>
                  <a:srgbClr val="FFFFFF"/>
                </a:solidFill>
              </a:rPr>
              <a:t>Insérer une photo de votre choix sur ce cadre gris </a:t>
            </a:r>
            <a:r>
              <a:rPr lang="fr-FR" i="1" u="sng">
                <a:solidFill>
                  <a:srgbClr val="FFFFFF"/>
                </a:solidFill>
              </a:rPr>
              <a:t>en respectant les dimensions</a:t>
            </a:r>
          </a:p>
        </p:txBody>
      </p:sp>
      <p:pic>
        <p:nvPicPr>
          <p:cNvPr id="8" name="Image 7">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299409715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29_Brun_titre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a:solidFill>
                <a:srgbClr val="FFFFFF"/>
              </a:solidFill>
            </a:endParaRPr>
          </a:p>
          <a:p>
            <a:pPr algn="ctr"/>
            <a:endParaRPr lang="fr-FR" i="1">
              <a:solidFill>
                <a:srgbClr val="FFFFFF"/>
              </a:solidFill>
            </a:endParaRPr>
          </a:p>
          <a:p>
            <a:pPr algn="ctr">
              <a:defRPr/>
            </a:pPr>
            <a:r>
              <a:rPr lang="fr-FR" i="1">
                <a:solidFill>
                  <a:srgbClr val="FFFFFF"/>
                </a:solidFill>
              </a:rPr>
              <a:t>Insérer une photo de votre choix sur ce cadre gris, sous les zones de textes,</a:t>
            </a:r>
            <a:br>
              <a:rPr lang="fr-FR" i="1">
                <a:solidFill>
                  <a:srgbClr val="FFFFFF"/>
                </a:solidFill>
              </a:rPr>
            </a:br>
            <a:r>
              <a:rPr lang="fr-FR" i="1" u="sng">
                <a:solidFill>
                  <a:srgbClr val="FFFFFF"/>
                </a:solidFill>
              </a:rPr>
              <a:t>en respectant les dimensions</a:t>
            </a:r>
          </a:p>
          <a:p>
            <a:pPr algn="ctr"/>
            <a:endParaRPr lang="fr-FR" i="1">
              <a:solidFill>
                <a:srgbClr val="FFFFFF"/>
              </a:solidFill>
            </a:endParaRP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11" name="Imag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0653647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0_Brun_titre_sans_contenu">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pic>
        <p:nvPicPr>
          <p:cNvPr id="10" name="Imag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9" name="Image 8">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139970805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31_Brun_Diapo_Plan">
    <p:spTree>
      <p:nvGrpSpPr>
        <p:cNvPr id="1" name=""/>
        <p:cNvGrpSpPr/>
        <p:nvPr/>
      </p:nvGrpSpPr>
      <p:grpSpPr>
        <a:xfrm>
          <a:off x="0" y="0"/>
          <a:ext cx="0" cy="0"/>
          <a:chOff x="0" y="0"/>
          <a:chExt cx="0" cy="0"/>
        </a:xfrm>
      </p:grpSpPr>
      <p:sp>
        <p:nvSpPr>
          <p:cNvPr id="9" name="Shape_1">
            <a:extLst>
              <a:ext uri="{FF2B5EF4-FFF2-40B4-BE49-F238E27FC236}">
                <a16:creationId xmlns:a16="http://schemas.microsoft.com/office/drawing/2014/main" id="{31428A33-8D51-4F9E-9C20-4618F0B98261}"/>
              </a:ext>
            </a:extLst>
          </p:cNvPr>
          <p:cNvSpPr>
            <a:spLocks/>
          </p:cNvSpPr>
          <p:nvPr/>
        </p:nvSpPr>
        <p:spPr>
          <a:xfrm>
            <a:off x="359198" y="285762"/>
            <a:ext cx="11473817" cy="6286770"/>
          </a:xfrm>
          <a:prstGeom prst="rect">
            <a:avLst/>
          </a:prstGeom>
          <a:solidFill>
            <a:schemeClr val="accent2">
              <a:lumMod val="20000"/>
              <a:lumOff val="80000"/>
            </a:scheme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10" name="Image 9">
            <a:extLst>
              <a:ext uri="{FF2B5EF4-FFF2-40B4-BE49-F238E27FC236}">
                <a16:creationId xmlns:a16="http://schemas.microsoft.com/office/drawing/2014/main" id="{D4070223-FE77-40B8-9087-8189D5FE474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78000" y="878410"/>
            <a:ext cx="6223000" cy="52705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967026" y="1885361"/>
            <a:ext cx="9146174" cy="4018638"/>
          </a:xfrm>
        </p:spPr>
        <p:txBody>
          <a:bodyPr/>
          <a:lstStyle>
            <a:lvl1pPr marL="0" indent="0">
              <a:buFontTx/>
              <a:buNone/>
              <a:defRPr sz="2400">
                <a:solidFill>
                  <a:schemeClr val="accent2"/>
                </a:solidFill>
              </a:defRPr>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11" name="Image 10">
            <a:extLst>
              <a:ext uri="{FF2B5EF4-FFF2-40B4-BE49-F238E27FC236}">
                <a16:creationId xmlns:a16="http://schemas.microsoft.com/office/drawing/2014/main" id="{23CF73ED-89AF-4EE1-BA09-2A65FF18242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8049" y="592871"/>
            <a:ext cx="1171579" cy="989782"/>
          </a:xfrm>
          <a:prstGeom prst="rect">
            <a:avLst/>
          </a:prstGeom>
        </p:spPr>
      </p:pic>
      <p:pic>
        <p:nvPicPr>
          <p:cNvPr id="12" name="Image 11">
            <a:extLst>
              <a:ext uri="{FF2B5EF4-FFF2-40B4-BE49-F238E27FC236}">
                <a16:creationId xmlns:a16="http://schemas.microsoft.com/office/drawing/2014/main" id="{5FE578EF-7854-4EDF-AB81-AF7FDFA9165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3792435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32_Brun_Diapo_intercalaire">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00960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i="1">
                <a:solidFill>
                  <a:srgbClr val="FFFFFF"/>
                </a:solidFill>
              </a:rPr>
              <a:t>Insérer une photo de votre choix sur ce cadre gris </a:t>
            </a:r>
            <a:r>
              <a:rPr lang="fr-FR" i="1" u="sng">
                <a:solidFill>
                  <a:srgbClr val="FFFFFF"/>
                </a:solidFill>
              </a:rPr>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6055246E-81F2-4716-A341-6139E5705588}" type="slidenum">
              <a:rPr lang="fr-FR" smtClean="0">
                <a:solidFill>
                  <a:srgbClr val="FFFFFF"/>
                </a:solidFill>
              </a:rPr>
              <a:pPr/>
              <a:t>‹N°›</a:t>
            </a:fld>
            <a:endParaRPr lang="fr-FR">
              <a:solidFill>
                <a:srgbClr val="FFFFFF"/>
              </a:solidFill>
            </a:endParaRPr>
          </a:p>
        </p:txBody>
      </p:sp>
      <p:pic>
        <p:nvPicPr>
          <p:cNvPr id="5" name="Image 4" descr="Une image contenant texte, hache, graphiques vectoriels&#10;&#10;Description générée automatiquement">
            <a:extLst>
              <a:ext uri="{FF2B5EF4-FFF2-40B4-BE49-F238E27FC236}">
                <a16:creationId xmlns:a16="http://schemas.microsoft.com/office/drawing/2014/main" id="{08A6FB6F-E48A-4C76-AD7A-BD66D29DB2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4000" y="2564670"/>
            <a:ext cx="3993369" cy="3456000"/>
          </a:xfrm>
          <a:prstGeom prst="rect">
            <a:avLst/>
          </a:prstGeom>
        </p:spPr>
      </p:pic>
      <p:pic>
        <p:nvPicPr>
          <p:cNvPr id="9" name="Image 8">
            <a:extLst>
              <a:ext uri="{FF2B5EF4-FFF2-40B4-BE49-F238E27FC236}">
                <a16:creationId xmlns:a16="http://schemas.microsoft.com/office/drawing/2014/main" id="{5FE578EF-7854-4EDF-AB81-AF7FDFA916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36561" y="5841710"/>
            <a:ext cx="785058" cy="795947"/>
          </a:xfrm>
          <a:prstGeom prst="rect">
            <a:avLst/>
          </a:prstGeom>
        </p:spPr>
      </p:pic>
    </p:spTree>
    <p:extLst>
      <p:ext uri="{BB962C8B-B14F-4D97-AF65-F5344CB8AC3E}">
        <p14:creationId xmlns:p14="http://schemas.microsoft.com/office/powerpoint/2010/main" val="114810948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33_Brun_Diapo_Fin">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98" y="285762"/>
            <a:ext cx="11473817" cy="6286770"/>
          </a:xfrm>
          <a:prstGeom prst="rect">
            <a:avLst/>
          </a:prstGeom>
          <a:solidFill>
            <a:schemeClr val="accent2"/>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solidFill>
                <a:srgbClr val="FFFFFF"/>
              </a:solidFill>
            </a:endParaRPr>
          </a:p>
        </p:txBody>
      </p:sp>
      <p:pic>
        <p:nvPicPr>
          <p:cNvPr id="5" name="Imag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16017" y="5798220"/>
            <a:ext cx="1776119" cy="529327"/>
          </a:xfrm>
          <a:prstGeom prst="rect">
            <a:avLst/>
          </a:prstGeom>
        </p:spPr>
      </p:pic>
      <p:pic>
        <p:nvPicPr>
          <p:cNvPr id="6" name="Image 5">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49436" y="4719185"/>
            <a:ext cx="1636006" cy="1658699"/>
          </a:xfrm>
          <a:prstGeom prst="rect">
            <a:avLst/>
          </a:prstGeom>
        </p:spPr>
      </p:pic>
    </p:spTree>
    <p:extLst>
      <p:ext uri="{BB962C8B-B14F-4D97-AF65-F5344CB8AC3E}">
        <p14:creationId xmlns:p14="http://schemas.microsoft.com/office/powerpoint/2010/main" val="35036778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6055246E-81F2-4716-A341-6139E5705588}"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3977371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3" name="Rectangle 2"/>
          <p:cNvSpPr/>
          <p:nvPr userDrawn="1"/>
        </p:nvSpPr>
        <p:spPr>
          <a:xfrm>
            <a:off x="0" y="0"/>
            <a:ext cx="5999989" cy="6858000"/>
          </a:xfrm>
          <a:prstGeom prst="rect">
            <a:avLst/>
          </a:prstGeom>
          <a:solidFill>
            <a:srgbClr val="253C6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a:solidFill>
                <a:srgbClr val="FFFFFF"/>
              </a:solidFill>
            </a:endParaRPr>
          </a:p>
        </p:txBody>
      </p:sp>
      <p:sp>
        <p:nvSpPr>
          <p:cNvPr id="2" name="Titre 1"/>
          <p:cNvSpPr>
            <a:spLocks noGrp="1"/>
          </p:cNvSpPr>
          <p:nvPr>
            <p:ph type="title" hasCustomPrompt="1"/>
          </p:nvPr>
        </p:nvSpPr>
        <p:spPr>
          <a:xfrm>
            <a:off x="815413" y="2564904"/>
            <a:ext cx="4622304" cy="1143000"/>
          </a:xfrm>
        </p:spPr>
        <p:txBody>
          <a:bodyPr>
            <a:normAutofit/>
          </a:bodyPr>
          <a:lstStyle>
            <a:lvl1pPr marL="0" indent="0" algn="l">
              <a:buSzPct val="150000"/>
              <a:buFontTx/>
              <a:buNone/>
              <a:defRPr sz="3200" b="1">
                <a:solidFill>
                  <a:schemeClr val="bg1"/>
                </a:solidFill>
                <a:latin typeface="Verdana" panose="020B0604030504040204" pitchFamily="34" charset="0"/>
                <a:ea typeface="Verdana" panose="020B0604030504040204" pitchFamily="34" charset="0"/>
              </a:defRPr>
            </a:lvl1pPr>
          </a:lstStyle>
          <a:p>
            <a:r>
              <a:rPr lang="fr-FR"/>
              <a:t>Modifiez le style du sommaire</a:t>
            </a:r>
          </a:p>
        </p:txBody>
      </p:sp>
      <p:sp>
        <p:nvSpPr>
          <p:cNvPr id="10" name="Espace réservé du texte 3"/>
          <p:cNvSpPr>
            <a:spLocks noGrp="1"/>
          </p:cNvSpPr>
          <p:nvPr>
            <p:ph type="body" sz="quarter" idx="13"/>
          </p:nvPr>
        </p:nvSpPr>
        <p:spPr>
          <a:xfrm>
            <a:off x="6480043" y="740701"/>
            <a:ext cx="5088565" cy="5184576"/>
          </a:xfrm>
        </p:spPr>
        <p:txBody>
          <a:bodyPr>
            <a:normAutofit/>
          </a:bodyPr>
          <a:lstStyle>
            <a:lvl1pPr marL="457189" indent="-457189">
              <a:buFontTx/>
              <a:buBlip>
                <a:blip r:embed="rId2"/>
              </a:buBlip>
              <a:defRPr sz="1900" b="1">
                <a:latin typeface="Verdana" panose="020B0604030504040204" pitchFamily="34" charset="0"/>
                <a:ea typeface="Verdana" panose="020B0604030504040204" pitchFamily="34" charset="0"/>
              </a:defRPr>
            </a:lvl1pPr>
            <a:lvl2pPr marL="990575" indent="-380990">
              <a:buFontTx/>
              <a:buBlip>
                <a:blip r:embed="rId2"/>
              </a:buBlip>
              <a:defRPr sz="1900">
                <a:latin typeface="Verdana" panose="020B0604030504040204" pitchFamily="34" charset="0"/>
                <a:ea typeface="Verdana" panose="020B0604030504040204" pitchFamily="34" charset="0"/>
              </a:defRPr>
            </a:lvl2pPr>
            <a:lvl3pPr marL="1600160" indent="-380990">
              <a:buFontTx/>
              <a:buBlip>
                <a:blip r:embed="rId2"/>
              </a:buBlip>
              <a:defRPr sz="1900">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fr-FR"/>
              <a:t>Modifiez les styles du texte du masque</a:t>
            </a:r>
          </a:p>
          <a:p>
            <a:pPr lvl="1"/>
            <a:r>
              <a:rPr lang="fr-FR"/>
              <a:t>Deuxième niveau</a:t>
            </a:r>
          </a:p>
          <a:p>
            <a:pPr lvl="2"/>
            <a:r>
              <a:rPr lang="fr-FR"/>
              <a:t>Troisième niveau</a:t>
            </a:r>
          </a:p>
          <a:p>
            <a:pPr lvl="2"/>
            <a:endParaRPr lang="fr-FR"/>
          </a:p>
        </p:txBody>
      </p:sp>
      <p:pic>
        <p:nvPicPr>
          <p:cNvPr id="6" name="Image 5"/>
          <p:cNvPicPr>
            <a:picLocks noChangeAspect="1"/>
          </p:cNvPicPr>
          <p:nvPr userDrawn="1"/>
        </p:nvPicPr>
        <p:blipFill rotWithShape="1">
          <a:blip r:embed="rId3" cstate="print">
            <a:extLst>
              <a:ext uri="{28A0092B-C50C-407E-A947-70E740481C1C}">
                <a14:useLocalDpi xmlns:a14="http://schemas.microsoft.com/office/drawing/2010/main" val="0"/>
              </a:ext>
            </a:extLst>
          </a:blip>
          <a:srcRect t="36852" b="38457"/>
          <a:stretch/>
        </p:blipFill>
        <p:spPr>
          <a:xfrm>
            <a:off x="10222729" y="6309320"/>
            <a:ext cx="1969271" cy="486240"/>
          </a:xfrm>
          <a:prstGeom prst="rect">
            <a:avLst/>
          </a:prstGeom>
        </p:spPr>
      </p:pic>
    </p:spTree>
    <p:extLst>
      <p:ext uri="{BB962C8B-B14F-4D97-AF65-F5344CB8AC3E}">
        <p14:creationId xmlns:p14="http://schemas.microsoft.com/office/powerpoint/2010/main" val="144586049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3_Titre de section">
    <p:spTree>
      <p:nvGrpSpPr>
        <p:cNvPr id="1" name=""/>
        <p:cNvGrpSpPr/>
        <p:nvPr/>
      </p:nvGrpSpPr>
      <p:grpSpPr>
        <a:xfrm>
          <a:off x="0" y="0"/>
          <a:ext cx="0" cy="0"/>
          <a:chOff x="0" y="0"/>
          <a:chExt cx="0" cy="0"/>
        </a:xfrm>
      </p:grpSpPr>
      <p:sp>
        <p:nvSpPr>
          <p:cNvPr id="9" name="Titre 1"/>
          <p:cNvSpPr>
            <a:spLocks noGrp="1"/>
          </p:cNvSpPr>
          <p:nvPr>
            <p:ph type="title" hasCustomPrompt="1"/>
          </p:nvPr>
        </p:nvSpPr>
        <p:spPr>
          <a:xfrm>
            <a:off x="609600" y="274639"/>
            <a:ext cx="10972800" cy="1143000"/>
          </a:xfrm>
        </p:spPr>
        <p:txBody>
          <a:bodyPr>
            <a:normAutofit/>
          </a:bodyPr>
          <a:lstStyle>
            <a:lvl1pPr marL="609585" indent="-609585" algn="l">
              <a:buSzPct val="150000"/>
              <a:buFontTx/>
              <a:buBlip>
                <a:blip r:embed="rId2"/>
              </a:buBlip>
              <a:defRPr sz="3200" b="1" baseline="0">
                <a:latin typeface="Verdana" panose="020B0604030504040204" pitchFamily="34" charset="0"/>
                <a:ea typeface="Verdana" panose="020B0604030504040204" pitchFamily="34" charset="0"/>
              </a:defRPr>
            </a:lvl1pPr>
          </a:lstStyle>
          <a:p>
            <a:r>
              <a:rPr lang="fr-FR"/>
              <a:t>Modifiez le style de titre</a:t>
            </a:r>
          </a:p>
        </p:txBody>
      </p:sp>
      <p:cxnSp>
        <p:nvCxnSpPr>
          <p:cNvPr id="11" name="Connecteur droit 10"/>
          <p:cNvCxnSpPr/>
          <p:nvPr userDrawn="1"/>
        </p:nvCxnSpPr>
        <p:spPr>
          <a:xfrm>
            <a:off x="1391477" y="1124744"/>
            <a:ext cx="10177131" cy="0"/>
          </a:xfrm>
          <a:prstGeom prst="line">
            <a:avLst/>
          </a:prstGeom>
          <a:ln w="38100">
            <a:solidFill>
              <a:srgbClr val="999898"/>
            </a:solidFill>
          </a:ln>
        </p:spPr>
        <p:style>
          <a:lnRef idx="1">
            <a:schemeClr val="accent1"/>
          </a:lnRef>
          <a:fillRef idx="0">
            <a:schemeClr val="accent1"/>
          </a:fillRef>
          <a:effectRef idx="0">
            <a:schemeClr val="accent1"/>
          </a:effectRef>
          <a:fontRef idx="minor">
            <a:schemeClr val="tx1"/>
          </a:fontRef>
        </p:style>
      </p:cxnSp>
      <p:sp>
        <p:nvSpPr>
          <p:cNvPr id="26" name="Espace réservé de l'image de la bibliothèque 5"/>
          <p:cNvSpPr>
            <a:spLocks noGrp="1"/>
          </p:cNvSpPr>
          <p:nvPr>
            <p:ph type="clipArt" sz="quarter" idx="14" hasCustomPrompt="1"/>
          </p:nvPr>
        </p:nvSpPr>
        <p:spPr>
          <a:xfrm>
            <a:off x="6672064" y="1796819"/>
            <a:ext cx="4741949" cy="4295521"/>
          </a:xfrm>
        </p:spPr>
        <p:txBody>
          <a:bodyPr anchor="ctr">
            <a:noAutofit/>
          </a:bodyPr>
          <a:lstStyle>
            <a:lvl1pPr marL="0" indent="0" algn="ctr">
              <a:buNone/>
              <a:defRPr sz="1600">
                <a:latin typeface="Verdana" panose="020B0604030504040204" pitchFamily="34" charset="0"/>
                <a:ea typeface="Verdana" panose="020B0604030504040204" pitchFamily="34" charset="0"/>
              </a:defRPr>
            </a:lvl1pPr>
          </a:lstStyle>
          <a:p>
            <a:r>
              <a:rPr lang="fr-FR"/>
              <a:t>Image ou schéma</a:t>
            </a:r>
          </a:p>
        </p:txBody>
      </p:sp>
      <p:sp>
        <p:nvSpPr>
          <p:cNvPr id="4" name="Espace réservé du texte 3"/>
          <p:cNvSpPr>
            <a:spLocks noGrp="1"/>
          </p:cNvSpPr>
          <p:nvPr>
            <p:ph type="body" sz="quarter" idx="15" hasCustomPrompt="1"/>
          </p:nvPr>
        </p:nvSpPr>
        <p:spPr>
          <a:xfrm>
            <a:off x="623393" y="1797051"/>
            <a:ext cx="5760475" cy="4320116"/>
          </a:xfrm>
        </p:spPr>
        <p:txBody>
          <a:bodyPr>
            <a:normAutofit/>
          </a:bodyPr>
          <a:lstStyle>
            <a:lvl1pPr marL="228594" indent="-228594">
              <a:buClr>
                <a:srgbClr val="253C6E"/>
              </a:buClr>
              <a:buFont typeface="Wingdings" panose="05000000000000000000" pitchFamily="2" charset="2"/>
              <a:buChar char="§"/>
              <a:defRPr sz="1600" b="1" baseline="0">
                <a:latin typeface="Verdana" panose="020B0604030504040204" pitchFamily="34" charset="0"/>
                <a:ea typeface="Verdana" panose="020B0604030504040204" pitchFamily="34" charset="0"/>
              </a:defRPr>
            </a:lvl1pPr>
          </a:lstStyle>
          <a:p>
            <a:pPr lvl="0"/>
            <a:r>
              <a:rPr lang="fr-FR"/>
              <a:t>Ajoutez vos </a:t>
            </a:r>
            <a:r>
              <a:rPr lang="fr-FR" err="1"/>
              <a:t>bullet</a:t>
            </a:r>
            <a:r>
              <a:rPr lang="fr-FR"/>
              <a:t> point ici</a:t>
            </a:r>
          </a:p>
          <a:p>
            <a:pPr lvl="0"/>
            <a:endParaRPr lang="fr-FR"/>
          </a:p>
        </p:txBody>
      </p:sp>
      <p:pic>
        <p:nvPicPr>
          <p:cNvPr id="13" name="Imag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t="36852" b="38457"/>
          <a:stretch/>
        </p:blipFill>
        <p:spPr>
          <a:xfrm>
            <a:off x="10222729" y="6309320"/>
            <a:ext cx="1969271" cy="486240"/>
          </a:xfrm>
          <a:prstGeom prst="rect">
            <a:avLst/>
          </a:prstGeom>
        </p:spPr>
      </p:pic>
      <p:sp>
        <p:nvSpPr>
          <p:cNvPr id="14" name="Rectangle 13"/>
          <p:cNvSpPr/>
          <p:nvPr userDrawn="1"/>
        </p:nvSpPr>
        <p:spPr>
          <a:xfrm>
            <a:off x="11664619" y="3236979"/>
            <a:ext cx="527381" cy="480053"/>
          </a:xfrm>
          <a:prstGeom prst="rect">
            <a:avLst/>
          </a:prstGeom>
          <a:solidFill>
            <a:srgbClr val="253C6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sz="1500" b="1">
              <a:solidFill>
                <a:srgbClr val="FFFFFF"/>
              </a:solidFill>
            </a:endParaRPr>
          </a:p>
        </p:txBody>
      </p:sp>
      <p:sp>
        <p:nvSpPr>
          <p:cNvPr id="15" name="Espace réservé du numéro de diapositive 5"/>
          <p:cNvSpPr>
            <a:spLocks noGrp="1"/>
          </p:cNvSpPr>
          <p:nvPr>
            <p:ph type="sldNum" sz="quarter" idx="4"/>
          </p:nvPr>
        </p:nvSpPr>
        <p:spPr>
          <a:xfrm>
            <a:off x="11664619" y="3294443"/>
            <a:ext cx="527381" cy="365125"/>
          </a:xfrm>
          <a:prstGeom prst="rect">
            <a:avLst/>
          </a:prstGeom>
        </p:spPr>
        <p:txBody>
          <a:bodyPr vert="horz" lIns="121917" tIns="60958" rIns="121917" bIns="60958" rtlCol="0" anchor="ctr"/>
          <a:lstStyle>
            <a:lvl1pPr algn="r">
              <a:defRPr sz="1200">
                <a:solidFill>
                  <a:schemeClr val="bg1"/>
                </a:solidFill>
                <a:latin typeface="Verdana" panose="020B0604030504040204" pitchFamily="34" charset="0"/>
                <a:ea typeface="Verdana" panose="020B0604030504040204" pitchFamily="34" charset="0"/>
              </a:defRPr>
            </a:lvl1pPr>
          </a:lstStyle>
          <a:p>
            <a:fld id="{7D5F8832-E174-4AE9-A00A-ECCED6FD8C0F}"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115438601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7" name="Rectangle 6"/>
          <p:cNvSpPr/>
          <p:nvPr userDrawn="1"/>
        </p:nvSpPr>
        <p:spPr>
          <a:xfrm>
            <a:off x="373305" y="266708"/>
            <a:ext cx="11521280" cy="6240693"/>
          </a:xfrm>
          <a:prstGeom prst="rect">
            <a:avLst/>
          </a:prstGeom>
          <a:solidFill>
            <a:srgbClr val="253C6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sz="3200">
              <a:solidFill>
                <a:srgbClr val="FFFFFF"/>
              </a:solidFill>
              <a:ea typeface="Verdana" panose="020B0604030504040204" pitchFamily="34" charset="0"/>
            </a:endParaRPr>
          </a:p>
        </p:txBody>
      </p:sp>
      <p:sp>
        <p:nvSpPr>
          <p:cNvPr id="3" name="Sous-titre 2"/>
          <p:cNvSpPr>
            <a:spLocks noGrp="1"/>
          </p:cNvSpPr>
          <p:nvPr>
            <p:ph type="subTitle" idx="1" hasCustomPrompt="1"/>
          </p:nvPr>
        </p:nvSpPr>
        <p:spPr>
          <a:xfrm>
            <a:off x="1199456" y="2276872"/>
            <a:ext cx="10407096" cy="777664"/>
          </a:xfrm>
        </p:spPr>
        <p:txBody>
          <a:bodyPr>
            <a:normAutofit/>
          </a:bodyPr>
          <a:lstStyle>
            <a:lvl1pPr marL="0" indent="0" algn="l">
              <a:buNone/>
              <a:defRPr sz="3200" b="1" baseline="0">
                <a:solidFill>
                  <a:schemeClr val="bg1"/>
                </a:solidFill>
                <a:latin typeface="Verdana" panose="020B0604030504040204" pitchFamily="34" charset="0"/>
                <a:ea typeface="Verdana" panose="020B0604030504040204"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fr-FR"/>
              <a:t>Slide de transition</a:t>
            </a:r>
          </a:p>
        </p:txBody>
      </p:sp>
      <p:pic>
        <p:nvPicPr>
          <p:cNvPr id="8"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76321" y="5936203"/>
            <a:ext cx="1675916" cy="469224"/>
          </a:xfrm>
          <a:prstGeom prst="rect">
            <a:avLst/>
          </a:prstGeom>
        </p:spPr>
      </p:pic>
      <p:pic>
        <p:nvPicPr>
          <p:cNvPr id="9" name="Picture 2" descr="R:\DATA_UTILS\UTILS_DRPC_COM\01_CHARTE-GRAPHIQUE\Charte-graphique-2021\LOGO_2022\CAfrance_24-11\CAfrance\CAfranceVBLANC.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752737" y="5356757"/>
            <a:ext cx="1068916" cy="1083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66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9_Titre de section">
    <p:spTree>
      <p:nvGrpSpPr>
        <p:cNvPr id="1" name=""/>
        <p:cNvGrpSpPr/>
        <p:nvPr/>
      </p:nvGrpSpPr>
      <p:grpSpPr>
        <a:xfrm>
          <a:off x="0" y="0"/>
          <a:ext cx="0" cy="0"/>
          <a:chOff x="0" y="0"/>
          <a:chExt cx="0" cy="0"/>
        </a:xfrm>
      </p:grpSpPr>
      <p:sp>
        <p:nvSpPr>
          <p:cNvPr id="14" name="Rectangle 13"/>
          <p:cNvSpPr/>
          <p:nvPr userDrawn="1"/>
        </p:nvSpPr>
        <p:spPr>
          <a:xfrm>
            <a:off x="623392" y="1908651"/>
            <a:ext cx="3840427" cy="3248540"/>
          </a:xfrm>
          <a:prstGeom prst="rect">
            <a:avLst/>
          </a:prstGeom>
          <a:solidFill>
            <a:srgbClr val="253C6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a:solidFill>
                <a:srgbClr val="FFFFFF"/>
              </a:solidFill>
            </a:endParaRPr>
          </a:p>
        </p:txBody>
      </p:sp>
      <p:sp>
        <p:nvSpPr>
          <p:cNvPr id="9" name="Titre 1"/>
          <p:cNvSpPr>
            <a:spLocks noGrp="1"/>
          </p:cNvSpPr>
          <p:nvPr>
            <p:ph type="title" hasCustomPrompt="1"/>
          </p:nvPr>
        </p:nvSpPr>
        <p:spPr>
          <a:xfrm>
            <a:off x="609600" y="274639"/>
            <a:ext cx="10972800" cy="1143000"/>
          </a:xfrm>
        </p:spPr>
        <p:txBody>
          <a:bodyPr>
            <a:normAutofit/>
          </a:bodyPr>
          <a:lstStyle>
            <a:lvl1pPr marL="609585" indent="-609585" algn="l">
              <a:buSzPct val="150000"/>
              <a:buFontTx/>
              <a:buBlip>
                <a:blip r:embed="rId2"/>
              </a:buBlip>
              <a:defRPr sz="3200" b="1" baseline="0">
                <a:latin typeface="Verdana" panose="020B0604030504040204" pitchFamily="34" charset="0"/>
                <a:ea typeface="Verdana" panose="020B0604030504040204" pitchFamily="34" charset="0"/>
              </a:defRPr>
            </a:lvl1pPr>
          </a:lstStyle>
          <a:p>
            <a:r>
              <a:rPr lang="fr-FR"/>
              <a:t>Modifiez le style de titre</a:t>
            </a:r>
          </a:p>
        </p:txBody>
      </p:sp>
      <p:cxnSp>
        <p:nvCxnSpPr>
          <p:cNvPr id="11" name="Connecteur droit 10"/>
          <p:cNvCxnSpPr/>
          <p:nvPr userDrawn="1"/>
        </p:nvCxnSpPr>
        <p:spPr>
          <a:xfrm>
            <a:off x="1391477" y="1124744"/>
            <a:ext cx="10177131" cy="0"/>
          </a:xfrm>
          <a:prstGeom prst="line">
            <a:avLst/>
          </a:prstGeom>
          <a:ln w="38100">
            <a:solidFill>
              <a:srgbClr val="999898"/>
            </a:solidFill>
          </a:ln>
        </p:spPr>
        <p:style>
          <a:lnRef idx="1">
            <a:schemeClr val="accent1"/>
          </a:lnRef>
          <a:fillRef idx="0">
            <a:schemeClr val="accent1"/>
          </a:fillRef>
          <a:effectRef idx="0">
            <a:schemeClr val="accent1"/>
          </a:effectRef>
          <a:fontRef idx="minor">
            <a:schemeClr val="tx1"/>
          </a:fontRef>
        </p:style>
      </p:cxnSp>
      <p:sp>
        <p:nvSpPr>
          <p:cNvPr id="7" name="Espace réservé du texte 6"/>
          <p:cNvSpPr>
            <a:spLocks noGrp="1"/>
          </p:cNvSpPr>
          <p:nvPr>
            <p:ph type="body" sz="quarter" idx="10" hasCustomPrompt="1"/>
          </p:nvPr>
        </p:nvSpPr>
        <p:spPr>
          <a:xfrm>
            <a:off x="4656667" y="1892830"/>
            <a:ext cx="6911941" cy="480317"/>
          </a:xfrm>
        </p:spPr>
        <p:txBody>
          <a:bodyPr>
            <a:normAutofit/>
          </a:bodyPr>
          <a:lstStyle>
            <a:lvl1pPr marL="0" indent="0">
              <a:buNone/>
              <a:defRPr sz="1900" b="1" baseline="0">
                <a:latin typeface="Verdana" panose="020B0604030504040204" pitchFamily="34" charset="0"/>
                <a:ea typeface="Verdana" panose="020B0604030504040204" pitchFamily="34" charset="0"/>
              </a:defRPr>
            </a:lvl1pPr>
            <a:lvl4pPr marL="1828754" indent="0">
              <a:buNone/>
              <a:defRPr/>
            </a:lvl4pPr>
          </a:lstStyle>
          <a:p>
            <a:pPr lvl="0"/>
            <a:r>
              <a:rPr lang="fr-FR"/>
              <a:t>Les principaux points à retenir : </a:t>
            </a:r>
          </a:p>
          <a:p>
            <a:pPr lvl="0"/>
            <a:endParaRPr lang="fr-FR"/>
          </a:p>
          <a:p>
            <a:pPr lvl="0"/>
            <a:endParaRPr lang="fr-FR"/>
          </a:p>
          <a:p>
            <a:pPr lvl="0"/>
            <a:endParaRPr lang="fr-FR"/>
          </a:p>
        </p:txBody>
      </p:sp>
      <p:sp>
        <p:nvSpPr>
          <p:cNvPr id="15" name="Espace réservé du texte 6"/>
          <p:cNvSpPr>
            <a:spLocks noGrp="1"/>
          </p:cNvSpPr>
          <p:nvPr>
            <p:ph type="body" sz="quarter" idx="11" hasCustomPrompt="1"/>
          </p:nvPr>
        </p:nvSpPr>
        <p:spPr>
          <a:xfrm>
            <a:off x="4656667" y="2468893"/>
            <a:ext cx="6911941" cy="2688299"/>
          </a:xfrm>
        </p:spPr>
        <p:txBody>
          <a:bodyPr>
            <a:normAutofit/>
          </a:bodyPr>
          <a:lstStyle>
            <a:lvl1pPr marL="228594" marR="0" indent="-228594" algn="l" defTabSz="1219170" rtl="0" eaLnBrk="1" fontAlgn="auto" latinLnBrk="0" hangingPunct="1">
              <a:lnSpc>
                <a:spcPct val="100000"/>
              </a:lnSpc>
              <a:spcBef>
                <a:spcPct val="20000"/>
              </a:spcBef>
              <a:spcAft>
                <a:spcPts val="0"/>
              </a:spcAft>
              <a:buClr>
                <a:srgbClr val="253C6E"/>
              </a:buClr>
              <a:buSzTx/>
              <a:buFont typeface="Wingdings" panose="05000000000000000000" pitchFamily="2" charset="2"/>
              <a:buChar char="§"/>
              <a:tabLst/>
              <a:defRPr sz="1500" b="1" baseline="0">
                <a:latin typeface="Verdana" panose="020B0604030504040204" pitchFamily="34" charset="0"/>
                <a:ea typeface="Verdana" panose="020B0604030504040204" pitchFamily="34" charset="0"/>
              </a:defRPr>
            </a:lvl1pPr>
            <a:lvl4pPr marL="1828754" indent="0">
              <a:buNone/>
              <a:defRPr/>
            </a:lvl4pPr>
          </a:lstStyle>
          <a:p>
            <a:pPr lvl="0"/>
            <a:r>
              <a:rPr lang="fr-FR"/>
              <a:t>Ajoutez les points à retenir</a:t>
            </a:r>
          </a:p>
          <a:p>
            <a:pPr lvl="0"/>
            <a:r>
              <a:rPr lang="fr-FR"/>
              <a:t>Ajoutez les points à retenir</a:t>
            </a:r>
          </a:p>
          <a:p>
            <a:pPr lvl="0"/>
            <a:endParaRPr lang="fr-FR"/>
          </a:p>
          <a:p>
            <a:pPr lvl="0"/>
            <a:endParaRPr lang="fr-FR"/>
          </a:p>
          <a:p>
            <a:pPr lvl="0"/>
            <a:endParaRPr lang="fr-FR"/>
          </a:p>
          <a:p>
            <a:pPr lvl="0"/>
            <a:endParaRPr lang="fr-FR"/>
          </a:p>
        </p:txBody>
      </p:sp>
      <p:sp>
        <p:nvSpPr>
          <p:cNvPr id="17" name="Espace réservé du texte 6"/>
          <p:cNvSpPr>
            <a:spLocks noGrp="1"/>
          </p:cNvSpPr>
          <p:nvPr>
            <p:ph type="body" sz="quarter" idx="12" hasCustomPrompt="1"/>
          </p:nvPr>
        </p:nvSpPr>
        <p:spPr>
          <a:xfrm>
            <a:off x="767408" y="2276872"/>
            <a:ext cx="3552395" cy="1152128"/>
          </a:xfrm>
        </p:spPr>
        <p:txBody>
          <a:bodyPr>
            <a:normAutofit/>
          </a:bodyPr>
          <a:lstStyle>
            <a:lvl1pPr marL="0" indent="0">
              <a:buNone/>
              <a:defRPr sz="1700" b="1" baseline="0">
                <a:solidFill>
                  <a:schemeClr val="bg1"/>
                </a:solidFill>
                <a:latin typeface="Verdana" panose="020B0604030504040204" pitchFamily="34" charset="0"/>
                <a:ea typeface="Verdana" panose="020B0604030504040204" pitchFamily="34" charset="0"/>
              </a:defRPr>
            </a:lvl1pPr>
            <a:lvl4pPr marL="1828754" indent="0">
              <a:buNone/>
              <a:defRPr/>
            </a:lvl4pPr>
          </a:lstStyle>
          <a:p>
            <a:pPr lvl="0"/>
            <a:r>
              <a:rPr lang="fr-FR"/>
              <a:t>Principale information à retenir</a:t>
            </a:r>
          </a:p>
          <a:p>
            <a:pPr lvl="0"/>
            <a:endParaRPr lang="fr-FR"/>
          </a:p>
          <a:p>
            <a:pPr lvl="0"/>
            <a:endParaRPr lang="fr-FR"/>
          </a:p>
          <a:p>
            <a:pPr lvl="0"/>
            <a:endParaRPr lang="fr-FR"/>
          </a:p>
        </p:txBody>
      </p:sp>
      <p:pic>
        <p:nvPicPr>
          <p:cNvPr id="10" name="Image 9"/>
          <p:cNvPicPr>
            <a:picLocks noChangeAspect="1"/>
          </p:cNvPicPr>
          <p:nvPr userDrawn="1"/>
        </p:nvPicPr>
        <p:blipFill rotWithShape="1">
          <a:blip r:embed="rId3" cstate="print">
            <a:extLst>
              <a:ext uri="{28A0092B-C50C-407E-A947-70E740481C1C}">
                <a14:useLocalDpi xmlns:a14="http://schemas.microsoft.com/office/drawing/2010/main" val="0"/>
              </a:ext>
            </a:extLst>
          </a:blip>
          <a:srcRect t="36852" b="38457"/>
          <a:stretch/>
        </p:blipFill>
        <p:spPr>
          <a:xfrm>
            <a:off x="10222729" y="6309320"/>
            <a:ext cx="1969271" cy="486240"/>
          </a:xfrm>
          <a:prstGeom prst="rect">
            <a:avLst/>
          </a:prstGeom>
        </p:spPr>
      </p:pic>
      <p:sp>
        <p:nvSpPr>
          <p:cNvPr id="12" name="Rectangle 11"/>
          <p:cNvSpPr/>
          <p:nvPr userDrawn="1"/>
        </p:nvSpPr>
        <p:spPr>
          <a:xfrm>
            <a:off x="11664619" y="3236979"/>
            <a:ext cx="527381" cy="480053"/>
          </a:xfrm>
          <a:prstGeom prst="rect">
            <a:avLst/>
          </a:prstGeom>
          <a:solidFill>
            <a:srgbClr val="253C6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sz="1500" b="1">
              <a:solidFill>
                <a:srgbClr val="FFFFFF"/>
              </a:solidFill>
            </a:endParaRPr>
          </a:p>
        </p:txBody>
      </p:sp>
      <p:sp>
        <p:nvSpPr>
          <p:cNvPr id="13" name="Espace réservé du numéro de diapositive 5"/>
          <p:cNvSpPr>
            <a:spLocks noGrp="1"/>
          </p:cNvSpPr>
          <p:nvPr>
            <p:ph type="sldNum" sz="quarter" idx="4"/>
          </p:nvPr>
        </p:nvSpPr>
        <p:spPr>
          <a:xfrm>
            <a:off x="11664619" y="3294443"/>
            <a:ext cx="527381" cy="365125"/>
          </a:xfrm>
          <a:prstGeom prst="rect">
            <a:avLst/>
          </a:prstGeom>
        </p:spPr>
        <p:txBody>
          <a:bodyPr vert="horz" lIns="121917" tIns="60958" rIns="121917" bIns="60958" rtlCol="0" anchor="ctr"/>
          <a:lstStyle>
            <a:lvl1pPr algn="r">
              <a:defRPr sz="1200">
                <a:solidFill>
                  <a:schemeClr val="bg1"/>
                </a:solidFill>
                <a:latin typeface="Verdana" panose="020B0604030504040204" pitchFamily="34" charset="0"/>
                <a:ea typeface="Verdana" panose="020B0604030504040204" pitchFamily="34" charset="0"/>
              </a:defRPr>
            </a:lvl1pPr>
          </a:lstStyle>
          <a:p>
            <a:fld id="{7D5F8832-E174-4AE9-A00A-ECCED6FD8C0F}"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931013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lvl1pPr marL="609585" indent="-609585" algn="l">
              <a:buSzPct val="150000"/>
              <a:buFontTx/>
              <a:buBlip>
                <a:blip r:embed="rId2"/>
              </a:buBlip>
              <a:defRPr sz="3200" b="1">
                <a:latin typeface="Verdana" panose="020B0604030504040204" pitchFamily="34" charset="0"/>
                <a:ea typeface="Verdana" panose="020B0604030504040204" pitchFamily="34" charset="0"/>
              </a:defRPr>
            </a:lvl1pPr>
          </a:lstStyle>
          <a:p>
            <a:r>
              <a:rPr lang="fr-FR"/>
              <a:t>Modifiez le style du titre</a:t>
            </a:r>
          </a:p>
        </p:txBody>
      </p:sp>
      <p:cxnSp>
        <p:nvCxnSpPr>
          <p:cNvPr id="9" name="Connecteur droit 8"/>
          <p:cNvCxnSpPr/>
          <p:nvPr userDrawn="1"/>
        </p:nvCxnSpPr>
        <p:spPr>
          <a:xfrm>
            <a:off x="1391477" y="1124744"/>
            <a:ext cx="10177131" cy="0"/>
          </a:xfrm>
          <a:prstGeom prst="line">
            <a:avLst/>
          </a:prstGeom>
          <a:ln w="38100">
            <a:solidFill>
              <a:srgbClr val="999898"/>
            </a:solidFill>
          </a:ln>
        </p:spPr>
        <p:style>
          <a:lnRef idx="1">
            <a:schemeClr val="accent1"/>
          </a:lnRef>
          <a:fillRef idx="0">
            <a:schemeClr val="accent1"/>
          </a:fillRef>
          <a:effectRef idx="0">
            <a:schemeClr val="accent1"/>
          </a:effectRef>
          <a:fontRef idx="minor">
            <a:schemeClr val="tx1"/>
          </a:fontRef>
        </p:style>
      </p:cxnSp>
      <p:sp>
        <p:nvSpPr>
          <p:cNvPr id="15" name="Espace réservé du texte 14"/>
          <p:cNvSpPr>
            <a:spLocks noGrp="1"/>
          </p:cNvSpPr>
          <p:nvPr>
            <p:ph type="body" sz="quarter" idx="10" hasCustomPrompt="1"/>
          </p:nvPr>
        </p:nvSpPr>
        <p:spPr>
          <a:xfrm>
            <a:off x="617339" y="1720651"/>
            <a:ext cx="10951268" cy="3724572"/>
          </a:xfrm>
        </p:spPr>
        <p:txBody>
          <a:bodyPr>
            <a:normAutofit/>
          </a:bodyPr>
          <a:lstStyle>
            <a:lvl1pPr marL="0" indent="0">
              <a:buNone/>
              <a:defRPr sz="2100">
                <a:latin typeface="Verdana" panose="020B0604030504040204" pitchFamily="34" charset="0"/>
                <a:ea typeface="Verdana" panose="020B0604030504040204" pitchFamily="34" charset="0"/>
              </a:defRPr>
            </a:lvl1pPr>
          </a:lstStyle>
          <a:p>
            <a:pPr lvl="0"/>
            <a:r>
              <a:rPr lang="fr-FR"/>
              <a:t>Ajoutez votre texte ici</a:t>
            </a:r>
          </a:p>
        </p:txBody>
      </p:sp>
      <p:pic>
        <p:nvPicPr>
          <p:cNvPr id="7" name="Image 6"/>
          <p:cNvPicPr>
            <a:picLocks noChangeAspect="1"/>
          </p:cNvPicPr>
          <p:nvPr userDrawn="1"/>
        </p:nvPicPr>
        <p:blipFill rotWithShape="1">
          <a:blip r:embed="rId3" cstate="print">
            <a:extLst>
              <a:ext uri="{28A0092B-C50C-407E-A947-70E740481C1C}">
                <a14:useLocalDpi xmlns:a14="http://schemas.microsoft.com/office/drawing/2010/main" val="0"/>
              </a:ext>
            </a:extLst>
          </a:blip>
          <a:srcRect t="36852" b="38457"/>
          <a:stretch/>
        </p:blipFill>
        <p:spPr>
          <a:xfrm>
            <a:off x="10222729" y="6309320"/>
            <a:ext cx="1969271" cy="486240"/>
          </a:xfrm>
          <a:prstGeom prst="rect">
            <a:avLst/>
          </a:prstGeom>
        </p:spPr>
      </p:pic>
      <p:sp>
        <p:nvSpPr>
          <p:cNvPr id="6" name="Rectangle 5"/>
          <p:cNvSpPr/>
          <p:nvPr userDrawn="1"/>
        </p:nvSpPr>
        <p:spPr>
          <a:xfrm>
            <a:off x="11664619" y="3236979"/>
            <a:ext cx="527381" cy="480053"/>
          </a:xfrm>
          <a:prstGeom prst="rect">
            <a:avLst/>
          </a:prstGeom>
          <a:solidFill>
            <a:srgbClr val="253C6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sz="1500" b="1">
              <a:solidFill>
                <a:srgbClr val="FFFFFF"/>
              </a:solidFill>
            </a:endParaRPr>
          </a:p>
        </p:txBody>
      </p:sp>
      <p:sp>
        <p:nvSpPr>
          <p:cNvPr id="8" name="Espace réservé du numéro de diapositive 5"/>
          <p:cNvSpPr>
            <a:spLocks noGrp="1"/>
          </p:cNvSpPr>
          <p:nvPr>
            <p:ph type="sldNum" sz="quarter" idx="4"/>
          </p:nvPr>
        </p:nvSpPr>
        <p:spPr>
          <a:xfrm>
            <a:off x="11664619" y="3294443"/>
            <a:ext cx="527381" cy="365125"/>
          </a:xfrm>
          <a:prstGeom prst="rect">
            <a:avLst/>
          </a:prstGeom>
        </p:spPr>
        <p:txBody>
          <a:bodyPr vert="horz" lIns="121917" tIns="60958" rIns="121917" bIns="60958" rtlCol="0" anchor="ctr"/>
          <a:lstStyle>
            <a:lvl1pPr algn="r">
              <a:defRPr sz="1200">
                <a:solidFill>
                  <a:schemeClr val="bg1"/>
                </a:solidFill>
                <a:latin typeface="Verdana" panose="020B0604030504040204" pitchFamily="34" charset="0"/>
                <a:ea typeface="Verdana" panose="020B0604030504040204" pitchFamily="34" charset="0"/>
              </a:defRPr>
            </a:lvl1pPr>
          </a:lstStyle>
          <a:p>
            <a:fld id="{7D5F8832-E174-4AE9-A00A-ECCED6FD8C0F}"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274427648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Disposition personnalisée">
    <p:spTree>
      <p:nvGrpSpPr>
        <p:cNvPr id="1" name=""/>
        <p:cNvGrpSpPr/>
        <p:nvPr/>
      </p:nvGrpSpPr>
      <p:grpSpPr>
        <a:xfrm>
          <a:off x="0" y="0"/>
          <a:ext cx="0" cy="0"/>
          <a:chOff x="0" y="0"/>
          <a:chExt cx="0" cy="0"/>
        </a:xfrm>
      </p:grpSpPr>
      <p:sp>
        <p:nvSpPr>
          <p:cNvPr id="18" name="Espace réservé du texte 14"/>
          <p:cNvSpPr>
            <a:spLocks noGrp="1"/>
          </p:cNvSpPr>
          <p:nvPr>
            <p:ph type="body" sz="quarter" idx="11" hasCustomPrompt="1"/>
          </p:nvPr>
        </p:nvSpPr>
        <p:spPr>
          <a:xfrm>
            <a:off x="5601677" y="6562085"/>
            <a:ext cx="1174888" cy="652232"/>
          </a:xfrm>
        </p:spPr>
        <p:txBody>
          <a:bodyPr>
            <a:normAutofit/>
          </a:bodyPr>
          <a:lstStyle>
            <a:lvl1pPr marL="0" indent="0" algn="ctr">
              <a:buNone/>
              <a:defRPr sz="1400" b="1">
                <a:solidFill>
                  <a:srgbClr val="D7D7D7"/>
                </a:solidFill>
                <a:latin typeface="Verdana" panose="020B0604030504040204" pitchFamily="34" charset="0"/>
                <a:ea typeface="Verdana" panose="020B0604030504040204" pitchFamily="34" charset="0"/>
              </a:defRPr>
            </a:lvl1pPr>
          </a:lstStyle>
          <a:p>
            <a:pPr lvl="0"/>
            <a:r>
              <a:rPr lang="fr-FR"/>
              <a:t>Heure intermédiaire</a:t>
            </a:r>
          </a:p>
        </p:txBody>
      </p:sp>
      <p:sp>
        <p:nvSpPr>
          <p:cNvPr id="19" name="Espace réservé du texte 14"/>
          <p:cNvSpPr>
            <a:spLocks noGrp="1"/>
          </p:cNvSpPr>
          <p:nvPr>
            <p:ph type="body" sz="quarter" idx="12" hasCustomPrompt="1"/>
          </p:nvPr>
        </p:nvSpPr>
        <p:spPr>
          <a:xfrm>
            <a:off x="7253096" y="6560647"/>
            <a:ext cx="1174888" cy="652232"/>
          </a:xfrm>
        </p:spPr>
        <p:txBody>
          <a:bodyPr>
            <a:normAutofit/>
          </a:bodyPr>
          <a:lstStyle>
            <a:lvl1pPr marL="0" indent="0" algn="ctr">
              <a:buNone/>
              <a:defRPr sz="1400" b="1">
                <a:solidFill>
                  <a:srgbClr val="D7D7D7"/>
                </a:solidFill>
                <a:latin typeface="Verdana" panose="020B0604030504040204" pitchFamily="34" charset="0"/>
                <a:ea typeface="Verdana" panose="020B0604030504040204" pitchFamily="34" charset="0"/>
              </a:defRPr>
            </a:lvl1pPr>
          </a:lstStyle>
          <a:p>
            <a:pPr lvl="0"/>
            <a:r>
              <a:rPr lang="fr-FR"/>
              <a:t>Heure de fin</a:t>
            </a:r>
          </a:p>
        </p:txBody>
      </p:sp>
      <p:cxnSp>
        <p:nvCxnSpPr>
          <p:cNvPr id="6" name="Connecteur droit 5"/>
          <p:cNvCxnSpPr>
            <a:endCxn id="9" idx="6"/>
          </p:cNvCxnSpPr>
          <p:nvPr userDrawn="1"/>
        </p:nvCxnSpPr>
        <p:spPr>
          <a:xfrm>
            <a:off x="4537704" y="6155952"/>
            <a:ext cx="3514592" cy="0"/>
          </a:xfrm>
          <a:prstGeom prst="line">
            <a:avLst/>
          </a:prstGeom>
          <a:ln w="57150">
            <a:solidFill>
              <a:srgbClr val="999898"/>
            </a:solidFill>
          </a:ln>
        </p:spPr>
        <p:style>
          <a:lnRef idx="1">
            <a:schemeClr val="accent1"/>
          </a:lnRef>
          <a:fillRef idx="0">
            <a:schemeClr val="accent1"/>
          </a:fillRef>
          <a:effectRef idx="0">
            <a:schemeClr val="accent1"/>
          </a:effectRef>
          <a:fontRef idx="minor">
            <a:schemeClr val="tx1"/>
          </a:fontRef>
        </p:style>
      </p:cxnSp>
      <p:sp>
        <p:nvSpPr>
          <p:cNvPr id="7" name="Ellipse 6"/>
          <p:cNvSpPr/>
          <p:nvPr userDrawn="1"/>
        </p:nvSpPr>
        <p:spPr>
          <a:xfrm>
            <a:off x="4325948" y="5944196"/>
            <a:ext cx="423512" cy="423512"/>
          </a:xfrm>
          <a:prstGeom prst="ellipse">
            <a:avLst/>
          </a:prstGeom>
          <a:solidFill>
            <a:srgbClr val="253C6E"/>
          </a:solidFill>
          <a:ln w="57150">
            <a:solidFill>
              <a:srgbClr val="253C6E"/>
            </a:solidFill>
          </a:ln>
        </p:spPr>
        <p:style>
          <a:lnRef idx="1">
            <a:schemeClr val="accent1"/>
          </a:lnRef>
          <a:fillRef idx="0">
            <a:schemeClr val="accent1"/>
          </a:fillRef>
          <a:effectRef idx="0">
            <a:schemeClr val="accent1"/>
          </a:effectRef>
          <a:fontRef idx="minor">
            <a:schemeClr val="tx1"/>
          </a:fontRef>
        </p:style>
        <p:txBody>
          <a:bodyPr lIns="91438" tIns="45719" rIns="91438" bIns="45719" rtlCol="0" anchor="ctr"/>
          <a:lstStyle/>
          <a:p>
            <a:pPr algn="ctr"/>
            <a:r>
              <a:rPr lang="fr-FR" sz="1900" b="1">
                <a:solidFill>
                  <a:prstClr val="white"/>
                </a:solidFill>
              </a:rPr>
              <a:t>1</a:t>
            </a:r>
          </a:p>
        </p:txBody>
      </p:sp>
      <p:sp>
        <p:nvSpPr>
          <p:cNvPr id="8" name="Ellipse 7"/>
          <p:cNvSpPr/>
          <p:nvPr userDrawn="1"/>
        </p:nvSpPr>
        <p:spPr>
          <a:xfrm>
            <a:off x="5977365" y="5944196"/>
            <a:ext cx="423512" cy="423512"/>
          </a:xfrm>
          <a:prstGeom prst="ellipse">
            <a:avLst/>
          </a:prstGeom>
          <a:solidFill>
            <a:schemeClr val="bg1"/>
          </a:solidFill>
          <a:ln w="57150">
            <a:solidFill>
              <a:srgbClr val="253C6E"/>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fr-FR" sz="2100" b="1">
                <a:solidFill>
                  <a:prstClr val="white"/>
                </a:solidFill>
              </a:rPr>
              <a:t>2</a:t>
            </a:r>
          </a:p>
        </p:txBody>
      </p:sp>
      <p:sp>
        <p:nvSpPr>
          <p:cNvPr id="9" name="Ellipse 8"/>
          <p:cNvSpPr/>
          <p:nvPr userDrawn="1"/>
        </p:nvSpPr>
        <p:spPr>
          <a:xfrm>
            <a:off x="7628784" y="5944196"/>
            <a:ext cx="423512" cy="423512"/>
          </a:xfrm>
          <a:prstGeom prst="ellipse">
            <a:avLst/>
          </a:prstGeom>
          <a:solidFill>
            <a:schemeClr val="bg1"/>
          </a:solidFill>
          <a:ln w="57150">
            <a:solidFill>
              <a:srgbClr val="253C6E"/>
            </a:solidFill>
          </a:ln>
        </p:spPr>
        <p:style>
          <a:lnRef idx="1">
            <a:schemeClr val="accent1"/>
          </a:lnRef>
          <a:fillRef idx="0">
            <a:schemeClr val="accent1"/>
          </a:fillRef>
          <a:effectRef idx="0">
            <a:schemeClr val="accent1"/>
          </a:effectRef>
          <a:fontRef idx="minor">
            <a:schemeClr val="tx1"/>
          </a:fontRef>
        </p:style>
        <p:txBody>
          <a:bodyPr lIns="91438" tIns="45719" rIns="91438" bIns="45719" rtlCol="0" anchor="ctr"/>
          <a:lstStyle/>
          <a:p>
            <a:pPr algn="ctr"/>
            <a:endParaRPr lang="fr-FR" sz="1900" b="1">
              <a:solidFill>
                <a:prstClr val="white"/>
              </a:solidFill>
            </a:endParaRPr>
          </a:p>
        </p:txBody>
      </p:sp>
      <p:sp>
        <p:nvSpPr>
          <p:cNvPr id="13" name="Titre 1"/>
          <p:cNvSpPr>
            <a:spLocks noGrp="1"/>
          </p:cNvSpPr>
          <p:nvPr>
            <p:ph type="title" hasCustomPrompt="1"/>
          </p:nvPr>
        </p:nvSpPr>
        <p:spPr>
          <a:xfrm>
            <a:off x="609600" y="274639"/>
            <a:ext cx="10972800" cy="1143000"/>
          </a:xfrm>
        </p:spPr>
        <p:txBody>
          <a:bodyPr>
            <a:normAutofit/>
          </a:bodyPr>
          <a:lstStyle>
            <a:lvl1pPr marL="609585" indent="-609585" algn="l">
              <a:buSzPct val="150000"/>
              <a:buFontTx/>
              <a:buBlip>
                <a:blip r:embed="rId2"/>
              </a:buBlip>
              <a:defRPr sz="3200" b="1" baseline="0">
                <a:latin typeface="Verdana" panose="020B0604030504040204" pitchFamily="34" charset="0"/>
                <a:ea typeface="Verdana" panose="020B0604030504040204" pitchFamily="34" charset="0"/>
              </a:defRPr>
            </a:lvl1pPr>
          </a:lstStyle>
          <a:p>
            <a:r>
              <a:rPr lang="fr-FR"/>
              <a:t>Modifiez le style de votre sommaire</a:t>
            </a:r>
          </a:p>
        </p:txBody>
      </p:sp>
      <p:cxnSp>
        <p:nvCxnSpPr>
          <p:cNvPr id="14" name="Connecteur droit 13"/>
          <p:cNvCxnSpPr/>
          <p:nvPr userDrawn="1"/>
        </p:nvCxnSpPr>
        <p:spPr>
          <a:xfrm>
            <a:off x="1391477" y="1124744"/>
            <a:ext cx="10177131" cy="0"/>
          </a:xfrm>
          <a:prstGeom prst="line">
            <a:avLst/>
          </a:prstGeom>
          <a:ln w="38100">
            <a:solidFill>
              <a:srgbClr val="253C6E"/>
            </a:solidFill>
          </a:ln>
        </p:spPr>
        <p:style>
          <a:lnRef idx="1">
            <a:schemeClr val="accent1"/>
          </a:lnRef>
          <a:fillRef idx="0">
            <a:schemeClr val="accent1"/>
          </a:fillRef>
          <a:effectRef idx="0">
            <a:schemeClr val="accent1"/>
          </a:effectRef>
          <a:fontRef idx="minor">
            <a:schemeClr val="tx1"/>
          </a:fontRef>
        </p:style>
      </p:cxnSp>
      <p:sp>
        <p:nvSpPr>
          <p:cNvPr id="17" name="Espace réservé du texte 14"/>
          <p:cNvSpPr>
            <a:spLocks noGrp="1"/>
          </p:cNvSpPr>
          <p:nvPr>
            <p:ph type="body" sz="quarter" idx="10" hasCustomPrompt="1"/>
          </p:nvPr>
        </p:nvSpPr>
        <p:spPr>
          <a:xfrm>
            <a:off x="3950260" y="6570807"/>
            <a:ext cx="1174888" cy="652232"/>
          </a:xfrm>
        </p:spPr>
        <p:txBody>
          <a:bodyPr>
            <a:normAutofit/>
          </a:bodyPr>
          <a:lstStyle>
            <a:lvl1pPr marL="0" indent="0" algn="ctr">
              <a:buNone/>
              <a:defRPr sz="1400" b="1">
                <a:solidFill>
                  <a:srgbClr val="253C6E"/>
                </a:solidFill>
                <a:latin typeface="Verdana" panose="020B0604030504040204" pitchFamily="34" charset="0"/>
                <a:ea typeface="Verdana" panose="020B0604030504040204" pitchFamily="34" charset="0"/>
              </a:defRPr>
            </a:lvl1pPr>
          </a:lstStyle>
          <a:p>
            <a:pPr lvl="0"/>
            <a:r>
              <a:rPr lang="fr-FR"/>
              <a:t>Heure de début</a:t>
            </a:r>
          </a:p>
        </p:txBody>
      </p:sp>
      <p:sp>
        <p:nvSpPr>
          <p:cNvPr id="20" name="Espace réservé du texte 3"/>
          <p:cNvSpPr>
            <a:spLocks noGrp="1"/>
          </p:cNvSpPr>
          <p:nvPr>
            <p:ph type="body" sz="quarter" idx="13"/>
          </p:nvPr>
        </p:nvSpPr>
        <p:spPr>
          <a:xfrm>
            <a:off x="5423925" y="1796819"/>
            <a:ext cx="6144683" cy="3072341"/>
          </a:xfrm>
        </p:spPr>
        <p:txBody>
          <a:bodyPr>
            <a:normAutofit/>
          </a:bodyPr>
          <a:lstStyle>
            <a:lvl1pPr marL="457189" indent="-457189">
              <a:buFontTx/>
              <a:buBlip>
                <a:blip r:embed="rId2"/>
              </a:buBlip>
              <a:defRPr sz="1900" b="1">
                <a:latin typeface="Verdana" panose="020B0604030504040204" pitchFamily="34" charset="0"/>
                <a:ea typeface="Verdana" panose="020B0604030504040204" pitchFamily="34" charset="0"/>
              </a:defRPr>
            </a:lvl1pPr>
            <a:lvl2pPr marL="990575" indent="-380990">
              <a:buFontTx/>
              <a:buBlip>
                <a:blip r:embed="rId2"/>
              </a:buBlip>
              <a:defRPr sz="1900">
                <a:latin typeface="Verdana" panose="020B0604030504040204" pitchFamily="34" charset="0"/>
                <a:ea typeface="Verdana" panose="020B0604030504040204" pitchFamily="34" charset="0"/>
              </a:defRPr>
            </a:lvl2pPr>
            <a:lvl3pPr marL="1600160" indent="-380990">
              <a:buFontTx/>
              <a:buBlip>
                <a:blip r:embed="rId2"/>
              </a:buBlip>
              <a:defRPr sz="1900">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fr-FR"/>
              <a:t>Modifiez les styles du texte du masque</a:t>
            </a:r>
          </a:p>
          <a:p>
            <a:pPr lvl="1"/>
            <a:r>
              <a:rPr lang="fr-FR"/>
              <a:t>Deuxième niveau</a:t>
            </a:r>
          </a:p>
          <a:p>
            <a:pPr lvl="2"/>
            <a:r>
              <a:rPr lang="fr-FR"/>
              <a:t>Troisième niveau</a:t>
            </a:r>
          </a:p>
          <a:p>
            <a:pPr lvl="2"/>
            <a:endParaRPr lang="fr-FR"/>
          </a:p>
        </p:txBody>
      </p:sp>
      <p:sp>
        <p:nvSpPr>
          <p:cNvPr id="21" name="Espace réservé pour une image  9"/>
          <p:cNvSpPr>
            <a:spLocks noGrp="1"/>
          </p:cNvSpPr>
          <p:nvPr>
            <p:ph type="pic" sz="quarter" idx="14"/>
          </p:nvPr>
        </p:nvSpPr>
        <p:spPr>
          <a:xfrm>
            <a:off x="624418" y="1783227"/>
            <a:ext cx="4319455" cy="3085933"/>
          </a:xfrm>
        </p:spPr>
        <p:txBody>
          <a:bodyPr>
            <a:normAutofit/>
          </a:bodyPr>
          <a:lstStyle>
            <a:lvl1pPr marL="0" indent="0" algn="ctr">
              <a:buNone/>
              <a:defRPr sz="1900">
                <a:latin typeface="Verdana" panose="020B0604030504040204" pitchFamily="34" charset="0"/>
                <a:ea typeface="Verdana" panose="020B0604030504040204" pitchFamily="34" charset="0"/>
              </a:defRPr>
            </a:lvl1pPr>
          </a:lstStyle>
          <a:p>
            <a:endParaRPr lang="fr-FR"/>
          </a:p>
        </p:txBody>
      </p:sp>
      <p:pic>
        <p:nvPicPr>
          <p:cNvPr id="15" name="Image 14"/>
          <p:cNvPicPr>
            <a:picLocks noChangeAspect="1"/>
          </p:cNvPicPr>
          <p:nvPr userDrawn="1"/>
        </p:nvPicPr>
        <p:blipFill rotWithShape="1">
          <a:blip r:embed="rId3" cstate="print">
            <a:extLst>
              <a:ext uri="{28A0092B-C50C-407E-A947-70E740481C1C}">
                <a14:useLocalDpi xmlns:a14="http://schemas.microsoft.com/office/drawing/2010/main" val="0"/>
              </a:ext>
            </a:extLst>
          </a:blip>
          <a:srcRect t="36852" b="38457"/>
          <a:stretch/>
        </p:blipFill>
        <p:spPr>
          <a:xfrm>
            <a:off x="10222729" y="6309320"/>
            <a:ext cx="1969271" cy="486240"/>
          </a:xfrm>
          <a:prstGeom prst="rect">
            <a:avLst/>
          </a:prstGeom>
        </p:spPr>
      </p:pic>
    </p:spTree>
    <p:extLst>
      <p:ext uri="{BB962C8B-B14F-4D97-AF65-F5344CB8AC3E}">
        <p14:creationId xmlns:p14="http://schemas.microsoft.com/office/powerpoint/2010/main" val="165033438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Disposition personnalisée">
    <p:spTree>
      <p:nvGrpSpPr>
        <p:cNvPr id="1" name=""/>
        <p:cNvGrpSpPr/>
        <p:nvPr/>
      </p:nvGrpSpPr>
      <p:grpSpPr>
        <a:xfrm>
          <a:off x="0" y="0"/>
          <a:ext cx="0" cy="0"/>
          <a:chOff x="0" y="0"/>
          <a:chExt cx="0" cy="0"/>
        </a:xfrm>
      </p:grpSpPr>
      <p:sp>
        <p:nvSpPr>
          <p:cNvPr id="18" name="Espace réservé du texte 14"/>
          <p:cNvSpPr>
            <a:spLocks noGrp="1"/>
          </p:cNvSpPr>
          <p:nvPr>
            <p:ph type="body" sz="quarter" idx="11" hasCustomPrompt="1"/>
          </p:nvPr>
        </p:nvSpPr>
        <p:spPr>
          <a:xfrm>
            <a:off x="5601677" y="6692717"/>
            <a:ext cx="1174888" cy="652232"/>
          </a:xfrm>
        </p:spPr>
        <p:txBody>
          <a:bodyPr>
            <a:normAutofit/>
          </a:bodyPr>
          <a:lstStyle>
            <a:lvl1pPr marL="0" indent="0" algn="ctr">
              <a:buNone/>
              <a:defRPr sz="1400" b="1">
                <a:solidFill>
                  <a:srgbClr val="253C6E"/>
                </a:solidFill>
                <a:latin typeface="Verdana" panose="020B0604030504040204" pitchFamily="34" charset="0"/>
                <a:ea typeface="Verdana" panose="020B0604030504040204" pitchFamily="34" charset="0"/>
              </a:defRPr>
            </a:lvl1pPr>
          </a:lstStyle>
          <a:p>
            <a:pPr lvl="0"/>
            <a:r>
              <a:rPr lang="fr-FR"/>
              <a:t>Heure intermédiaire</a:t>
            </a:r>
          </a:p>
        </p:txBody>
      </p:sp>
      <p:sp>
        <p:nvSpPr>
          <p:cNvPr id="19" name="Espace réservé du texte 14"/>
          <p:cNvSpPr>
            <a:spLocks noGrp="1"/>
          </p:cNvSpPr>
          <p:nvPr>
            <p:ph type="body" sz="quarter" idx="12" hasCustomPrompt="1"/>
          </p:nvPr>
        </p:nvSpPr>
        <p:spPr>
          <a:xfrm>
            <a:off x="7253096" y="6691279"/>
            <a:ext cx="1174888" cy="652232"/>
          </a:xfrm>
        </p:spPr>
        <p:txBody>
          <a:bodyPr>
            <a:normAutofit/>
          </a:bodyPr>
          <a:lstStyle>
            <a:lvl1pPr marL="0" indent="0" algn="ctr">
              <a:buNone/>
              <a:defRPr sz="1400" b="1">
                <a:solidFill>
                  <a:srgbClr val="D7D7D7"/>
                </a:solidFill>
                <a:latin typeface="Verdana" panose="020B0604030504040204" pitchFamily="34" charset="0"/>
                <a:ea typeface="Verdana" panose="020B0604030504040204" pitchFamily="34" charset="0"/>
              </a:defRPr>
            </a:lvl1pPr>
          </a:lstStyle>
          <a:p>
            <a:pPr lvl="0"/>
            <a:r>
              <a:rPr lang="fr-FR"/>
              <a:t>Heure de fin</a:t>
            </a:r>
          </a:p>
        </p:txBody>
      </p:sp>
      <p:cxnSp>
        <p:nvCxnSpPr>
          <p:cNvPr id="6" name="Connecteur droit 5"/>
          <p:cNvCxnSpPr>
            <a:endCxn id="9" idx="6"/>
          </p:cNvCxnSpPr>
          <p:nvPr userDrawn="1"/>
        </p:nvCxnSpPr>
        <p:spPr>
          <a:xfrm>
            <a:off x="4537704" y="6286584"/>
            <a:ext cx="3514592" cy="0"/>
          </a:xfrm>
          <a:prstGeom prst="line">
            <a:avLst/>
          </a:prstGeom>
          <a:ln w="57150">
            <a:solidFill>
              <a:srgbClr val="999898"/>
            </a:solidFill>
          </a:ln>
        </p:spPr>
        <p:style>
          <a:lnRef idx="1">
            <a:schemeClr val="accent1"/>
          </a:lnRef>
          <a:fillRef idx="0">
            <a:schemeClr val="accent1"/>
          </a:fillRef>
          <a:effectRef idx="0">
            <a:schemeClr val="accent1"/>
          </a:effectRef>
          <a:fontRef idx="minor">
            <a:schemeClr val="tx1"/>
          </a:fontRef>
        </p:style>
      </p:cxnSp>
      <p:sp>
        <p:nvSpPr>
          <p:cNvPr id="7" name="Ellipse 6"/>
          <p:cNvSpPr/>
          <p:nvPr userDrawn="1"/>
        </p:nvSpPr>
        <p:spPr>
          <a:xfrm>
            <a:off x="4325948" y="6074828"/>
            <a:ext cx="423512" cy="423512"/>
          </a:xfrm>
          <a:prstGeom prst="ellipse">
            <a:avLst/>
          </a:prstGeom>
          <a:solidFill>
            <a:schemeClr val="bg1"/>
          </a:solidFill>
          <a:ln w="57150">
            <a:solidFill>
              <a:srgbClr val="253C6E"/>
            </a:solidFill>
          </a:ln>
        </p:spPr>
        <p:style>
          <a:lnRef idx="1">
            <a:schemeClr val="accent1"/>
          </a:lnRef>
          <a:fillRef idx="0">
            <a:schemeClr val="accent1"/>
          </a:fillRef>
          <a:effectRef idx="0">
            <a:schemeClr val="accent1"/>
          </a:effectRef>
          <a:fontRef idx="minor">
            <a:schemeClr val="tx1"/>
          </a:fontRef>
        </p:style>
        <p:txBody>
          <a:bodyPr lIns="91438" tIns="45719" rIns="91438" bIns="45719" rtlCol="0" anchor="ctr"/>
          <a:lstStyle/>
          <a:p>
            <a:pPr algn="ctr"/>
            <a:r>
              <a:rPr lang="fr-FR" sz="1900" b="1">
                <a:solidFill>
                  <a:prstClr val="white"/>
                </a:solidFill>
              </a:rPr>
              <a:t>1</a:t>
            </a:r>
          </a:p>
        </p:txBody>
      </p:sp>
      <p:sp>
        <p:nvSpPr>
          <p:cNvPr id="8" name="Ellipse 7"/>
          <p:cNvSpPr/>
          <p:nvPr userDrawn="1"/>
        </p:nvSpPr>
        <p:spPr>
          <a:xfrm>
            <a:off x="5977365" y="6074828"/>
            <a:ext cx="423512" cy="423512"/>
          </a:xfrm>
          <a:prstGeom prst="ellipse">
            <a:avLst/>
          </a:prstGeom>
          <a:solidFill>
            <a:srgbClr val="253C6E"/>
          </a:solidFill>
          <a:ln w="57150">
            <a:solidFill>
              <a:srgbClr val="253C6E"/>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fr-FR" sz="2100" b="1">
                <a:solidFill>
                  <a:prstClr val="white"/>
                </a:solidFill>
              </a:rPr>
              <a:t>2</a:t>
            </a:r>
          </a:p>
        </p:txBody>
      </p:sp>
      <p:sp>
        <p:nvSpPr>
          <p:cNvPr id="9" name="Ellipse 8"/>
          <p:cNvSpPr/>
          <p:nvPr userDrawn="1"/>
        </p:nvSpPr>
        <p:spPr>
          <a:xfrm>
            <a:off x="7628784" y="6074828"/>
            <a:ext cx="423512" cy="423512"/>
          </a:xfrm>
          <a:prstGeom prst="ellipse">
            <a:avLst/>
          </a:prstGeom>
          <a:solidFill>
            <a:schemeClr val="bg1"/>
          </a:solidFill>
          <a:ln w="57150">
            <a:solidFill>
              <a:srgbClr val="253C6E"/>
            </a:solidFill>
          </a:ln>
        </p:spPr>
        <p:style>
          <a:lnRef idx="1">
            <a:schemeClr val="accent1"/>
          </a:lnRef>
          <a:fillRef idx="0">
            <a:schemeClr val="accent1"/>
          </a:fillRef>
          <a:effectRef idx="0">
            <a:schemeClr val="accent1"/>
          </a:effectRef>
          <a:fontRef idx="minor">
            <a:schemeClr val="tx1"/>
          </a:fontRef>
        </p:style>
        <p:txBody>
          <a:bodyPr lIns="91438" tIns="45719" rIns="91438" bIns="45719" rtlCol="0" anchor="ctr"/>
          <a:lstStyle/>
          <a:p>
            <a:pPr algn="ctr"/>
            <a:endParaRPr lang="fr-FR" sz="1900" b="1">
              <a:solidFill>
                <a:prstClr val="white"/>
              </a:solidFill>
            </a:endParaRPr>
          </a:p>
        </p:txBody>
      </p:sp>
      <p:sp>
        <p:nvSpPr>
          <p:cNvPr id="13" name="Titre 1"/>
          <p:cNvSpPr>
            <a:spLocks noGrp="1"/>
          </p:cNvSpPr>
          <p:nvPr>
            <p:ph type="title" hasCustomPrompt="1"/>
          </p:nvPr>
        </p:nvSpPr>
        <p:spPr>
          <a:xfrm>
            <a:off x="609600" y="274639"/>
            <a:ext cx="10972800" cy="1143000"/>
          </a:xfrm>
        </p:spPr>
        <p:txBody>
          <a:bodyPr>
            <a:normAutofit/>
          </a:bodyPr>
          <a:lstStyle>
            <a:lvl1pPr marL="609585" indent="-609585" algn="l">
              <a:buSzPct val="150000"/>
              <a:buFontTx/>
              <a:buBlip>
                <a:blip r:embed="rId2"/>
              </a:buBlip>
              <a:defRPr sz="3200" b="1" baseline="0">
                <a:latin typeface="Verdana" panose="020B0604030504040204" pitchFamily="34" charset="0"/>
                <a:ea typeface="Verdana" panose="020B0604030504040204" pitchFamily="34" charset="0"/>
              </a:defRPr>
            </a:lvl1pPr>
          </a:lstStyle>
          <a:p>
            <a:r>
              <a:rPr lang="fr-FR"/>
              <a:t>Modifiez le style de votre sommaire</a:t>
            </a:r>
          </a:p>
        </p:txBody>
      </p:sp>
      <p:cxnSp>
        <p:nvCxnSpPr>
          <p:cNvPr id="14" name="Connecteur droit 13"/>
          <p:cNvCxnSpPr/>
          <p:nvPr userDrawn="1"/>
        </p:nvCxnSpPr>
        <p:spPr>
          <a:xfrm>
            <a:off x="1391477" y="1124744"/>
            <a:ext cx="10177131" cy="0"/>
          </a:xfrm>
          <a:prstGeom prst="line">
            <a:avLst/>
          </a:prstGeom>
          <a:ln w="38100">
            <a:solidFill>
              <a:srgbClr val="5A2D7F"/>
            </a:solidFill>
          </a:ln>
        </p:spPr>
        <p:style>
          <a:lnRef idx="1">
            <a:schemeClr val="accent1"/>
          </a:lnRef>
          <a:fillRef idx="0">
            <a:schemeClr val="accent1"/>
          </a:fillRef>
          <a:effectRef idx="0">
            <a:schemeClr val="accent1"/>
          </a:effectRef>
          <a:fontRef idx="minor">
            <a:schemeClr val="tx1"/>
          </a:fontRef>
        </p:style>
      </p:cxnSp>
      <p:sp>
        <p:nvSpPr>
          <p:cNvPr id="17" name="Espace réservé du texte 14"/>
          <p:cNvSpPr>
            <a:spLocks noGrp="1"/>
          </p:cNvSpPr>
          <p:nvPr>
            <p:ph type="body" sz="quarter" idx="10" hasCustomPrompt="1"/>
          </p:nvPr>
        </p:nvSpPr>
        <p:spPr>
          <a:xfrm>
            <a:off x="3950260" y="6701439"/>
            <a:ext cx="1174888" cy="652232"/>
          </a:xfrm>
        </p:spPr>
        <p:txBody>
          <a:bodyPr>
            <a:normAutofit/>
          </a:bodyPr>
          <a:lstStyle>
            <a:lvl1pPr marL="0" indent="0" algn="ctr">
              <a:buNone/>
              <a:defRPr sz="1400" b="1">
                <a:solidFill>
                  <a:srgbClr val="D7D7D7"/>
                </a:solidFill>
                <a:latin typeface="Verdana" panose="020B0604030504040204" pitchFamily="34" charset="0"/>
                <a:ea typeface="Verdana" panose="020B0604030504040204" pitchFamily="34" charset="0"/>
              </a:defRPr>
            </a:lvl1pPr>
          </a:lstStyle>
          <a:p>
            <a:pPr lvl="0"/>
            <a:r>
              <a:rPr lang="fr-FR"/>
              <a:t>Heure de début</a:t>
            </a:r>
          </a:p>
        </p:txBody>
      </p:sp>
      <p:sp>
        <p:nvSpPr>
          <p:cNvPr id="12" name="Espace réservé du texte 3"/>
          <p:cNvSpPr>
            <a:spLocks noGrp="1"/>
          </p:cNvSpPr>
          <p:nvPr>
            <p:ph type="body" sz="quarter" idx="13"/>
          </p:nvPr>
        </p:nvSpPr>
        <p:spPr>
          <a:xfrm>
            <a:off x="5423925" y="1796819"/>
            <a:ext cx="6144683" cy="3072341"/>
          </a:xfrm>
        </p:spPr>
        <p:txBody>
          <a:bodyPr>
            <a:normAutofit/>
          </a:bodyPr>
          <a:lstStyle>
            <a:lvl1pPr marL="457189" indent="-457189">
              <a:buFontTx/>
              <a:buBlip>
                <a:blip r:embed="rId2"/>
              </a:buBlip>
              <a:defRPr sz="1900" b="1">
                <a:latin typeface="Verdana" panose="020B0604030504040204" pitchFamily="34" charset="0"/>
                <a:ea typeface="Verdana" panose="020B0604030504040204" pitchFamily="34" charset="0"/>
              </a:defRPr>
            </a:lvl1pPr>
            <a:lvl2pPr marL="990575" indent="-380990">
              <a:buFontTx/>
              <a:buBlip>
                <a:blip r:embed="rId2"/>
              </a:buBlip>
              <a:defRPr sz="1900">
                <a:latin typeface="Verdana" panose="020B0604030504040204" pitchFamily="34" charset="0"/>
                <a:ea typeface="Verdana" panose="020B0604030504040204" pitchFamily="34" charset="0"/>
              </a:defRPr>
            </a:lvl2pPr>
            <a:lvl3pPr marL="1600160" indent="-380990">
              <a:buFontTx/>
              <a:buBlip>
                <a:blip r:embed="rId2"/>
              </a:buBlip>
              <a:defRPr sz="1900">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fr-FR"/>
              <a:t>Modifiez les styles du texte du masque</a:t>
            </a:r>
          </a:p>
          <a:p>
            <a:pPr lvl="1"/>
            <a:r>
              <a:rPr lang="fr-FR"/>
              <a:t>Deuxième niveau</a:t>
            </a:r>
          </a:p>
          <a:p>
            <a:pPr lvl="2"/>
            <a:r>
              <a:rPr lang="fr-FR"/>
              <a:t>Troisième niveau</a:t>
            </a:r>
          </a:p>
          <a:p>
            <a:pPr lvl="2"/>
            <a:endParaRPr lang="fr-FR"/>
          </a:p>
        </p:txBody>
      </p:sp>
      <p:sp>
        <p:nvSpPr>
          <p:cNvPr id="16" name="Espace réservé pour une image  9"/>
          <p:cNvSpPr>
            <a:spLocks noGrp="1"/>
          </p:cNvSpPr>
          <p:nvPr>
            <p:ph type="pic" sz="quarter" idx="14"/>
          </p:nvPr>
        </p:nvSpPr>
        <p:spPr>
          <a:xfrm>
            <a:off x="624418" y="1783227"/>
            <a:ext cx="4319455" cy="3085933"/>
          </a:xfrm>
        </p:spPr>
        <p:txBody>
          <a:bodyPr>
            <a:normAutofit/>
          </a:bodyPr>
          <a:lstStyle>
            <a:lvl1pPr marL="0" indent="0" algn="ctr">
              <a:buNone/>
              <a:defRPr sz="1900">
                <a:latin typeface="Verdana" panose="020B0604030504040204" pitchFamily="34" charset="0"/>
                <a:ea typeface="Verdana" panose="020B0604030504040204" pitchFamily="34" charset="0"/>
              </a:defRPr>
            </a:lvl1pPr>
          </a:lstStyle>
          <a:p>
            <a:endParaRPr lang="fr-FR"/>
          </a:p>
        </p:txBody>
      </p:sp>
      <p:pic>
        <p:nvPicPr>
          <p:cNvPr id="15" name="Image 14"/>
          <p:cNvPicPr>
            <a:picLocks noChangeAspect="1"/>
          </p:cNvPicPr>
          <p:nvPr userDrawn="1"/>
        </p:nvPicPr>
        <p:blipFill rotWithShape="1">
          <a:blip r:embed="rId3" cstate="print">
            <a:extLst>
              <a:ext uri="{28A0092B-C50C-407E-A947-70E740481C1C}">
                <a14:useLocalDpi xmlns:a14="http://schemas.microsoft.com/office/drawing/2010/main" val="0"/>
              </a:ext>
            </a:extLst>
          </a:blip>
          <a:srcRect t="36852" b="38457"/>
          <a:stretch/>
        </p:blipFill>
        <p:spPr>
          <a:xfrm>
            <a:off x="10222729" y="6309320"/>
            <a:ext cx="1969271" cy="486240"/>
          </a:xfrm>
          <a:prstGeom prst="rect">
            <a:avLst/>
          </a:prstGeom>
        </p:spPr>
      </p:pic>
    </p:spTree>
    <p:extLst>
      <p:ext uri="{BB962C8B-B14F-4D97-AF65-F5344CB8AC3E}">
        <p14:creationId xmlns:p14="http://schemas.microsoft.com/office/powerpoint/2010/main" val="3740978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Disposition personnalisée">
    <p:spTree>
      <p:nvGrpSpPr>
        <p:cNvPr id="1" name=""/>
        <p:cNvGrpSpPr/>
        <p:nvPr/>
      </p:nvGrpSpPr>
      <p:grpSpPr>
        <a:xfrm>
          <a:off x="0" y="0"/>
          <a:ext cx="0" cy="0"/>
          <a:chOff x="0" y="0"/>
          <a:chExt cx="0" cy="0"/>
        </a:xfrm>
      </p:grpSpPr>
      <p:cxnSp>
        <p:nvCxnSpPr>
          <p:cNvPr id="6" name="Connecteur droit 5"/>
          <p:cNvCxnSpPr>
            <a:endCxn id="9" idx="6"/>
          </p:cNvCxnSpPr>
          <p:nvPr userDrawn="1"/>
        </p:nvCxnSpPr>
        <p:spPr>
          <a:xfrm>
            <a:off x="4537704" y="6112408"/>
            <a:ext cx="3514592" cy="0"/>
          </a:xfrm>
          <a:prstGeom prst="line">
            <a:avLst/>
          </a:prstGeom>
          <a:ln w="57150">
            <a:solidFill>
              <a:srgbClr val="999898"/>
            </a:solidFill>
          </a:ln>
        </p:spPr>
        <p:style>
          <a:lnRef idx="1">
            <a:schemeClr val="accent1"/>
          </a:lnRef>
          <a:fillRef idx="0">
            <a:schemeClr val="accent1"/>
          </a:fillRef>
          <a:effectRef idx="0">
            <a:schemeClr val="accent1"/>
          </a:effectRef>
          <a:fontRef idx="minor">
            <a:schemeClr val="tx1"/>
          </a:fontRef>
        </p:style>
      </p:cxnSp>
      <p:sp>
        <p:nvSpPr>
          <p:cNvPr id="7" name="Ellipse 6"/>
          <p:cNvSpPr/>
          <p:nvPr userDrawn="1"/>
        </p:nvSpPr>
        <p:spPr>
          <a:xfrm>
            <a:off x="4325948" y="5900652"/>
            <a:ext cx="423512" cy="423512"/>
          </a:xfrm>
          <a:prstGeom prst="ellipse">
            <a:avLst/>
          </a:prstGeom>
          <a:solidFill>
            <a:schemeClr val="bg1"/>
          </a:solidFill>
          <a:ln w="57150">
            <a:solidFill>
              <a:srgbClr val="253C6E"/>
            </a:solidFill>
          </a:ln>
        </p:spPr>
        <p:style>
          <a:lnRef idx="1">
            <a:schemeClr val="accent1"/>
          </a:lnRef>
          <a:fillRef idx="0">
            <a:schemeClr val="accent1"/>
          </a:fillRef>
          <a:effectRef idx="0">
            <a:schemeClr val="accent1"/>
          </a:effectRef>
          <a:fontRef idx="minor">
            <a:schemeClr val="tx1"/>
          </a:fontRef>
        </p:style>
        <p:txBody>
          <a:bodyPr lIns="91438" tIns="45719" rIns="91438" bIns="45719" rtlCol="0" anchor="ctr"/>
          <a:lstStyle/>
          <a:p>
            <a:pPr algn="ctr"/>
            <a:r>
              <a:rPr lang="fr-FR" sz="1900" b="1">
                <a:solidFill>
                  <a:prstClr val="white"/>
                </a:solidFill>
              </a:rPr>
              <a:t>1</a:t>
            </a:r>
          </a:p>
        </p:txBody>
      </p:sp>
      <p:sp>
        <p:nvSpPr>
          <p:cNvPr id="8" name="Ellipse 7"/>
          <p:cNvSpPr/>
          <p:nvPr userDrawn="1"/>
        </p:nvSpPr>
        <p:spPr>
          <a:xfrm>
            <a:off x="5977365" y="5900652"/>
            <a:ext cx="423512" cy="423512"/>
          </a:xfrm>
          <a:prstGeom prst="ellipse">
            <a:avLst/>
          </a:prstGeom>
          <a:solidFill>
            <a:schemeClr val="bg1"/>
          </a:solidFill>
          <a:ln w="57150">
            <a:solidFill>
              <a:srgbClr val="253C6E"/>
            </a:solid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r>
              <a:rPr lang="fr-FR" sz="2100" b="1">
                <a:solidFill>
                  <a:prstClr val="white"/>
                </a:solidFill>
              </a:rPr>
              <a:t>2</a:t>
            </a:r>
          </a:p>
        </p:txBody>
      </p:sp>
      <p:sp>
        <p:nvSpPr>
          <p:cNvPr id="9" name="Ellipse 8"/>
          <p:cNvSpPr/>
          <p:nvPr userDrawn="1"/>
        </p:nvSpPr>
        <p:spPr>
          <a:xfrm>
            <a:off x="7628784" y="5900652"/>
            <a:ext cx="423512" cy="423512"/>
          </a:xfrm>
          <a:prstGeom prst="ellipse">
            <a:avLst/>
          </a:prstGeom>
          <a:solidFill>
            <a:srgbClr val="253C6E"/>
          </a:solidFill>
          <a:ln w="57150">
            <a:solidFill>
              <a:srgbClr val="253C6E"/>
            </a:solidFill>
          </a:ln>
        </p:spPr>
        <p:style>
          <a:lnRef idx="1">
            <a:schemeClr val="accent1"/>
          </a:lnRef>
          <a:fillRef idx="0">
            <a:schemeClr val="accent1"/>
          </a:fillRef>
          <a:effectRef idx="0">
            <a:schemeClr val="accent1"/>
          </a:effectRef>
          <a:fontRef idx="minor">
            <a:schemeClr val="tx1"/>
          </a:fontRef>
        </p:style>
        <p:txBody>
          <a:bodyPr lIns="91438" tIns="45719" rIns="91438" bIns="45719" rtlCol="0" anchor="ctr"/>
          <a:lstStyle/>
          <a:p>
            <a:pPr algn="ctr"/>
            <a:r>
              <a:rPr lang="fr-FR" sz="1900" b="1">
                <a:solidFill>
                  <a:prstClr val="white"/>
                </a:solidFill>
              </a:rPr>
              <a:t>3</a:t>
            </a:r>
          </a:p>
        </p:txBody>
      </p:sp>
      <p:sp>
        <p:nvSpPr>
          <p:cNvPr id="13" name="Titre 1"/>
          <p:cNvSpPr>
            <a:spLocks noGrp="1"/>
          </p:cNvSpPr>
          <p:nvPr>
            <p:ph type="title" hasCustomPrompt="1"/>
          </p:nvPr>
        </p:nvSpPr>
        <p:spPr>
          <a:xfrm>
            <a:off x="609600" y="274639"/>
            <a:ext cx="10972800" cy="1143000"/>
          </a:xfrm>
        </p:spPr>
        <p:txBody>
          <a:bodyPr>
            <a:normAutofit/>
          </a:bodyPr>
          <a:lstStyle>
            <a:lvl1pPr marL="609585" indent="-609585" algn="l">
              <a:buSzPct val="150000"/>
              <a:buFontTx/>
              <a:buBlip>
                <a:blip r:embed="rId2"/>
              </a:buBlip>
              <a:defRPr sz="3200" b="1" baseline="0">
                <a:latin typeface="Verdana" panose="020B0604030504040204" pitchFamily="34" charset="0"/>
                <a:ea typeface="Verdana" panose="020B0604030504040204" pitchFamily="34" charset="0"/>
              </a:defRPr>
            </a:lvl1pPr>
          </a:lstStyle>
          <a:p>
            <a:r>
              <a:rPr lang="fr-FR"/>
              <a:t>Modifiez le style de votre sommaire</a:t>
            </a:r>
          </a:p>
        </p:txBody>
      </p:sp>
      <p:cxnSp>
        <p:nvCxnSpPr>
          <p:cNvPr id="14" name="Connecteur droit 13"/>
          <p:cNvCxnSpPr/>
          <p:nvPr userDrawn="1"/>
        </p:nvCxnSpPr>
        <p:spPr>
          <a:xfrm>
            <a:off x="1391477" y="1124744"/>
            <a:ext cx="10177131" cy="0"/>
          </a:xfrm>
          <a:prstGeom prst="line">
            <a:avLst/>
          </a:prstGeom>
          <a:ln w="38100">
            <a:solidFill>
              <a:srgbClr val="253C6E"/>
            </a:solidFill>
          </a:ln>
        </p:spPr>
        <p:style>
          <a:lnRef idx="1">
            <a:schemeClr val="accent1"/>
          </a:lnRef>
          <a:fillRef idx="0">
            <a:schemeClr val="accent1"/>
          </a:fillRef>
          <a:effectRef idx="0">
            <a:schemeClr val="accent1"/>
          </a:effectRef>
          <a:fontRef idx="minor">
            <a:schemeClr val="tx1"/>
          </a:fontRef>
        </p:style>
      </p:cxnSp>
      <p:sp>
        <p:nvSpPr>
          <p:cNvPr id="12" name="Espace réservé du texte 3"/>
          <p:cNvSpPr>
            <a:spLocks noGrp="1"/>
          </p:cNvSpPr>
          <p:nvPr>
            <p:ph type="body" sz="quarter" idx="13"/>
          </p:nvPr>
        </p:nvSpPr>
        <p:spPr>
          <a:xfrm>
            <a:off x="5423925" y="1796819"/>
            <a:ext cx="6144683" cy="3072341"/>
          </a:xfrm>
        </p:spPr>
        <p:txBody>
          <a:bodyPr>
            <a:normAutofit/>
          </a:bodyPr>
          <a:lstStyle>
            <a:lvl1pPr marL="457189" indent="-457189">
              <a:buFontTx/>
              <a:buBlip>
                <a:blip r:embed="rId2"/>
              </a:buBlip>
              <a:defRPr sz="1900" b="1">
                <a:latin typeface="Verdana" panose="020B0604030504040204" pitchFamily="34" charset="0"/>
                <a:ea typeface="Verdana" panose="020B0604030504040204" pitchFamily="34" charset="0"/>
              </a:defRPr>
            </a:lvl1pPr>
            <a:lvl2pPr marL="990575" indent="-380990">
              <a:buFontTx/>
              <a:buBlip>
                <a:blip r:embed="rId2"/>
              </a:buBlip>
              <a:defRPr sz="1900">
                <a:latin typeface="Verdana" panose="020B0604030504040204" pitchFamily="34" charset="0"/>
                <a:ea typeface="Verdana" panose="020B0604030504040204" pitchFamily="34" charset="0"/>
              </a:defRPr>
            </a:lvl2pPr>
            <a:lvl3pPr marL="1600160" indent="-380990">
              <a:buFontTx/>
              <a:buBlip>
                <a:blip r:embed="rId2"/>
              </a:buBlip>
              <a:defRPr sz="1900">
                <a:latin typeface="Verdana" panose="020B0604030504040204" pitchFamily="34" charset="0"/>
                <a:ea typeface="Verdana" panose="020B0604030504040204" pitchFamily="34" charset="0"/>
              </a:defRPr>
            </a:lvl3pPr>
            <a:lvl4pPr>
              <a:defRPr>
                <a:latin typeface="Verdana" panose="020B0604030504040204" pitchFamily="34" charset="0"/>
                <a:ea typeface="Verdana" panose="020B0604030504040204" pitchFamily="34" charset="0"/>
              </a:defRPr>
            </a:lvl4pPr>
            <a:lvl5pPr>
              <a:defRPr>
                <a:latin typeface="Verdana" panose="020B0604030504040204" pitchFamily="34" charset="0"/>
                <a:ea typeface="Verdana" panose="020B0604030504040204" pitchFamily="34" charset="0"/>
              </a:defRPr>
            </a:lvl5pPr>
          </a:lstStyle>
          <a:p>
            <a:pPr lvl="0"/>
            <a:r>
              <a:rPr lang="fr-FR"/>
              <a:t>Modifiez les styles du texte du masque</a:t>
            </a:r>
          </a:p>
          <a:p>
            <a:pPr lvl="1"/>
            <a:r>
              <a:rPr lang="fr-FR"/>
              <a:t>Deuxième niveau</a:t>
            </a:r>
          </a:p>
          <a:p>
            <a:pPr lvl="2"/>
            <a:r>
              <a:rPr lang="fr-FR"/>
              <a:t>Troisième niveau</a:t>
            </a:r>
          </a:p>
          <a:p>
            <a:pPr lvl="2"/>
            <a:endParaRPr lang="fr-FR"/>
          </a:p>
        </p:txBody>
      </p:sp>
      <p:sp>
        <p:nvSpPr>
          <p:cNvPr id="16" name="Espace réservé pour une image  9"/>
          <p:cNvSpPr>
            <a:spLocks noGrp="1"/>
          </p:cNvSpPr>
          <p:nvPr>
            <p:ph type="pic" sz="quarter" idx="14"/>
          </p:nvPr>
        </p:nvSpPr>
        <p:spPr>
          <a:xfrm>
            <a:off x="624418" y="1783227"/>
            <a:ext cx="4319455" cy="3085933"/>
          </a:xfrm>
        </p:spPr>
        <p:txBody>
          <a:bodyPr>
            <a:normAutofit/>
          </a:bodyPr>
          <a:lstStyle>
            <a:lvl1pPr marL="0" indent="0" algn="ctr">
              <a:buNone/>
              <a:defRPr sz="1900">
                <a:latin typeface="Verdana" panose="020B0604030504040204" pitchFamily="34" charset="0"/>
                <a:ea typeface="Verdana" panose="020B0604030504040204" pitchFamily="34" charset="0"/>
              </a:defRPr>
            </a:lvl1pPr>
          </a:lstStyle>
          <a:p>
            <a:endParaRPr lang="fr-FR"/>
          </a:p>
        </p:txBody>
      </p:sp>
      <p:pic>
        <p:nvPicPr>
          <p:cNvPr id="15" name="Image 14"/>
          <p:cNvPicPr>
            <a:picLocks noChangeAspect="1"/>
          </p:cNvPicPr>
          <p:nvPr userDrawn="1"/>
        </p:nvPicPr>
        <p:blipFill rotWithShape="1">
          <a:blip r:embed="rId3" cstate="print">
            <a:extLst>
              <a:ext uri="{28A0092B-C50C-407E-A947-70E740481C1C}">
                <a14:useLocalDpi xmlns:a14="http://schemas.microsoft.com/office/drawing/2010/main" val="0"/>
              </a:ext>
            </a:extLst>
          </a:blip>
          <a:srcRect t="36852" b="38457"/>
          <a:stretch/>
        </p:blipFill>
        <p:spPr>
          <a:xfrm>
            <a:off x="10222729" y="6309320"/>
            <a:ext cx="1969271" cy="486240"/>
          </a:xfrm>
          <a:prstGeom prst="rect">
            <a:avLst/>
          </a:prstGeom>
        </p:spPr>
      </p:pic>
    </p:spTree>
    <p:extLst>
      <p:ext uri="{BB962C8B-B14F-4D97-AF65-F5344CB8AC3E}">
        <p14:creationId xmlns:p14="http://schemas.microsoft.com/office/powerpoint/2010/main" val="22387791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5_Titre de section">
    <p:spTree>
      <p:nvGrpSpPr>
        <p:cNvPr id="1" name=""/>
        <p:cNvGrpSpPr/>
        <p:nvPr/>
      </p:nvGrpSpPr>
      <p:grpSpPr>
        <a:xfrm>
          <a:off x="0" y="0"/>
          <a:ext cx="0" cy="0"/>
          <a:chOff x="0" y="0"/>
          <a:chExt cx="0" cy="0"/>
        </a:xfrm>
      </p:grpSpPr>
      <p:sp>
        <p:nvSpPr>
          <p:cNvPr id="9" name="Titre 1"/>
          <p:cNvSpPr>
            <a:spLocks noGrp="1"/>
          </p:cNvSpPr>
          <p:nvPr>
            <p:ph type="title" hasCustomPrompt="1"/>
          </p:nvPr>
        </p:nvSpPr>
        <p:spPr>
          <a:xfrm>
            <a:off x="609600" y="274639"/>
            <a:ext cx="10972800" cy="1143000"/>
          </a:xfrm>
        </p:spPr>
        <p:txBody>
          <a:bodyPr>
            <a:normAutofit/>
          </a:bodyPr>
          <a:lstStyle>
            <a:lvl1pPr marL="609585" indent="-609585" algn="l">
              <a:buSzPct val="150000"/>
              <a:buFontTx/>
              <a:buBlip>
                <a:blip r:embed="rId2"/>
              </a:buBlip>
              <a:defRPr sz="3200" b="1" baseline="0">
                <a:latin typeface="Verdana" panose="020B0604030504040204" pitchFamily="34" charset="0"/>
                <a:ea typeface="Verdana" panose="020B0604030504040204" pitchFamily="34" charset="0"/>
              </a:defRPr>
            </a:lvl1pPr>
          </a:lstStyle>
          <a:p>
            <a:r>
              <a:rPr lang="fr-FR"/>
              <a:t>Modifiez le style de titre</a:t>
            </a:r>
          </a:p>
        </p:txBody>
      </p:sp>
      <p:cxnSp>
        <p:nvCxnSpPr>
          <p:cNvPr id="11" name="Connecteur droit 10"/>
          <p:cNvCxnSpPr/>
          <p:nvPr userDrawn="1"/>
        </p:nvCxnSpPr>
        <p:spPr>
          <a:xfrm>
            <a:off x="1391477" y="1124744"/>
            <a:ext cx="10177131" cy="0"/>
          </a:xfrm>
          <a:prstGeom prst="line">
            <a:avLst/>
          </a:prstGeom>
          <a:ln w="38100">
            <a:solidFill>
              <a:srgbClr val="999898"/>
            </a:solidFill>
          </a:ln>
        </p:spPr>
        <p:style>
          <a:lnRef idx="1">
            <a:schemeClr val="accent1"/>
          </a:lnRef>
          <a:fillRef idx="0">
            <a:schemeClr val="accent1"/>
          </a:fillRef>
          <a:effectRef idx="0">
            <a:schemeClr val="accent1"/>
          </a:effectRef>
          <a:fontRef idx="minor">
            <a:schemeClr val="tx1"/>
          </a:fontRef>
        </p:style>
      </p:cxnSp>
      <p:sp>
        <p:nvSpPr>
          <p:cNvPr id="2" name="Rectangle 1"/>
          <p:cNvSpPr/>
          <p:nvPr userDrawn="1"/>
        </p:nvSpPr>
        <p:spPr>
          <a:xfrm>
            <a:off x="1088078" y="1604797"/>
            <a:ext cx="4512501" cy="1536171"/>
          </a:xfrm>
          <a:prstGeom prst="rect">
            <a:avLst/>
          </a:prstGeom>
          <a:solidFill>
            <a:srgbClr val="999898">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a:solidFill>
                <a:srgbClr val="FFFFFF"/>
              </a:solidFill>
            </a:endParaRPr>
          </a:p>
        </p:txBody>
      </p:sp>
      <p:sp>
        <p:nvSpPr>
          <p:cNvPr id="13" name="Rectangle 12"/>
          <p:cNvSpPr/>
          <p:nvPr userDrawn="1"/>
        </p:nvSpPr>
        <p:spPr>
          <a:xfrm>
            <a:off x="1088078" y="3312517"/>
            <a:ext cx="4512501" cy="1536171"/>
          </a:xfrm>
          <a:prstGeom prst="rect">
            <a:avLst/>
          </a:prstGeom>
          <a:solidFill>
            <a:srgbClr val="253C6E">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a:solidFill>
                <a:srgbClr val="FFFFFF"/>
              </a:solidFill>
            </a:endParaRPr>
          </a:p>
        </p:txBody>
      </p:sp>
      <p:sp>
        <p:nvSpPr>
          <p:cNvPr id="14" name="Rectangle 13"/>
          <p:cNvSpPr/>
          <p:nvPr userDrawn="1"/>
        </p:nvSpPr>
        <p:spPr>
          <a:xfrm>
            <a:off x="1088078" y="5057312"/>
            <a:ext cx="4512501" cy="1536171"/>
          </a:xfrm>
          <a:prstGeom prst="rect">
            <a:avLst/>
          </a:prstGeom>
          <a:solidFill>
            <a:srgbClr val="999898">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a:solidFill>
                <a:srgbClr val="FFFFFF"/>
              </a:solidFill>
            </a:endParaRPr>
          </a:p>
        </p:txBody>
      </p:sp>
      <p:sp>
        <p:nvSpPr>
          <p:cNvPr id="16" name="Rectangle 15"/>
          <p:cNvSpPr/>
          <p:nvPr userDrawn="1"/>
        </p:nvSpPr>
        <p:spPr>
          <a:xfrm>
            <a:off x="5888611" y="1604797"/>
            <a:ext cx="4512501" cy="1536171"/>
          </a:xfrm>
          <a:prstGeom prst="rect">
            <a:avLst/>
          </a:prstGeom>
          <a:solidFill>
            <a:srgbClr val="253C6E">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a:solidFill>
                <a:srgbClr val="FFFFFF"/>
              </a:solidFill>
            </a:endParaRPr>
          </a:p>
        </p:txBody>
      </p:sp>
      <p:sp>
        <p:nvSpPr>
          <p:cNvPr id="17" name="Rectangle 16"/>
          <p:cNvSpPr/>
          <p:nvPr userDrawn="1"/>
        </p:nvSpPr>
        <p:spPr>
          <a:xfrm>
            <a:off x="5888611" y="3312517"/>
            <a:ext cx="4512501" cy="1536171"/>
          </a:xfrm>
          <a:prstGeom prst="rect">
            <a:avLst/>
          </a:prstGeom>
          <a:solidFill>
            <a:srgbClr val="999898">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a:solidFill>
                <a:srgbClr val="FFFFFF"/>
              </a:solidFill>
            </a:endParaRPr>
          </a:p>
        </p:txBody>
      </p:sp>
      <p:sp>
        <p:nvSpPr>
          <p:cNvPr id="18" name="Rectangle 17"/>
          <p:cNvSpPr/>
          <p:nvPr userDrawn="1"/>
        </p:nvSpPr>
        <p:spPr>
          <a:xfrm>
            <a:off x="5888611" y="5057312"/>
            <a:ext cx="4512501" cy="1536171"/>
          </a:xfrm>
          <a:prstGeom prst="rect">
            <a:avLst/>
          </a:prstGeom>
          <a:solidFill>
            <a:srgbClr val="253C6E">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a:solidFill>
                <a:srgbClr val="E5232A"/>
              </a:solidFill>
            </a:endParaRPr>
          </a:p>
        </p:txBody>
      </p:sp>
      <p:sp>
        <p:nvSpPr>
          <p:cNvPr id="6" name="Espace réservé de l'image de la bibliothèque 5"/>
          <p:cNvSpPr>
            <a:spLocks noGrp="1"/>
          </p:cNvSpPr>
          <p:nvPr>
            <p:ph type="clipArt" sz="quarter" idx="10" hasCustomPrompt="1"/>
          </p:nvPr>
        </p:nvSpPr>
        <p:spPr>
          <a:xfrm>
            <a:off x="1113159" y="1988791"/>
            <a:ext cx="950393" cy="768184"/>
          </a:xfrm>
        </p:spPr>
        <p:txBody>
          <a:bodyPr anchor="ctr">
            <a:noAutofit/>
          </a:bodyPr>
          <a:lstStyle>
            <a:lvl1pPr marL="0" indent="0" algn="ctr">
              <a:buNone/>
              <a:defRPr sz="1600">
                <a:latin typeface="Verdana" panose="020B0604030504040204" pitchFamily="34" charset="0"/>
                <a:ea typeface="Verdana" panose="020B0604030504040204" pitchFamily="34" charset="0"/>
              </a:defRPr>
            </a:lvl1pPr>
          </a:lstStyle>
          <a:p>
            <a:r>
              <a:rPr lang="fr-FR"/>
              <a:t>Icône</a:t>
            </a:r>
          </a:p>
        </p:txBody>
      </p:sp>
      <p:sp>
        <p:nvSpPr>
          <p:cNvPr id="20" name="Espace réservé de l'image de la bibliothèque 5"/>
          <p:cNvSpPr>
            <a:spLocks noGrp="1"/>
          </p:cNvSpPr>
          <p:nvPr>
            <p:ph type="clipArt" sz="quarter" idx="11" hasCustomPrompt="1"/>
          </p:nvPr>
        </p:nvSpPr>
        <p:spPr>
          <a:xfrm>
            <a:off x="1113159" y="3716817"/>
            <a:ext cx="950393" cy="768184"/>
          </a:xfrm>
        </p:spPr>
        <p:txBody>
          <a:bodyPr anchor="ctr">
            <a:noAutofit/>
          </a:bodyPr>
          <a:lstStyle>
            <a:lvl1pPr marL="0" indent="0" algn="ctr">
              <a:buNone/>
              <a:defRPr sz="1600">
                <a:latin typeface="Verdana" panose="020B0604030504040204" pitchFamily="34" charset="0"/>
                <a:ea typeface="Verdana" panose="020B0604030504040204" pitchFamily="34" charset="0"/>
              </a:defRPr>
            </a:lvl1pPr>
          </a:lstStyle>
          <a:p>
            <a:r>
              <a:rPr lang="fr-FR"/>
              <a:t>Icône</a:t>
            </a:r>
          </a:p>
        </p:txBody>
      </p:sp>
      <p:sp>
        <p:nvSpPr>
          <p:cNvPr id="22" name="Espace réservé de l'image de la bibliothèque 5"/>
          <p:cNvSpPr>
            <a:spLocks noGrp="1"/>
          </p:cNvSpPr>
          <p:nvPr>
            <p:ph type="clipArt" sz="quarter" idx="12" hasCustomPrompt="1"/>
          </p:nvPr>
        </p:nvSpPr>
        <p:spPr>
          <a:xfrm>
            <a:off x="1113159" y="5474631"/>
            <a:ext cx="950393" cy="768184"/>
          </a:xfrm>
        </p:spPr>
        <p:txBody>
          <a:bodyPr anchor="ctr">
            <a:noAutofit/>
          </a:bodyPr>
          <a:lstStyle>
            <a:lvl1pPr marL="0" indent="0" algn="ctr">
              <a:buNone/>
              <a:defRPr sz="1600">
                <a:latin typeface="Verdana" panose="020B0604030504040204" pitchFamily="34" charset="0"/>
                <a:ea typeface="Verdana" panose="020B0604030504040204" pitchFamily="34" charset="0"/>
              </a:defRPr>
            </a:lvl1pPr>
          </a:lstStyle>
          <a:p>
            <a:r>
              <a:rPr lang="fr-FR"/>
              <a:t>Icône</a:t>
            </a:r>
          </a:p>
        </p:txBody>
      </p:sp>
      <p:sp>
        <p:nvSpPr>
          <p:cNvPr id="24" name="Espace réservé de l'image de la bibliothèque 5"/>
          <p:cNvSpPr>
            <a:spLocks noGrp="1"/>
          </p:cNvSpPr>
          <p:nvPr>
            <p:ph type="clipArt" sz="quarter" idx="13" hasCustomPrompt="1"/>
          </p:nvPr>
        </p:nvSpPr>
        <p:spPr>
          <a:xfrm>
            <a:off x="5913693" y="3696511"/>
            <a:ext cx="950393" cy="768184"/>
          </a:xfrm>
        </p:spPr>
        <p:txBody>
          <a:bodyPr anchor="ctr">
            <a:noAutofit/>
          </a:bodyPr>
          <a:lstStyle>
            <a:lvl1pPr marL="0" indent="0" algn="ctr">
              <a:buNone/>
              <a:defRPr sz="1600">
                <a:latin typeface="Verdana" panose="020B0604030504040204" pitchFamily="34" charset="0"/>
                <a:ea typeface="Verdana" panose="020B0604030504040204" pitchFamily="34" charset="0"/>
              </a:defRPr>
            </a:lvl1pPr>
          </a:lstStyle>
          <a:p>
            <a:r>
              <a:rPr lang="fr-FR"/>
              <a:t>Icône</a:t>
            </a:r>
          </a:p>
        </p:txBody>
      </p:sp>
      <p:sp>
        <p:nvSpPr>
          <p:cNvPr id="26" name="Espace réservé de l'image de la bibliothèque 5"/>
          <p:cNvSpPr>
            <a:spLocks noGrp="1"/>
          </p:cNvSpPr>
          <p:nvPr>
            <p:ph type="clipArt" sz="quarter" idx="14" hasCustomPrompt="1"/>
          </p:nvPr>
        </p:nvSpPr>
        <p:spPr>
          <a:xfrm>
            <a:off x="5913693" y="1988791"/>
            <a:ext cx="950393" cy="768184"/>
          </a:xfrm>
        </p:spPr>
        <p:txBody>
          <a:bodyPr anchor="ctr">
            <a:noAutofit/>
          </a:bodyPr>
          <a:lstStyle>
            <a:lvl1pPr marL="0" indent="0" algn="ctr">
              <a:buNone/>
              <a:defRPr sz="1600">
                <a:latin typeface="Verdana" panose="020B0604030504040204" pitchFamily="34" charset="0"/>
                <a:ea typeface="Verdana" panose="020B0604030504040204" pitchFamily="34" charset="0"/>
              </a:defRPr>
            </a:lvl1pPr>
          </a:lstStyle>
          <a:p>
            <a:r>
              <a:rPr lang="fr-FR"/>
              <a:t>Icône</a:t>
            </a:r>
          </a:p>
        </p:txBody>
      </p:sp>
      <p:sp>
        <p:nvSpPr>
          <p:cNvPr id="28" name="Espace réservé de l'image de la bibliothèque 5"/>
          <p:cNvSpPr>
            <a:spLocks noGrp="1"/>
          </p:cNvSpPr>
          <p:nvPr>
            <p:ph type="clipArt" sz="quarter" idx="15" hasCustomPrompt="1"/>
          </p:nvPr>
        </p:nvSpPr>
        <p:spPr>
          <a:xfrm>
            <a:off x="5912953" y="5499865"/>
            <a:ext cx="950393" cy="768184"/>
          </a:xfrm>
        </p:spPr>
        <p:txBody>
          <a:bodyPr anchor="ctr">
            <a:noAutofit/>
          </a:bodyPr>
          <a:lstStyle>
            <a:lvl1pPr marL="0" indent="0" algn="ctr">
              <a:buNone/>
              <a:defRPr sz="1600">
                <a:latin typeface="Verdana" panose="020B0604030504040204" pitchFamily="34" charset="0"/>
                <a:ea typeface="Verdana" panose="020B0604030504040204" pitchFamily="34" charset="0"/>
              </a:defRPr>
            </a:lvl1pPr>
          </a:lstStyle>
          <a:p>
            <a:r>
              <a:rPr lang="fr-FR"/>
              <a:t>Icône</a:t>
            </a:r>
          </a:p>
        </p:txBody>
      </p:sp>
      <p:sp>
        <p:nvSpPr>
          <p:cNvPr id="4" name="Espace réservé du texte 3"/>
          <p:cNvSpPr>
            <a:spLocks noGrp="1"/>
          </p:cNvSpPr>
          <p:nvPr>
            <p:ph type="body" sz="quarter" idx="16" hasCustomPrompt="1"/>
          </p:nvPr>
        </p:nvSpPr>
        <p:spPr>
          <a:xfrm>
            <a:off x="2159564" y="1845238"/>
            <a:ext cx="3360373" cy="431635"/>
          </a:xfrm>
        </p:spPr>
        <p:txBody>
          <a:bodyPr>
            <a:normAutofit/>
          </a:bodyPr>
          <a:lstStyle>
            <a:lvl1pPr marL="0" indent="0">
              <a:buNone/>
              <a:defRPr sz="1900" b="1">
                <a:solidFill>
                  <a:srgbClr val="253C6E"/>
                </a:solidFill>
                <a:latin typeface="Verdana" panose="020B0604030504040204" pitchFamily="34" charset="0"/>
                <a:ea typeface="Verdana" panose="020B0604030504040204" pitchFamily="34" charset="0"/>
              </a:defRPr>
            </a:lvl1pPr>
          </a:lstStyle>
          <a:p>
            <a:pPr lvl="0"/>
            <a:r>
              <a:rPr lang="fr-FR"/>
              <a:t>Texte</a:t>
            </a:r>
          </a:p>
        </p:txBody>
      </p:sp>
      <p:sp>
        <p:nvSpPr>
          <p:cNvPr id="29" name="Espace réservé du texte 3"/>
          <p:cNvSpPr>
            <a:spLocks noGrp="1"/>
          </p:cNvSpPr>
          <p:nvPr>
            <p:ph type="body" sz="quarter" idx="18" hasCustomPrompt="1"/>
          </p:nvPr>
        </p:nvSpPr>
        <p:spPr>
          <a:xfrm>
            <a:off x="2159563" y="2349087"/>
            <a:ext cx="3360373" cy="695871"/>
          </a:xfrm>
        </p:spPr>
        <p:txBody>
          <a:bodyPr>
            <a:normAutofit/>
          </a:bodyPr>
          <a:lstStyle>
            <a:lvl1pPr marL="0" indent="0">
              <a:buNone/>
              <a:defRPr sz="1600" b="1">
                <a:solidFill>
                  <a:schemeClr val="bg1">
                    <a:lumMod val="50000"/>
                  </a:schemeClr>
                </a:solidFill>
                <a:latin typeface="Verdana" panose="020B0604030504040204" pitchFamily="34" charset="0"/>
                <a:ea typeface="Verdana" panose="020B0604030504040204" pitchFamily="34" charset="0"/>
              </a:defRPr>
            </a:lvl1pPr>
          </a:lstStyle>
          <a:p>
            <a:pPr lvl="0"/>
            <a:r>
              <a:rPr lang="fr-FR"/>
              <a:t>Chiffre</a:t>
            </a:r>
          </a:p>
          <a:p>
            <a:pPr lvl="0"/>
            <a:r>
              <a:rPr lang="fr-FR"/>
              <a:t>Commentaire</a:t>
            </a:r>
          </a:p>
        </p:txBody>
      </p:sp>
      <p:sp>
        <p:nvSpPr>
          <p:cNvPr id="30" name="Espace réservé du texte 3"/>
          <p:cNvSpPr>
            <a:spLocks noGrp="1"/>
          </p:cNvSpPr>
          <p:nvPr>
            <p:ph type="body" sz="quarter" idx="19" hasCustomPrompt="1"/>
          </p:nvPr>
        </p:nvSpPr>
        <p:spPr>
          <a:xfrm>
            <a:off x="2159564" y="3501216"/>
            <a:ext cx="3360373" cy="431635"/>
          </a:xfrm>
        </p:spPr>
        <p:txBody>
          <a:bodyPr>
            <a:normAutofit/>
          </a:bodyPr>
          <a:lstStyle>
            <a:lvl1pPr marL="0" indent="0">
              <a:buNone/>
              <a:defRPr sz="1900" b="1">
                <a:solidFill>
                  <a:srgbClr val="253C6E"/>
                </a:solidFill>
                <a:latin typeface="Verdana" panose="020B0604030504040204" pitchFamily="34" charset="0"/>
                <a:ea typeface="Verdana" panose="020B0604030504040204" pitchFamily="34" charset="0"/>
              </a:defRPr>
            </a:lvl1pPr>
          </a:lstStyle>
          <a:p>
            <a:pPr lvl="0"/>
            <a:r>
              <a:rPr lang="fr-FR"/>
              <a:t>Texte</a:t>
            </a:r>
          </a:p>
        </p:txBody>
      </p:sp>
      <p:sp>
        <p:nvSpPr>
          <p:cNvPr id="31" name="Espace réservé du texte 3"/>
          <p:cNvSpPr>
            <a:spLocks noGrp="1"/>
          </p:cNvSpPr>
          <p:nvPr>
            <p:ph type="body" sz="quarter" idx="20" hasCustomPrompt="1"/>
          </p:nvPr>
        </p:nvSpPr>
        <p:spPr>
          <a:xfrm>
            <a:off x="2159563" y="4005065"/>
            <a:ext cx="3360373" cy="695871"/>
          </a:xfrm>
        </p:spPr>
        <p:txBody>
          <a:bodyPr>
            <a:normAutofit/>
          </a:bodyPr>
          <a:lstStyle>
            <a:lvl1pPr marL="0" indent="0">
              <a:buNone/>
              <a:defRPr sz="1600" b="1">
                <a:solidFill>
                  <a:schemeClr val="bg1">
                    <a:lumMod val="50000"/>
                  </a:schemeClr>
                </a:solidFill>
                <a:latin typeface="Verdana" panose="020B0604030504040204" pitchFamily="34" charset="0"/>
                <a:ea typeface="Verdana" panose="020B0604030504040204" pitchFamily="34" charset="0"/>
              </a:defRPr>
            </a:lvl1pPr>
          </a:lstStyle>
          <a:p>
            <a:pPr lvl="0"/>
            <a:r>
              <a:rPr lang="fr-FR"/>
              <a:t>Chiffre</a:t>
            </a:r>
          </a:p>
          <a:p>
            <a:pPr lvl="0"/>
            <a:r>
              <a:rPr lang="fr-FR"/>
              <a:t>Commentaire</a:t>
            </a:r>
          </a:p>
        </p:txBody>
      </p:sp>
      <p:sp>
        <p:nvSpPr>
          <p:cNvPr id="32" name="Espace réservé du texte 3"/>
          <p:cNvSpPr>
            <a:spLocks noGrp="1"/>
          </p:cNvSpPr>
          <p:nvPr>
            <p:ph type="body" sz="quarter" idx="21" hasCustomPrompt="1"/>
          </p:nvPr>
        </p:nvSpPr>
        <p:spPr>
          <a:xfrm>
            <a:off x="2159564" y="5265515"/>
            <a:ext cx="3360373" cy="431635"/>
          </a:xfrm>
        </p:spPr>
        <p:txBody>
          <a:bodyPr>
            <a:normAutofit/>
          </a:bodyPr>
          <a:lstStyle>
            <a:lvl1pPr marL="0" indent="0">
              <a:buNone/>
              <a:defRPr sz="1900" b="1">
                <a:solidFill>
                  <a:srgbClr val="253C6E"/>
                </a:solidFill>
                <a:latin typeface="Verdana" panose="020B0604030504040204" pitchFamily="34" charset="0"/>
                <a:ea typeface="Verdana" panose="020B0604030504040204" pitchFamily="34" charset="0"/>
              </a:defRPr>
            </a:lvl1pPr>
          </a:lstStyle>
          <a:p>
            <a:pPr lvl="0"/>
            <a:r>
              <a:rPr lang="fr-FR"/>
              <a:t>Texte</a:t>
            </a:r>
          </a:p>
        </p:txBody>
      </p:sp>
      <p:sp>
        <p:nvSpPr>
          <p:cNvPr id="36" name="Espace réservé du texte 3"/>
          <p:cNvSpPr>
            <a:spLocks noGrp="1"/>
          </p:cNvSpPr>
          <p:nvPr>
            <p:ph type="body" sz="quarter" idx="22" hasCustomPrompt="1"/>
          </p:nvPr>
        </p:nvSpPr>
        <p:spPr>
          <a:xfrm>
            <a:off x="2159563" y="5769363"/>
            <a:ext cx="3360373" cy="695871"/>
          </a:xfrm>
        </p:spPr>
        <p:txBody>
          <a:bodyPr>
            <a:normAutofit/>
          </a:bodyPr>
          <a:lstStyle>
            <a:lvl1pPr marL="0" indent="0">
              <a:buNone/>
              <a:defRPr sz="1600" b="1">
                <a:solidFill>
                  <a:schemeClr val="bg1">
                    <a:lumMod val="50000"/>
                  </a:schemeClr>
                </a:solidFill>
                <a:latin typeface="Verdana" panose="020B0604030504040204" pitchFamily="34" charset="0"/>
                <a:ea typeface="Verdana" panose="020B0604030504040204" pitchFamily="34" charset="0"/>
              </a:defRPr>
            </a:lvl1pPr>
          </a:lstStyle>
          <a:p>
            <a:pPr lvl="0"/>
            <a:r>
              <a:rPr lang="fr-FR"/>
              <a:t>Chiffre</a:t>
            </a:r>
          </a:p>
          <a:p>
            <a:pPr lvl="0"/>
            <a:r>
              <a:rPr lang="fr-FR"/>
              <a:t>Commentaire</a:t>
            </a:r>
          </a:p>
        </p:txBody>
      </p:sp>
      <p:sp>
        <p:nvSpPr>
          <p:cNvPr id="37" name="Espace réservé du texte 3"/>
          <p:cNvSpPr>
            <a:spLocks noGrp="1"/>
          </p:cNvSpPr>
          <p:nvPr>
            <p:ph type="body" sz="quarter" idx="23" hasCustomPrompt="1"/>
          </p:nvPr>
        </p:nvSpPr>
        <p:spPr>
          <a:xfrm>
            <a:off x="7040740" y="1810228"/>
            <a:ext cx="3360373" cy="431635"/>
          </a:xfrm>
        </p:spPr>
        <p:txBody>
          <a:bodyPr>
            <a:normAutofit/>
          </a:bodyPr>
          <a:lstStyle>
            <a:lvl1pPr marL="0" indent="0">
              <a:buNone/>
              <a:defRPr sz="1900" b="1">
                <a:solidFill>
                  <a:srgbClr val="253C6E"/>
                </a:solidFill>
                <a:latin typeface="Verdana" panose="020B0604030504040204" pitchFamily="34" charset="0"/>
                <a:ea typeface="Verdana" panose="020B0604030504040204" pitchFamily="34" charset="0"/>
              </a:defRPr>
            </a:lvl1pPr>
          </a:lstStyle>
          <a:p>
            <a:pPr lvl="0"/>
            <a:r>
              <a:rPr lang="fr-FR"/>
              <a:t>Texte</a:t>
            </a:r>
          </a:p>
        </p:txBody>
      </p:sp>
      <p:sp>
        <p:nvSpPr>
          <p:cNvPr id="38" name="Espace réservé du texte 3"/>
          <p:cNvSpPr>
            <a:spLocks noGrp="1"/>
          </p:cNvSpPr>
          <p:nvPr>
            <p:ph type="body" sz="quarter" idx="24" hasCustomPrompt="1"/>
          </p:nvPr>
        </p:nvSpPr>
        <p:spPr>
          <a:xfrm>
            <a:off x="7040739" y="2314077"/>
            <a:ext cx="3360373" cy="695871"/>
          </a:xfrm>
        </p:spPr>
        <p:txBody>
          <a:bodyPr>
            <a:normAutofit/>
          </a:bodyPr>
          <a:lstStyle>
            <a:lvl1pPr marL="0" indent="0">
              <a:buNone/>
              <a:defRPr sz="1600" b="1">
                <a:solidFill>
                  <a:schemeClr val="bg1">
                    <a:lumMod val="50000"/>
                  </a:schemeClr>
                </a:solidFill>
                <a:latin typeface="Verdana" panose="020B0604030504040204" pitchFamily="34" charset="0"/>
                <a:ea typeface="Verdana" panose="020B0604030504040204" pitchFamily="34" charset="0"/>
              </a:defRPr>
            </a:lvl1pPr>
          </a:lstStyle>
          <a:p>
            <a:pPr lvl="0"/>
            <a:r>
              <a:rPr lang="fr-FR"/>
              <a:t>Chiffre</a:t>
            </a:r>
          </a:p>
          <a:p>
            <a:pPr lvl="0"/>
            <a:r>
              <a:rPr lang="fr-FR"/>
              <a:t>Commentaire</a:t>
            </a:r>
          </a:p>
        </p:txBody>
      </p:sp>
      <p:sp>
        <p:nvSpPr>
          <p:cNvPr id="39" name="Espace réservé du texte 3"/>
          <p:cNvSpPr>
            <a:spLocks noGrp="1"/>
          </p:cNvSpPr>
          <p:nvPr>
            <p:ph type="body" sz="quarter" idx="25" hasCustomPrompt="1"/>
          </p:nvPr>
        </p:nvSpPr>
        <p:spPr>
          <a:xfrm>
            <a:off x="7040740" y="3466205"/>
            <a:ext cx="3360373" cy="431635"/>
          </a:xfrm>
        </p:spPr>
        <p:txBody>
          <a:bodyPr>
            <a:normAutofit/>
          </a:bodyPr>
          <a:lstStyle>
            <a:lvl1pPr marL="0" indent="0">
              <a:buNone/>
              <a:defRPr sz="1900" b="1">
                <a:solidFill>
                  <a:srgbClr val="253C6E"/>
                </a:solidFill>
                <a:latin typeface="Verdana" panose="020B0604030504040204" pitchFamily="34" charset="0"/>
                <a:ea typeface="Verdana" panose="020B0604030504040204" pitchFamily="34" charset="0"/>
              </a:defRPr>
            </a:lvl1pPr>
          </a:lstStyle>
          <a:p>
            <a:pPr lvl="0"/>
            <a:r>
              <a:rPr lang="fr-FR"/>
              <a:t>Texte</a:t>
            </a:r>
          </a:p>
        </p:txBody>
      </p:sp>
      <p:sp>
        <p:nvSpPr>
          <p:cNvPr id="40" name="Espace réservé du texte 3"/>
          <p:cNvSpPr>
            <a:spLocks noGrp="1"/>
          </p:cNvSpPr>
          <p:nvPr>
            <p:ph type="body" sz="quarter" idx="26" hasCustomPrompt="1"/>
          </p:nvPr>
        </p:nvSpPr>
        <p:spPr>
          <a:xfrm>
            <a:off x="7040739" y="3970054"/>
            <a:ext cx="3360373" cy="695871"/>
          </a:xfrm>
        </p:spPr>
        <p:txBody>
          <a:bodyPr>
            <a:normAutofit/>
          </a:bodyPr>
          <a:lstStyle>
            <a:lvl1pPr marL="0" indent="0">
              <a:buNone/>
              <a:defRPr sz="1600" b="1">
                <a:solidFill>
                  <a:schemeClr val="bg1">
                    <a:lumMod val="50000"/>
                  </a:schemeClr>
                </a:solidFill>
                <a:latin typeface="Verdana" panose="020B0604030504040204" pitchFamily="34" charset="0"/>
                <a:ea typeface="Verdana" panose="020B0604030504040204" pitchFamily="34" charset="0"/>
              </a:defRPr>
            </a:lvl1pPr>
          </a:lstStyle>
          <a:p>
            <a:pPr lvl="0"/>
            <a:r>
              <a:rPr lang="fr-FR"/>
              <a:t>Chiffre</a:t>
            </a:r>
          </a:p>
          <a:p>
            <a:pPr lvl="0"/>
            <a:r>
              <a:rPr lang="fr-FR"/>
              <a:t>Commentaire</a:t>
            </a:r>
          </a:p>
        </p:txBody>
      </p:sp>
      <p:sp>
        <p:nvSpPr>
          <p:cNvPr id="41" name="Espace réservé du texte 3"/>
          <p:cNvSpPr>
            <a:spLocks noGrp="1"/>
          </p:cNvSpPr>
          <p:nvPr>
            <p:ph type="body" sz="quarter" idx="27" hasCustomPrompt="1"/>
          </p:nvPr>
        </p:nvSpPr>
        <p:spPr>
          <a:xfrm>
            <a:off x="7040740" y="5230504"/>
            <a:ext cx="3360373" cy="431635"/>
          </a:xfrm>
        </p:spPr>
        <p:txBody>
          <a:bodyPr>
            <a:normAutofit/>
          </a:bodyPr>
          <a:lstStyle>
            <a:lvl1pPr marL="0" indent="0">
              <a:buNone/>
              <a:defRPr sz="1900" b="1">
                <a:solidFill>
                  <a:srgbClr val="253C6E"/>
                </a:solidFill>
                <a:latin typeface="Verdana" panose="020B0604030504040204" pitchFamily="34" charset="0"/>
                <a:ea typeface="Verdana" panose="020B0604030504040204" pitchFamily="34" charset="0"/>
              </a:defRPr>
            </a:lvl1pPr>
          </a:lstStyle>
          <a:p>
            <a:pPr lvl="0"/>
            <a:r>
              <a:rPr lang="fr-FR"/>
              <a:t>Texte</a:t>
            </a:r>
          </a:p>
        </p:txBody>
      </p:sp>
      <p:sp>
        <p:nvSpPr>
          <p:cNvPr id="42" name="Espace réservé du texte 3"/>
          <p:cNvSpPr>
            <a:spLocks noGrp="1"/>
          </p:cNvSpPr>
          <p:nvPr>
            <p:ph type="body" sz="quarter" idx="28" hasCustomPrompt="1"/>
          </p:nvPr>
        </p:nvSpPr>
        <p:spPr>
          <a:xfrm>
            <a:off x="7040739" y="5734353"/>
            <a:ext cx="3360373" cy="695871"/>
          </a:xfrm>
        </p:spPr>
        <p:txBody>
          <a:bodyPr>
            <a:normAutofit/>
          </a:bodyPr>
          <a:lstStyle>
            <a:lvl1pPr marL="0" indent="0">
              <a:buNone/>
              <a:defRPr sz="1600" b="1">
                <a:solidFill>
                  <a:schemeClr val="bg1">
                    <a:lumMod val="50000"/>
                  </a:schemeClr>
                </a:solidFill>
                <a:latin typeface="Verdana" panose="020B0604030504040204" pitchFamily="34" charset="0"/>
                <a:ea typeface="Verdana" panose="020B0604030504040204" pitchFamily="34" charset="0"/>
              </a:defRPr>
            </a:lvl1pPr>
          </a:lstStyle>
          <a:p>
            <a:pPr lvl="0"/>
            <a:r>
              <a:rPr lang="fr-FR"/>
              <a:t>Chiffre</a:t>
            </a:r>
          </a:p>
          <a:p>
            <a:pPr lvl="0"/>
            <a:r>
              <a:rPr lang="fr-FR"/>
              <a:t>Commentaire</a:t>
            </a:r>
          </a:p>
        </p:txBody>
      </p:sp>
      <p:pic>
        <p:nvPicPr>
          <p:cNvPr id="33" name="Image 32"/>
          <p:cNvPicPr>
            <a:picLocks noChangeAspect="1"/>
          </p:cNvPicPr>
          <p:nvPr userDrawn="1"/>
        </p:nvPicPr>
        <p:blipFill rotWithShape="1">
          <a:blip r:embed="rId3" cstate="print">
            <a:extLst>
              <a:ext uri="{28A0092B-C50C-407E-A947-70E740481C1C}">
                <a14:useLocalDpi xmlns:a14="http://schemas.microsoft.com/office/drawing/2010/main" val="0"/>
              </a:ext>
            </a:extLst>
          </a:blip>
          <a:srcRect t="36852" b="38457"/>
          <a:stretch/>
        </p:blipFill>
        <p:spPr>
          <a:xfrm>
            <a:off x="10222729" y="6309320"/>
            <a:ext cx="1969271" cy="486240"/>
          </a:xfrm>
          <a:prstGeom prst="rect">
            <a:avLst/>
          </a:prstGeom>
        </p:spPr>
      </p:pic>
      <p:sp>
        <p:nvSpPr>
          <p:cNvPr id="34" name="Rectangle 33"/>
          <p:cNvSpPr/>
          <p:nvPr userDrawn="1"/>
        </p:nvSpPr>
        <p:spPr>
          <a:xfrm>
            <a:off x="11664619" y="3236979"/>
            <a:ext cx="527381" cy="480053"/>
          </a:xfrm>
          <a:prstGeom prst="rect">
            <a:avLst/>
          </a:prstGeom>
          <a:solidFill>
            <a:srgbClr val="253C6E"/>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fr-FR" sz="1500" b="1">
              <a:solidFill>
                <a:srgbClr val="FFFFFF"/>
              </a:solidFill>
            </a:endParaRPr>
          </a:p>
        </p:txBody>
      </p:sp>
      <p:sp>
        <p:nvSpPr>
          <p:cNvPr id="35" name="Espace réservé du numéro de diapositive 5"/>
          <p:cNvSpPr>
            <a:spLocks noGrp="1"/>
          </p:cNvSpPr>
          <p:nvPr>
            <p:ph type="sldNum" sz="quarter" idx="4"/>
          </p:nvPr>
        </p:nvSpPr>
        <p:spPr>
          <a:xfrm>
            <a:off x="11664619" y="3294443"/>
            <a:ext cx="527381" cy="365125"/>
          </a:xfrm>
          <a:prstGeom prst="rect">
            <a:avLst/>
          </a:prstGeom>
        </p:spPr>
        <p:txBody>
          <a:bodyPr vert="horz" lIns="121917" tIns="60958" rIns="121917" bIns="60958" rtlCol="0" anchor="ctr"/>
          <a:lstStyle>
            <a:lvl1pPr algn="r">
              <a:defRPr sz="1200">
                <a:solidFill>
                  <a:schemeClr val="bg1"/>
                </a:solidFill>
                <a:latin typeface="Verdana" panose="020B0604030504040204" pitchFamily="34" charset="0"/>
                <a:ea typeface="Verdana" panose="020B0604030504040204" pitchFamily="34" charset="0"/>
              </a:defRPr>
            </a:lvl1pPr>
          </a:lstStyle>
          <a:p>
            <a:fld id="{7D5F8832-E174-4AE9-A00A-ECCED6FD8C0F}"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215926861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9" Type="http://schemas.openxmlformats.org/officeDocument/2006/relationships/slideLayout" Target="../slideLayouts/slideLayout73.xml"/><Relationship Id="rId21" Type="http://schemas.openxmlformats.org/officeDocument/2006/relationships/slideLayout" Target="../slideLayouts/slideLayout55.xml"/><Relationship Id="rId34" Type="http://schemas.openxmlformats.org/officeDocument/2006/relationships/slideLayout" Target="../slideLayouts/slideLayout68.xml"/><Relationship Id="rId42" Type="http://schemas.openxmlformats.org/officeDocument/2006/relationships/slideLayout" Target="../slideLayouts/slideLayout76.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41" Type="http://schemas.openxmlformats.org/officeDocument/2006/relationships/slideLayout" Target="../slideLayouts/slideLayout75.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slideLayout" Target="../slideLayouts/slideLayout66.xml"/><Relationship Id="rId37" Type="http://schemas.openxmlformats.org/officeDocument/2006/relationships/slideLayout" Target="../slideLayouts/slideLayout71.xml"/><Relationship Id="rId40" Type="http://schemas.openxmlformats.org/officeDocument/2006/relationships/slideLayout" Target="../slideLayouts/slideLayout74.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36" Type="http://schemas.openxmlformats.org/officeDocument/2006/relationships/slideLayout" Target="../slideLayouts/slideLayout70.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slideLayout" Target="../slideLayouts/slideLayout65.xml"/><Relationship Id="rId44" Type="http://schemas.openxmlformats.org/officeDocument/2006/relationships/theme" Target="../theme/theme2.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 Id="rId35" Type="http://schemas.openxmlformats.org/officeDocument/2006/relationships/slideLayout" Target="../slideLayouts/slideLayout69.xml"/><Relationship Id="rId43" Type="http://schemas.openxmlformats.org/officeDocument/2006/relationships/slideLayout" Target="../slideLayouts/slideLayout77.xml"/><Relationship Id="rId8" Type="http://schemas.openxmlformats.org/officeDocument/2006/relationships/slideLayout" Target="../slideLayouts/slideLayout42.xml"/><Relationship Id="rId3" Type="http://schemas.openxmlformats.org/officeDocument/2006/relationships/slideLayout" Target="../slideLayouts/slideLayout37.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33" Type="http://schemas.openxmlformats.org/officeDocument/2006/relationships/slideLayout" Target="../slideLayouts/slideLayout67.xml"/><Relationship Id="rId38"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6055246E-81F2-4716-A341-6139E5705588}" type="slidenum">
              <a:rPr lang="fr-FR" smtClean="0"/>
              <a:t>‹N°›</a:t>
            </a:fld>
            <a:endParaRPr lang="fr-FR"/>
          </a:p>
        </p:txBody>
      </p:sp>
    </p:spTree>
    <p:extLst>
      <p:ext uri="{BB962C8B-B14F-4D97-AF65-F5344CB8AC3E}">
        <p14:creationId xmlns:p14="http://schemas.microsoft.com/office/powerpoint/2010/main" val="13294775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95" r:id="rId4"/>
    <p:sldLayoutId id="2147483665" r:id="rId5"/>
    <p:sldLayoutId id="2147483666" r:id="rId6"/>
    <p:sldLayoutId id="2147483697" r:id="rId7"/>
    <p:sldLayoutId id="2147483700"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96" r:id="rId28"/>
    <p:sldLayoutId id="2147483689" r:id="rId29"/>
    <p:sldLayoutId id="2147483690" r:id="rId30"/>
    <p:sldLayoutId id="2147483698" r:id="rId31"/>
    <p:sldLayoutId id="2147483699" r:id="rId32"/>
    <p:sldLayoutId id="2147483693" r:id="rId33"/>
    <p:sldLayoutId id="2147483694" r:id="rId34"/>
  </p:sldLayoutIdLst>
  <p:hf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32">
          <p15:clr>
            <a:srgbClr val="F26B43"/>
          </p15:clr>
        </p15:guide>
        <p15:guide id="2" pos="30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6055246E-81F2-4716-A341-6139E5705588}" type="slidenum">
              <a:rPr lang="fr-FR" smtClean="0">
                <a:solidFill>
                  <a:srgbClr val="FFFFFF"/>
                </a:solidFill>
              </a:rPr>
              <a:pPr/>
              <a:t>‹N°›</a:t>
            </a:fld>
            <a:endParaRPr lang="fr-FR">
              <a:solidFill>
                <a:srgbClr val="FFFFFF"/>
              </a:solidFill>
            </a:endParaRPr>
          </a:p>
        </p:txBody>
      </p:sp>
    </p:spTree>
    <p:extLst>
      <p:ext uri="{BB962C8B-B14F-4D97-AF65-F5344CB8AC3E}">
        <p14:creationId xmlns:p14="http://schemas.microsoft.com/office/powerpoint/2010/main" val="289051066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 id="2147483762" r:id="rId26"/>
    <p:sldLayoutId id="2147483763" r:id="rId27"/>
    <p:sldLayoutId id="2147483764" r:id="rId28"/>
    <p:sldLayoutId id="2147483765" r:id="rId29"/>
    <p:sldLayoutId id="2147483766" r:id="rId30"/>
    <p:sldLayoutId id="2147483767" r:id="rId31"/>
    <p:sldLayoutId id="2147483768" r:id="rId32"/>
    <p:sldLayoutId id="2147483769" r:id="rId33"/>
    <p:sldLayoutId id="2147483770" r:id="rId34"/>
    <p:sldLayoutId id="2147483771" r:id="rId35"/>
    <p:sldLayoutId id="2147483772" r:id="rId36"/>
    <p:sldLayoutId id="2147483773" r:id="rId37"/>
    <p:sldLayoutId id="2147483774" r:id="rId38"/>
    <p:sldLayoutId id="2147483775" r:id="rId39"/>
    <p:sldLayoutId id="2147483776" r:id="rId40"/>
    <p:sldLayoutId id="2147483777" r:id="rId41"/>
    <p:sldLayoutId id="2147483778" r:id="rId42"/>
    <p:sldLayoutId id="2147483779" r:id="rId43"/>
  </p:sldLayoutIdLst>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32">
          <p15:clr>
            <a:srgbClr val="F26B43"/>
          </p15:clr>
        </p15:guide>
        <p15:guide id="2" pos="3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3" Type="http://schemas.openxmlformats.org/officeDocument/2006/relationships/hyperlink" Target="https://www.msa.fr/lfp/web/msa/exploitant/statut-chef-exploitation" TargetMode="External"/><Relationship Id="rId2" Type="http://schemas.openxmlformats.org/officeDocument/2006/relationships/notesSlide" Target="../notesSlides/notesSlide1.xml"/><Relationship Id="rId1" Type="http://schemas.openxmlformats.org/officeDocument/2006/relationships/slideLayout" Target="../slideLayouts/slideLayout36.xml"/><Relationship Id="rId4" Type="http://schemas.openxmlformats.org/officeDocument/2006/relationships/hyperlink" Target="https://rmt-agricultures-urbaines.fr/fileadmin/user_upload/302_rmt_agricultures_urbaines/PUBLICATIONS_-_CONTRIBUTIONS/F3_2024_Guide_RMT_Aspects_juridiques_et_administatifs_en_AU.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agriculture.gouv.fr/pac-2023-2027-le-plan-strategique-national" TargetMode="External"/><Relationship Id="rId2" Type="http://schemas.openxmlformats.org/officeDocument/2006/relationships/notesSlide" Target="../notesSlides/notesSlide2.xml"/><Relationship Id="rId1" Type="http://schemas.openxmlformats.org/officeDocument/2006/relationships/slideLayout" Target="../slideLayouts/slideLayout36.xml"/><Relationship Id="rId5" Type="http://schemas.openxmlformats.org/officeDocument/2006/relationships/hyperlink" Target="https://eur-lex.europa.eu/LexUriServ/LexUriServ.do?uri=CELEX:12012E/TXT:fr:PDF" TargetMode="External"/><Relationship Id="rId4" Type="http://schemas.openxmlformats.org/officeDocument/2006/relationships/hyperlink" Target="https://www.legifrance.gouv.fr/codes/section_lc/LEGITEXT000006071367/LEGISCTA000046864545/#LEGISCTA000046864545"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hyperlink" Target="https://www.legifrance.gouv.fr/codes/article_lc/LEGIARTI000044978568" TargetMode="External"/><Relationship Id="rId2" Type="http://schemas.openxmlformats.org/officeDocument/2006/relationships/hyperlink" Target="https://opera-connaissances.chambres-agriculture.fr/index.php?lvl=notice_display&amp;id=327538" TargetMode="External"/><Relationship Id="rId1" Type="http://schemas.openxmlformats.org/officeDocument/2006/relationships/slideLayout" Target="../slideLayouts/slideLayout36.xml"/><Relationship Id="rId5" Type="http://schemas.openxmlformats.org/officeDocument/2006/relationships/hyperlink" Target="https://rmt-agricultures-urbaines.fr/fileadmin/user_upload/302_rmt_agricultures_urbaines/PUBLICATIONS_-_CONTRIBUTIONS/F3_2024_Guide_RMT_Aspects_juridiques_et_administatifs_en_AU.pdf" TargetMode="External"/><Relationship Id="rId4" Type="http://schemas.openxmlformats.org/officeDocument/2006/relationships/hyperlink" Target="https://bofip.impots.gouv.fr/bofip/2724-PGP.html/identifiant=BOI-BA-CHAMP-20220622"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resoca.sharepoint.com/:b:/r/sites/R-NAT-AgricultureUrbaine-GroupedetravailFoncier/Shared%20Documents/Groupe%20de%20travail%20Foncier/Activit%C3%A9s_%C3%A9questres.pdf?csf=1&amp;web=1&amp;e=GqBW7e" TargetMode="External"/><Relationship Id="rId2" Type="http://schemas.openxmlformats.org/officeDocument/2006/relationships/notesSlide" Target="../notesSlides/notesSlide3.xml"/><Relationship Id="rId1" Type="http://schemas.openxmlformats.org/officeDocument/2006/relationships/slideLayout" Target="../slideLayouts/slideLayout36.xml"/><Relationship Id="rId4" Type="http://schemas.openxmlformats.org/officeDocument/2006/relationships/hyperlink" Target="https://www.senat.fr/questions/base/2025/qSEQ250805956.html"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service-public.gouv.fr/particuliers/vosdroits/R11646" TargetMode="External"/><Relationship Id="rId2" Type="http://schemas.openxmlformats.org/officeDocument/2006/relationships/hyperlink" Target="https://www.service-public.gouv.fr/particuliers/vosdroits/R20835" TargetMode="External"/><Relationship Id="rId1" Type="http://schemas.openxmlformats.org/officeDocument/2006/relationships/slideLayout" Target="../slideLayouts/slideLayout36.xml"/><Relationship Id="rId4" Type="http://schemas.openxmlformats.org/officeDocument/2006/relationships/hyperlink" Target="https://opera-connaissances.chambres-agriculture.fr/index.php?lvl=notice_display&amp;id=329177"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2.xml.rels><?xml version="1.0" encoding="UTF-8" standalone="yes"?>
<Relationships xmlns="http://schemas.openxmlformats.org/package/2006/relationships"><Relationship Id="rId3" Type="http://schemas.openxmlformats.org/officeDocument/2006/relationships/hyperlink" Target="https://www.legifrance.gouv.fr/loda/id/LEGIARTI000045281117/2022-03-03/" TargetMode="External"/><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resoca.sharepoint.com/:f:/r/sites/R-NAT-AgricultureUrbaine/Shared%20Documents/General/2.%20Bibliographie%20et%20veille%20nationale/Articles_foncier?csf=1&amp;web=1&amp;e=og8DLv" TargetMode="External"/><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hyperlink" Target="https://entreprendre.service-public.gouv.fr/vosdroits/F38953" TargetMode="External"/><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opera-connaissances.chambres-agriculture.fr/index.php?lvl=notice_display&amp;id=329177" TargetMode="External"/><Relationship Id="rId2" Type="http://schemas.openxmlformats.org/officeDocument/2006/relationships/hyperlink" Target="https://www.geoportail-urbanisme.gouv.fr/" TargetMode="External"/><Relationship Id="rId1" Type="http://schemas.openxmlformats.org/officeDocument/2006/relationships/slideLayout" Target="../slideLayouts/slideLayout36.xml"/><Relationship Id="rId4" Type="http://schemas.openxmlformats.org/officeDocument/2006/relationships/image" Target="../media/image31.svg"/></Relationships>
</file>

<file path=ppt/slides/_rels/slide1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hyperlink" Target="https://www.service-public.gouv.fr/particuliers/vosdroits/R1970" TargetMode="External"/><Relationship Id="rId1" Type="http://schemas.openxmlformats.org/officeDocument/2006/relationships/slideLayout" Target="../slideLayouts/slideLayout36.xml"/><Relationship Id="rId6" Type="http://schemas.openxmlformats.org/officeDocument/2006/relationships/hyperlink" Target="https://www.parisculteurs.paris/fr/votre-projet/la-boite-a-outils-parisculteurs/" TargetMode="External"/><Relationship Id="rId5" Type="http://schemas.openxmlformats.org/officeDocument/2006/relationships/hyperlink" Target="https://www.service-public.gouv.fr/particuliers/vosdroits/R11646" TargetMode="External"/><Relationship Id="rId4" Type="http://schemas.openxmlformats.org/officeDocument/2006/relationships/hyperlink" Target="https://www.service-public.gouv.fr/particuliers/vosdroits/R20835"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opera-connaissances.chambres-agriculture.fr/doc_num.php?explnum_id=203824" TargetMode="Externa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opera-connaissances.chambres-agriculture.fr/index.php?lvl=notice_display&amp;id=327538" TargetMode="External"/><Relationship Id="rId2" Type="http://schemas.openxmlformats.org/officeDocument/2006/relationships/hyperlink" Target="https://www.parisculteurs.paris/fr/votre-projet/la-boite-a-outils-parisculteurs/" TargetMode="External"/><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hyperlink" Target="https://www.parisculteurs.paris/assets/boite_a_outils-fr.pdf" TargetMode="Externa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31.sv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0.xml.rels><?xml version="1.0" encoding="UTF-8" standalone="yes"?>
<Relationships xmlns="http://schemas.openxmlformats.org/package/2006/relationships"><Relationship Id="rId3" Type="http://schemas.openxmlformats.org/officeDocument/2006/relationships/hyperlink" Target="https://resolia-formeisfc.epsilon-informatique.net/company/resolia/course/3674" TargetMode="External"/><Relationship Id="rId2" Type="http://schemas.openxmlformats.org/officeDocument/2006/relationships/hyperlink" Target="https://resolia-formeisfc.epsilon-informatique.net/company/resolia/course/3808" TargetMode="External"/><Relationship Id="rId1" Type="http://schemas.openxmlformats.org/officeDocument/2006/relationships/slideLayout" Target="../slideLayouts/slideLayout36.xml"/><Relationship Id="rId4" Type="http://schemas.openxmlformats.org/officeDocument/2006/relationships/hyperlink" Target="https://resolia-formeisfc.epsilon-informatique.net/company/resolia/course/3693"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resoca-my.sharepoint.com/:x:/g/personal/anne_lemaire_france_chambres-agriculture_fr/IQApd3uZc-pgRbuB28Opl2FvAbh70xE3ScusyDTCsMX7ALQ?e=f4tAmG" TargetMode="External"/><Relationship Id="rId2" Type="http://schemas.openxmlformats.org/officeDocument/2006/relationships/hyperlink" Target="https://rmt-agricultures-urbaines.fr/fileadmin/user_upload/302_rmt_agricultures_urbaines/PUBLICATIONS_-_CONTRIBUTIONS/F3_2024_Guide_RMT_Aspects_juridiques_et_administatifs_en_AU.pdf" TargetMode="Externa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lstStyle/>
          <a:p>
            <a:r>
              <a:rPr lang="fr-FR"/>
              <a:t>Diapo titre</a:t>
            </a:r>
          </a:p>
        </p:txBody>
      </p:sp>
      <p:sp>
        <p:nvSpPr>
          <p:cNvPr id="6" name="Sous-titre 5"/>
          <p:cNvSpPr>
            <a:spLocks noGrp="1"/>
          </p:cNvSpPr>
          <p:nvPr>
            <p:ph type="subTitle" idx="1"/>
          </p:nvPr>
        </p:nvSpPr>
        <p:spPr/>
        <p:txBody>
          <a:bodyPr/>
          <a:lstStyle/>
          <a:p>
            <a:r>
              <a:rPr lang="fr-FR"/>
              <a:t>Grande photo</a:t>
            </a:r>
          </a:p>
        </p:txBody>
      </p:sp>
      <p:pic>
        <p:nvPicPr>
          <p:cNvPr id="2" name="Image 1" descr="Une image contenant plein air, nuage, ciel, plante&#10;&#10;Description générée automatiquement">
            <a:extLst>
              <a:ext uri="{FF2B5EF4-FFF2-40B4-BE49-F238E27FC236}">
                <a16:creationId xmlns:a16="http://schemas.microsoft.com/office/drawing/2014/main" id="{AB769848-49A1-2306-55C9-3FAE5EDE0E39}"/>
              </a:ext>
            </a:extLst>
          </p:cNvPr>
          <p:cNvPicPr>
            <a:picLocks noChangeAspect="1"/>
          </p:cNvPicPr>
          <p:nvPr/>
        </p:nvPicPr>
        <p:blipFill>
          <a:blip r:embed="rId2"/>
          <a:stretch>
            <a:fillRect/>
          </a:stretch>
        </p:blipFill>
        <p:spPr>
          <a:xfrm>
            <a:off x="366156" y="278740"/>
            <a:ext cx="6343402" cy="4232233"/>
          </a:xfrm>
          <a:prstGeom prst="rect">
            <a:avLst/>
          </a:prstGeom>
        </p:spPr>
      </p:pic>
      <p:pic>
        <p:nvPicPr>
          <p:cNvPr id="3" name="Image 2" descr="Une image contenant plein air, ciel, nuage, plante">
            <a:extLst>
              <a:ext uri="{FF2B5EF4-FFF2-40B4-BE49-F238E27FC236}">
                <a16:creationId xmlns:a16="http://schemas.microsoft.com/office/drawing/2014/main" id="{FE854441-4DBD-9CE9-52AA-D2813D845A53}"/>
              </a:ext>
            </a:extLst>
          </p:cNvPr>
          <p:cNvPicPr>
            <a:picLocks noChangeAspect="1"/>
          </p:cNvPicPr>
          <p:nvPr/>
        </p:nvPicPr>
        <p:blipFill>
          <a:blip r:embed="rId3"/>
          <a:srcRect t="-76" r="8481" b="250"/>
          <a:stretch/>
        </p:blipFill>
        <p:spPr>
          <a:xfrm>
            <a:off x="6707579" y="279821"/>
            <a:ext cx="5129786" cy="4236053"/>
          </a:xfrm>
          <a:prstGeom prst="rect">
            <a:avLst/>
          </a:prstGeom>
        </p:spPr>
      </p:pic>
      <p:sp>
        <p:nvSpPr>
          <p:cNvPr id="4" name="ZoneTexte 3">
            <a:extLst>
              <a:ext uri="{FF2B5EF4-FFF2-40B4-BE49-F238E27FC236}">
                <a16:creationId xmlns:a16="http://schemas.microsoft.com/office/drawing/2014/main" id="{0B1690BB-1741-D33F-38B3-EA957FBB6561}"/>
              </a:ext>
            </a:extLst>
          </p:cNvPr>
          <p:cNvSpPr txBox="1"/>
          <p:nvPr/>
        </p:nvSpPr>
        <p:spPr>
          <a:xfrm>
            <a:off x="515564" y="4631728"/>
            <a:ext cx="8919269" cy="1538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a:solidFill>
                  <a:schemeClr val="bg1"/>
                </a:solidFill>
                <a:ea typeface="Verdana"/>
              </a:rPr>
              <a:t>Agriculture urbaine – Boîte à outils – Questions </a:t>
            </a:r>
            <a:r>
              <a:rPr lang="fr-FR" sz="2800" dirty="0">
                <a:solidFill>
                  <a:schemeClr val="bg1"/>
                </a:solidFill>
                <a:ea typeface="Verdana"/>
              </a:rPr>
              <a:t>juridiques et foncières</a:t>
            </a:r>
          </a:p>
          <a:p>
            <a:r>
              <a:rPr lang="fr-FR" sz="2000" i="1">
                <a:solidFill>
                  <a:schemeClr val="bg1"/>
                </a:solidFill>
                <a:ea typeface="Verdana"/>
              </a:rPr>
              <a:t>2026</a:t>
            </a:r>
          </a:p>
          <a:p>
            <a:endParaRPr lang="fr-FR">
              <a:ea typeface="Verdana"/>
            </a:endParaRPr>
          </a:p>
        </p:txBody>
      </p:sp>
      <p:pic>
        <p:nvPicPr>
          <p:cNvPr id="7" name="Image 6">
            <a:extLst>
              <a:ext uri="{FF2B5EF4-FFF2-40B4-BE49-F238E27FC236}">
                <a16:creationId xmlns:a16="http://schemas.microsoft.com/office/drawing/2014/main" id="{4904103C-BAA8-36A9-0C40-2BB7680A3268}"/>
              </a:ext>
            </a:extLst>
          </p:cNvPr>
          <p:cNvPicPr>
            <a:picLocks noChangeAspect="1"/>
          </p:cNvPicPr>
          <p:nvPr/>
        </p:nvPicPr>
        <p:blipFill>
          <a:blip r:embed="rId4"/>
          <a:stretch>
            <a:fillRect/>
          </a:stretch>
        </p:blipFill>
        <p:spPr>
          <a:xfrm>
            <a:off x="7199998" y="5397105"/>
            <a:ext cx="2810500" cy="1048603"/>
          </a:xfrm>
          <a:prstGeom prst="rect">
            <a:avLst/>
          </a:prstGeom>
        </p:spPr>
      </p:pic>
    </p:spTree>
    <p:extLst>
      <p:ext uri="{BB962C8B-B14F-4D97-AF65-F5344CB8AC3E}">
        <p14:creationId xmlns:p14="http://schemas.microsoft.com/office/powerpoint/2010/main" val="4225116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E986A0E0-CDC2-920D-A407-A9A5A83CAA3B}"/>
              </a:ext>
            </a:extLst>
          </p:cNvPr>
          <p:cNvSpPr>
            <a:spLocks noGrp="1"/>
          </p:cNvSpPr>
          <p:nvPr>
            <p:ph type="subTitle" idx="1"/>
          </p:nvPr>
        </p:nvSpPr>
        <p:spPr>
          <a:xfrm>
            <a:off x="784254" y="964780"/>
            <a:ext cx="9652482" cy="4549748"/>
          </a:xfrm>
        </p:spPr>
        <p:txBody>
          <a:bodyPr vert="horz" lIns="91440" tIns="45720" rIns="91440" bIns="45720" rtlCol="0" anchor="t">
            <a:normAutofit/>
          </a:bodyPr>
          <a:lstStyle/>
          <a:p>
            <a:r>
              <a:rPr lang="fr-FR">
                <a:ea typeface="Verdana"/>
              </a:rPr>
              <a:t>1/ Définition de l'activité agricole</a:t>
            </a:r>
            <a:endParaRPr lang="fr-FR"/>
          </a:p>
          <a:p>
            <a:pPr>
              <a:lnSpc>
                <a:spcPct val="113999"/>
              </a:lnSpc>
            </a:pPr>
            <a:r>
              <a:rPr lang="fr-FR">
                <a:ea typeface="Verdana"/>
              </a:rPr>
              <a:t>2/ Autorisation d'exploiter</a:t>
            </a:r>
            <a:endParaRPr lang="fr-FR">
              <a:solidFill>
                <a:srgbClr val="000000"/>
              </a:solidFill>
              <a:ea typeface="Verdana"/>
            </a:endParaRPr>
          </a:p>
          <a:p>
            <a:pPr>
              <a:lnSpc>
                <a:spcPct val="113999"/>
              </a:lnSpc>
            </a:pPr>
            <a:r>
              <a:rPr lang="fr-FR">
                <a:ea typeface="Verdana"/>
              </a:rPr>
              <a:t>3/ Nature de mise à disposition et mode de faire-valoir</a:t>
            </a:r>
            <a:endParaRPr lang="fr-FR"/>
          </a:p>
          <a:p>
            <a:pPr>
              <a:lnSpc>
                <a:spcPct val="113999"/>
              </a:lnSpc>
            </a:pPr>
            <a:r>
              <a:rPr lang="fr-FR">
                <a:ea typeface="Verdana"/>
              </a:rPr>
              <a:t>4/ Droits liés au foncier utilisé</a:t>
            </a:r>
          </a:p>
          <a:p>
            <a:pPr>
              <a:lnSpc>
                <a:spcPct val="113999"/>
              </a:lnSpc>
            </a:pPr>
            <a:r>
              <a:rPr lang="fr-FR">
                <a:ea typeface="Verdana"/>
              </a:rPr>
              <a:t>5/ Fiscalité</a:t>
            </a:r>
          </a:p>
          <a:p>
            <a:pPr>
              <a:lnSpc>
                <a:spcPct val="113999"/>
              </a:lnSpc>
            </a:pPr>
            <a:r>
              <a:rPr lang="fr-FR">
                <a:ea typeface="Verdana"/>
              </a:rPr>
              <a:t>6/ Accessibilité du foncier</a:t>
            </a:r>
          </a:p>
          <a:p>
            <a:pPr>
              <a:lnSpc>
                <a:spcPct val="113999"/>
              </a:lnSpc>
            </a:pPr>
            <a:r>
              <a:rPr lang="fr-FR">
                <a:ea typeface="Verdana"/>
              </a:rPr>
              <a:t>7/ Raccordement aux réseaux</a:t>
            </a:r>
          </a:p>
          <a:p>
            <a:pPr>
              <a:lnSpc>
                <a:spcPct val="113999"/>
              </a:lnSpc>
            </a:pPr>
            <a:r>
              <a:rPr lang="fr-FR">
                <a:ea typeface="Verdana"/>
              </a:rPr>
              <a:t>8/ Qualité agronomique et taille nécessaire à l'exploitation</a:t>
            </a:r>
          </a:p>
          <a:p>
            <a:pPr>
              <a:lnSpc>
                <a:spcPct val="113999"/>
              </a:lnSpc>
            </a:pPr>
            <a:endParaRPr lang="fr-FR">
              <a:ea typeface="Verdana"/>
            </a:endParaRPr>
          </a:p>
          <a:p>
            <a:pPr>
              <a:lnSpc>
                <a:spcPct val="113999"/>
              </a:lnSpc>
            </a:pPr>
            <a:endParaRPr lang="fr-FR">
              <a:ea typeface="Verdana"/>
            </a:endParaRPr>
          </a:p>
        </p:txBody>
      </p:sp>
    </p:spTree>
    <p:extLst>
      <p:ext uri="{BB962C8B-B14F-4D97-AF65-F5344CB8AC3E}">
        <p14:creationId xmlns:p14="http://schemas.microsoft.com/office/powerpoint/2010/main" val="3985907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843BAF-702F-5B2D-1A64-F11FDCB0B181}"/>
              </a:ext>
            </a:extLst>
          </p:cNvPr>
          <p:cNvSpPr>
            <a:spLocks noGrp="1"/>
          </p:cNvSpPr>
          <p:nvPr>
            <p:ph type="ctrTitle"/>
          </p:nvPr>
        </p:nvSpPr>
        <p:spPr>
          <a:xfrm>
            <a:off x="1533114" y="1526622"/>
            <a:ext cx="8656372" cy="1015200"/>
          </a:xfrm>
        </p:spPr>
        <p:txBody>
          <a:bodyPr/>
          <a:lstStyle/>
          <a:p>
            <a:pPr algn="ctr"/>
            <a:r>
              <a:rPr lang="fr-FR">
                <a:ea typeface="Verdana"/>
              </a:rPr>
              <a:t>Définition de l'activité agricole</a:t>
            </a:r>
            <a:endParaRPr lang="fr-FR"/>
          </a:p>
        </p:txBody>
      </p:sp>
      <p:sp>
        <p:nvSpPr>
          <p:cNvPr id="3" name="ZoneTexte 2">
            <a:extLst>
              <a:ext uri="{FF2B5EF4-FFF2-40B4-BE49-F238E27FC236}">
                <a16:creationId xmlns:a16="http://schemas.microsoft.com/office/drawing/2014/main" id="{018C2838-51D5-A929-042C-B32CD1134B21}"/>
              </a:ext>
            </a:extLst>
          </p:cNvPr>
          <p:cNvSpPr txBox="1"/>
          <p:nvPr/>
        </p:nvSpPr>
        <p:spPr>
          <a:xfrm>
            <a:off x="1537486" y="3273290"/>
            <a:ext cx="844699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b="1">
                <a:solidFill>
                  <a:srgbClr val="C00000"/>
                </a:solidFill>
                <a:ea typeface="Verdana"/>
              </a:rPr>
              <a:t>/!\</a:t>
            </a:r>
          </a:p>
          <a:p>
            <a:endParaRPr lang="fr-FR">
              <a:solidFill>
                <a:srgbClr val="C00000"/>
              </a:solidFill>
              <a:ea typeface="Verdana"/>
            </a:endParaRPr>
          </a:p>
          <a:p>
            <a:pPr algn="ctr"/>
            <a:r>
              <a:rPr lang="fr-FR">
                <a:solidFill>
                  <a:srgbClr val="C00000"/>
                </a:solidFill>
                <a:ea typeface="Verdana"/>
              </a:rPr>
              <a:t>Il existe différentes définitions de l'activité agricole</a:t>
            </a:r>
          </a:p>
          <a:p>
            <a:pPr algn="ctr"/>
            <a:r>
              <a:rPr lang="fr-FR">
                <a:solidFill>
                  <a:srgbClr val="C00000"/>
                </a:solidFill>
                <a:ea typeface="Verdana"/>
              </a:rPr>
              <a:t>Selon les cas, on se réfère à l'une ou l'autre. Par exemple, la définition sociale conditionne l'affiliation à la MSA, la définition de l'actif agricole conditionne l'accès aux aides de la PAC</a:t>
            </a:r>
          </a:p>
        </p:txBody>
      </p:sp>
    </p:spTree>
    <p:extLst>
      <p:ext uri="{BB962C8B-B14F-4D97-AF65-F5344CB8AC3E}">
        <p14:creationId xmlns:p14="http://schemas.microsoft.com/office/powerpoint/2010/main" val="2443587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8ACE8C-0E48-471E-CC7B-95EC1C10E0DA}"/>
              </a:ext>
            </a:extLst>
          </p:cNvPr>
          <p:cNvSpPr>
            <a:spLocks noGrp="1"/>
          </p:cNvSpPr>
          <p:nvPr>
            <p:ph type="title"/>
          </p:nvPr>
        </p:nvSpPr>
        <p:spPr/>
        <p:txBody>
          <a:bodyPr/>
          <a:lstStyle/>
          <a:p>
            <a:r>
              <a:rPr lang="fr-FR">
                <a:ea typeface="Verdana"/>
              </a:rPr>
              <a:t>Définition juridique de l'activité agricole</a:t>
            </a:r>
            <a:endParaRPr lang="fr-FR"/>
          </a:p>
        </p:txBody>
      </p:sp>
      <p:sp>
        <p:nvSpPr>
          <p:cNvPr id="3" name="Espace réservé du contenu 2">
            <a:extLst>
              <a:ext uri="{FF2B5EF4-FFF2-40B4-BE49-F238E27FC236}">
                <a16:creationId xmlns:a16="http://schemas.microsoft.com/office/drawing/2014/main" id="{5CD211B5-488E-FF3D-BD3C-AE6BCCD6E26D}"/>
              </a:ext>
            </a:extLst>
          </p:cNvPr>
          <p:cNvSpPr>
            <a:spLocks noGrp="1"/>
          </p:cNvSpPr>
          <p:nvPr>
            <p:ph idx="1"/>
          </p:nvPr>
        </p:nvSpPr>
        <p:spPr>
          <a:xfrm>
            <a:off x="442047" y="1448070"/>
            <a:ext cx="10967659" cy="4428000"/>
          </a:xfrm>
        </p:spPr>
        <p:txBody>
          <a:bodyPr vert="horz" lIns="91440" tIns="45720" rIns="91440" bIns="45720" rtlCol="0" anchor="t">
            <a:normAutofit lnSpcReduction="10000"/>
          </a:bodyPr>
          <a:lstStyle/>
          <a:p>
            <a:r>
              <a:rPr lang="fr-FR" i="1">
                <a:ea typeface="Verdana"/>
              </a:rPr>
              <a:t>Art. L311 – 1 du Code rural et de la pêche maritime</a:t>
            </a:r>
          </a:p>
          <a:p>
            <a:pPr lvl="1">
              <a:lnSpc>
                <a:spcPct val="113999"/>
              </a:lnSpc>
              <a:buFont typeface="Courier New" panose="05000000000000000000" pitchFamily="2" charset="2"/>
              <a:buChar char="o"/>
            </a:pPr>
            <a:r>
              <a:rPr lang="fr-FR">
                <a:ea typeface="+mn-lt"/>
                <a:cs typeface="+mn-lt"/>
              </a:rPr>
              <a:t>les activités agricoles par nature : la maîtrise et l’exploitation d’un cycle biologique de caractère végétal ou animal et constituant une ou plusieurs étapes nécessaires au déroulement de ce cycle</a:t>
            </a:r>
          </a:p>
          <a:p>
            <a:pPr lvl="1">
              <a:lnSpc>
                <a:spcPct val="113999"/>
              </a:lnSpc>
              <a:buFont typeface="Courier New" panose="05000000000000000000" pitchFamily="2" charset="2"/>
              <a:buChar char="o"/>
            </a:pPr>
            <a:r>
              <a:rPr lang="fr-FR">
                <a:ea typeface="+mn-lt"/>
                <a:cs typeface="+mn-lt"/>
              </a:rPr>
              <a:t>les activités agricoles par rattachement : les activités exercées par un exploitant agricole, qui sont dans le prolongement de l’acte de production ou qui ont pour support l’exploitation</a:t>
            </a:r>
          </a:p>
          <a:p>
            <a:pPr lvl="1">
              <a:lnSpc>
                <a:spcPct val="113999"/>
              </a:lnSpc>
              <a:buFont typeface="Courier New" panose="05000000000000000000" pitchFamily="2" charset="2"/>
              <a:buChar char="o"/>
            </a:pPr>
            <a:r>
              <a:rPr lang="fr-FR">
                <a:ea typeface="+mn-lt"/>
                <a:cs typeface="+mn-lt"/>
              </a:rPr>
              <a:t>les activités agricoles par détermination de la loi : liste d’activités considérées comme agricoles juridiquement donnée à l’art. L. 311-1 du Code rural et de la pêche maritime. C’est le cas des activités de préparation et d’entraînement des équidés domestiques en vue de leur exploitation, à l’exclusion des activités de spectacle</a:t>
            </a:r>
            <a:endParaRPr lang="fr-FR">
              <a:ea typeface="Verdana"/>
            </a:endParaRPr>
          </a:p>
        </p:txBody>
      </p:sp>
    </p:spTree>
    <p:extLst>
      <p:ext uri="{BB962C8B-B14F-4D97-AF65-F5344CB8AC3E}">
        <p14:creationId xmlns:p14="http://schemas.microsoft.com/office/powerpoint/2010/main" val="4196307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E3F2F-9209-2DB6-DCD1-A3074476AF5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BFCC807-9538-BC6C-A626-FB290BE6E24B}"/>
              </a:ext>
            </a:extLst>
          </p:cNvPr>
          <p:cNvSpPr>
            <a:spLocks noGrp="1"/>
          </p:cNvSpPr>
          <p:nvPr>
            <p:ph type="title"/>
          </p:nvPr>
        </p:nvSpPr>
        <p:spPr/>
        <p:txBody>
          <a:bodyPr/>
          <a:lstStyle/>
          <a:p>
            <a:r>
              <a:rPr lang="fr-FR">
                <a:ea typeface="Verdana"/>
              </a:rPr>
              <a:t>Définition sociale de l'activité agricole</a:t>
            </a:r>
            <a:endParaRPr lang="fr-FR"/>
          </a:p>
        </p:txBody>
      </p:sp>
      <p:sp>
        <p:nvSpPr>
          <p:cNvPr id="3" name="Espace réservé du contenu 2">
            <a:extLst>
              <a:ext uri="{FF2B5EF4-FFF2-40B4-BE49-F238E27FC236}">
                <a16:creationId xmlns:a16="http://schemas.microsoft.com/office/drawing/2014/main" id="{90E925E9-DE4C-2957-146D-D721B7CBF772}"/>
              </a:ext>
            </a:extLst>
          </p:cNvPr>
          <p:cNvSpPr>
            <a:spLocks noGrp="1"/>
          </p:cNvSpPr>
          <p:nvPr>
            <p:ph idx="1"/>
          </p:nvPr>
        </p:nvSpPr>
        <p:spPr>
          <a:xfrm>
            <a:off x="376949" y="1234526"/>
            <a:ext cx="11175477" cy="5651270"/>
          </a:xfrm>
        </p:spPr>
        <p:txBody>
          <a:bodyPr vert="horz" lIns="91440" tIns="45720" rIns="91440" bIns="45720" rtlCol="0" anchor="t">
            <a:normAutofit fontScale="62500" lnSpcReduction="20000"/>
          </a:bodyPr>
          <a:lstStyle/>
          <a:p>
            <a:pPr>
              <a:lnSpc>
                <a:spcPct val="113999"/>
              </a:lnSpc>
            </a:pPr>
            <a:r>
              <a:rPr lang="fr-FR" i="1">
                <a:ea typeface="+mn-lt"/>
                <a:cs typeface="+mn-lt"/>
              </a:rPr>
              <a:t>Art. L722-1 et L722-5 du code rural et de la pêche maritime</a:t>
            </a:r>
            <a:endParaRPr lang="fr-FR" i="1">
              <a:solidFill>
                <a:srgbClr val="000000"/>
              </a:solidFill>
              <a:latin typeface="Verdana"/>
              <a:ea typeface="Verdana"/>
              <a:cs typeface="Open Sans"/>
            </a:endParaRPr>
          </a:p>
          <a:p>
            <a:pPr marL="0" indent="0">
              <a:lnSpc>
                <a:spcPct val="113999"/>
              </a:lnSpc>
              <a:buNone/>
            </a:pPr>
            <a:r>
              <a:rPr lang="fr-FR">
                <a:ea typeface="+mn-lt"/>
                <a:cs typeface="+mn-lt"/>
              </a:rPr>
              <a:t>Pour bénéficier du régime de protection sociale pour les non-salariés agricoles, il est nécessaire d'atteindre </a:t>
            </a:r>
            <a:r>
              <a:rPr lang="fr-FR">
                <a:solidFill>
                  <a:srgbClr val="000000"/>
                </a:solidFill>
                <a:latin typeface="Verdana"/>
                <a:ea typeface="Verdana"/>
                <a:cs typeface="Open Sans"/>
              </a:rPr>
              <a:t>l'activité minimale d'assujettissement constituée de 3 critères :</a:t>
            </a:r>
            <a:endParaRPr lang="fr-FR" sz="1200" b="1">
              <a:solidFill>
                <a:srgbClr val="342929"/>
              </a:solidFill>
              <a:highlight>
                <a:srgbClr val="F6F5F5"/>
              </a:highlight>
              <a:latin typeface="Open Sans"/>
              <a:ea typeface="Open Sans"/>
              <a:cs typeface="Open Sans"/>
            </a:endParaRPr>
          </a:p>
          <a:p>
            <a:pPr lvl="1">
              <a:lnSpc>
                <a:spcPct val="113999"/>
              </a:lnSpc>
              <a:buFont typeface="Courier New" panose="05000000000000000000" pitchFamily="2" charset="2"/>
              <a:buChar char="o"/>
            </a:pPr>
            <a:r>
              <a:rPr lang="fr-FR" sz="2400">
                <a:ea typeface="+mn-lt"/>
                <a:cs typeface="+mn-lt"/>
              </a:rPr>
              <a:t>La surface minimale d'assujettissement (SMA): la superficie mise en valeur en faire valoir direct, en fermage ou en métayage doit avoir une importance au moins égale à une SMA. La SMA est fixée par arrêté préfectoral.</a:t>
            </a:r>
          </a:p>
          <a:p>
            <a:pPr marL="457200" lvl="1" indent="0">
              <a:lnSpc>
                <a:spcPct val="113999"/>
              </a:lnSpc>
              <a:buNone/>
            </a:pPr>
            <a:r>
              <a:rPr lang="fr-FR" sz="2400">
                <a:ea typeface="+mn-lt"/>
                <a:cs typeface="+mn-lt"/>
              </a:rPr>
              <a:t>  </a:t>
            </a:r>
            <a:r>
              <a:rPr lang="fr-FR" sz="2400">
                <a:solidFill>
                  <a:srgbClr val="FF0000"/>
                </a:solidFill>
                <a:ea typeface="+mn-lt"/>
                <a:cs typeface="+mn-lt"/>
              </a:rPr>
              <a:t>/!\ A noter des équivalences sont prévues pour les productions spéciales (vergers, vigne,      etc.) et hors-sol. Ces équivalences varient en fonction des caisses MSA : se renseigner    auprès de sa caisse MSA.</a:t>
            </a:r>
          </a:p>
          <a:p>
            <a:pPr marL="457200" lvl="1" indent="0">
              <a:lnSpc>
                <a:spcPct val="113999"/>
              </a:lnSpc>
              <a:buNone/>
            </a:pPr>
            <a:endParaRPr lang="fr-FR" sz="2400">
              <a:solidFill>
                <a:srgbClr val="FF0000"/>
              </a:solidFill>
              <a:ea typeface="+mn-lt"/>
              <a:cs typeface="+mn-lt"/>
            </a:endParaRPr>
          </a:p>
          <a:p>
            <a:pPr lvl="1">
              <a:lnSpc>
                <a:spcPct val="113999"/>
              </a:lnSpc>
              <a:buFont typeface="Courier New" panose="020B0604020202020204" pitchFamily="34" charset="0"/>
              <a:buChar char="o"/>
            </a:pPr>
            <a:r>
              <a:rPr lang="fr-FR" sz="2500">
                <a:ea typeface="+mn-lt"/>
                <a:cs typeface="+mn-lt"/>
              </a:rPr>
              <a:t>Le temps de travail nécessaire à la conduite de l'activité agricole : minimum 1200h de travail par an.</a:t>
            </a:r>
          </a:p>
          <a:p>
            <a:pPr marL="457200" lvl="1" indent="0">
              <a:lnSpc>
                <a:spcPct val="113999"/>
              </a:lnSpc>
              <a:buNone/>
            </a:pPr>
            <a:r>
              <a:rPr lang="fr-FR" sz="2500">
                <a:ea typeface="+mn-lt"/>
                <a:cs typeface="+mn-lt"/>
              </a:rPr>
              <a:t>  </a:t>
            </a:r>
            <a:r>
              <a:rPr lang="fr-FR" sz="2400">
                <a:solidFill>
                  <a:srgbClr val="FF0000"/>
                </a:solidFill>
                <a:ea typeface="+mn-lt"/>
                <a:cs typeface="+mn-lt"/>
              </a:rPr>
              <a:t>/!\ A noter, les activités de prolongement de l'acte de production sont prises en compte</a:t>
            </a:r>
          </a:p>
          <a:p>
            <a:pPr marL="457200" lvl="1" indent="0">
              <a:lnSpc>
                <a:spcPct val="113999"/>
              </a:lnSpc>
              <a:buNone/>
            </a:pPr>
            <a:endParaRPr lang="fr-FR" sz="2400">
              <a:solidFill>
                <a:srgbClr val="FF0000"/>
              </a:solidFill>
              <a:ea typeface="+mn-lt"/>
              <a:cs typeface="+mn-lt"/>
            </a:endParaRPr>
          </a:p>
          <a:p>
            <a:pPr lvl="1">
              <a:lnSpc>
                <a:spcPct val="113999"/>
              </a:lnSpc>
              <a:buFont typeface="Courier New" panose="020B0604020202020204" pitchFamily="34" charset="0"/>
              <a:buChar char="o"/>
            </a:pPr>
            <a:r>
              <a:rPr lang="fr-FR" sz="2500">
                <a:ea typeface="+mn-lt"/>
                <a:cs typeface="+mn-lt"/>
              </a:rPr>
              <a:t>Le revenu professionnel généré par l'activité agricole : revenu professionnel annuel supérieur ou égal à l'assiette forfaitaire applicable à la cotisation d'assurance vieillesse individuelle (800 SMIC)</a:t>
            </a:r>
          </a:p>
          <a:p>
            <a:pPr marL="457200" lvl="1" indent="0">
              <a:lnSpc>
                <a:spcPct val="113999"/>
              </a:lnSpc>
              <a:buNone/>
            </a:pPr>
            <a:endParaRPr lang="fr-FR" sz="2500" dirty="0">
              <a:ea typeface="+mn-lt"/>
              <a:cs typeface="+mn-lt"/>
            </a:endParaRPr>
          </a:p>
          <a:p>
            <a:pPr marL="457200" lvl="1" indent="0">
              <a:lnSpc>
                <a:spcPct val="113999"/>
              </a:lnSpc>
              <a:buFont typeface="Courier New" panose="020B0604020202020204" pitchFamily="34" charset="0"/>
              <a:buNone/>
            </a:pPr>
            <a:endParaRPr lang="fr-FR" sz="2500" dirty="0">
              <a:solidFill>
                <a:srgbClr val="000000"/>
              </a:solidFill>
              <a:ea typeface="+mn-lt"/>
              <a:cs typeface="+mn-lt"/>
            </a:endParaRPr>
          </a:p>
          <a:p>
            <a:pPr marL="457200" lvl="1" indent="0">
              <a:lnSpc>
                <a:spcPct val="113999"/>
              </a:lnSpc>
              <a:buNone/>
            </a:pPr>
            <a:r>
              <a:rPr lang="fr-FR" sz="2500" i="1">
                <a:solidFill>
                  <a:srgbClr val="000000"/>
                </a:solidFill>
                <a:ea typeface="+mn-lt"/>
                <a:cs typeface="+mn-lt"/>
              </a:rPr>
              <a:t>Source : </a:t>
            </a:r>
            <a:r>
              <a:rPr lang="fr-FR" sz="2500" i="1" dirty="0">
                <a:solidFill>
                  <a:srgbClr val="000000"/>
                </a:solidFill>
                <a:ea typeface="+mn-lt"/>
                <a:cs typeface="+mn-lt"/>
                <a:hlinkClick r:id="rId3"/>
              </a:rPr>
              <a:t>site internet MSA</a:t>
            </a:r>
            <a:endParaRPr lang="fr-FR" sz="2500" i="1">
              <a:solidFill>
                <a:srgbClr val="000000"/>
              </a:solidFill>
              <a:ea typeface="+mn-lt"/>
              <a:cs typeface="+mn-lt"/>
            </a:endParaRPr>
          </a:p>
          <a:p>
            <a:pPr marL="457200" lvl="1" indent="0">
              <a:lnSpc>
                <a:spcPct val="113999"/>
              </a:lnSpc>
              <a:buNone/>
            </a:pPr>
            <a:r>
              <a:rPr lang="fr-FR" sz="2500" b="1" u="sng">
                <a:solidFill>
                  <a:srgbClr val="000000"/>
                </a:solidFill>
                <a:ea typeface="+mn-lt"/>
                <a:cs typeface="+mn-lt"/>
              </a:rPr>
              <a:t>Pour en savoir plus sur l'affiliation sociale</a:t>
            </a:r>
            <a:r>
              <a:rPr lang="fr-FR" sz="2500">
                <a:solidFill>
                  <a:srgbClr val="000000"/>
                </a:solidFill>
                <a:ea typeface="+mn-lt"/>
                <a:cs typeface="+mn-lt"/>
              </a:rPr>
              <a:t> : </a:t>
            </a:r>
            <a:r>
              <a:rPr lang="fr-FR" sz="2500" dirty="0">
                <a:solidFill>
                  <a:srgbClr val="000000"/>
                </a:solidFill>
                <a:ea typeface="+mn-lt"/>
                <a:cs typeface="+mn-lt"/>
                <a:hlinkClick r:id="rId4"/>
              </a:rPr>
              <a:t>Guide du RMT Agricultures urbaines</a:t>
            </a:r>
            <a:r>
              <a:rPr lang="fr-FR" sz="2500">
                <a:solidFill>
                  <a:srgbClr val="000000"/>
                </a:solidFill>
                <a:ea typeface="+mn-lt"/>
                <a:cs typeface="+mn-lt"/>
              </a:rPr>
              <a:t>, p. 17 à 20</a:t>
            </a:r>
            <a:endParaRPr lang="fr-FR" sz="2500" dirty="0">
              <a:solidFill>
                <a:srgbClr val="000000"/>
              </a:solidFill>
              <a:ea typeface="+mn-lt"/>
              <a:cs typeface="+mn-lt"/>
            </a:endParaRPr>
          </a:p>
          <a:p>
            <a:pPr marL="800100" lvl="1" indent="-342900">
              <a:lnSpc>
                <a:spcPct val="113999"/>
              </a:lnSpc>
              <a:buFont typeface="Courier New" panose="020B0604020202020204" pitchFamily="34" charset="0"/>
              <a:buChar char="o"/>
            </a:pPr>
            <a:endParaRPr lang="fr-FR" sz="2500">
              <a:solidFill>
                <a:srgbClr val="000000"/>
              </a:solidFill>
              <a:ea typeface="+mn-lt"/>
              <a:cs typeface="+mn-lt"/>
            </a:endParaRPr>
          </a:p>
          <a:p>
            <a:pPr marL="457200" lvl="1" indent="0">
              <a:lnSpc>
                <a:spcPct val="113999"/>
              </a:lnSpc>
              <a:buNone/>
            </a:pPr>
            <a:endParaRPr lang="fr-FR" sz="2400">
              <a:solidFill>
                <a:srgbClr val="FF0000"/>
              </a:solidFill>
              <a:ea typeface="+mn-lt"/>
              <a:cs typeface="+mn-lt"/>
            </a:endParaRPr>
          </a:p>
          <a:p>
            <a:pPr marL="457200" lvl="1" indent="0">
              <a:lnSpc>
                <a:spcPct val="113999"/>
              </a:lnSpc>
              <a:buNone/>
            </a:pPr>
            <a:endParaRPr lang="fr-FR" sz="2400">
              <a:solidFill>
                <a:srgbClr val="FF0000"/>
              </a:solidFill>
              <a:ea typeface="+mn-lt"/>
              <a:cs typeface="+mn-lt"/>
            </a:endParaRPr>
          </a:p>
          <a:p>
            <a:pPr marL="457200" lvl="1" indent="0">
              <a:lnSpc>
                <a:spcPct val="113999"/>
              </a:lnSpc>
              <a:buNone/>
            </a:pPr>
            <a:endParaRPr lang="fr-FR" sz="2400">
              <a:solidFill>
                <a:srgbClr val="FF0000"/>
              </a:solidFill>
              <a:ea typeface="+mn-lt"/>
              <a:cs typeface="+mn-lt"/>
            </a:endParaRPr>
          </a:p>
          <a:p>
            <a:pPr lvl="1">
              <a:lnSpc>
                <a:spcPct val="113999"/>
              </a:lnSpc>
              <a:buFont typeface="Courier New" panose="05000000000000000000" pitchFamily="2" charset="2"/>
              <a:buChar char="o"/>
            </a:pPr>
            <a:endParaRPr lang="fr-FR" sz="2400">
              <a:ea typeface="+mn-lt"/>
              <a:cs typeface="+mn-lt"/>
            </a:endParaRPr>
          </a:p>
        </p:txBody>
      </p:sp>
    </p:spTree>
    <p:extLst>
      <p:ext uri="{BB962C8B-B14F-4D97-AF65-F5344CB8AC3E}">
        <p14:creationId xmlns:p14="http://schemas.microsoft.com/office/powerpoint/2010/main" val="1639484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0A975-23A3-6187-4571-57BBA07709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95F832-929D-CE5E-9AB4-B5417CFAFBF6}"/>
              </a:ext>
            </a:extLst>
          </p:cNvPr>
          <p:cNvSpPr>
            <a:spLocks noGrp="1"/>
          </p:cNvSpPr>
          <p:nvPr>
            <p:ph type="title"/>
          </p:nvPr>
        </p:nvSpPr>
        <p:spPr>
          <a:xfrm>
            <a:off x="133200" y="365125"/>
            <a:ext cx="12074509" cy="864000"/>
          </a:xfrm>
        </p:spPr>
        <p:txBody>
          <a:bodyPr>
            <a:normAutofit/>
          </a:bodyPr>
          <a:lstStyle/>
          <a:p>
            <a:r>
              <a:rPr lang="fr-FR" sz="2800">
                <a:ea typeface="Verdana"/>
              </a:rPr>
              <a:t>Définition de l'activité agricole pour les aides de la PAC</a:t>
            </a:r>
          </a:p>
        </p:txBody>
      </p:sp>
      <p:sp>
        <p:nvSpPr>
          <p:cNvPr id="3" name="Espace réservé du contenu 2">
            <a:extLst>
              <a:ext uri="{FF2B5EF4-FFF2-40B4-BE49-F238E27FC236}">
                <a16:creationId xmlns:a16="http://schemas.microsoft.com/office/drawing/2014/main" id="{0E1EB77B-0DB0-7243-1DB6-ABE17ECDE169}"/>
              </a:ext>
            </a:extLst>
          </p:cNvPr>
          <p:cNvSpPr>
            <a:spLocks noGrp="1"/>
          </p:cNvSpPr>
          <p:nvPr>
            <p:ph idx="1"/>
          </p:nvPr>
        </p:nvSpPr>
        <p:spPr>
          <a:xfrm>
            <a:off x="598622" y="1712838"/>
            <a:ext cx="10967659" cy="4067897"/>
          </a:xfrm>
        </p:spPr>
        <p:txBody>
          <a:bodyPr vert="horz" lIns="91440" tIns="45720" rIns="91440" bIns="45720" rtlCol="0" anchor="t">
            <a:normAutofit/>
          </a:bodyPr>
          <a:lstStyle/>
          <a:p>
            <a:pPr marL="457200" lvl="1" indent="0">
              <a:lnSpc>
                <a:spcPct val="113999"/>
              </a:lnSpc>
              <a:buNone/>
            </a:pPr>
            <a:endParaRPr lang="fr-FR" sz="2400">
              <a:solidFill>
                <a:srgbClr val="FF0000"/>
              </a:solidFill>
              <a:ea typeface="+mn-lt"/>
              <a:cs typeface="+mn-lt"/>
            </a:endParaRPr>
          </a:p>
          <a:p>
            <a:pPr marL="457200" lvl="1" indent="0">
              <a:lnSpc>
                <a:spcPct val="113999"/>
              </a:lnSpc>
              <a:buNone/>
            </a:pPr>
            <a:endParaRPr lang="fr-FR" sz="2400">
              <a:solidFill>
                <a:srgbClr val="FF0000"/>
              </a:solidFill>
              <a:ea typeface="+mn-lt"/>
              <a:cs typeface="+mn-lt"/>
            </a:endParaRPr>
          </a:p>
          <a:p>
            <a:pPr marL="457200" lvl="1" indent="0">
              <a:lnSpc>
                <a:spcPct val="113999"/>
              </a:lnSpc>
              <a:buNone/>
            </a:pPr>
            <a:endParaRPr lang="fr-FR" sz="2400">
              <a:solidFill>
                <a:srgbClr val="FF0000"/>
              </a:solidFill>
              <a:ea typeface="+mn-lt"/>
              <a:cs typeface="+mn-lt"/>
            </a:endParaRPr>
          </a:p>
          <a:p>
            <a:pPr lvl="1">
              <a:lnSpc>
                <a:spcPct val="113999"/>
              </a:lnSpc>
              <a:buFont typeface="Courier New" panose="05000000000000000000" pitchFamily="2" charset="2"/>
              <a:buChar char="o"/>
            </a:pPr>
            <a:endParaRPr lang="fr-FR" sz="2400">
              <a:ea typeface="+mn-lt"/>
              <a:cs typeface="+mn-lt"/>
            </a:endParaRPr>
          </a:p>
        </p:txBody>
      </p:sp>
      <p:sp>
        <p:nvSpPr>
          <p:cNvPr id="4" name="ZoneTexte 3">
            <a:extLst>
              <a:ext uri="{FF2B5EF4-FFF2-40B4-BE49-F238E27FC236}">
                <a16:creationId xmlns:a16="http://schemas.microsoft.com/office/drawing/2014/main" id="{DE31B4C8-7580-DB2A-F487-D6310E62459A}"/>
              </a:ext>
            </a:extLst>
          </p:cNvPr>
          <p:cNvSpPr txBox="1"/>
          <p:nvPr/>
        </p:nvSpPr>
        <p:spPr>
          <a:xfrm>
            <a:off x="1012690" y="6164671"/>
            <a:ext cx="833463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600" i="1">
                <a:ea typeface="Verdana"/>
              </a:rPr>
              <a:t>Source : </a:t>
            </a:r>
            <a:r>
              <a:rPr lang="fr-FR" sz="1600" i="1" dirty="0">
                <a:ea typeface="Verdana"/>
                <a:hlinkClick r:id="rId3"/>
              </a:rPr>
              <a:t>Plan stratégique national PAC - Définitions et conditions minimales</a:t>
            </a:r>
            <a:endParaRPr lang="fr-FR" sz="1600" i="1">
              <a:ea typeface="Verdana"/>
            </a:endParaRPr>
          </a:p>
        </p:txBody>
      </p:sp>
      <p:sp>
        <p:nvSpPr>
          <p:cNvPr id="5" name="ZoneTexte 4">
            <a:extLst>
              <a:ext uri="{FF2B5EF4-FFF2-40B4-BE49-F238E27FC236}">
                <a16:creationId xmlns:a16="http://schemas.microsoft.com/office/drawing/2014/main" id="{6D066B2F-D088-BCB8-36B2-131C74FE9159}"/>
              </a:ext>
            </a:extLst>
          </p:cNvPr>
          <p:cNvSpPr txBox="1"/>
          <p:nvPr/>
        </p:nvSpPr>
        <p:spPr>
          <a:xfrm>
            <a:off x="549436" y="1717110"/>
            <a:ext cx="10571966"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mn-lt"/>
                <a:cs typeface="+mn-lt"/>
              </a:rPr>
              <a:t>Pour le Plan stratégique national PAC, l’activité agricole comprend :</a:t>
            </a:r>
            <a:endParaRPr lang="fr-FR"/>
          </a:p>
          <a:p>
            <a:pPr marL="285750" indent="-285750">
              <a:buFont typeface="Calibri"/>
              <a:buChar char="-"/>
            </a:pPr>
            <a:r>
              <a:rPr lang="fr-FR">
                <a:ea typeface="+mn-lt"/>
                <a:cs typeface="+mn-lt"/>
              </a:rPr>
              <a:t>Soit la production des produits agricoles, à l’exception des produits de la pêche, énumérés à l’annexe I du TFUE*, ainsi que la production de coton et les taillis à courte rotation.</a:t>
            </a:r>
          </a:p>
          <a:p>
            <a:pPr marL="285750" indent="-285750">
              <a:buFont typeface="Calibri"/>
              <a:buChar char="-"/>
            </a:pPr>
            <a:r>
              <a:rPr lang="fr-FR">
                <a:ea typeface="+mn-lt"/>
                <a:cs typeface="+mn-lt"/>
              </a:rPr>
              <a:t>Soit le maintien de la surface agricole dans un état qui la rend adaptée au pâturage ou à la culture, sans action préparatoire allant au-delà des pratiques agricoles courantes ou du recours à des machines agricoles courantes </a:t>
            </a:r>
            <a:endParaRPr lang="fr-FR">
              <a:ea typeface="Verdana"/>
            </a:endParaRPr>
          </a:p>
          <a:p>
            <a:pPr marL="285750" indent="-285750">
              <a:buFont typeface="Calibri"/>
              <a:buChar char="-"/>
            </a:pPr>
            <a:endParaRPr lang="fr-FR">
              <a:ea typeface="Verdana"/>
            </a:endParaRPr>
          </a:p>
          <a:p>
            <a:r>
              <a:rPr lang="fr-FR">
                <a:ea typeface="Verdana"/>
              </a:rPr>
              <a:t>Ces définitions sont précisées dans les articles D 614-4 à 614-10 du code rural et de la pêche maritime : </a:t>
            </a:r>
            <a:r>
              <a:rPr lang="fr-FR">
                <a:ea typeface="+mn-lt"/>
                <a:cs typeface="+mn-lt"/>
                <a:hlinkClick r:id="rId4"/>
              </a:rPr>
              <a:t>Paragraphe 2 : Définitions transversales relatives à l'activité et aux surfaces agricoles (Articles D614-4 à D614-10) - Légifrance</a:t>
            </a:r>
          </a:p>
          <a:p>
            <a:pPr marL="285750" indent="-285750">
              <a:buFont typeface="Calibri"/>
              <a:buChar char="-"/>
            </a:pPr>
            <a:endParaRPr lang="fr-FR">
              <a:ea typeface="Verdana"/>
            </a:endParaRPr>
          </a:p>
          <a:p>
            <a:endParaRPr lang="fr-FR"/>
          </a:p>
        </p:txBody>
      </p:sp>
      <p:sp>
        <p:nvSpPr>
          <p:cNvPr id="6" name="ZoneTexte 5">
            <a:extLst>
              <a:ext uri="{FF2B5EF4-FFF2-40B4-BE49-F238E27FC236}">
                <a16:creationId xmlns:a16="http://schemas.microsoft.com/office/drawing/2014/main" id="{87F2BA6E-4B35-96F6-6E4A-534ADF9343DB}"/>
              </a:ext>
            </a:extLst>
          </p:cNvPr>
          <p:cNvSpPr txBox="1"/>
          <p:nvPr/>
        </p:nvSpPr>
        <p:spPr>
          <a:xfrm>
            <a:off x="547254" y="5403273"/>
            <a:ext cx="714894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Verdana"/>
              </a:rPr>
              <a:t>*Traité sur le fonctionnement de l'UE, p.326 : </a:t>
            </a:r>
            <a:r>
              <a:rPr lang="fr-FR">
                <a:ea typeface="+mn-lt"/>
                <a:cs typeface="+mn-lt"/>
                <a:hlinkClick r:id="rId5"/>
              </a:rPr>
              <a:t>LexUriServ.do</a:t>
            </a:r>
            <a:endParaRPr lang="fr-FR">
              <a:ea typeface="+mn-lt"/>
              <a:cs typeface="+mn-lt"/>
            </a:endParaRPr>
          </a:p>
        </p:txBody>
      </p:sp>
    </p:spTree>
    <p:extLst>
      <p:ext uri="{BB962C8B-B14F-4D97-AF65-F5344CB8AC3E}">
        <p14:creationId xmlns:p14="http://schemas.microsoft.com/office/powerpoint/2010/main" val="470627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19DF8-8C62-DE0B-6EF8-3568BF8721FF}"/>
              </a:ext>
            </a:extLst>
          </p:cNvPr>
          <p:cNvSpPr>
            <a:spLocks noGrp="1"/>
          </p:cNvSpPr>
          <p:nvPr>
            <p:ph type="title"/>
          </p:nvPr>
        </p:nvSpPr>
        <p:spPr>
          <a:xfrm>
            <a:off x="133200" y="365125"/>
            <a:ext cx="12263917" cy="864000"/>
          </a:xfrm>
        </p:spPr>
        <p:txBody>
          <a:bodyPr>
            <a:normAutofit/>
          </a:bodyPr>
          <a:lstStyle/>
          <a:p>
            <a:r>
              <a:rPr lang="fr-FR" sz="2400">
                <a:ea typeface="Verdana"/>
              </a:rPr>
              <a:t>Définition de l'activité agricole et subventions des collectivités</a:t>
            </a:r>
          </a:p>
        </p:txBody>
      </p:sp>
      <p:sp>
        <p:nvSpPr>
          <p:cNvPr id="3" name="Espace réservé du contenu 2">
            <a:extLst>
              <a:ext uri="{FF2B5EF4-FFF2-40B4-BE49-F238E27FC236}">
                <a16:creationId xmlns:a16="http://schemas.microsoft.com/office/drawing/2014/main" id="{78B3D550-1960-B005-24F1-C271509E7A41}"/>
              </a:ext>
            </a:extLst>
          </p:cNvPr>
          <p:cNvSpPr>
            <a:spLocks noGrp="1"/>
          </p:cNvSpPr>
          <p:nvPr>
            <p:ph idx="1"/>
          </p:nvPr>
        </p:nvSpPr>
        <p:spPr>
          <a:xfrm>
            <a:off x="926301" y="1841342"/>
            <a:ext cx="10051200" cy="3112768"/>
          </a:xfrm>
        </p:spPr>
        <p:txBody>
          <a:bodyPr vert="horz" lIns="91440" tIns="45720" rIns="91440" bIns="45720" rtlCol="0" anchor="t">
            <a:normAutofit/>
          </a:bodyPr>
          <a:lstStyle/>
          <a:p>
            <a:pPr marL="0" indent="0">
              <a:lnSpc>
                <a:spcPct val="113999"/>
              </a:lnSpc>
              <a:buNone/>
            </a:pPr>
            <a:r>
              <a:rPr lang="fr-FR" dirty="0">
                <a:ea typeface="Verdana"/>
              </a:rPr>
              <a:t>Certaines collectivités, notamment des conseils départementaux et régionaux peuvent soutenir les activités </a:t>
            </a:r>
            <a:r>
              <a:rPr lang="fr-FR">
                <a:ea typeface="Verdana"/>
              </a:rPr>
              <a:t>agricoles.</a:t>
            </a:r>
            <a:endParaRPr lang="fr-FR" dirty="0">
              <a:ea typeface="Verdana"/>
            </a:endParaRPr>
          </a:p>
          <a:p>
            <a:pPr marL="0" indent="0">
              <a:lnSpc>
                <a:spcPct val="113999"/>
              </a:lnSpc>
              <a:buNone/>
            </a:pPr>
            <a:r>
              <a:rPr lang="fr-FR" dirty="0">
                <a:ea typeface="Verdana"/>
              </a:rPr>
              <a:t>Les conditions d'accès sont spécifiques à chaque </a:t>
            </a:r>
            <a:r>
              <a:rPr lang="fr-FR">
                <a:ea typeface="Verdana"/>
              </a:rPr>
              <a:t>dispositif et à chaque région/département</a:t>
            </a:r>
            <a:endParaRPr lang="fr-FR" dirty="0">
              <a:ea typeface="Verdana"/>
            </a:endParaRPr>
          </a:p>
          <a:p>
            <a:pPr marL="0" indent="0">
              <a:lnSpc>
                <a:spcPct val="113999"/>
              </a:lnSpc>
              <a:buNone/>
            </a:pPr>
            <a:r>
              <a:rPr lang="fr-FR" dirty="0">
                <a:solidFill>
                  <a:srgbClr val="FF0000"/>
                </a:solidFill>
                <a:ea typeface="Verdana"/>
              </a:rPr>
              <a:t>=&gt; Se renseigner auprès des collectivités </a:t>
            </a:r>
            <a:r>
              <a:rPr lang="fr-FR">
                <a:solidFill>
                  <a:srgbClr val="FF0000"/>
                </a:solidFill>
                <a:ea typeface="Verdana"/>
              </a:rPr>
              <a:t>concernées</a:t>
            </a:r>
            <a:endParaRPr lang="fr-FR" dirty="0">
              <a:solidFill>
                <a:srgbClr val="FF0000"/>
              </a:solidFill>
              <a:ea typeface="Verdana"/>
            </a:endParaRPr>
          </a:p>
        </p:txBody>
      </p:sp>
    </p:spTree>
    <p:extLst>
      <p:ext uri="{BB962C8B-B14F-4D97-AF65-F5344CB8AC3E}">
        <p14:creationId xmlns:p14="http://schemas.microsoft.com/office/powerpoint/2010/main" val="714277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3DA6B-78F3-C980-58BD-D7CC6943BFC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DAA0F1-2A9F-A119-BCC8-BD39A0456874}"/>
              </a:ext>
            </a:extLst>
          </p:cNvPr>
          <p:cNvSpPr>
            <a:spLocks noGrp="1"/>
          </p:cNvSpPr>
          <p:nvPr>
            <p:ph type="title"/>
          </p:nvPr>
        </p:nvSpPr>
        <p:spPr/>
        <p:txBody>
          <a:bodyPr/>
          <a:lstStyle/>
          <a:p>
            <a:r>
              <a:rPr lang="fr-FR">
                <a:ea typeface="Verdana"/>
              </a:rPr>
              <a:t>Définition des bénéfices agricoles</a:t>
            </a:r>
            <a:endParaRPr lang="fr-FR"/>
          </a:p>
        </p:txBody>
      </p:sp>
      <p:sp>
        <p:nvSpPr>
          <p:cNvPr id="3" name="Espace réservé du contenu 2">
            <a:extLst>
              <a:ext uri="{FF2B5EF4-FFF2-40B4-BE49-F238E27FC236}">
                <a16:creationId xmlns:a16="http://schemas.microsoft.com/office/drawing/2014/main" id="{E3988C33-D0F6-30EB-7A7B-0F8A5C390B09}"/>
              </a:ext>
            </a:extLst>
          </p:cNvPr>
          <p:cNvSpPr>
            <a:spLocks noGrp="1"/>
          </p:cNvSpPr>
          <p:nvPr>
            <p:ph idx="1"/>
          </p:nvPr>
        </p:nvSpPr>
        <p:spPr>
          <a:xfrm>
            <a:off x="598622" y="1342724"/>
            <a:ext cx="10967659" cy="2978890"/>
          </a:xfrm>
        </p:spPr>
        <p:txBody>
          <a:bodyPr vert="horz" lIns="91440" tIns="45720" rIns="91440" bIns="45720" rtlCol="0" anchor="t">
            <a:normAutofit fontScale="92500" lnSpcReduction="20000"/>
          </a:bodyPr>
          <a:lstStyle/>
          <a:p>
            <a:pPr>
              <a:lnSpc>
                <a:spcPct val="113999"/>
              </a:lnSpc>
            </a:pPr>
            <a:r>
              <a:rPr lang="fr-FR">
                <a:ea typeface="+mn-lt"/>
                <a:cs typeface="+mn-lt"/>
              </a:rPr>
              <a:t>Les recettes entrant dans la catégorie des bénéfices agricoles sont les profits résultant de la culture et de l’élevage et les profits issus de la commercialisation et la transformation de la production agricole de l’exploitant </a:t>
            </a:r>
          </a:p>
          <a:p>
            <a:pPr>
              <a:lnSpc>
                <a:spcPct val="113999"/>
              </a:lnSpc>
            </a:pPr>
            <a:endParaRPr lang="fr-FR">
              <a:ea typeface="Verdana"/>
            </a:endParaRPr>
          </a:p>
          <a:p>
            <a:pPr>
              <a:lnSpc>
                <a:spcPct val="113999"/>
              </a:lnSpc>
            </a:pPr>
            <a:r>
              <a:rPr lang="fr-FR">
                <a:ea typeface="+mn-lt"/>
                <a:cs typeface="+mn-lt"/>
              </a:rPr>
              <a:t>Les recettes générées par les activités de préparation et d’entraînement des équidés domestiques en vue de leur exploitation au sein d’une ferme équestre sont considérées comme des bénéfices agricoles.</a:t>
            </a:r>
            <a:endParaRPr lang="fr-FR">
              <a:ea typeface="Verdana"/>
            </a:endParaRPr>
          </a:p>
          <a:p>
            <a:pPr marL="0" indent="0">
              <a:lnSpc>
                <a:spcPct val="113999"/>
              </a:lnSpc>
              <a:buNone/>
            </a:pPr>
            <a:endParaRPr lang="fr-FR">
              <a:highlight>
                <a:srgbClr val="FFFF00"/>
              </a:highlight>
              <a:ea typeface="Verdana"/>
            </a:endParaRPr>
          </a:p>
          <a:p>
            <a:pPr>
              <a:lnSpc>
                <a:spcPct val="113999"/>
              </a:lnSpc>
            </a:pPr>
            <a:endParaRPr lang="fr-FR">
              <a:ea typeface="Verdana"/>
            </a:endParaRPr>
          </a:p>
          <a:p>
            <a:pPr marL="0" indent="0">
              <a:lnSpc>
                <a:spcPct val="113999"/>
              </a:lnSpc>
              <a:buNone/>
            </a:pPr>
            <a:endParaRPr lang="fr-FR">
              <a:ea typeface="Verdana"/>
            </a:endParaRPr>
          </a:p>
          <a:p>
            <a:pPr>
              <a:lnSpc>
                <a:spcPct val="113999"/>
              </a:lnSpc>
            </a:pPr>
            <a:endParaRPr lang="fr-FR">
              <a:ea typeface="Verdana"/>
            </a:endParaRPr>
          </a:p>
        </p:txBody>
      </p:sp>
      <p:sp>
        <p:nvSpPr>
          <p:cNvPr id="4" name="ZoneTexte 3">
            <a:extLst>
              <a:ext uri="{FF2B5EF4-FFF2-40B4-BE49-F238E27FC236}">
                <a16:creationId xmlns:a16="http://schemas.microsoft.com/office/drawing/2014/main" id="{8984B0F1-E401-E80E-AD93-AC6937F92386}"/>
              </a:ext>
            </a:extLst>
          </p:cNvPr>
          <p:cNvSpPr txBox="1"/>
          <p:nvPr/>
        </p:nvSpPr>
        <p:spPr>
          <a:xfrm>
            <a:off x="600592" y="4525889"/>
            <a:ext cx="10362894"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600" i="1">
                <a:ea typeface="Verdana"/>
              </a:rPr>
              <a:t>Sources : </a:t>
            </a:r>
            <a:endParaRPr lang="fr-FR"/>
          </a:p>
          <a:p>
            <a:r>
              <a:rPr lang="fr-FR" sz="1600" i="1" dirty="0">
                <a:ea typeface="Verdana"/>
              </a:rPr>
              <a:t>CA – </a:t>
            </a:r>
            <a:r>
              <a:rPr lang="fr-FR" sz="1600" dirty="0">
                <a:ea typeface="+mn-lt"/>
                <a:cs typeface="+mn-lt"/>
                <a:hlinkClick r:id="rId2"/>
              </a:rPr>
              <a:t>Guide à l'accompagnement de projets agritouristiq... Catalogue en ligne</a:t>
            </a:r>
            <a:r>
              <a:rPr lang="fr-FR" sz="1600" i="1" dirty="0">
                <a:ea typeface="Verdana"/>
              </a:rPr>
              <a:t> – p.13</a:t>
            </a:r>
          </a:p>
          <a:p>
            <a:r>
              <a:rPr lang="fr-FR" sz="1600" i="1">
                <a:ea typeface="Verdana"/>
              </a:rPr>
              <a:t>Article 63 du CGI : </a:t>
            </a:r>
            <a:r>
              <a:rPr lang="fr-FR" sz="1600" dirty="0">
                <a:ea typeface="+mn-lt"/>
                <a:cs typeface="+mn-lt"/>
                <a:hlinkClick r:id="rId3"/>
              </a:rPr>
              <a:t>Article 63 - Code général des impôts - Légifrance</a:t>
            </a:r>
          </a:p>
          <a:p>
            <a:r>
              <a:rPr lang="fr-FR" sz="1600" i="1" dirty="0">
                <a:ea typeface="Verdana"/>
              </a:rPr>
              <a:t>Bulletin officiel des finances </a:t>
            </a:r>
            <a:r>
              <a:rPr lang="fr-FR" sz="1600" i="1">
                <a:ea typeface="Verdana"/>
              </a:rPr>
              <a:t>publiques :</a:t>
            </a:r>
            <a:r>
              <a:rPr lang="fr-FR" sz="1600" dirty="0">
                <a:ea typeface="Verdana"/>
              </a:rPr>
              <a:t> </a:t>
            </a:r>
            <a:r>
              <a:rPr lang="fr-FR" sz="1600" dirty="0">
                <a:ea typeface="+mn-lt"/>
                <a:cs typeface="+mn-lt"/>
                <a:hlinkClick r:id="rId4"/>
              </a:rPr>
              <a:t>BOI-BA-CHAMP - BA - Champ d'application | bofip.impots.gouv.fr</a:t>
            </a:r>
          </a:p>
          <a:p>
            <a:endParaRPr lang="fr-FR" sz="1600" dirty="0">
              <a:ea typeface="Verdana"/>
            </a:endParaRPr>
          </a:p>
          <a:p>
            <a:r>
              <a:rPr lang="fr-FR" sz="1600" b="1" u="sng" dirty="0">
                <a:ea typeface="Verdana"/>
              </a:rPr>
              <a:t>Pour en savoir plus sur la fiscalité</a:t>
            </a:r>
            <a:r>
              <a:rPr lang="fr-FR" sz="1600" dirty="0">
                <a:ea typeface="Verdana"/>
              </a:rPr>
              <a:t> : </a:t>
            </a:r>
            <a:r>
              <a:rPr lang="fr-FR" sz="1600" dirty="0">
                <a:ea typeface="Verdana"/>
                <a:hlinkClick r:id="rId5"/>
              </a:rPr>
              <a:t>Guide du RMT Agricultures urbaines</a:t>
            </a:r>
            <a:r>
              <a:rPr lang="fr-FR" sz="1600">
                <a:ea typeface="Verdana"/>
              </a:rPr>
              <a:t>, p. 26 à 29</a:t>
            </a:r>
          </a:p>
          <a:p>
            <a:endParaRPr lang="fr-FR" sz="1600" dirty="0">
              <a:ea typeface="Verdana"/>
            </a:endParaRPr>
          </a:p>
        </p:txBody>
      </p:sp>
    </p:spTree>
    <p:extLst>
      <p:ext uri="{BB962C8B-B14F-4D97-AF65-F5344CB8AC3E}">
        <p14:creationId xmlns:p14="http://schemas.microsoft.com/office/powerpoint/2010/main" val="3316412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F08C8-9446-C8C3-8044-E2EC3B8CC7C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979FE7-6343-DFC8-B29E-53BDB140FAD7}"/>
              </a:ext>
            </a:extLst>
          </p:cNvPr>
          <p:cNvSpPr>
            <a:spLocks noGrp="1"/>
          </p:cNvSpPr>
          <p:nvPr>
            <p:ph type="title"/>
          </p:nvPr>
        </p:nvSpPr>
        <p:spPr>
          <a:xfrm>
            <a:off x="133200" y="365125"/>
            <a:ext cx="12074509" cy="864000"/>
          </a:xfrm>
        </p:spPr>
        <p:txBody>
          <a:bodyPr>
            <a:normAutofit/>
          </a:bodyPr>
          <a:lstStyle/>
          <a:p>
            <a:r>
              <a:rPr lang="fr-FR" sz="2800">
                <a:ea typeface="Verdana"/>
              </a:rPr>
              <a:t>Définition de l'activité agricole et droit de l'urbanisme</a:t>
            </a:r>
          </a:p>
        </p:txBody>
      </p:sp>
      <p:sp>
        <p:nvSpPr>
          <p:cNvPr id="3" name="Espace réservé du contenu 2">
            <a:extLst>
              <a:ext uri="{FF2B5EF4-FFF2-40B4-BE49-F238E27FC236}">
                <a16:creationId xmlns:a16="http://schemas.microsoft.com/office/drawing/2014/main" id="{D04A134B-6D1C-4D60-66D2-07D50158008A}"/>
              </a:ext>
            </a:extLst>
          </p:cNvPr>
          <p:cNvSpPr>
            <a:spLocks noGrp="1"/>
          </p:cNvSpPr>
          <p:nvPr>
            <p:ph idx="1"/>
          </p:nvPr>
        </p:nvSpPr>
        <p:spPr>
          <a:xfrm>
            <a:off x="598622" y="1712838"/>
            <a:ext cx="10967659" cy="4067897"/>
          </a:xfrm>
        </p:spPr>
        <p:txBody>
          <a:bodyPr vert="horz" lIns="91440" tIns="45720" rIns="91440" bIns="45720" rtlCol="0" anchor="t">
            <a:normAutofit/>
          </a:bodyPr>
          <a:lstStyle/>
          <a:p>
            <a:pPr marL="457200" lvl="1" indent="0">
              <a:lnSpc>
                <a:spcPct val="113999"/>
              </a:lnSpc>
              <a:buNone/>
            </a:pPr>
            <a:endParaRPr lang="fr-FR" sz="2400">
              <a:solidFill>
                <a:srgbClr val="FF0000"/>
              </a:solidFill>
              <a:ea typeface="+mn-lt"/>
              <a:cs typeface="+mn-lt"/>
            </a:endParaRPr>
          </a:p>
          <a:p>
            <a:pPr marL="457200" lvl="1" indent="0">
              <a:lnSpc>
                <a:spcPct val="113999"/>
              </a:lnSpc>
              <a:buNone/>
            </a:pPr>
            <a:endParaRPr lang="fr-FR" sz="2400">
              <a:solidFill>
                <a:srgbClr val="FF0000"/>
              </a:solidFill>
              <a:ea typeface="+mn-lt"/>
              <a:cs typeface="+mn-lt"/>
            </a:endParaRPr>
          </a:p>
          <a:p>
            <a:pPr marL="457200" lvl="1" indent="0">
              <a:lnSpc>
                <a:spcPct val="113999"/>
              </a:lnSpc>
              <a:buNone/>
            </a:pPr>
            <a:endParaRPr lang="fr-FR" sz="2400">
              <a:solidFill>
                <a:srgbClr val="FF0000"/>
              </a:solidFill>
              <a:ea typeface="+mn-lt"/>
              <a:cs typeface="+mn-lt"/>
            </a:endParaRPr>
          </a:p>
          <a:p>
            <a:pPr lvl="1">
              <a:lnSpc>
                <a:spcPct val="113999"/>
              </a:lnSpc>
              <a:buFont typeface="Courier New" panose="05000000000000000000" pitchFamily="2" charset="2"/>
              <a:buChar char="o"/>
            </a:pPr>
            <a:endParaRPr lang="fr-FR" sz="2400">
              <a:ea typeface="+mn-lt"/>
              <a:cs typeface="+mn-lt"/>
            </a:endParaRPr>
          </a:p>
        </p:txBody>
      </p:sp>
      <p:sp>
        <p:nvSpPr>
          <p:cNvPr id="5" name="ZoneTexte 4">
            <a:extLst>
              <a:ext uri="{FF2B5EF4-FFF2-40B4-BE49-F238E27FC236}">
                <a16:creationId xmlns:a16="http://schemas.microsoft.com/office/drawing/2014/main" id="{2FD0CE8F-FE38-4923-0928-6A76790A42E6}"/>
              </a:ext>
            </a:extLst>
          </p:cNvPr>
          <p:cNvSpPr txBox="1"/>
          <p:nvPr/>
        </p:nvSpPr>
        <p:spPr>
          <a:xfrm>
            <a:off x="465929" y="1497905"/>
            <a:ext cx="10530213"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ea typeface="+mn-lt"/>
                <a:cs typeface="+mn-lt"/>
              </a:rPr>
              <a:t>La qualification d'activité agricole ouvre la possibilité de construire dans les zones A et N des documents d'urbanisme</a:t>
            </a:r>
            <a:r>
              <a:rPr lang="fr-FR">
                <a:ea typeface="Verdana"/>
              </a:rPr>
              <a:t>.</a:t>
            </a:r>
          </a:p>
          <a:p>
            <a:endParaRPr lang="fr-FR">
              <a:ea typeface="Verdana"/>
            </a:endParaRPr>
          </a:p>
          <a:p>
            <a:r>
              <a:rPr lang="fr-FR">
                <a:ea typeface="Verdana"/>
              </a:rPr>
              <a:t>La définition retenue dans ce cas n'est pas toujours la définition juridique de l'activité agricole (article  L 311-1 du code rural et de la pêche maritime). </a:t>
            </a:r>
          </a:p>
          <a:p>
            <a:endParaRPr lang="fr-FR">
              <a:ea typeface="Verdana"/>
            </a:endParaRPr>
          </a:p>
          <a:p>
            <a:r>
              <a:rPr lang="fr-FR">
                <a:ea typeface="Verdana"/>
              </a:rPr>
              <a:t>Ainsi :</a:t>
            </a:r>
          </a:p>
          <a:p>
            <a:pPr marL="285750" indent="-285750">
              <a:buFont typeface="Calibri"/>
              <a:buChar char="-"/>
            </a:pPr>
            <a:r>
              <a:rPr lang="fr-FR">
                <a:ea typeface="Verdana"/>
              </a:rPr>
              <a:t>Les activités agricoles de rattachement (hébergement touristique) et certaines activités équestres (</a:t>
            </a:r>
            <a:r>
              <a:rPr lang="fr-FR" dirty="0">
                <a:ea typeface="+mn-lt"/>
                <a:cs typeface="+mn-lt"/>
                <a:hlinkClick r:id="rId3"/>
              </a:rPr>
              <a:t>Activités_équestres.pdf</a:t>
            </a:r>
            <a:r>
              <a:rPr lang="fr-FR">
                <a:ea typeface="Verdana"/>
              </a:rPr>
              <a:t>) ne sont pas considérées comme agricoles pour les autorisations de construire.</a:t>
            </a:r>
          </a:p>
          <a:p>
            <a:endParaRPr lang="fr-FR">
              <a:ea typeface="Verdana"/>
            </a:endParaRPr>
          </a:p>
          <a:p>
            <a:r>
              <a:rPr lang="fr-FR" u="sng" dirty="0">
                <a:ea typeface="Verdana"/>
              </a:rPr>
              <a:t>Cas du statut de cotisant solidaire :</a:t>
            </a:r>
            <a:r>
              <a:rPr lang="fr-FR" dirty="0">
                <a:ea typeface="Verdana"/>
              </a:rPr>
              <a:t> les autorisations d'urbanisme ne sont pas instruites au regard du statut mais il convient d'être d'autant plus vigilant sur la réalité de l'activité agricole (</a:t>
            </a:r>
            <a:r>
              <a:rPr lang="fr-FR" err="1">
                <a:ea typeface="Verdana"/>
              </a:rPr>
              <a:t>cf</a:t>
            </a:r>
            <a:r>
              <a:rPr lang="fr-FR" dirty="0">
                <a:ea typeface="Verdana"/>
              </a:rPr>
              <a:t> </a:t>
            </a:r>
            <a:r>
              <a:rPr lang="fr-FR">
                <a:ea typeface="Verdana"/>
              </a:rPr>
              <a:t>question du Sénat : </a:t>
            </a:r>
            <a:r>
              <a:rPr lang="fr-FR" dirty="0">
                <a:ea typeface="+mn-lt"/>
                <a:cs typeface="+mn-lt"/>
                <a:hlinkClick r:id="rId4"/>
              </a:rPr>
              <a:t>Statut de cotisant solidaire agricole et droit de l'urbanisme</a:t>
            </a:r>
            <a:r>
              <a:rPr lang="fr-FR">
                <a:ea typeface="+mn-lt"/>
                <a:cs typeface="+mn-lt"/>
              </a:rPr>
              <a:t>)</a:t>
            </a:r>
            <a:endParaRPr lang="fr-FR" dirty="0">
              <a:ea typeface="Verdana"/>
            </a:endParaRPr>
          </a:p>
          <a:p>
            <a:endParaRPr lang="fr-FR" dirty="0">
              <a:ea typeface="Verdana"/>
            </a:endParaRPr>
          </a:p>
          <a:p>
            <a:endParaRPr lang="fr-FR" dirty="0">
              <a:ea typeface="Verdana"/>
            </a:endParaRPr>
          </a:p>
          <a:p>
            <a:endParaRPr lang="fr-FR">
              <a:highlight>
                <a:srgbClr val="FFFF00"/>
              </a:highlight>
              <a:ea typeface="Verdana"/>
            </a:endParaRPr>
          </a:p>
        </p:txBody>
      </p:sp>
    </p:spTree>
    <p:extLst>
      <p:ext uri="{BB962C8B-B14F-4D97-AF65-F5344CB8AC3E}">
        <p14:creationId xmlns:p14="http://schemas.microsoft.com/office/powerpoint/2010/main" val="2167155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A51011-0BBA-F157-8251-656CE1620C77}"/>
              </a:ext>
            </a:extLst>
          </p:cNvPr>
          <p:cNvSpPr>
            <a:spLocks noGrp="1"/>
          </p:cNvSpPr>
          <p:nvPr>
            <p:ph type="title"/>
          </p:nvPr>
        </p:nvSpPr>
        <p:spPr>
          <a:xfrm>
            <a:off x="133200" y="365125"/>
            <a:ext cx="11775617" cy="864000"/>
          </a:xfrm>
        </p:spPr>
        <p:txBody>
          <a:bodyPr>
            <a:normAutofit/>
          </a:bodyPr>
          <a:lstStyle/>
          <a:p>
            <a:r>
              <a:rPr lang="fr-FR" sz="2400" dirty="0">
                <a:ea typeface="Verdana"/>
              </a:rPr>
              <a:t>Changements de destination pour exercer </a:t>
            </a:r>
            <a:r>
              <a:rPr lang="fr-FR" sz="2400">
                <a:ea typeface="Verdana"/>
              </a:rPr>
              <a:t>une activité agricole</a:t>
            </a:r>
            <a:endParaRPr lang="fr-FR" sz="2400" dirty="0">
              <a:ea typeface="Verdana"/>
            </a:endParaRPr>
          </a:p>
        </p:txBody>
      </p:sp>
      <p:sp>
        <p:nvSpPr>
          <p:cNvPr id="3" name="Espace réservé du contenu 2">
            <a:extLst>
              <a:ext uri="{FF2B5EF4-FFF2-40B4-BE49-F238E27FC236}">
                <a16:creationId xmlns:a16="http://schemas.microsoft.com/office/drawing/2014/main" id="{810B47F6-EE5E-AB82-DE84-E9BC017DC4F0}"/>
              </a:ext>
            </a:extLst>
          </p:cNvPr>
          <p:cNvSpPr>
            <a:spLocks noGrp="1"/>
          </p:cNvSpPr>
          <p:nvPr>
            <p:ph idx="1"/>
          </p:nvPr>
        </p:nvSpPr>
        <p:spPr>
          <a:xfrm>
            <a:off x="604800" y="1526800"/>
            <a:ext cx="10051200" cy="4428000"/>
          </a:xfrm>
        </p:spPr>
        <p:txBody>
          <a:bodyPr vert="horz" lIns="91440" tIns="45720" rIns="91440" bIns="45720" rtlCol="0" anchor="t">
            <a:normAutofit/>
          </a:bodyPr>
          <a:lstStyle/>
          <a:p>
            <a:pPr marL="0" indent="0">
              <a:lnSpc>
                <a:spcPct val="113999"/>
              </a:lnSpc>
              <a:buNone/>
            </a:pPr>
            <a:r>
              <a:rPr lang="fr-FR">
                <a:ea typeface="Verdana"/>
              </a:rPr>
              <a:t>Si usage préalable non agricole du foncier : changement de destination obligatoire pour y exercer une activité agricole</a:t>
            </a:r>
          </a:p>
          <a:p>
            <a:pPr marL="800100" lvl="1" indent="-342900">
              <a:lnSpc>
                <a:spcPct val="113999"/>
              </a:lnSpc>
              <a:buFont typeface="Courier New" panose="05000000000000000000" pitchFamily="2" charset="2"/>
              <a:buChar char="o"/>
            </a:pPr>
            <a:r>
              <a:rPr lang="fr-FR" dirty="0">
                <a:ea typeface="Verdana"/>
              </a:rPr>
              <a:t>Si modification de l'aspect extérieur - Demande de permis de construire – </a:t>
            </a:r>
            <a:r>
              <a:rPr lang="fr-FR" dirty="0">
                <a:ea typeface="Verdana"/>
                <a:hlinkClick r:id="rId2"/>
              </a:rPr>
              <a:t>Formulaire Cerfa n°13409*07</a:t>
            </a:r>
            <a:endParaRPr lang="fr-FR" sz="1700" dirty="0">
              <a:ea typeface="Verdana"/>
            </a:endParaRPr>
          </a:p>
          <a:p>
            <a:pPr marL="800100" lvl="1" indent="-342900">
              <a:lnSpc>
                <a:spcPct val="113999"/>
              </a:lnSpc>
              <a:buFont typeface="Courier New" panose="05000000000000000000" pitchFamily="2" charset="2"/>
              <a:buChar char="o"/>
            </a:pPr>
            <a:r>
              <a:rPr lang="fr-FR" dirty="0">
                <a:ea typeface="Verdana"/>
              </a:rPr>
              <a:t>Si pas de modification de l'aspect extérieur - Déclaration préalable de travaux - </a:t>
            </a:r>
            <a:r>
              <a:rPr lang="fr-FR" sz="1700" dirty="0">
                <a:ea typeface="Verdana"/>
                <a:hlinkClick r:id="rId3"/>
              </a:rPr>
              <a:t>Formulaire Cerfa n°13404*07</a:t>
            </a:r>
            <a:endParaRPr lang="fr-FR" sz="1700" dirty="0">
              <a:ea typeface="Verdana"/>
            </a:endParaRPr>
          </a:p>
          <a:p>
            <a:pPr marL="457200" lvl="1" indent="0">
              <a:lnSpc>
                <a:spcPct val="113999"/>
              </a:lnSpc>
              <a:buNone/>
            </a:pPr>
            <a:endParaRPr lang="fr-FR">
              <a:ea typeface="Verdana"/>
            </a:endParaRPr>
          </a:p>
          <a:p>
            <a:pPr marL="457200" lvl="1" indent="0">
              <a:lnSpc>
                <a:spcPct val="113999"/>
              </a:lnSpc>
              <a:buNone/>
            </a:pPr>
            <a:r>
              <a:rPr lang="fr-FR" dirty="0">
                <a:ea typeface="Verdana"/>
              </a:rPr>
              <a:t>=&gt; réponse positive ou négative de la collectivité, en fonction du secteur dans lequel se situe le bien (</a:t>
            </a:r>
            <a:r>
              <a:rPr lang="fr-FR" dirty="0" err="1">
                <a:ea typeface="Verdana"/>
              </a:rPr>
              <a:t>cf</a:t>
            </a:r>
            <a:r>
              <a:rPr lang="fr-FR" dirty="0">
                <a:ea typeface="Verdana"/>
              </a:rPr>
              <a:t> règlements écrit de la zone dans les documents d'urbanisme)</a:t>
            </a:r>
          </a:p>
        </p:txBody>
      </p:sp>
      <p:sp>
        <p:nvSpPr>
          <p:cNvPr id="4" name="ZoneTexte 3">
            <a:extLst>
              <a:ext uri="{FF2B5EF4-FFF2-40B4-BE49-F238E27FC236}">
                <a16:creationId xmlns:a16="http://schemas.microsoft.com/office/drawing/2014/main" id="{8D1292EB-9F68-C6FA-593C-BDB38DB04128}"/>
              </a:ext>
            </a:extLst>
          </p:cNvPr>
          <p:cNvSpPr txBox="1"/>
          <p:nvPr/>
        </p:nvSpPr>
        <p:spPr>
          <a:xfrm>
            <a:off x="434821" y="5843655"/>
            <a:ext cx="795382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u="sng">
                <a:ea typeface="Verdana"/>
              </a:rPr>
              <a:t>Ressource complémentaire </a:t>
            </a:r>
            <a:r>
              <a:rPr lang="fr-FR">
                <a:ea typeface="Verdana"/>
              </a:rPr>
              <a:t>: CAR Ile de France – </a:t>
            </a:r>
            <a:r>
              <a:rPr lang="fr-FR" dirty="0">
                <a:ea typeface="Verdana"/>
                <a:hlinkClick r:id="rId4"/>
              </a:rPr>
              <a:t>Fiche outil Agriculture urbaine – Les documents d'urbanisme</a:t>
            </a:r>
            <a:endParaRPr lang="fr-FR" dirty="0"/>
          </a:p>
        </p:txBody>
      </p:sp>
    </p:spTree>
    <p:extLst>
      <p:ext uri="{BB962C8B-B14F-4D97-AF65-F5344CB8AC3E}">
        <p14:creationId xmlns:p14="http://schemas.microsoft.com/office/powerpoint/2010/main" val="955526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3A4E2-1EB3-E88A-A548-C9E5A482DE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2223FEE-B13E-A678-5E71-6B65662690EB}"/>
              </a:ext>
            </a:extLst>
          </p:cNvPr>
          <p:cNvSpPr>
            <a:spLocks noGrp="1"/>
          </p:cNvSpPr>
          <p:nvPr>
            <p:ph type="ctrTitle"/>
          </p:nvPr>
        </p:nvSpPr>
        <p:spPr>
          <a:xfrm>
            <a:off x="1521908" y="2546357"/>
            <a:ext cx="8656372" cy="1015200"/>
          </a:xfrm>
        </p:spPr>
        <p:txBody>
          <a:bodyPr/>
          <a:lstStyle/>
          <a:p>
            <a:pPr algn="ctr"/>
            <a:r>
              <a:rPr lang="fr-FR">
                <a:ea typeface="Verdana"/>
              </a:rPr>
              <a:t>Autorisation d'exploiter</a:t>
            </a:r>
            <a:endParaRPr lang="fr-FR"/>
          </a:p>
        </p:txBody>
      </p:sp>
    </p:spTree>
    <p:extLst>
      <p:ext uri="{BB962C8B-B14F-4D97-AF65-F5344CB8AC3E}">
        <p14:creationId xmlns:p14="http://schemas.microsoft.com/office/powerpoint/2010/main" val="542367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B86CE9-F80C-9920-7037-40D23CF1CF1E}"/>
              </a:ext>
            </a:extLst>
          </p:cNvPr>
          <p:cNvSpPr>
            <a:spLocks noGrp="1"/>
          </p:cNvSpPr>
          <p:nvPr>
            <p:ph type="title"/>
          </p:nvPr>
        </p:nvSpPr>
        <p:spPr/>
        <p:txBody>
          <a:bodyPr/>
          <a:lstStyle/>
          <a:p>
            <a:r>
              <a:rPr lang="fr-FR"/>
              <a:t>Autorisation d'exploiter</a:t>
            </a:r>
          </a:p>
        </p:txBody>
      </p:sp>
      <p:sp>
        <p:nvSpPr>
          <p:cNvPr id="3" name="Espace réservé du contenu 2">
            <a:extLst>
              <a:ext uri="{FF2B5EF4-FFF2-40B4-BE49-F238E27FC236}">
                <a16:creationId xmlns:a16="http://schemas.microsoft.com/office/drawing/2014/main" id="{3B4924E1-70BC-09FF-83E2-1815844DC061}"/>
              </a:ext>
            </a:extLst>
          </p:cNvPr>
          <p:cNvSpPr>
            <a:spLocks noGrp="1"/>
          </p:cNvSpPr>
          <p:nvPr>
            <p:ph idx="1"/>
          </p:nvPr>
        </p:nvSpPr>
        <p:spPr>
          <a:xfrm>
            <a:off x="1062000" y="1476000"/>
            <a:ext cx="10051200" cy="4991671"/>
          </a:xfrm>
        </p:spPr>
        <p:txBody>
          <a:bodyPr vert="horz" lIns="91440" tIns="45720" rIns="91440" bIns="45720" rtlCol="0" anchor="t">
            <a:normAutofit fontScale="70000" lnSpcReduction="20000"/>
          </a:bodyPr>
          <a:lstStyle/>
          <a:p>
            <a:pPr marL="0" indent="0">
              <a:lnSpc>
                <a:spcPct val="113999"/>
              </a:lnSpc>
              <a:buNone/>
            </a:pPr>
            <a:r>
              <a:rPr lang="fr-FR">
                <a:solidFill>
                  <a:srgbClr val="FF0000"/>
                </a:solidFill>
                <a:ea typeface="Verdana"/>
              </a:rPr>
              <a:t>/!\ Se conformer au contrôle des structures est obligatoire. Se reporter au Schéma directeur régional des exploitations agricoles (SDREA) de chaque département pour demander l'autorisation d'exploiter si besoin.</a:t>
            </a:r>
            <a:endParaRPr lang="fr-FR">
              <a:solidFill>
                <a:srgbClr val="000000"/>
              </a:solidFill>
              <a:ea typeface="Verdana"/>
            </a:endParaRPr>
          </a:p>
          <a:p>
            <a:pPr marL="0" indent="0">
              <a:lnSpc>
                <a:spcPct val="113999"/>
              </a:lnSpc>
              <a:buNone/>
            </a:pPr>
            <a:endParaRPr lang="fr-FR">
              <a:solidFill>
                <a:srgbClr val="FF0000"/>
              </a:solidFill>
              <a:ea typeface="Verdana"/>
            </a:endParaRPr>
          </a:p>
          <a:p>
            <a:pPr marL="0" indent="0">
              <a:lnSpc>
                <a:spcPct val="113999"/>
              </a:lnSpc>
              <a:buNone/>
            </a:pPr>
            <a:r>
              <a:rPr lang="fr-FR">
                <a:ea typeface="Verdana"/>
              </a:rPr>
              <a:t>L'article L331-2 du code rural et de la pêche maritime précise les cas dans lesquels une demande d'autorisation préalable est nécessaire.</a:t>
            </a:r>
          </a:p>
          <a:p>
            <a:pPr marL="0" indent="0">
              <a:lnSpc>
                <a:spcPct val="113999"/>
              </a:lnSpc>
              <a:buNone/>
            </a:pPr>
            <a:r>
              <a:rPr lang="fr-FR">
                <a:ea typeface="Verdana"/>
              </a:rPr>
              <a:t>Sont notamment concernées :</a:t>
            </a:r>
          </a:p>
          <a:p>
            <a:pPr marL="342900" indent="-342900">
              <a:lnSpc>
                <a:spcPct val="113999"/>
              </a:lnSpc>
              <a:buFont typeface="Calibri" panose="05000000000000000000" pitchFamily="2" charset="2"/>
              <a:buChar char="-"/>
            </a:pPr>
            <a:r>
              <a:rPr lang="fr-FR">
                <a:ea typeface="Verdana"/>
              </a:rPr>
              <a:t>Les opérations d'installation au bénéfice d'une exploitation dont l'un des membres ayant la qualité d'exploitant agricole ne remplit pas les conditions de capacité ou d'expérience professionnelle*</a:t>
            </a:r>
          </a:p>
          <a:p>
            <a:pPr marL="342900" indent="-342900">
              <a:lnSpc>
                <a:spcPct val="113999"/>
              </a:lnSpc>
              <a:buFont typeface="Calibri" panose="05000000000000000000" pitchFamily="2" charset="2"/>
              <a:buChar char="-"/>
            </a:pPr>
            <a:r>
              <a:rPr lang="fr-FR">
                <a:ea typeface="Verdana"/>
              </a:rPr>
              <a:t>Les exploitants pluriactifs</a:t>
            </a:r>
          </a:p>
          <a:p>
            <a:pPr marL="0" indent="0">
              <a:lnSpc>
                <a:spcPct val="113999"/>
              </a:lnSpc>
              <a:buNone/>
            </a:pPr>
            <a:endParaRPr lang="fr-FR"/>
          </a:p>
          <a:p>
            <a:pPr marL="0" indent="0">
              <a:lnSpc>
                <a:spcPct val="113999"/>
              </a:lnSpc>
              <a:buNone/>
            </a:pPr>
            <a:endParaRPr lang="fr-FR">
              <a:ea typeface="Verdana"/>
            </a:endParaRPr>
          </a:p>
          <a:p>
            <a:pPr marL="0" indent="0">
              <a:lnSpc>
                <a:spcPct val="113999"/>
              </a:lnSpc>
              <a:buNone/>
            </a:pPr>
            <a:r>
              <a:rPr lang="fr-FR" i="1">
                <a:ea typeface="Verdana"/>
              </a:rPr>
              <a:t>* Diplômes donnant la capacité agricole :</a:t>
            </a:r>
            <a:r>
              <a:rPr lang="fr-FR" i="1"/>
              <a:t> </a:t>
            </a:r>
            <a:r>
              <a:rPr lang="fr-FR" i="1">
                <a:hlinkClick r:id="rId3"/>
              </a:rPr>
              <a:t>Liste des diplômes</a:t>
            </a:r>
            <a:r>
              <a:rPr lang="fr-FR" i="1"/>
              <a:t> ou expérience professionnelle de 5 ans au cours des 15 dernières années</a:t>
            </a:r>
            <a:endParaRPr lang="fr-FR" i="1">
              <a:ea typeface="Verdana"/>
            </a:endParaRPr>
          </a:p>
          <a:p>
            <a:pPr marL="0" indent="0">
              <a:lnSpc>
                <a:spcPct val="113999"/>
              </a:lnSpc>
              <a:buNone/>
            </a:pPr>
            <a:endParaRPr lang="fr-FR">
              <a:ea typeface="Verdana"/>
            </a:endParaRPr>
          </a:p>
          <a:p>
            <a:pPr marL="0" indent="0">
              <a:lnSpc>
                <a:spcPct val="113999"/>
              </a:lnSpc>
              <a:buNone/>
            </a:pPr>
            <a:endParaRPr lang="fr-FR">
              <a:solidFill>
                <a:srgbClr val="FF0000"/>
              </a:solidFill>
              <a:ea typeface="Verdana"/>
            </a:endParaRPr>
          </a:p>
          <a:p>
            <a:pPr marL="0" indent="0">
              <a:lnSpc>
                <a:spcPct val="113999"/>
              </a:lnSpc>
              <a:buNone/>
            </a:pPr>
            <a:endParaRPr lang="fr-FR">
              <a:ea typeface="Verdana"/>
            </a:endParaRPr>
          </a:p>
          <a:p>
            <a:pPr>
              <a:buFont typeface="Calibri" panose="05000000000000000000" pitchFamily="2" charset="2"/>
              <a:buChar char="-"/>
            </a:pPr>
            <a:endParaRPr lang="fr-FR">
              <a:ea typeface="Verdana"/>
            </a:endParaRPr>
          </a:p>
        </p:txBody>
      </p:sp>
    </p:spTree>
    <p:extLst>
      <p:ext uri="{BB962C8B-B14F-4D97-AF65-F5344CB8AC3E}">
        <p14:creationId xmlns:p14="http://schemas.microsoft.com/office/powerpoint/2010/main" val="15865565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5E3B9-EE77-E1D9-1551-EFEDFB82E32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508B287-671D-99C0-41F6-154AFAA44CFF}"/>
              </a:ext>
            </a:extLst>
          </p:cNvPr>
          <p:cNvSpPr>
            <a:spLocks noGrp="1"/>
          </p:cNvSpPr>
          <p:nvPr>
            <p:ph type="ctrTitle"/>
          </p:nvPr>
        </p:nvSpPr>
        <p:spPr>
          <a:xfrm>
            <a:off x="1521908" y="2546357"/>
            <a:ext cx="8656372" cy="1015200"/>
          </a:xfrm>
        </p:spPr>
        <p:txBody>
          <a:bodyPr/>
          <a:lstStyle/>
          <a:p>
            <a:pPr algn="ctr"/>
            <a:r>
              <a:rPr lang="fr-FR">
                <a:ea typeface="Verdana"/>
              </a:rPr>
              <a:t>Nature de mise à disposition du foncier et mode de faire valoir</a:t>
            </a:r>
          </a:p>
        </p:txBody>
      </p:sp>
    </p:spTree>
    <p:extLst>
      <p:ext uri="{BB962C8B-B14F-4D97-AF65-F5344CB8AC3E}">
        <p14:creationId xmlns:p14="http://schemas.microsoft.com/office/powerpoint/2010/main" val="26070614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5B88E-E24D-FB2E-C0B9-9660EC8D6D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8DF8A44-C3D1-6C96-CA5D-2ADC72B1E909}"/>
              </a:ext>
            </a:extLst>
          </p:cNvPr>
          <p:cNvSpPr>
            <a:spLocks noGrp="1"/>
          </p:cNvSpPr>
          <p:nvPr>
            <p:ph type="title"/>
          </p:nvPr>
        </p:nvSpPr>
        <p:spPr/>
        <p:txBody>
          <a:bodyPr/>
          <a:lstStyle/>
          <a:p>
            <a:r>
              <a:rPr lang="fr-FR">
                <a:ea typeface="Verdana"/>
              </a:rPr>
              <a:t>Cas de la propriété des collectivités</a:t>
            </a:r>
            <a:endParaRPr lang="fr-FR"/>
          </a:p>
        </p:txBody>
      </p:sp>
      <p:sp>
        <p:nvSpPr>
          <p:cNvPr id="4" name="Rectangle 3">
            <a:extLst>
              <a:ext uri="{FF2B5EF4-FFF2-40B4-BE49-F238E27FC236}">
                <a16:creationId xmlns:a16="http://schemas.microsoft.com/office/drawing/2014/main" id="{177F66F1-E0C5-D51E-F13F-C317CF73929B}"/>
              </a:ext>
            </a:extLst>
          </p:cNvPr>
          <p:cNvSpPr/>
          <p:nvPr/>
        </p:nvSpPr>
        <p:spPr>
          <a:xfrm>
            <a:off x="4281054" y="1239983"/>
            <a:ext cx="3643745" cy="65116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Propriété des collectivités</a:t>
            </a:r>
          </a:p>
        </p:txBody>
      </p:sp>
      <p:sp>
        <p:nvSpPr>
          <p:cNvPr id="7" name="Rectangle 6">
            <a:extLst>
              <a:ext uri="{FF2B5EF4-FFF2-40B4-BE49-F238E27FC236}">
                <a16:creationId xmlns:a16="http://schemas.microsoft.com/office/drawing/2014/main" id="{F963C8CB-9A0A-8660-B3B6-CC993FF995EB}"/>
              </a:ext>
            </a:extLst>
          </p:cNvPr>
          <p:cNvSpPr/>
          <p:nvPr/>
        </p:nvSpPr>
        <p:spPr>
          <a:xfrm>
            <a:off x="2563090" y="2406414"/>
            <a:ext cx="2283350" cy="50813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Domaine public</a:t>
            </a:r>
          </a:p>
        </p:txBody>
      </p:sp>
      <p:sp>
        <p:nvSpPr>
          <p:cNvPr id="8" name="Rectangle 7">
            <a:extLst>
              <a:ext uri="{FF2B5EF4-FFF2-40B4-BE49-F238E27FC236}">
                <a16:creationId xmlns:a16="http://schemas.microsoft.com/office/drawing/2014/main" id="{093E09E0-9609-1BAE-9C1F-A82A19E50102}"/>
              </a:ext>
            </a:extLst>
          </p:cNvPr>
          <p:cNvSpPr/>
          <p:nvPr/>
        </p:nvSpPr>
        <p:spPr>
          <a:xfrm>
            <a:off x="7259780" y="2406413"/>
            <a:ext cx="2272145" cy="527899"/>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Domaine privé</a:t>
            </a:r>
          </a:p>
        </p:txBody>
      </p:sp>
      <p:cxnSp>
        <p:nvCxnSpPr>
          <p:cNvPr id="9" name="Connecteur droit avec flèche 8">
            <a:extLst>
              <a:ext uri="{FF2B5EF4-FFF2-40B4-BE49-F238E27FC236}">
                <a16:creationId xmlns:a16="http://schemas.microsoft.com/office/drawing/2014/main" id="{574A7350-344B-5601-58F5-72DDDBD46E40}"/>
              </a:ext>
            </a:extLst>
          </p:cNvPr>
          <p:cNvCxnSpPr/>
          <p:nvPr/>
        </p:nvCxnSpPr>
        <p:spPr>
          <a:xfrm flipH="1">
            <a:off x="4516582" y="1946563"/>
            <a:ext cx="1025237" cy="401783"/>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3597B287-D3D3-10DE-B414-B9690B75C887}"/>
              </a:ext>
            </a:extLst>
          </p:cNvPr>
          <p:cNvCxnSpPr/>
          <p:nvPr/>
        </p:nvCxnSpPr>
        <p:spPr>
          <a:xfrm>
            <a:off x="6571384" y="1923184"/>
            <a:ext cx="1371600" cy="429492"/>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F6304B19-C1DA-2688-576E-2AD16C32AA10}"/>
              </a:ext>
            </a:extLst>
          </p:cNvPr>
          <p:cNvSpPr/>
          <p:nvPr/>
        </p:nvSpPr>
        <p:spPr>
          <a:xfrm>
            <a:off x="777279" y="3427981"/>
            <a:ext cx="2272145" cy="886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Convention d'occupation précaire</a:t>
            </a:r>
          </a:p>
        </p:txBody>
      </p:sp>
      <p:sp>
        <p:nvSpPr>
          <p:cNvPr id="12" name="Rectangle 11">
            <a:extLst>
              <a:ext uri="{FF2B5EF4-FFF2-40B4-BE49-F238E27FC236}">
                <a16:creationId xmlns:a16="http://schemas.microsoft.com/office/drawing/2014/main" id="{56B38B5C-715C-13C1-CE54-90D67EFD8325}"/>
              </a:ext>
            </a:extLst>
          </p:cNvPr>
          <p:cNvSpPr/>
          <p:nvPr/>
        </p:nvSpPr>
        <p:spPr>
          <a:xfrm>
            <a:off x="4281868" y="3775362"/>
            <a:ext cx="2272145" cy="107454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Bail emphytéotique administratif</a:t>
            </a:r>
          </a:p>
          <a:p>
            <a:pPr algn="ctr"/>
            <a:r>
              <a:rPr lang="fr-FR" sz="1200">
                <a:ea typeface="Verdana"/>
              </a:rPr>
              <a:t>Art.L1311-2 du CGCT</a:t>
            </a:r>
          </a:p>
          <a:p>
            <a:pPr algn="ctr"/>
            <a:r>
              <a:rPr lang="fr-FR" sz="1200">
                <a:ea typeface="Verdana"/>
              </a:rPr>
              <a:t>Art. L451-1 et s du CRPM</a:t>
            </a:r>
          </a:p>
        </p:txBody>
      </p:sp>
      <p:sp>
        <p:nvSpPr>
          <p:cNvPr id="14" name="Rectangle 13">
            <a:extLst>
              <a:ext uri="{FF2B5EF4-FFF2-40B4-BE49-F238E27FC236}">
                <a16:creationId xmlns:a16="http://schemas.microsoft.com/office/drawing/2014/main" id="{B1811E00-C377-711B-4656-373F88B80C6C}"/>
              </a:ext>
            </a:extLst>
          </p:cNvPr>
          <p:cNvSpPr/>
          <p:nvPr/>
        </p:nvSpPr>
        <p:spPr>
          <a:xfrm>
            <a:off x="138543" y="5052834"/>
            <a:ext cx="1767881" cy="1211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A titre onéreux</a:t>
            </a:r>
            <a:endParaRPr lang="fr-FR">
              <a:ea typeface="Verdana"/>
            </a:endParaRPr>
          </a:p>
          <a:p>
            <a:pPr algn="ctr"/>
            <a:r>
              <a:rPr lang="fr-FR" sz="1600">
                <a:ea typeface="Verdana"/>
              </a:rPr>
              <a:t>(principe)</a:t>
            </a:r>
          </a:p>
          <a:p>
            <a:pPr algn="ctr"/>
            <a:r>
              <a:rPr lang="fr-FR" sz="1200">
                <a:ea typeface="Verdana"/>
              </a:rPr>
              <a:t>Art. L2125-1 du CG3P</a:t>
            </a:r>
          </a:p>
        </p:txBody>
      </p:sp>
      <p:sp>
        <p:nvSpPr>
          <p:cNvPr id="15" name="Rectangle 14">
            <a:extLst>
              <a:ext uri="{FF2B5EF4-FFF2-40B4-BE49-F238E27FC236}">
                <a16:creationId xmlns:a16="http://schemas.microsoft.com/office/drawing/2014/main" id="{2BFEAC69-8E01-9C9B-6450-ADB33382F6A0}"/>
              </a:ext>
            </a:extLst>
          </p:cNvPr>
          <p:cNvSpPr/>
          <p:nvPr/>
        </p:nvSpPr>
        <p:spPr>
          <a:xfrm>
            <a:off x="2323690" y="5052834"/>
            <a:ext cx="1779087" cy="1211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A titre gratuit</a:t>
            </a:r>
            <a:endParaRPr lang="fr-FR">
              <a:ea typeface="Verdana"/>
            </a:endParaRPr>
          </a:p>
          <a:p>
            <a:pPr algn="ctr"/>
            <a:r>
              <a:rPr lang="fr-FR" sz="1600">
                <a:ea typeface="Verdana"/>
              </a:rPr>
              <a:t>(exception)</a:t>
            </a:r>
          </a:p>
          <a:p>
            <a:pPr algn="ctr"/>
            <a:r>
              <a:rPr lang="fr-FR" sz="1200">
                <a:ea typeface="Verdana"/>
              </a:rPr>
              <a:t>Art. L2125-1 du CG3P</a:t>
            </a:r>
            <a:endParaRPr lang="fr-FR" sz="1200">
              <a:solidFill>
                <a:srgbClr val="000000"/>
              </a:solidFill>
              <a:ea typeface="Verdana"/>
            </a:endParaRPr>
          </a:p>
        </p:txBody>
      </p:sp>
      <p:sp>
        <p:nvSpPr>
          <p:cNvPr id="16" name="ZoneTexte 15">
            <a:extLst>
              <a:ext uri="{FF2B5EF4-FFF2-40B4-BE49-F238E27FC236}">
                <a16:creationId xmlns:a16="http://schemas.microsoft.com/office/drawing/2014/main" id="{7062D8F8-1BB5-520B-FAA6-E2AC0C5522EA}"/>
              </a:ext>
            </a:extLst>
          </p:cNvPr>
          <p:cNvSpPr txBox="1"/>
          <p:nvPr/>
        </p:nvSpPr>
        <p:spPr>
          <a:xfrm>
            <a:off x="4433107" y="6020686"/>
            <a:ext cx="534296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a:ea typeface="Verdana"/>
              </a:rPr>
              <a:t>CGCT = Code général des collectivités territoriales</a:t>
            </a:r>
          </a:p>
          <a:p>
            <a:r>
              <a:rPr lang="fr-FR" sz="1200">
                <a:ea typeface="Verdana"/>
              </a:rPr>
              <a:t>CRPM = Code rural et de la pêche maritime</a:t>
            </a:r>
            <a:endParaRPr lang="fr-FR"/>
          </a:p>
          <a:p>
            <a:r>
              <a:rPr lang="fr-FR" sz="1200">
                <a:ea typeface="Verdana"/>
              </a:rPr>
              <a:t>CG3P = Code général de la propriété des personnes publiques</a:t>
            </a:r>
          </a:p>
          <a:p>
            <a:endParaRPr lang="fr-FR" sz="1200">
              <a:ea typeface="Verdana"/>
            </a:endParaRPr>
          </a:p>
        </p:txBody>
      </p:sp>
      <p:cxnSp>
        <p:nvCxnSpPr>
          <p:cNvPr id="17" name="Connecteur droit avec flèche 16">
            <a:extLst>
              <a:ext uri="{FF2B5EF4-FFF2-40B4-BE49-F238E27FC236}">
                <a16:creationId xmlns:a16="http://schemas.microsoft.com/office/drawing/2014/main" id="{18D59E67-0ED2-3AED-58C7-C143DC0E4BC2}"/>
              </a:ext>
            </a:extLst>
          </p:cNvPr>
          <p:cNvCxnSpPr/>
          <p:nvPr/>
        </p:nvCxnSpPr>
        <p:spPr>
          <a:xfrm>
            <a:off x="4316505" y="2926975"/>
            <a:ext cx="791136" cy="802344"/>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7DEE32D6-69B0-03C0-EB21-70B8B5044830}"/>
              </a:ext>
            </a:extLst>
          </p:cNvPr>
          <p:cNvCxnSpPr/>
          <p:nvPr/>
        </p:nvCxnSpPr>
        <p:spPr>
          <a:xfrm flipH="1">
            <a:off x="2516282" y="2946586"/>
            <a:ext cx="1057834" cy="443754"/>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8BB123D7-2781-4F03-E9A1-2CC4957D1534}"/>
              </a:ext>
            </a:extLst>
          </p:cNvPr>
          <p:cNvCxnSpPr/>
          <p:nvPr/>
        </p:nvCxnSpPr>
        <p:spPr>
          <a:xfrm>
            <a:off x="2529168" y="4355726"/>
            <a:ext cx="656665" cy="667871"/>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068D3C07-15EC-B7FB-6BF6-3ECC09CB7D46}"/>
              </a:ext>
            </a:extLst>
          </p:cNvPr>
          <p:cNvCxnSpPr/>
          <p:nvPr/>
        </p:nvCxnSpPr>
        <p:spPr>
          <a:xfrm flipH="1">
            <a:off x="986679" y="4352925"/>
            <a:ext cx="553570" cy="667871"/>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D0C612D8-AC0B-0D4B-B62B-4803CFFBCB9A}"/>
              </a:ext>
            </a:extLst>
          </p:cNvPr>
          <p:cNvCxnSpPr/>
          <p:nvPr/>
        </p:nvCxnSpPr>
        <p:spPr>
          <a:xfrm flipH="1">
            <a:off x="5869642" y="2938183"/>
            <a:ext cx="2010334" cy="779928"/>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FD5F248C-846F-442C-2B61-31E53B0D8077}"/>
              </a:ext>
            </a:extLst>
          </p:cNvPr>
          <p:cNvSpPr txBox="1"/>
          <p:nvPr/>
        </p:nvSpPr>
        <p:spPr>
          <a:xfrm>
            <a:off x="5846173" y="3102510"/>
            <a:ext cx="2283759"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200">
                <a:solidFill>
                  <a:schemeClr val="accent3">
                    <a:lumMod val="76000"/>
                  </a:schemeClr>
                </a:solidFill>
                <a:ea typeface="Verdana"/>
              </a:rPr>
              <a:t>Si réalisation d'une mission d'intérêt général</a:t>
            </a:r>
          </a:p>
        </p:txBody>
      </p:sp>
      <p:sp>
        <p:nvSpPr>
          <p:cNvPr id="25" name="Rectangle 24">
            <a:extLst>
              <a:ext uri="{FF2B5EF4-FFF2-40B4-BE49-F238E27FC236}">
                <a16:creationId xmlns:a16="http://schemas.microsoft.com/office/drawing/2014/main" id="{0450AB76-BDC1-6E39-409A-690A115DDD66}"/>
              </a:ext>
            </a:extLst>
          </p:cNvPr>
          <p:cNvSpPr/>
          <p:nvPr/>
        </p:nvSpPr>
        <p:spPr>
          <a:xfrm>
            <a:off x="8137913" y="3733799"/>
            <a:ext cx="3325092" cy="22346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i="1">
                <a:ea typeface="Verdana"/>
              </a:rPr>
              <a:t>Se reporter au cas de la propriété</a:t>
            </a:r>
            <a:r>
              <a:rPr lang="fr-FR" sz="1600">
                <a:ea typeface="Verdana"/>
              </a:rPr>
              <a:t> </a:t>
            </a:r>
            <a:r>
              <a:rPr lang="fr-FR" sz="1600" i="1">
                <a:ea typeface="Verdana"/>
              </a:rPr>
              <a:t>privée</a:t>
            </a:r>
            <a:endParaRPr lang="fr-FR">
              <a:ea typeface="Verdana"/>
            </a:endParaRPr>
          </a:p>
          <a:p>
            <a:pPr algn="ctr"/>
            <a:endParaRPr lang="fr-FR" sz="1600" i="1">
              <a:ea typeface="Verdana"/>
            </a:endParaRPr>
          </a:p>
          <a:p>
            <a:pPr algn="ctr"/>
            <a:r>
              <a:rPr lang="fr-FR" sz="1600">
                <a:ea typeface="Verdana"/>
              </a:rPr>
              <a:t>Spécificité pour les collectivités : priorité aux installations</a:t>
            </a:r>
          </a:p>
          <a:p>
            <a:pPr algn="ctr"/>
            <a:r>
              <a:rPr lang="fr-FR" sz="1200">
                <a:ea typeface="Verdana"/>
              </a:rPr>
              <a:t>Art. L411-15 du CRPM</a:t>
            </a:r>
          </a:p>
        </p:txBody>
      </p:sp>
      <p:cxnSp>
        <p:nvCxnSpPr>
          <p:cNvPr id="26" name="Connecteur droit avec flèche 25">
            <a:extLst>
              <a:ext uri="{FF2B5EF4-FFF2-40B4-BE49-F238E27FC236}">
                <a16:creationId xmlns:a16="http://schemas.microsoft.com/office/drawing/2014/main" id="{4506F319-DC4B-D485-A06F-855C924600EE}"/>
              </a:ext>
            </a:extLst>
          </p:cNvPr>
          <p:cNvCxnSpPr/>
          <p:nvPr/>
        </p:nvCxnSpPr>
        <p:spPr>
          <a:xfrm>
            <a:off x="8944535" y="2983006"/>
            <a:ext cx="959223" cy="746312"/>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28" name="ZoneTexte 27">
            <a:extLst>
              <a:ext uri="{FF2B5EF4-FFF2-40B4-BE49-F238E27FC236}">
                <a16:creationId xmlns:a16="http://schemas.microsoft.com/office/drawing/2014/main" id="{FA8F0E34-6551-6C6B-853E-A4C54046C7D1}"/>
              </a:ext>
            </a:extLst>
          </p:cNvPr>
          <p:cNvSpPr txBox="1"/>
          <p:nvPr/>
        </p:nvSpPr>
        <p:spPr>
          <a:xfrm>
            <a:off x="9943353" y="1353071"/>
            <a:ext cx="1972684" cy="181588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600">
                <a:solidFill>
                  <a:srgbClr val="FF0000"/>
                </a:solidFill>
                <a:ea typeface="Verdana"/>
              </a:rPr>
              <a:t>/!\ Penser à la publicité de l'offre dans le cas du domaine privé d'une collectivité : </a:t>
            </a:r>
            <a:r>
              <a:rPr lang="fr-FR" sz="1600">
                <a:solidFill>
                  <a:srgbClr val="FF0000"/>
                </a:solidFill>
                <a:ea typeface="Verdana"/>
                <a:hlinkClick r:id="rId3"/>
              </a:rPr>
              <a:t>voir articles</a:t>
            </a:r>
            <a:endParaRPr lang="fr-FR">
              <a:solidFill>
                <a:srgbClr val="FF0000"/>
              </a:solidFill>
              <a:ea typeface="Verdana"/>
            </a:endParaRPr>
          </a:p>
        </p:txBody>
      </p:sp>
    </p:spTree>
    <p:extLst>
      <p:ext uri="{BB962C8B-B14F-4D97-AF65-F5344CB8AC3E}">
        <p14:creationId xmlns:p14="http://schemas.microsoft.com/office/powerpoint/2010/main" val="2121994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D688C-F1C9-A460-743A-DEAA2D38E138}"/>
            </a:ext>
          </a:extLst>
        </p:cNvPr>
        <p:cNvGrpSpPr/>
        <p:nvPr/>
      </p:nvGrpSpPr>
      <p:grpSpPr>
        <a:xfrm>
          <a:off x="0" y="0"/>
          <a:ext cx="0" cy="0"/>
          <a:chOff x="0" y="0"/>
          <a:chExt cx="0" cy="0"/>
        </a:xfrm>
      </p:grpSpPr>
      <p:cxnSp>
        <p:nvCxnSpPr>
          <p:cNvPr id="43" name="Connecteur droit avec flèche 42">
            <a:extLst>
              <a:ext uri="{FF2B5EF4-FFF2-40B4-BE49-F238E27FC236}">
                <a16:creationId xmlns:a16="http://schemas.microsoft.com/office/drawing/2014/main" id="{9D0A784A-EE44-4D94-0590-12D7ED096109}"/>
              </a:ext>
            </a:extLst>
          </p:cNvPr>
          <p:cNvCxnSpPr/>
          <p:nvPr/>
        </p:nvCxnSpPr>
        <p:spPr>
          <a:xfrm flipH="1">
            <a:off x="9586481" y="4536497"/>
            <a:ext cx="983672" cy="1385454"/>
          </a:xfrm>
          <a:prstGeom prst="straightConnector1">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1A3FE5C7-5E68-E09A-A2BD-690DE6A14252}"/>
              </a:ext>
            </a:extLst>
          </p:cNvPr>
          <p:cNvSpPr>
            <a:spLocks noGrp="1"/>
          </p:cNvSpPr>
          <p:nvPr>
            <p:ph type="title"/>
          </p:nvPr>
        </p:nvSpPr>
        <p:spPr/>
        <p:txBody>
          <a:bodyPr/>
          <a:lstStyle/>
          <a:p>
            <a:r>
              <a:rPr lang="fr-FR">
                <a:ea typeface="Verdana"/>
              </a:rPr>
              <a:t>Cas de la propriété privée</a:t>
            </a:r>
            <a:endParaRPr lang="fr-FR"/>
          </a:p>
        </p:txBody>
      </p:sp>
      <p:sp>
        <p:nvSpPr>
          <p:cNvPr id="4" name="Rectangle 3">
            <a:extLst>
              <a:ext uri="{FF2B5EF4-FFF2-40B4-BE49-F238E27FC236}">
                <a16:creationId xmlns:a16="http://schemas.microsoft.com/office/drawing/2014/main" id="{9801ED82-FF0B-3053-A8C2-0AE950AF1A2B}"/>
              </a:ext>
            </a:extLst>
          </p:cNvPr>
          <p:cNvSpPr/>
          <p:nvPr/>
        </p:nvSpPr>
        <p:spPr>
          <a:xfrm>
            <a:off x="4281054" y="1239983"/>
            <a:ext cx="3643745" cy="651164"/>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Propriété privée du foncier</a:t>
            </a:r>
          </a:p>
        </p:txBody>
      </p:sp>
      <p:sp>
        <p:nvSpPr>
          <p:cNvPr id="7" name="Rectangle 6">
            <a:extLst>
              <a:ext uri="{FF2B5EF4-FFF2-40B4-BE49-F238E27FC236}">
                <a16:creationId xmlns:a16="http://schemas.microsoft.com/office/drawing/2014/main" id="{93FC6CDD-A697-B6E8-CDAF-9EDBA94C1C59}"/>
              </a:ext>
            </a:extLst>
          </p:cNvPr>
          <p:cNvSpPr/>
          <p:nvPr/>
        </p:nvSpPr>
        <p:spPr>
          <a:xfrm>
            <a:off x="1163781" y="2378705"/>
            <a:ext cx="2283350" cy="104846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Activité agricole uniquement</a:t>
            </a:r>
          </a:p>
          <a:p>
            <a:pPr algn="ctr"/>
            <a:r>
              <a:rPr lang="fr-FR" sz="1200">
                <a:ea typeface="Verdana"/>
              </a:rPr>
              <a:t>Au titre de l'art. L311-1 du CRPM</a:t>
            </a:r>
          </a:p>
        </p:txBody>
      </p:sp>
      <p:sp>
        <p:nvSpPr>
          <p:cNvPr id="16" name="ZoneTexte 15">
            <a:extLst>
              <a:ext uri="{FF2B5EF4-FFF2-40B4-BE49-F238E27FC236}">
                <a16:creationId xmlns:a16="http://schemas.microsoft.com/office/drawing/2014/main" id="{CC8CB841-8D09-336F-82AE-349D94AA0BA3}"/>
              </a:ext>
            </a:extLst>
          </p:cNvPr>
          <p:cNvSpPr txBox="1"/>
          <p:nvPr/>
        </p:nvSpPr>
        <p:spPr>
          <a:xfrm>
            <a:off x="304453" y="6325486"/>
            <a:ext cx="534296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fr-FR" sz="1200">
              <a:ea typeface="Verdana"/>
            </a:endParaRPr>
          </a:p>
          <a:p>
            <a:r>
              <a:rPr lang="fr-FR" sz="1200">
                <a:ea typeface="Verdana"/>
              </a:rPr>
              <a:t>CRPM = Code rural et de la pêche maritime</a:t>
            </a:r>
            <a:endParaRPr lang="fr-FR"/>
          </a:p>
          <a:p>
            <a:endParaRPr lang="fr-FR" sz="1200">
              <a:ea typeface="Verdana"/>
            </a:endParaRPr>
          </a:p>
        </p:txBody>
      </p:sp>
      <p:sp>
        <p:nvSpPr>
          <p:cNvPr id="5" name="Rectangle 4">
            <a:extLst>
              <a:ext uri="{FF2B5EF4-FFF2-40B4-BE49-F238E27FC236}">
                <a16:creationId xmlns:a16="http://schemas.microsoft.com/office/drawing/2014/main" id="{FA4E8346-CC12-4F11-5498-A31BC2245B27}"/>
              </a:ext>
            </a:extLst>
          </p:cNvPr>
          <p:cNvSpPr/>
          <p:nvPr/>
        </p:nvSpPr>
        <p:spPr>
          <a:xfrm>
            <a:off x="4475016" y="2378705"/>
            <a:ext cx="2283350" cy="104846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solidFill>
                  <a:srgbClr val="FFFFFF"/>
                </a:solidFill>
                <a:ea typeface="Verdana"/>
              </a:rPr>
              <a:t>Activité</a:t>
            </a:r>
            <a:r>
              <a:rPr lang="fr-FR" sz="1600">
                <a:ea typeface="Verdana"/>
              </a:rPr>
              <a:t> agricole avec diversification</a:t>
            </a:r>
          </a:p>
          <a:p>
            <a:pPr algn="ctr"/>
            <a:r>
              <a:rPr lang="fr-FR" sz="1200">
                <a:ea typeface="Verdana"/>
              </a:rPr>
              <a:t>Au titre de l'art. L311-1 du CRPM</a:t>
            </a:r>
          </a:p>
        </p:txBody>
      </p:sp>
      <p:sp>
        <p:nvSpPr>
          <p:cNvPr id="6" name="Rectangle 5">
            <a:extLst>
              <a:ext uri="{FF2B5EF4-FFF2-40B4-BE49-F238E27FC236}">
                <a16:creationId xmlns:a16="http://schemas.microsoft.com/office/drawing/2014/main" id="{BB6A715D-2F6C-2D68-39AD-26BD2A80A82D}"/>
              </a:ext>
            </a:extLst>
          </p:cNvPr>
          <p:cNvSpPr/>
          <p:nvPr/>
        </p:nvSpPr>
        <p:spPr>
          <a:xfrm>
            <a:off x="7924798" y="2378704"/>
            <a:ext cx="2283350" cy="52199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Pluriactivité</a:t>
            </a:r>
            <a:endParaRPr lang="fr-FR" sz="1200">
              <a:ea typeface="Verdana"/>
            </a:endParaRPr>
          </a:p>
        </p:txBody>
      </p:sp>
      <p:sp>
        <p:nvSpPr>
          <p:cNvPr id="23" name="Rectangle 22">
            <a:extLst>
              <a:ext uri="{FF2B5EF4-FFF2-40B4-BE49-F238E27FC236}">
                <a16:creationId xmlns:a16="http://schemas.microsoft.com/office/drawing/2014/main" id="{D4C610B8-6666-FEA6-77DD-54D41265B656}"/>
              </a:ext>
            </a:extLst>
          </p:cNvPr>
          <p:cNvSpPr/>
          <p:nvPr/>
        </p:nvSpPr>
        <p:spPr>
          <a:xfrm>
            <a:off x="721249" y="5465617"/>
            <a:ext cx="2355272" cy="8528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Bail rural</a:t>
            </a:r>
            <a:endParaRPr lang="fr-FR" sz="1200">
              <a:highlight>
                <a:srgbClr val="FFFF00"/>
              </a:highlight>
              <a:ea typeface="Verdana"/>
            </a:endParaRPr>
          </a:p>
          <a:p>
            <a:pPr algn="ctr"/>
            <a:r>
              <a:rPr lang="fr-FR" sz="1200">
                <a:ea typeface="Verdana"/>
              </a:rPr>
              <a:t>Art. L411-1 et s du CRPM</a:t>
            </a:r>
          </a:p>
        </p:txBody>
      </p:sp>
      <p:sp>
        <p:nvSpPr>
          <p:cNvPr id="24" name="Rectangle 23">
            <a:extLst>
              <a:ext uri="{FF2B5EF4-FFF2-40B4-BE49-F238E27FC236}">
                <a16:creationId xmlns:a16="http://schemas.microsoft.com/office/drawing/2014/main" id="{666C0247-5234-80BB-E505-6076B77FB8AD}"/>
              </a:ext>
            </a:extLst>
          </p:cNvPr>
          <p:cNvSpPr/>
          <p:nvPr/>
        </p:nvSpPr>
        <p:spPr>
          <a:xfrm>
            <a:off x="4025463" y="4968183"/>
            <a:ext cx="2299854" cy="18867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Autres contrats</a:t>
            </a:r>
            <a:endParaRPr lang="fr-FR"/>
          </a:p>
          <a:p>
            <a:pPr algn="ctr"/>
            <a:endParaRPr lang="fr-FR" sz="1400" dirty="0">
              <a:ea typeface="Verdana"/>
            </a:endParaRPr>
          </a:p>
          <a:p>
            <a:pPr algn="ctr"/>
            <a:r>
              <a:rPr lang="fr-FR" sz="1400">
                <a:ea typeface="Verdana"/>
              </a:rPr>
              <a:t>Prêts à usage</a:t>
            </a:r>
            <a:endParaRPr lang="fr-FR"/>
          </a:p>
          <a:p>
            <a:pPr algn="ctr"/>
            <a:r>
              <a:rPr lang="fr-FR" sz="1400" dirty="0">
                <a:ea typeface="Verdana"/>
              </a:rPr>
              <a:t>Baux de petites parcelles </a:t>
            </a:r>
            <a:r>
              <a:rPr lang="fr-FR" sz="1100" dirty="0">
                <a:ea typeface="Verdana"/>
              </a:rPr>
              <a:t>(Art. L411-3 </a:t>
            </a:r>
            <a:r>
              <a:rPr lang="fr-FR" sz="1100">
                <a:ea typeface="Verdana"/>
              </a:rPr>
              <a:t>du CRPM)</a:t>
            </a:r>
            <a:endParaRPr lang="fr-FR" sz="1100" dirty="0">
              <a:ea typeface="Verdana"/>
            </a:endParaRPr>
          </a:p>
          <a:p>
            <a:pPr algn="ctr"/>
            <a:r>
              <a:rPr lang="fr-FR" sz="1400">
                <a:ea typeface="Verdana"/>
              </a:rPr>
              <a:t>Convention SAFER </a:t>
            </a:r>
            <a:r>
              <a:rPr lang="fr-FR" sz="1100">
                <a:ea typeface="Verdana"/>
              </a:rPr>
              <a:t>(Art. L 142-6 du CRPM)</a:t>
            </a:r>
          </a:p>
          <a:p>
            <a:pPr algn="ctr"/>
            <a:r>
              <a:rPr lang="fr-FR" sz="1400">
                <a:ea typeface="Verdana"/>
              </a:rPr>
              <a:t>...</a:t>
            </a:r>
          </a:p>
        </p:txBody>
      </p:sp>
      <p:sp>
        <p:nvSpPr>
          <p:cNvPr id="27" name="Rectangle 26">
            <a:extLst>
              <a:ext uri="{FF2B5EF4-FFF2-40B4-BE49-F238E27FC236}">
                <a16:creationId xmlns:a16="http://schemas.microsoft.com/office/drawing/2014/main" id="{DF8A8EBD-FB04-8B4B-73E2-77C038095BE8}"/>
              </a:ext>
            </a:extLst>
          </p:cNvPr>
          <p:cNvSpPr/>
          <p:nvPr/>
        </p:nvSpPr>
        <p:spPr>
          <a:xfrm>
            <a:off x="7093525" y="3431648"/>
            <a:ext cx="2283350" cy="1062317"/>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Parcelles exclusivement dédiées à l'activité agricole</a:t>
            </a:r>
            <a:endParaRPr lang="fr-FR"/>
          </a:p>
        </p:txBody>
      </p:sp>
      <p:sp>
        <p:nvSpPr>
          <p:cNvPr id="29" name="Rectangle 28">
            <a:extLst>
              <a:ext uri="{FF2B5EF4-FFF2-40B4-BE49-F238E27FC236}">
                <a16:creationId xmlns:a16="http://schemas.microsoft.com/office/drawing/2014/main" id="{D3F4DFCF-576B-FC29-583E-8F4BA59443AE}"/>
              </a:ext>
            </a:extLst>
          </p:cNvPr>
          <p:cNvSpPr/>
          <p:nvPr/>
        </p:nvSpPr>
        <p:spPr>
          <a:xfrm>
            <a:off x="9601197" y="3417795"/>
            <a:ext cx="2283350" cy="106231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Parcelles non exclusivement dédiées à l'activité agricole</a:t>
            </a:r>
            <a:endParaRPr lang="fr-FR"/>
          </a:p>
        </p:txBody>
      </p:sp>
      <p:sp>
        <p:nvSpPr>
          <p:cNvPr id="30" name="Rectangle 29">
            <a:extLst>
              <a:ext uri="{FF2B5EF4-FFF2-40B4-BE49-F238E27FC236}">
                <a16:creationId xmlns:a16="http://schemas.microsoft.com/office/drawing/2014/main" id="{11A1051D-3C72-0E74-2522-116F7BB2554D}"/>
              </a:ext>
            </a:extLst>
          </p:cNvPr>
          <p:cNvSpPr/>
          <p:nvPr/>
        </p:nvSpPr>
        <p:spPr>
          <a:xfrm>
            <a:off x="7454558" y="4966852"/>
            <a:ext cx="2299854" cy="4926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Bail civil</a:t>
            </a:r>
          </a:p>
          <a:p>
            <a:pPr algn="ctr"/>
            <a:r>
              <a:rPr lang="fr-FR" sz="1100">
                <a:ea typeface="Verdana"/>
              </a:rPr>
              <a:t>Art. 1713 du code civil</a:t>
            </a:r>
          </a:p>
        </p:txBody>
      </p:sp>
      <p:sp>
        <p:nvSpPr>
          <p:cNvPr id="31" name="Rectangle 30">
            <a:extLst>
              <a:ext uri="{FF2B5EF4-FFF2-40B4-BE49-F238E27FC236}">
                <a16:creationId xmlns:a16="http://schemas.microsoft.com/office/drawing/2014/main" id="{85F4D195-FD0E-E213-77F4-D1A4303A17BA}"/>
              </a:ext>
            </a:extLst>
          </p:cNvPr>
          <p:cNvSpPr/>
          <p:nvPr/>
        </p:nvSpPr>
        <p:spPr>
          <a:xfrm>
            <a:off x="7911759" y="5978233"/>
            <a:ext cx="2299854" cy="4926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Bail commercial</a:t>
            </a:r>
            <a:endParaRPr lang="fr-FR"/>
          </a:p>
        </p:txBody>
      </p:sp>
      <p:sp>
        <p:nvSpPr>
          <p:cNvPr id="32" name="Rectangle 31">
            <a:extLst>
              <a:ext uri="{FF2B5EF4-FFF2-40B4-BE49-F238E27FC236}">
                <a16:creationId xmlns:a16="http://schemas.microsoft.com/office/drawing/2014/main" id="{336BE5DC-8349-C6EF-2D12-035486C9225F}"/>
              </a:ext>
            </a:extLst>
          </p:cNvPr>
          <p:cNvSpPr/>
          <p:nvPr/>
        </p:nvSpPr>
        <p:spPr>
          <a:xfrm>
            <a:off x="9892957" y="4978056"/>
            <a:ext cx="2299854" cy="10242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1600">
                <a:ea typeface="Verdana"/>
              </a:rPr>
              <a:t>Convention d'occupation </a:t>
            </a:r>
            <a:r>
              <a:rPr lang="fr-FR" sz="1600" err="1">
                <a:ea typeface="Verdana"/>
              </a:rPr>
              <a:t>précair</a:t>
            </a:r>
            <a:r>
              <a:rPr lang="fr-FR" sz="1600">
                <a:ea typeface="Verdana"/>
              </a:rPr>
              <a:t>e</a:t>
            </a:r>
          </a:p>
          <a:p>
            <a:pPr algn="ctr"/>
            <a:r>
              <a:rPr lang="fr-FR" sz="1200">
                <a:ea typeface="Verdana"/>
              </a:rPr>
              <a:t>Art. L411-2 du CRPM</a:t>
            </a:r>
            <a:endParaRPr lang="fr-FR"/>
          </a:p>
        </p:txBody>
      </p:sp>
      <p:cxnSp>
        <p:nvCxnSpPr>
          <p:cNvPr id="33" name="Connecteur droit avec flèche 32">
            <a:extLst>
              <a:ext uri="{FF2B5EF4-FFF2-40B4-BE49-F238E27FC236}">
                <a16:creationId xmlns:a16="http://schemas.microsoft.com/office/drawing/2014/main" id="{29404914-824F-432E-2C60-CE57989BB7FB}"/>
              </a:ext>
            </a:extLst>
          </p:cNvPr>
          <p:cNvCxnSpPr/>
          <p:nvPr/>
        </p:nvCxnSpPr>
        <p:spPr>
          <a:xfrm>
            <a:off x="7467599" y="1946563"/>
            <a:ext cx="1233055" cy="374074"/>
          </a:xfrm>
          <a:prstGeom prst="straightConnector1">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Connecteur droit avec flèche 33">
            <a:extLst>
              <a:ext uri="{FF2B5EF4-FFF2-40B4-BE49-F238E27FC236}">
                <a16:creationId xmlns:a16="http://schemas.microsoft.com/office/drawing/2014/main" id="{D7176FEE-1BD4-4ED6-9EED-CC0FC48707E4}"/>
              </a:ext>
            </a:extLst>
          </p:cNvPr>
          <p:cNvCxnSpPr/>
          <p:nvPr/>
        </p:nvCxnSpPr>
        <p:spPr>
          <a:xfrm>
            <a:off x="5684694" y="1895476"/>
            <a:ext cx="13854" cy="498763"/>
          </a:xfrm>
          <a:prstGeom prst="straightConnector1">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8304DC1E-9BD2-8AA6-18F0-AFC6A7921E9E}"/>
              </a:ext>
            </a:extLst>
          </p:cNvPr>
          <p:cNvCxnSpPr/>
          <p:nvPr/>
        </p:nvCxnSpPr>
        <p:spPr>
          <a:xfrm flipH="1">
            <a:off x="3001242" y="1941368"/>
            <a:ext cx="1856508" cy="401783"/>
          </a:xfrm>
          <a:prstGeom prst="straightConnector1">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6" name="Connecteur droit avec flèche 35">
            <a:extLst>
              <a:ext uri="{FF2B5EF4-FFF2-40B4-BE49-F238E27FC236}">
                <a16:creationId xmlns:a16="http://schemas.microsoft.com/office/drawing/2014/main" id="{6B900A26-E5A9-65B7-F307-05D78550870D}"/>
              </a:ext>
            </a:extLst>
          </p:cNvPr>
          <p:cNvCxnSpPr/>
          <p:nvPr/>
        </p:nvCxnSpPr>
        <p:spPr>
          <a:xfrm flipH="1">
            <a:off x="5430306" y="3441988"/>
            <a:ext cx="117669" cy="1500846"/>
          </a:xfrm>
          <a:prstGeom prst="straightConnector1">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9EE39ED9-2304-D4F4-38CE-78B85C766F36}"/>
              </a:ext>
            </a:extLst>
          </p:cNvPr>
          <p:cNvCxnSpPr/>
          <p:nvPr/>
        </p:nvCxnSpPr>
        <p:spPr>
          <a:xfrm flipH="1">
            <a:off x="2358738" y="3474026"/>
            <a:ext cx="2784763" cy="1939636"/>
          </a:xfrm>
          <a:prstGeom prst="straightConnector1">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D1094D39-7D1D-3720-C6B3-BBC3E57D6A64}"/>
              </a:ext>
            </a:extLst>
          </p:cNvPr>
          <p:cNvCxnSpPr/>
          <p:nvPr/>
        </p:nvCxnSpPr>
        <p:spPr>
          <a:xfrm>
            <a:off x="3028083" y="3478355"/>
            <a:ext cx="1226983" cy="1431763"/>
          </a:xfrm>
          <a:prstGeom prst="straightConnector1">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9FD08E69-04D4-3C98-0C5D-A81CD31F5EB7}"/>
              </a:ext>
            </a:extLst>
          </p:cNvPr>
          <p:cNvCxnSpPr/>
          <p:nvPr/>
        </p:nvCxnSpPr>
        <p:spPr>
          <a:xfrm flipH="1">
            <a:off x="1189759" y="3468831"/>
            <a:ext cx="1219199" cy="1967346"/>
          </a:xfrm>
          <a:prstGeom prst="straightConnector1">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C5D3EE48-70E9-E2B2-1D8B-2F76B8589A72}"/>
              </a:ext>
            </a:extLst>
          </p:cNvPr>
          <p:cNvCxnSpPr/>
          <p:nvPr/>
        </p:nvCxnSpPr>
        <p:spPr>
          <a:xfrm flipH="1">
            <a:off x="8104910" y="2944090"/>
            <a:ext cx="581890" cy="457201"/>
          </a:xfrm>
          <a:prstGeom prst="straightConnector1">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B7F7CDEF-0666-69B4-DF2D-324194F2C1D1}"/>
              </a:ext>
            </a:extLst>
          </p:cNvPr>
          <p:cNvCxnSpPr/>
          <p:nvPr/>
        </p:nvCxnSpPr>
        <p:spPr>
          <a:xfrm>
            <a:off x="9799493" y="2948420"/>
            <a:ext cx="595746" cy="415637"/>
          </a:xfrm>
          <a:prstGeom prst="straightConnector1">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A6CE3228-6DAC-4134-A2F7-71CF289ED71F}"/>
              </a:ext>
            </a:extLst>
          </p:cNvPr>
          <p:cNvCxnSpPr/>
          <p:nvPr/>
        </p:nvCxnSpPr>
        <p:spPr>
          <a:xfrm>
            <a:off x="10953750" y="4518314"/>
            <a:ext cx="484910" cy="415636"/>
          </a:xfrm>
          <a:prstGeom prst="straightConnector1">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5CC00F47-EFEF-0FC1-48ED-689597B86100}"/>
              </a:ext>
            </a:extLst>
          </p:cNvPr>
          <p:cNvCxnSpPr/>
          <p:nvPr/>
        </p:nvCxnSpPr>
        <p:spPr>
          <a:xfrm flipH="1">
            <a:off x="9092046" y="4499262"/>
            <a:ext cx="1108363" cy="429492"/>
          </a:xfrm>
          <a:prstGeom prst="straightConnector1">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236FA4ED-57DA-808E-BD8C-865E666C3ACE}"/>
              </a:ext>
            </a:extLst>
          </p:cNvPr>
          <p:cNvCxnSpPr/>
          <p:nvPr/>
        </p:nvCxnSpPr>
        <p:spPr>
          <a:xfrm flipH="1">
            <a:off x="2640157" y="4253072"/>
            <a:ext cx="4458886" cy="1164920"/>
          </a:xfrm>
          <a:prstGeom prst="straightConnector1">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763A7A49-9653-EC48-B738-0CD892215469}"/>
              </a:ext>
            </a:extLst>
          </p:cNvPr>
          <p:cNvCxnSpPr/>
          <p:nvPr/>
        </p:nvCxnSpPr>
        <p:spPr>
          <a:xfrm flipH="1">
            <a:off x="6053464" y="4507923"/>
            <a:ext cx="2167193" cy="413360"/>
          </a:xfrm>
          <a:prstGeom prst="straightConnector1">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594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168731-01F4-D564-0D74-823779487486}"/>
              </a:ext>
            </a:extLst>
          </p:cNvPr>
          <p:cNvSpPr>
            <a:spLocks noGrp="1"/>
          </p:cNvSpPr>
          <p:nvPr>
            <p:ph type="title"/>
          </p:nvPr>
        </p:nvSpPr>
        <p:spPr/>
        <p:txBody>
          <a:bodyPr/>
          <a:lstStyle/>
          <a:p>
            <a:r>
              <a:rPr lang="fr-FR">
                <a:ea typeface="Verdana"/>
              </a:rPr>
              <a:t>Statut du fermage</a:t>
            </a:r>
            <a:endParaRPr lang="fr-FR"/>
          </a:p>
        </p:txBody>
      </p:sp>
      <p:sp>
        <p:nvSpPr>
          <p:cNvPr id="3" name="Espace réservé du contenu 2">
            <a:extLst>
              <a:ext uri="{FF2B5EF4-FFF2-40B4-BE49-F238E27FC236}">
                <a16:creationId xmlns:a16="http://schemas.microsoft.com/office/drawing/2014/main" id="{922A525B-9B51-9D46-DA18-F2BA0831085D}"/>
              </a:ext>
            </a:extLst>
          </p:cNvPr>
          <p:cNvSpPr>
            <a:spLocks noGrp="1"/>
          </p:cNvSpPr>
          <p:nvPr>
            <p:ph idx="1"/>
          </p:nvPr>
        </p:nvSpPr>
        <p:spPr>
          <a:xfrm>
            <a:off x="279680" y="1523513"/>
            <a:ext cx="10691280" cy="4996960"/>
          </a:xfrm>
        </p:spPr>
        <p:txBody>
          <a:bodyPr vert="horz" lIns="91440" tIns="45720" rIns="91440" bIns="45720" rtlCol="0" anchor="t">
            <a:normAutofit fontScale="47500" lnSpcReduction="20000"/>
          </a:bodyPr>
          <a:lstStyle/>
          <a:p>
            <a:r>
              <a:rPr lang="fr-FR">
                <a:ea typeface="Verdana"/>
              </a:rPr>
              <a:t>3 caractéristiques essentielles</a:t>
            </a:r>
          </a:p>
          <a:p>
            <a:pPr lvl="1">
              <a:lnSpc>
                <a:spcPct val="113999"/>
              </a:lnSpc>
              <a:buFont typeface="Courier New,monospace" panose="05000000000000000000" pitchFamily="2" charset="2"/>
              <a:buChar char="o"/>
            </a:pPr>
            <a:r>
              <a:rPr lang="fr-FR">
                <a:ea typeface="Verdana"/>
              </a:rPr>
              <a:t>Mise à disposition d'un immeuble </a:t>
            </a:r>
            <a:r>
              <a:rPr lang="fr-FR" u="sng">
                <a:ea typeface="Verdana"/>
              </a:rPr>
              <a:t>à usage agricole</a:t>
            </a:r>
            <a:endParaRPr lang="en-US">
              <a:ea typeface="Verdana"/>
            </a:endParaRPr>
          </a:p>
          <a:p>
            <a:pPr lvl="1">
              <a:lnSpc>
                <a:spcPct val="113999"/>
              </a:lnSpc>
              <a:buFont typeface="Courier New,monospace" panose="05000000000000000000" pitchFamily="2" charset="2"/>
              <a:buChar char="o"/>
            </a:pPr>
            <a:r>
              <a:rPr lang="fr-FR">
                <a:ea typeface="Verdana"/>
              </a:rPr>
              <a:t>Exploitation de cet immeuble pour y exercer une activité agricole</a:t>
            </a:r>
            <a:endParaRPr lang="en-US">
              <a:ea typeface="Verdana"/>
            </a:endParaRPr>
          </a:p>
          <a:p>
            <a:pPr lvl="1">
              <a:lnSpc>
                <a:spcPct val="113999"/>
              </a:lnSpc>
              <a:buFont typeface="Courier New,monospace" panose="05000000000000000000" pitchFamily="2" charset="2"/>
              <a:buChar char="o"/>
            </a:pPr>
            <a:r>
              <a:rPr lang="fr-FR">
                <a:ea typeface="Verdana"/>
              </a:rPr>
              <a:t>Caractère onéreux</a:t>
            </a:r>
          </a:p>
          <a:p>
            <a:pPr marL="457200" lvl="1" indent="0">
              <a:lnSpc>
                <a:spcPct val="113999"/>
              </a:lnSpc>
              <a:buNone/>
            </a:pPr>
            <a:r>
              <a:rPr lang="fr-FR">
                <a:ea typeface="Verdana"/>
              </a:rPr>
              <a:t>=&gt; lorsque les caractéristiques sont réunies, les parties ne peuvent pas écarter le statut du fermage</a:t>
            </a:r>
          </a:p>
          <a:p>
            <a:pPr marL="457200" lvl="1" indent="0">
              <a:lnSpc>
                <a:spcPct val="113999"/>
              </a:lnSpc>
              <a:buNone/>
            </a:pPr>
            <a:endParaRPr lang="fr-FR">
              <a:ea typeface="Verdana"/>
            </a:endParaRPr>
          </a:p>
          <a:p>
            <a:pPr>
              <a:lnSpc>
                <a:spcPct val="113999"/>
              </a:lnSpc>
            </a:pPr>
            <a:r>
              <a:rPr lang="fr-FR">
                <a:ea typeface="Verdana"/>
              </a:rPr>
              <a:t>Certains baux soumis au statut uniquement du fait de la nature de l'activité (Art. L415-10 du code rural et de la pêche maritime) dont </a:t>
            </a:r>
          </a:p>
          <a:p>
            <a:pPr lvl="1">
              <a:lnSpc>
                <a:spcPct val="113999"/>
              </a:lnSpc>
              <a:buFont typeface="Courier New,monospace" panose="05000000000000000000" pitchFamily="2" charset="2"/>
              <a:buChar char="o"/>
            </a:pPr>
            <a:r>
              <a:rPr lang="fr-FR" sz="1600">
                <a:ea typeface="Verdana"/>
              </a:rPr>
              <a:t>Baux d'établissements horticoles</a:t>
            </a:r>
            <a:endParaRPr lang="en-US" sz="1600">
              <a:ea typeface="Verdana"/>
            </a:endParaRPr>
          </a:p>
          <a:p>
            <a:pPr lvl="1">
              <a:lnSpc>
                <a:spcPct val="113999"/>
              </a:lnSpc>
              <a:buFont typeface="Courier New,monospace" panose="05000000000000000000" pitchFamily="2" charset="2"/>
              <a:buChar char="o"/>
            </a:pPr>
            <a:r>
              <a:rPr lang="fr-FR" sz="1600">
                <a:ea typeface="Verdana"/>
              </a:rPr>
              <a:t>Baux de culture maraîchère et champignonnière</a:t>
            </a:r>
            <a:endParaRPr lang="en-US" sz="1600">
              <a:ea typeface="Verdana"/>
            </a:endParaRPr>
          </a:p>
          <a:p>
            <a:pPr lvl="1">
              <a:lnSpc>
                <a:spcPct val="113999"/>
              </a:lnSpc>
              <a:buFont typeface="Arial" panose="05000000000000000000" pitchFamily="2" charset="2"/>
            </a:pPr>
            <a:endParaRPr lang="fr-FR" sz="1600">
              <a:ea typeface="Verdana"/>
            </a:endParaRPr>
          </a:p>
          <a:p>
            <a:pPr>
              <a:lnSpc>
                <a:spcPct val="113999"/>
              </a:lnSpc>
            </a:pPr>
            <a:r>
              <a:rPr lang="fr-FR">
                <a:ea typeface="Verdana"/>
              </a:rPr>
              <a:t>Certains baux sont soumis en partie au statut du fermage</a:t>
            </a:r>
          </a:p>
          <a:p>
            <a:pPr lvl="1">
              <a:lnSpc>
                <a:spcPct val="113999"/>
              </a:lnSpc>
              <a:buFont typeface="Courier New,monospace" panose="05000000000000000000" pitchFamily="2" charset="2"/>
              <a:buChar char="o"/>
            </a:pPr>
            <a:r>
              <a:rPr lang="fr-FR">
                <a:ea typeface="Verdana"/>
              </a:rPr>
              <a:t>Baux de petites parcelles</a:t>
            </a:r>
          </a:p>
          <a:p>
            <a:pPr lvl="1">
              <a:lnSpc>
                <a:spcPct val="113999"/>
              </a:lnSpc>
              <a:buFont typeface="Courier New,monospace" panose="05000000000000000000" pitchFamily="2" charset="2"/>
              <a:buChar char="o"/>
            </a:pPr>
            <a:r>
              <a:rPr lang="fr-FR">
                <a:ea typeface="Verdana"/>
              </a:rPr>
              <a:t>Baux SAFER</a:t>
            </a:r>
          </a:p>
          <a:p>
            <a:pPr lvl="1">
              <a:lnSpc>
                <a:spcPct val="113999"/>
              </a:lnSpc>
              <a:buFont typeface="Courier New,monospace" panose="05000000000000000000" pitchFamily="2" charset="2"/>
              <a:buChar char="o"/>
            </a:pPr>
            <a:endParaRPr lang="fr-FR" sz="1700">
              <a:ea typeface="Verdana"/>
            </a:endParaRPr>
          </a:p>
          <a:p>
            <a:pPr>
              <a:lnSpc>
                <a:spcPct val="113999"/>
              </a:lnSpc>
            </a:pPr>
            <a:r>
              <a:rPr lang="fr-FR">
                <a:ea typeface="Verdana"/>
              </a:rPr>
              <a:t>Baux et contrats exclus du statut du fermage, dont : </a:t>
            </a:r>
          </a:p>
          <a:p>
            <a:pPr lvl="1">
              <a:lnSpc>
                <a:spcPct val="113999"/>
              </a:lnSpc>
              <a:buFont typeface="Courier New,monospace" panose="05000000000000000000" pitchFamily="2" charset="2"/>
              <a:buChar char="o"/>
            </a:pPr>
            <a:r>
              <a:rPr lang="fr-FR">
                <a:ea typeface="Verdana"/>
              </a:rPr>
              <a:t>Convention d'occupation précaire permettant l'exploitation temporaire d'un bien dont l'usage principal n'est pas agricole ou dont l'usage agricole doit cesser</a:t>
            </a:r>
          </a:p>
          <a:p>
            <a:pPr lvl="1">
              <a:lnSpc>
                <a:spcPct val="113999"/>
              </a:lnSpc>
              <a:buFont typeface="Courier New,monospace" panose="05000000000000000000" pitchFamily="2" charset="2"/>
              <a:buChar char="o"/>
            </a:pPr>
            <a:r>
              <a:rPr lang="fr-FR">
                <a:ea typeface="Verdana"/>
              </a:rPr>
              <a:t>Mise à disposition de parcelles au profit d’une société, lorsque le bailleur (propriétaire) participe lui-même à l’exploitation au sein de cette société.</a:t>
            </a:r>
          </a:p>
          <a:p>
            <a:pPr lvl="1">
              <a:lnSpc>
                <a:spcPct val="113999"/>
              </a:lnSpc>
              <a:buFont typeface="Courier New,monospace" panose="05000000000000000000" pitchFamily="2" charset="2"/>
              <a:buChar char="o"/>
            </a:pPr>
            <a:r>
              <a:rPr lang="fr-FR">
                <a:ea typeface="Verdana"/>
              </a:rPr>
              <a:t>Prêts à usage</a:t>
            </a:r>
          </a:p>
          <a:p>
            <a:pPr lvl="1">
              <a:lnSpc>
                <a:spcPct val="113999"/>
              </a:lnSpc>
              <a:buFont typeface="Courier New,monospace" panose="05000000000000000000" pitchFamily="2" charset="2"/>
              <a:buChar char="o"/>
            </a:pPr>
            <a:endParaRPr lang="fr-FR">
              <a:ea typeface="Verdana"/>
            </a:endParaRPr>
          </a:p>
          <a:p>
            <a:pPr marL="457200" lvl="1" indent="0">
              <a:lnSpc>
                <a:spcPct val="113999"/>
              </a:lnSpc>
              <a:buFont typeface="Arial" panose="020B0604020202020204" pitchFamily="34" charset="0"/>
              <a:buNone/>
            </a:pPr>
            <a:endParaRPr lang="fr-FR">
              <a:ea typeface="Verdana"/>
            </a:endParaRPr>
          </a:p>
          <a:p>
            <a:pPr marL="457200" lvl="1" indent="0">
              <a:lnSpc>
                <a:spcPct val="113999"/>
              </a:lnSpc>
              <a:buFont typeface="Courier New,monospace" panose="05000000000000000000" pitchFamily="2" charset="2"/>
              <a:buNone/>
            </a:pPr>
            <a:r>
              <a:rPr lang="fr-FR">
                <a:ea typeface="Verdana"/>
              </a:rPr>
              <a:t>Site internet : </a:t>
            </a:r>
            <a:r>
              <a:rPr lang="fr-FR">
                <a:ea typeface="+mn-lt"/>
                <a:cs typeface="+mn-lt"/>
                <a:hlinkClick r:id="rId3"/>
              </a:rPr>
              <a:t>Conditions d'application du statut du bail à ferme (ou bail rural) | Entreprendre.Service-Public.fr</a:t>
            </a:r>
            <a:endParaRPr lang="fr-FR">
              <a:ea typeface="Verdana"/>
            </a:endParaRPr>
          </a:p>
          <a:p>
            <a:pPr marL="457200" lvl="1" indent="0">
              <a:lnSpc>
                <a:spcPct val="113999"/>
              </a:lnSpc>
              <a:buNone/>
            </a:pPr>
            <a:endParaRPr lang="fr-FR">
              <a:ea typeface="Verdana"/>
            </a:endParaRPr>
          </a:p>
          <a:p>
            <a:pPr marL="457200" lvl="1" indent="0">
              <a:lnSpc>
                <a:spcPct val="113999"/>
              </a:lnSpc>
              <a:buNone/>
            </a:pPr>
            <a:endParaRPr lang="fr-FR">
              <a:ea typeface="Verdana"/>
            </a:endParaRPr>
          </a:p>
          <a:p>
            <a:pPr>
              <a:lnSpc>
                <a:spcPct val="113999"/>
              </a:lnSpc>
            </a:pPr>
            <a:endParaRPr lang="fr-FR">
              <a:ea typeface="Verdana"/>
            </a:endParaRPr>
          </a:p>
        </p:txBody>
      </p:sp>
    </p:spTree>
    <p:extLst>
      <p:ext uri="{BB962C8B-B14F-4D97-AF65-F5344CB8AC3E}">
        <p14:creationId xmlns:p14="http://schemas.microsoft.com/office/powerpoint/2010/main" val="2661475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E2976-8FF8-AFCC-18BB-ABEB3CC68D8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E0BF4D4-EFA8-1E8A-3EC3-7C79D7651001}"/>
              </a:ext>
            </a:extLst>
          </p:cNvPr>
          <p:cNvSpPr>
            <a:spLocks noGrp="1"/>
          </p:cNvSpPr>
          <p:nvPr>
            <p:ph type="ctrTitle"/>
          </p:nvPr>
        </p:nvSpPr>
        <p:spPr>
          <a:xfrm>
            <a:off x="1521908" y="2546357"/>
            <a:ext cx="8656372" cy="1015200"/>
          </a:xfrm>
        </p:spPr>
        <p:txBody>
          <a:bodyPr/>
          <a:lstStyle/>
          <a:p>
            <a:pPr algn="ctr"/>
            <a:r>
              <a:rPr lang="fr-FR">
                <a:ea typeface="Verdana"/>
              </a:rPr>
              <a:t>Droits liés au foncier utilisé</a:t>
            </a:r>
            <a:endParaRPr lang="fr-FR"/>
          </a:p>
        </p:txBody>
      </p:sp>
    </p:spTree>
    <p:extLst>
      <p:ext uri="{BB962C8B-B14F-4D97-AF65-F5344CB8AC3E}">
        <p14:creationId xmlns:p14="http://schemas.microsoft.com/office/powerpoint/2010/main" val="3360409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861469-26AA-9F87-9A81-134C893AE33B}"/>
              </a:ext>
            </a:extLst>
          </p:cNvPr>
          <p:cNvSpPr>
            <a:spLocks noGrp="1"/>
          </p:cNvSpPr>
          <p:nvPr>
            <p:ph type="title"/>
          </p:nvPr>
        </p:nvSpPr>
        <p:spPr/>
        <p:txBody>
          <a:bodyPr/>
          <a:lstStyle/>
          <a:p>
            <a:r>
              <a:rPr lang="fr-FR">
                <a:ea typeface="Verdana"/>
              </a:rPr>
              <a:t>Droits du locataire - règles de construction</a:t>
            </a:r>
          </a:p>
        </p:txBody>
      </p:sp>
      <p:sp>
        <p:nvSpPr>
          <p:cNvPr id="3" name="Espace réservé du contenu 2">
            <a:extLst>
              <a:ext uri="{FF2B5EF4-FFF2-40B4-BE49-F238E27FC236}">
                <a16:creationId xmlns:a16="http://schemas.microsoft.com/office/drawing/2014/main" id="{D3D5661F-551E-72E0-47D0-35EA1907BD23}"/>
              </a:ext>
            </a:extLst>
          </p:cNvPr>
          <p:cNvSpPr>
            <a:spLocks noGrp="1"/>
          </p:cNvSpPr>
          <p:nvPr>
            <p:ph idx="1"/>
          </p:nvPr>
        </p:nvSpPr>
        <p:spPr>
          <a:xfrm>
            <a:off x="350800" y="1425200"/>
            <a:ext cx="10051200" cy="4428000"/>
          </a:xfrm>
        </p:spPr>
        <p:txBody>
          <a:bodyPr vert="horz" lIns="91440" tIns="45720" rIns="91440" bIns="45720" rtlCol="0" anchor="t">
            <a:normAutofit fontScale="62500" lnSpcReduction="20000"/>
          </a:bodyPr>
          <a:lstStyle/>
          <a:p>
            <a:pPr marL="0" indent="0">
              <a:buNone/>
            </a:pPr>
            <a:r>
              <a:rPr lang="fr-FR">
                <a:ea typeface="Verdana"/>
              </a:rPr>
              <a:t>1/ Se référer aux </a:t>
            </a:r>
            <a:r>
              <a:rPr lang="fr-FR" u="sng">
                <a:ea typeface="Verdana"/>
              </a:rPr>
              <a:t>règlements des documents d'urbanisme</a:t>
            </a:r>
            <a:r>
              <a:rPr lang="fr-FR">
                <a:ea typeface="Verdana"/>
              </a:rPr>
              <a:t> pour identifier les secteurs où les constructions agricoles sont autorisées</a:t>
            </a:r>
          </a:p>
          <a:p>
            <a:pPr marL="0" indent="0">
              <a:lnSpc>
                <a:spcPct val="113999"/>
              </a:lnSpc>
              <a:buNone/>
            </a:pPr>
            <a:r>
              <a:rPr lang="fr-FR">
                <a:ea typeface="Verdana"/>
              </a:rPr>
              <a:t>Disponibles sur : </a:t>
            </a:r>
            <a:r>
              <a:rPr lang="fr-FR" dirty="0">
                <a:ea typeface="+mn-lt"/>
                <a:cs typeface="+mn-lt"/>
                <a:hlinkClick r:id="rId2"/>
              </a:rPr>
              <a:t>Accueil - Géoportail de l'Urbanisme</a:t>
            </a:r>
            <a:endParaRPr lang="fr-FR" dirty="0">
              <a:ea typeface="+mn-lt"/>
              <a:cs typeface="+mn-lt"/>
            </a:endParaRPr>
          </a:p>
          <a:p>
            <a:pPr marL="0" indent="0">
              <a:lnSpc>
                <a:spcPct val="113999"/>
              </a:lnSpc>
              <a:buNone/>
            </a:pPr>
            <a:r>
              <a:rPr lang="fr-FR">
                <a:solidFill>
                  <a:srgbClr val="7030A0"/>
                </a:solidFill>
                <a:ea typeface="Verdana"/>
              </a:rPr>
              <a:t>Voir également : </a:t>
            </a:r>
            <a:r>
              <a:rPr lang="fr-FR" sz="2600">
                <a:solidFill>
                  <a:srgbClr val="7030A0"/>
                </a:solidFill>
                <a:ea typeface="Verdana"/>
              </a:rPr>
              <a:t>CAR Ile de France – </a:t>
            </a:r>
            <a:r>
              <a:rPr lang="fr-FR" sz="2600" dirty="0">
                <a:solidFill>
                  <a:srgbClr val="7030A0"/>
                </a:solidFill>
                <a:ea typeface="Verdana"/>
                <a:hlinkClick r:id="rId3">
                  <a:extLst>
                    <a:ext uri="{A12FA001-AC4F-418D-AE19-62706E023703}">
                      <ahyp:hlinkClr xmlns:ahyp="http://schemas.microsoft.com/office/drawing/2018/hyperlinkcolor" val="tx"/>
                    </a:ext>
                  </a:extLst>
                </a:hlinkClick>
              </a:rPr>
              <a:t>Fiche outil Agriculture urbaine – Les documents d'urbanisme</a:t>
            </a:r>
            <a:endParaRPr lang="fr-FR" sz="2600">
              <a:solidFill>
                <a:srgbClr val="7030A0"/>
              </a:solidFill>
              <a:ea typeface="Verdana"/>
              <a:hlinkClick r:id="rId3">
                <a:extLst>
                  <a:ext uri="{A12FA001-AC4F-418D-AE19-62706E023703}">
                    <ahyp:hlinkClr xmlns:ahyp="http://schemas.microsoft.com/office/drawing/2018/hyperlinkcolor" val="tx"/>
                  </a:ext>
                </a:extLst>
              </a:hlinkClick>
            </a:endParaRPr>
          </a:p>
          <a:p>
            <a:pPr marL="0" indent="0">
              <a:lnSpc>
                <a:spcPct val="113999"/>
              </a:lnSpc>
              <a:buNone/>
            </a:pPr>
            <a:endParaRPr lang="fr-FR" dirty="0">
              <a:solidFill>
                <a:srgbClr val="7030A0"/>
              </a:solidFill>
              <a:ea typeface="Verdana"/>
            </a:endParaRPr>
          </a:p>
          <a:p>
            <a:pPr marL="0" indent="0">
              <a:lnSpc>
                <a:spcPct val="113999"/>
              </a:lnSpc>
              <a:buNone/>
            </a:pPr>
            <a:r>
              <a:rPr lang="fr-FR">
                <a:ea typeface="Verdana"/>
              </a:rPr>
              <a:t>2/ Règles de constructions sur sol d'autrui </a:t>
            </a:r>
            <a:endParaRPr lang="fr-FR">
              <a:highlight>
                <a:srgbClr val="FFFF00"/>
              </a:highlight>
              <a:ea typeface="Verdana"/>
            </a:endParaRPr>
          </a:p>
          <a:p>
            <a:pPr marL="800100" lvl="1" indent="-342900">
              <a:lnSpc>
                <a:spcPct val="113999"/>
              </a:lnSpc>
              <a:buFont typeface="Courier New" panose="05000000000000000000" pitchFamily="2" charset="2"/>
              <a:buChar char="o"/>
            </a:pPr>
            <a:r>
              <a:rPr lang="fr-FR" sz="2400">
                <a:ea typeface="Verdana"/>
              </a:rPr>
              <a:t>Dispositions du code civil ou du statut du fermage selon le type de mise à disposition</a:t>
            </a:r>
          </a:p>
          <a:p>
            <a:pPr marL="800100" lvl="1" indent="-342900">
              <a:lnSpc>
                <a:spcPct val="113999"/>
              </a:lnSpc>
              <a:buFont typeface="Courier New" panose="05000000000000000000" pitchFamily="2" charset="2"/>
              <a:buChar char="o"/>
            </a:pPr>
            <a:r>
              <a:rPr lang="fr-FR" sz="2400">
                <a:ea typeface="Verdana"/>
              </a:rPr>
              <a:t>Toute construction non démontable devient la propriété du propriétaire du sol</a:t>
            </a:r>
          </a:p>
          <a:p>
            <a:pPr marL="800100" lvl="1" indent="-342900">
              <a:lnSpc>
                <a:spcPct val="113999"/>
              </a:lnSpc>
              <a:buFont typeface="Courier New" panose="05000000000000000000" pitchFamily="2" charset="2"/>
              <a:buChar char="o"/>
            </a:pPr>
            <a:r>
              <a:rPr lang="fr-FR" sz="2400">
                <a:ea typeface="Verdana"/>
              </a:rPr>
              <a:t>Droit civil : accession à la propriété du bâti immédiate </a:t>
            </a:r>
          </a:p>
          <a:p>
            <a:pPr marL="800100" lvl="1" indent="-342900">
              <a:lnSpc>
                <a:spcPct val="113999"/>
              </a:lnSpc>
              <a:buFont typeface="Courier New" panose="05000000000000000000" pitchFamily="2" charset="2"/>
              <a:buChar char="o"/>
            </a:pPr>
            <a:r>
              <a:rPr lang="fr-FR" sz="2400">
                <a:ea typeface="Verdana"/>
              </a:rPr>
              <a:t>Bail rural : </a:t>
            </a:r>
            <a:r>
              <a:rPr lang="fr-FR" sz="2400">
                <a:ea typeface="+mn-lt"/>
                <a:cs typeface="+mn-lt"/>
              </a:rPr>
              <a:t>transfert de propriété uniquement à la fin du bail et à la libération des terres</a:t>
            </a:r>
            <a:endParaRPr lang="fr-FR" sz="2400">
              <a:ea typeface="Verdana"/>
            </a:endParaRPr>
          </a:p>
          <a:p>
            <a:pPr marL="800100" lvl="1" indent="-342900">
              <a:lnSpc>
                <a:spcPct val="113999"/>
              </a:lnSpc>
              <a:buFont typeface="Courier New" panose="05000000000000000000" pitchFamily="2" charset="2"/>
              <a:buChar char="o"/>
            </a:pPr>
            <a:r>
              <a:rPr lang="fr-FR" sz="2400">
                <a:ea typeface="+mn-lt"/>
                <a:cs typeface="+mn-lt"/>
              </a:rPr>
              <a:t>Dans chaque département un arrêté préfectoral qui liste les travaux qui peuvent être réalisés</a:t>
            </a:r>
            <a:endParaRPr lang="fr-FR" sz="2400">
              <a:ea typeface="Verdana"/>
            </a:endParaRPr>
          </a:p>
          <a:p>
            <a:pPr marL="0" indent="0">
              <a:lnSpc>
                <a:spcPct val="113999"/>
              </a:lnSpc>
              <a:buNone/>
            </a:pPr>
            <a:r>
              <a:rPr lang="fr-FR">
                <a:ea typeface="Verdana"/>
              </a:rPr>
              <a:t> </a:t>
            </a:r>
            <a:endParaRPr lang="fr-FR">
              <a:solidFill>
                <a:srgbClr val="7030A0"/>
              </a:solidFill>
              <a:ea typeface="Verdana"/>
            </a:endParaRPr>
          </a:p>
          <a:p>
            <a:pPr marL="0" indent="0">
              <a:buNone/>
            </a:pPr>
            <a:endParaRPr lang="fr-FR">
              <a:ea typeface="Verdana"/>
            </a:endParaRPr>
          </a:p>
          <a:p>
            <a:pPr marL="0" indent="0">
              <a:buNone/>
            </a:pPr>
            <a:endParaRPr lang="fr-FR">
              <a:ea typeface="Verdana"/>
            </a:endParaRPr>
          </a:p>
        </p:txBody>
      </p:sp>
      <p:sp>
        <p:nvSpPr>
          <p:cNvPr id="5" name="ZoneTexte 4">
            <a:extLst>
              <a:ext uri="{FF2B5EF4-FFF2-40B4-BE49-F238E27FC236}">
                <a16:creationId xmlns:a16="http://schemas.microsoft.com/office/drawing/2014/main" id="{43521B0A-3DC6-7AD9-77FC-C04E402DCFD7}"/>
              </a:ext>
            </a:extLst>
          </p:cNvPr>
          <p:cNvSpPr txBox="1"/>
          <p:nvPr/>
        </p:nvSpPr>
        <p:spPr>
          <a:xfrm>
            <a:off x="347749" y="5111209"/>
            <a:ext cx="10068560" cy="954107"/>
          </a:xfrm>
          <a:prstGeom prst="rect">
            <a:avLst/>
          </a:prstGeom>
          <a:noFill/>
          <a:ln>
            <a:solidFill>
              <a:srgbClr val="FF0000"/>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u="sng">
                <a:solidFill>
                  <a:srgbClr val="FF0000"/>
                </a:solidFill>
                <a:ea typeface="Verdana"/>
              </a:rPr>
              <a:t>/!\ Points de vigilance</a:t>
            </a:r>
            <a:endParaRPr lang="fr-FR" sz="1400" b="1">
              <a:solidFill>
                <a:srgbClr val="FF0000"/>
              </a:solidFill>
              <a:ea typeface="Verdana"/>
            </a:endParaRPr>
          </a:p>
          <a:p>
            <a:pPr marL="285750" indent="-285750">
              <a:buFont typeface="Calibri"/>
              <a:buChar char="-"/>
            </a:pPr>
            <a:r>
              <a:rPr lang="fr-FR" sz="1400">
                <a:solidFill>
                  <a:srgbClr val="FF0000"/>
                </a:solidFill>
                <a:ea typeface="Verdana"/>
              </a:rPr>
              <a:t>L'accord du propriétaire est nécessaire, quelle que soit la modalité de mise à disposition</a:t>
            </a:r>
            <a:endParaRPr lang="fr-FR"/>
          </a:p>
          <a:p>
            <a:pPr marL="285750" indent="-285750">
              <a:buFont typeface="Calibri,Sans-Serif"/>
              <a:buChar char="-"/>
            </a:pPr>
            <a:r>
              <a:rPr lang="fr-FR" sz="1400">
                <a:solidFill>
                  <a:srgbClr val="FF0000"/>
                </a:solidFill>
                <a:ea typeface="Verdana"/>
              </a:rPr>
              <a:t>Se reporter au règlement PLUi et au règlement de copropriété si besoin afin de connaître ce qui est possible de faire dans la zone concernée par l'activité, y compris lorsque l'on est propriétaire</a:t>
            </a:r>
            <a:endParaRPr lang="en-US" sz="1400">
              <a:solidFill>
                <a:srgbClr val="FF0000"/>
              </a:solidFill>
              <a:ea typeface="Verdana"/>
            </a:endParaRPr>
          </a:p>
        </p:txBody>
      </p:sp>
      <p:pic>
        <p:nvPicPr>
          <p:cNvPr id="6" name="Graphique 5" descr="Ampoule et engrenage avec un remplissage uni">
            <a:extLst>
              <a:ext uri="{FF2B5EF4-FFF2-40B4-BE49-F238E27FC236}">
                <a16:creationId xmlns:a16="http://schemas.microsoft.com/office/drawing/2014/main" id="{F11E2069-1C4A-C80B-FECE-19B1F29789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8185" y="6189554"/>
            <a:ext cx="529771" cy="515054"/>
          </a:xfrm>
          <a:prstGeom prst="rect">
            <a:avLst/>
          </a:prstGeom>
        </p:spPr>
      </p:pic>
      <p:sp>
        <p:nvSpPr>
          <p:cNvPr id="7" name="ZoneTexte 6">
            <a:extLst>
              <a:ext uri="{FF2B5EF4-FFF2-40B4-BE49-F238E27FC236}">
                <a16:creationId xmlns:a16="http://schemas.microsoft.com/office/drawing/2014/main" id="{68162489-A39A-503B-F215-FAF2D7B35F7A}"/>
              </a:ext>
            </a:extLst>
          </p:cNvPr>
          <p:cNvSpPr txBox="1"/>
          <p:nvPr/>
        </p:nvSpPr>
        <p:spPr>
          <a:xfrm>
            <a:off x="871276" y="6330024"/>
            <a:ext cx="849811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solidFill>
                  <a:srgbClr val="FFC000"/>
                </a:solidFill>
                <a:ea typeface="Verdana"/>
              </a:rPr>
              <a:t>Penser à contacter le conseiller urbanisme de la Chambre d'agricult</a:t>
            </a:r>
            <a:r>
              <a:rPr lang="fr-FR">
                <a:solidFill>
                  <a:srgbClr val="FFC000"/>
                </a:solidFill>
                <a:ea typeface="Verdana"/>
              </a:rPr>
              <a:t>ure</a:t>
            </a:r>
          </a:p>
        </p:txBody>
      </p:sp>
    </p:spTree>
    <p:extLst>
      <p:ext uri="{BB962C8B-B14F-4D97-AF65-F5344CB8AC3E}">
        <p14:creationId xmlns:p14="http://schemas.microsoft.com/office/powerpoint/2010/main" val="3592418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B5F07-903B-F197-9698-382CEA6BF2EA}"/>
              </a:ext>
            </a:extLst>
          </p:cNvPr>
          <p:cNvSpPr>
            <a:spLocks noGrp="1"/>
          </p:cNvSpPr>
          <p:nvPr>
            <p:ph type="title"/>
          </p:nvPr>
        </p:nvSpPr>
        <p:spPr/>
        <p:txBody>
          <a:bodyPr/>
          <a:lstStyle/>
          <a:p>
            <a:r>
              <a:rPr lang="fr-FR">
                <a:ea typeface="Verdana"/>
              </a:rPr>
              <a:t>Autorisations d'urbanisme</a:t>
            </a:r>
            <a:endParaRPr lang="fr-FR"/>
          </a:p>
        </p:txBody>
      </p:sp>
      <p:sp>
        <p:nvSpPr>
          <p:cNvPr id="5" name="ZoneTexte 4">
            <a:extLst>
              <a:ext uri="{FF2B5EF4-FFF2-40B4-BE49-F238E27FC236}">
                <a16:creationId xmlns:a16="http://schemas.microsoft.com/office/drawing/2014/main" id="{75B9D4DD-63D0-4864-4A13-32BAB6E0B59B}"/>
              </a:ext>
            </a:extLst>
          </p:cNvPr>
          <p:cNvSpPr txBox="1"/>
          <p:nvPr/>
        </p:nvSpPr>
        <p:spPr>
          <a:xfrm>
            <a:off x="1083491" y="1376499"/>
            <a:ext cx="10032336"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700">
                <a:ea typeface="Verdana"/>
              </a:rPr>
              <a:t>Conseil : Demander d'abord un </a:t>
            </a:r>
            <a:r>
              <a:rPr lang="fr-FR" sz="1700" b="1">
                <a:ea typeface="Verdana"/>
              </a:rPr>
              <a:t>certificat d'urbanisme opérationnel</a:t>
            </a:r>
            <a:r>
              <a:rPr lang="fr-FR" sz="1700">
                <a:ea typeface="Verdana"/>
              </a:rPr>
              <a:t> qui permet de savoir si un projet est faisable avant de demander un permis de construire ou une déclaration préalable : </a:t>
            </a:r>
            <a:r>
              <a:rPr lang="fr-FR" sz="1700">
                <a:ea typeface="Verdana"/>
                <a:hlinkClick r:id="rId2"/>
              </a:rPr>
              <a:t>Formulaire </a:t>
            </a:r>
            <a:r>
              <a:rPr lang="fr-FR" sz="1700" err="1">
                <a:ea typeface="Verdana"/>
                <a:hlinkClick r:id="rId2"/>
              </a:rPr>
              <a:t>Cerfa</a:t>
            </a:r>
            <a:r>
              <a:rPr lang="fr-FR" sz="1700">
                <a:ea typeface="Verdana"/>
                <a:hlinkClick r:id="rId2"/>
              </a:rPr>
              <a:t> n°13410*12</a:t>
            </a:r>
            <a:r>
              <a:rPr lang="fr-FR">
                <a:ea typeface="Verdana"/>
              </a:rPr>
              <a:t> </a:t>
            </a:r>
            <a:endParaRPr lang="fr-FR">
              <a:solidFill>
                <a:srgbClr val="FF0000"/>
              </a:solidFill>
              <a:ea typeface="Verdana"/>
            </a:endParaRPr>
          </a:p>
        </p:txBody>
      </p:sp>
      <p:pic>
        <p:nvPicPr>
          <p:cNvPr id="7" name="Graphique 6" descr="Ampoule et engrenage avec un remplissage uni">
            <a:extLst>
              <a:ext uri="{FF2B5EF4-FFF2-40B4-BE49-F238E27FC236}">
                <a16:creationId xmlns:a16="http://schemas.microsoft.com/office/drawing/2014/main" id="{C33A33B4-1370-F148-57FD-C3FFD6387A6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0471" y="1276469"/>
            <a:ext cx="892628" cy="870856"/>
          </a:xfrm>
          <a:prstGeom prst="rect">
            <a:avLst/>
          </a:prstGeom>
        </p:spPr>
      </p:pic>
      <p:sp>
        <p:nvSpPr>
          <p:cNvPr id="9" name="Espace réservé du contenu 2">
            <a:extLst>
              <a:ext uri="{FF2B5EF4-FFF2-40B4-BE49-F238E27FC236}">
                <a16:creationId xmlns:a16="http://schemas.microsoft.com/office/drawing/2014/main" id="{D7AE7DB5-3C7F-C6B6-8F87-226B5212C30A}"/>
              </a:ext>
            </a:extLst>
          </p:cNvPr>
          <p:cNvSpPr>
            <a:spLocks noGrp="1"/>
          </p:cNvSpPr>
          <p:nvPr>
            <p:ph idx="1"/>
          </p:nvPr>
        </p:nvSpPr>
        <p:spPr>
          <a:xfrm>
            <a:off x="1544600" y="2150915"/>
            <a:ext cx="9822601" cy="4036115"/>
          </a:xfrm>
        </p:spPr>
        <p:txBody>
          <a:bodyPr vert="horz" lIns="91440" tIns="45720" rIns="91440" bIns="45720" rtlCol="0" anchor="t">
            <a:normAutofit/>
          </a:bodyPr>
          <a:lstStyle/>
          <a:p>
            <a:r>
              <a:rPr lang="fr-FR" sz="1700" b="1">
                <a:ea typeface="Verdana"/>
              </a:rPr>
              <a:t>Permis de construire </a:t>
            </a:r>
            <a:r>
              <a:rPr lang="fr-FR" sz="1700">
                <a:ea typeface="Verdana"/>
              </a:rPr>
              <a:t>– </a:t>
            </a:r>
            <a:r>
              <a:rPr lang="fr-FR" sz="1700" dirty="0">
                <a:ea typeface="Verdana"/>
                <a:hlinkClick r:id="rId4"/>
              </a:rPr>
              <a:t>Formulaire Cerfa n°13409*07</a:t>
            </a:r>
            <a:endParaRPr lang="fr-FR" sz="1700" dirty="0">
              <a:ea typeface="Verdana"/>
            </a:endParaRPr>
          </a:p>
          <a:p>
            <a:pPr lvl="1" indent="-342900">
              <a:lnSpc>
                <a:spcPct val="113999"/>
              </a:lnSpc>
              <a:buFont typeface="Courier New,monospace" panose="05000000000000000000" pitchFamily="2" charset="2"/>
              <a:buChar char="o"/>
            </a:pPr>
            <a:r>
              <a:rPr lang="fr-FR" sz="1700">
                <a:ea typeface="Verdana"/>
              </a:rPr>
              <a:t>Constructions nouvelles de plus de 20 m2</a:t>
            </a:r>
            <a:endParaRPr lang="en-US" sz="1700">
              <a:ea typeface="Verdana"/>
            </a:endParaRPr>
          </a:p>
          <a:p>
            <a:pPr lvl="1" indent="-342900">
              <a:lnSpc>
                <a:spcPct val="113999"/>
              </a:lnSpc>
              <a:buFont typeface="Courier New,monospace" panose="05000000000000000000" pitchFamily="2" charset="2"/>
              <a:buChar char="o"/>
            </a:pPr>
            <a:r>
              <a:rPr lang="fr-FR" sz="1700">
                <a:ea typeface="Verdana"/>
              </a:rPr>
              <a:t>Création de plus de 20 m2 de surface de plancher ou si surface totale portée à plus de 150 m2</a:t>
            </a:r>
            <a:endParaRPr lang="en-US" sz="1700">
              <a:ea typeface="Verdana"/>
            </a:endParaRPr>
          </a:p>
          <a:p>
            <a:pPr lvl="1" indent="-342900">
              <a:lnSpc>
                <a:spcPct val="113999"/>
              </a:lnSpc>
              <a:buFont typeface="Courier New,monospace" panose="05000000000000000000" pitchFamily="2" charset="2"/>
              <a:buChar char="o"/>
            </a:pPr>
            <a:r>
              <a:rPr lang="fr-FR" sz="1700">
                <a:ea typeface="Verdana"/>
              </a:rPr>
              <a:t>Changement de destination d'un local</a:t>
            </a:r>
          </a:p>
          <a:p>
            <a:pPr>
              <a:lnSpc>
                <a:spcPct val="113999"/>
              </a:lnSpc>
            </a:pPr>
            <a:r>
              <a:rPr lang="fr-FR" sz="1700" b="1">
                <a:ea typeface="Verdana"/>
              </a:rPr>
              <a:t>Déclaration préalable de travaux</a:t>
            </a:r>
            <a:r>
              <a:rPr lang="fr-FR" sz="1700">
                <a:ea typeface="Verdana"/>
              </a:rPr>
              <a:t> – </a:t>
            </a:r>
            <a:r>
              <a:rPr lang="fr-FR" sz="1700" dirty="0">
                <a:ea typeface="Verdana"/>
                <a:hlinkClick r:id="rId5"/>
              </a:rPr>
              <a:t>Formulaire Cerfa n°13404*07</a:t>
            </a:r>
            <a:endParaRPr lang="fr-FR" sz="1700" dirty="0">
              <a:ea typeface="Verdana"/>
            </a:endParaRPr>
          </a:p>
          <a:p>
            <a:pPr lvl="1" indent="-342900">
              <a:lnSpc>
                <a:spcPct val="113999"/>
              </a:lnSpc>
              <a:buFont typeface="Courier New" panose="05000000000000000000" pitchFamily="2" charset="2"/>
              <a:buChar char="o"/>
            </a:pPr>
            <a:r>
              <a:rPr lang="fr-FR" sz="1700">
                <a:ea typeface="Verdana"/>
              </a:rPr>
              <a:t>Construction nouvelle ou création de surface de plancher entre 5 et 20 m2</a:t>
            </a:r>
          </a:p>
          <a:p>
            <a:pPr lvl="1" indent="-342900">
              <a:lnSpc>
                <a:spcPct val="113999"/>
              </a:lnSpc>
              <a:buFont typeface="Courier New" panose="05000000000000000000" pitchFamily="2" charset="2"/>
              <a:buChar char="o"/>
            </a:pPr>
            <a:r>
              <a:rPr lang="fr-FR" sz="1700">
                <a:ea typeface="Verdana"/>
              </a:rPr>
              <a:t>Construction d'un mur supérieur ou égal à 2 m de hauteur</a:t>
            </a:r>
          </a:p>
          <a:p>
            <a:pPr lvl="1" indent="-342900">
              <a:lnSpc>
                <a:spcPct val="113999"/>
              </a:lnSpc>
              <a:buFont typeface="Courier New" panose="05000000000000000000" pitchFamily="2" charset="2"/>
              <a:buChar char="o"/>
            </a:pPr>
            <a:r>
              <a:rPr lang="fr-FR" sz="1700">
                <a:ea typeface="Verdana"/>
              </a:rPr>
              <a:t>Modification de l'aspect extérieur d'une construction</a:t>
            </a:r>
          </a:p>
          <a:p>
            <a:pPr lvl="1" indent="-342900">
              <a:lnSpc>
                <a:spcPct val="113999"/>
              </a:lnSpc>
              <a:buFont typeface="Courier New" panose="05000000000000000000" pitchFamily="2" charset="2"/>
              <a:buChar char="o"/>
            </a:pPr>
            <a:endParaRPr lang="fr-FR" sz="1700" dirty="0">
              <a:ea typeface="Verdana"/>
            </a:endParaRPr>
          </a:p>
          <a:p>
            <a:pPr marL="342900" lvl="1" indent="0">
              <a:lnSpc>
                <a:spcPct val="113999"/>
              </a:lnSpc>
              <a:buNone/>
            </a:pPr>
            <a:r>
              <a:rPr lang="fr-FR" sz="1700">
                <a:ea typeface="Verdana"/>
              </a:rPr>
              <a:t>Source : </a:t>
            </a:r>
            <a:r>
              <a:rPr lang="fr-FR" sz="1700" dirty="0">
                <a:ea typeface="Verdana"/>
                <a:hlinkClick r:id="rId6"/>
              </a:rPr>
              <a:t>Boîte à outils Parisculteurs 2021 – Fiche U5</a:t>
            </a:r>
            <a:endParaRPr lang="fr-FR" sz="1700" dirty="0">
              <a:ea typeface="Verdana"/>
            </a:endParaRPr>
          </a:p>
          <a:p>
            <a:pPr lvl="1" indent="-342900">
              <a:lnSpc>
                <a:spcPct val="113999"/>
              </a:lnSpc>
              <a:buFont typeface="Courier New" panose="05000000000000000000" pitchFamily="2" charset="2"/>
              <a:buChar char="o"/>
            </a:pPr>
            <a:endParaRPr lang="fr-FR">
              <a:ea typeface="Verdana"/>
            </a:endParaRPr>
          </a:p>
        </p:txBody>
      </p:sp>
      <p:pic>
        <p:nvPicPr>
          <p:cNvPr id="4" name="Graphique 3" descr="Ampoule et engrenage avec un remplissage uni">
            <a:extLst>
              <a:ext uri="{FF2B5EF4-FFF2-40B4-BE49-F238E27FC236}">
                <a16:creationId xmlns:a16="http://schemas.microsoft.com/office/drawing/2014/main" id="{8312A56E-E49B-311B-8ED8-84D7F2C287E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8185" y="6189554"/>
            <a:ext cx="529771" cy="515054"/>
          </a:xfrm>
          <a:prstGeom prst="rect">
            <a:avLst/>
          </a:prstGeom>
        </p:spPr>
      </p:pic>
      <p:sp>
        <p:nvSpPr>
          <p:cNvPr id="8" name="ZoneTexte 7">
            <a:extLst>
              <a:ext uri="{FF2B5EF4-FFF2-40B4-BE49-F238E27FC236}">
                <a16:creationId xmlns:a16="http://schemas.microsoft.com/office/drawing/2014/main" id="{3242E104-19DD-0FAC-C21C-52774AF508A7}"/>
              </a:ext>
            </a:extLst>
          </p:cNvPr>
          <p:cNvSpPr txBox="1"/>
          <p:nvPr/>
        </p:nvSpPr>
        <p:spPr>
          <a:xfrm>
            <a:off x="871276" y="6330024"/>
            <a:ext cx="849811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solidFill>
                  <a:srgbClr val="FFC000"/>
                </a:solidFill>
                <a:ea typeface="Verdana"/>
              </a:rPr>
              <a:t>Penser à contacter le conseiller urbanisme de la Chambre d'agricult</a:t>
            </a:r>
            <a:r>
              <a:rPr lang="fr-FR">
                <a:solidFill>
                  <a:srgbClr val="FFC000"/>
                </a:solidFill>
                <a:ea typeface="Verdana"/>
              </a:rPr>
              <a:t>ure</a:t>
            </a:r>
          </a:p>
        </p:txBody>
      </p:sp>
    </p:spTree>
    <p:extLst>
      <p:ext uri="{BB962C8B-B14F-4D97-AF65-F5344CB8AC3E}">
        <p14:creationId xmlns:p14="http://schemas.microsoft.com/office/powerpoint/2010/main" val="17752085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527B2FA-DB92-3771-E9F9-D6C72A330190}"/>
              </a:ext>
            </a:extLst>
          </p:cNvPr>
          <p:cNvSpPr>
            <a:spLocks noGrp="1"/>
          </p:cNvSpPr>
          <p:nvPr>
            <p:ph type="title"/>
          </p:nvPr>
        </p:nvSpPr>
        <p:spPr/>
        <p:txBody>
          <a:bodyPr/>
          <a:lstStyle/>
          <a:p>
            <a:r>
              <a:rPr lang="fr-FR">
                <a:ea typeface="Verdana"/>
              </a:rPr>
              <a:t>Autorisations d'urbanisme liées aux serres</a:t>
            </a:r>
            <a:endParaRPr lang="fr-FR"/>
          </a:p>
        </p:txBody>
      </p:sp>
      <p:sp>
        <p:nvSpPr>
          <p:cNvPr id="3" name="Espace réservé du contenu 2">
            <a:extLst>
              <a:ext uri="{FF2B5EF4-FFF2-40B4-BE49-F238E27FC236}">
                <a16:creationId xmlns:a16="http://schemas.microsoft.com/office/drawing/2014/main" id="{1E8921C5-1447-83A2-C278-6CA5D715CAF7}"/>
              </a:ext>
            </a:extLst>
          </p:cNvPr>
          <p:cNvSpPr>
            <a:spLocks noGrp="1"/>
          </p:cNvSpPr>
          <p:nvPr>
            <p:ph idx="1"/>
          </p:nvPr>
        </p:nvSpPr>
        <p:spPr/>
        <p:txBody>
          <a:bodyPr vert="horz" lIns="91440" tIns="45720" rIns="91440" bIns="45720" rtlCol="0" anchor="t">
            <a:normAutofit fontScale="70000" lnSpcReduction="20000"/>
          </a:bodyPr>
          <a:lstStyle/>
          <a:p>
            <a:pPr>
              <a:lnSpc>
                <a:spcPct val="113999"/>
              </a:lnSpc>
            </a:pPr>
            <a:r>
              <a:rPr lang="fr-FR">
                <a:ea typeface="Verdana"/>
              </a:rPr>
              <a:t>Hauteur &lt; 1,80 m – quelle que soit la surface</a:t>
            </a:r>
            <a:endParaRPr lang="en-US">
              <a:ea typeface="Verdana"/>
            </a:endParaRPr>
          </a:p>
          <a:p>
            <a:pPr lvl="1">
              <a:lnSpc>
                <a:spcPct val="113999"/>
              </a:lnSpc>
              <a:buFont typeface="Courier New" panose="05000000000000000000" pitchFamily="2" charset="2"/>
              <a:buChar char="o"/>
            </a:pPr>
            <a:r>
              <a:rPr lang="fr-FR">
                <a:ea typeface="Verdana"/>
              </a:rPr>
              <a:t>Pas de formalité au titre de l'urbanisme</a:t>
            </a:r>
            <a:endParaRPr lang="en-US">
              <a:ea typeface="Verdana"/>
            </a:endParaRPr>
          </a:p>
          <a:p>
            <a:pPr>
              <a:lnSpc>
                <a:spcPct val="113999"/>
              </a:lnSpc>
            </a:pPr>
            <a:r>
              <a:rPr lang="fr-FR">
                <a:ea typeface="Verdana"/>
              </a:rPr>
              <a:t>1,80 m &lt; hauteur &lt; 4 m et surface au sol &lt; 2000 m2 sur une même unité foncière</a:t>
            </a:r>
            <a:endParaRPr lang="fr-FR"/>
          </a:p>
          <a:p>
            <a:pPr lvl="1">
              <a:lnSpc>
                <a:spcPct val="113999"/>
              </a:lnSpc>
              <a:buFont typeface="Courier New,monospace" panose="05000000000000000000" pitchFamily="2" charset="2"/>
              <a:buChar char="o"/>
            </a:pPr>
            <a:r>
              <a:rPr lang="fr-FR" sz="2100">
                <a:ea typeface="Verdana"/>
              </a:rPr>
              <a:t>Déclaration préalable </a:t>
            </a:r>
            <a:endParaRPr lang="en-US" sz="2100">
              <a:ea typeface="Verdana"/>
            </a:endParaRPr>
          </a:p>
          <a:p>
            <a:pPr>
              <a:lnSpc>
                <a:spcPct val="113999"/>
              </a:lnSpc>
            </a:pPr>
            <a:r>
              <a:rPr lang="fr-FR">
                <a:ea typeface="Verdana"/>
              </a:rPr>
              <a:t>Hauteur &gt; 4 m</a:t>
            </a:r>
          </a:p>
          <a:p>
            <a:pPr lvl="1">
              <a:lnSpc>
                <a:spcPct val="113999"/>
              </a:lnSpc>
              <a:buFont typeface="Courier New,monospace" panose="05000000000000000000" pitchFamily="2" charset="2"/>
              <a:buChar char="o"/>
            </a:pPr>
            <a:r>
              <a:rPr lang="fr-FR">
                <a:ea typeface="Verdana"/>
              </a:rPr>
              <a:t>Permis de construire</a:t>
            </a:r>
          </a:p>
          <a:p>
            <a:pPr>
              <a:lnSpc>
                <a:spcPct val="113999"/>
              </a:lnSpc>
            </a:pPr>
            <a:r>
              <a:rPr lang="fr-FR">
                <a:ea typeface="Verdana"/>
              </a:rPr>
              <a:t>Hauteur &gt; 1,8 m et surface au sol &gt; 2000 m2 sur une même unité foncière</a:t>
            </a:r>
          </a:p>
          <a:p>
            <a:pPr lvl="1">
              <a:lnSpc>
                <a:spcPct val="113999"/>
              </a:lnSpc>
              <a:buFont typeface="Courier New,monospace" panose="05000000000000000000" pitchFamily="2" charset="2"/>
              <a:buChar char="o"/>
            </a:pPr>
            <a:r>
              <a:rPr lang="fr-FR">
                <a:ea typeface="Verdana"/>
              </a:rPr>
              <a:t>Permis de construire</a:t>
            </a:r>
          </a:p>
          <a:p>
            <a:pPr marL="457200" lvl="1" indent="0">
              <a:lnSpc>
                <a:spcPct val="113999"/>
              </a:lnSpc>
              <a:buNone/>
            </a:pPr>
            <a:endParaRPr lang="fr-FR" sz="2400">
              <a:ea typeface="Verdana"/>
            </a:endParaRPr>
          </a:p>
          <a:p>
            <a:pPr marL="457200" lvl="1" indent="0">
              <a:lnSpc>
                <a:spcPct val="113999"/>
              </a:lnSpc>
              <a:buNone/>
            </a:pPr>
            <a:endParaRPr lang="fr-FR" sz="2400">
              <a:ea typeface="Verdana"/>
            </a:endParaRPr>
          </a:p>
          <a:p>
            <a:pPr marL="457200" lvl="1" indent="0">
              <a:lnSpc>
                <a:spcPct val="113999"/>
              </a:lnSpc>
              <a:buNone/>
            </a:pPr>
            <a:r>
              <a:rPr lang="fr-FR" sz="2400">
                <a:ea typeface="Verdana"/>
              </a:rPr>
              <a:t>Sources : Article R421-2 et R421- 9 du Code de l'urbanisme</a:t>
            </a:r>
            <a:endParaRPr lang="fr-FR"/>
          </a:p>
          <a:p>
            <a:pPr lvl="1">
              <a:lnSpc>
                <a:spcPct val="113999"/>
              </a:lnSpc>
              <a:buNone/>
            </a:pPr>
            <a:r>
              <a:rPr lang="fr-FR" sz="2400">
                <a:ea typeface="Verdana"/>
              </a:rPr>
              <a:t>     </a:t>
            </a:r>
            <a:r>
              <a:rPr lang="fr-FR" sz="2400">
                <a:ea typeface="Verdana"/>
                <a:hlinkClick r:id="rId2"/>
              </a:rPr>
              <a:t>Guide urbanisme Bretagne – p.26</a:t>
            </a:r>
          </a:p>
          <a:p>
            <a:pPr lvl="1">
              <a:lnSpc>
                <a:spcPct val="113999"/>
              </a:lnSpc>
              <a:buNone/>
            </a:pPr>
            <a:r>
              <a:rPr lang="fr-FR" sz="2400">
                <a:ea typeface="Verdana"/>
              </a:rPr>
              <a:t>     </a:t>
            </a:r>
          </a:p>
          <a:p>
            <a:pPr>
              <a:lnSpc>
                <a:spcPct val="113999"/>
              </a:lnSpc>
            </a:pPr>
            <a:endParaRPr lang="fr-FR">
              <a:ea typeface="Verdana"/>
            </a:endParaRPr>
          </a:p>
        </p:txBody>
      </p:sp>
    </p:spTree>
    <p:extLst>
      <p:ext uri="{BB962C8B-B14F-4D97-AF65-F5344CB8AC3E}">
        <p14:creationId xmlns:p14="http://schemas.microsoft.com/office/powerpoint/2010/main" val="2661067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CEC83-4568-08C5-55C0-7A5E1328D5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E7B4D7C-A420-AB47-7F24-A45E9EE41946}"/>
              </a:ext>
            </a:extLst>
          </p:cNvPr>
          <p:cNvSpPr>
            <a:spLocks noGrp="1"/>
          </p:cNvSpPr>
          <p:nvPr>
            <p:ph type="ctrTitle"/>
          </p:nvPr>
        </p:nvSpPr>
        <p:spPr>
          <a:xfrm>
            <a:off x="1521908" y="2546357"/>
            <a:ext cx="8656372" cy="1015200"/>
          </a:xfrm>
        </p:spPr>
        <p:txBody>
          <a:bodyPr/>
          <a:lstStyle/>
          <a:p>
            <a:pPr algn="ctr"/>
            <a:r>
              <a:rPr lang="fr-FR">
                <a:ea typeface="Verdana"/>
              </a:rPr>
              <a:t>Fiscalité</a:t>
            </a:r>
            <a:endParaRPr lang="fr-FR"/>
          </a:p>
        </p:txBody>
      </p:sp>
    </p:spTree>
    <p:extLst>
      <p:ext uri="{BB962C8B-B14F-4D97-AF65-F5344CB8AC3E}">
        <p14:creationId xmlns:p14="http://schemas.microsoft.com/office/powerpoint/2010/main" val="10381489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C2761-2A86-2787-214B-428816D520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7FA17C2-1DAE-AB3D-A33C-3E9672240273}"/>
              </a:ext>
            </a:extLst>
          </p:cNvPr>
          <p:cNvSpPr>
            <a:spLocks noGrp="1"/>
          </p:cNvSpPr>
          <p:nvPr>
            <p:ph type="title"/>
          </p:nvPr>
        </p:nvSpPr>
        <p:spPr/>
        <p:txBody>
          <a:bodyPr>
            <a:normAutofit/>
          </a:bodyPr>
          <a:lstStyle/>
          <a:p>
            <a:r>
              <a:rPr lang="fr-FR" sz="2400"/>
              <a:t>Taxes applicables aux activités agricoles en zones urbaines</a:t>
            </a:r>
            <a:endParaRPr lang="fr-FR" sz="2400">
              <a:ea typeface="Verdana"/>
            </a:endParaRPr>
          </a:p>
        </p:txBody>
      </p:sp>
      <p:sp>
        <p:nvSpPr>
          <p:cNvPr id="3" name="Espace réservé du contenu 2">
            <a:extLst>
              <a:ext uri="{FF2B5EF4-FFF2-40B4-BE49-F238E27FC236}">
                <a16:creationId xmlns:a16="http://schemas.microsoft.com/office/drawing/2014/main" id="{C457CE10-AB11-CCEF-F329-20CD4D608AF9}"/>
              </a:ext>
            </a:extLst>
          </p:cNvPr>
          <p:cNvSpPr>
            <a:spLocks noGrp="1"/>
          </p:cNvSpPr>
          <p:nvPr>
            <p:ph idx="1"/>
          </p:nvPr>
        </p:nvSpPr>
        <p:spPr>
          <a:xfrm>
            <a:off x="895745" y="1863927"/>
            <a:ext cx="10051200" cy="2626910"/>
          </a:xfrm>
        </p:spPr>
        <p:txBody>
          <a:bodyPr vert="horz" lIns="91440" tIns="45720" rIns="91440" bIns="45720" rtlCol="0" anchor="t">
            <a:normAutofit/>
          </a:bodyPr>
          <a:lstStyle/>
          <a:p>
            <a:pPr marL="0" indent="0">
              <a:buNone/>
            </a:pPr>
            <a:r>
              <a:rPr lang="fr-FR">
                <a:ea typeface="Verdana"/>
              </a:rPr>
              <a:t>A priori pas de taxe propre aux activités d'agriculture urbaine</a:t>
            </a:r>
          </a:p>
          <a:p>
            <a:pPr marL="0" indent="0">
              <a:lnSpc>
                <a:spcPct val="113999"/>
              </a:lnSpc>
              <a:buNone/>
            </a:pPr>
            <a:endParaRPr lang="fr-FR">
              <a:ea typeface="Verdana"/>
            </a:endParaRPr>
          </a:p>
          <a:p>
            <a:pPr marL="0" indent="0">
              <a:lnSpc>
                <a:spcPct val="113999"/>
              </a:lnSpc>
              <a:buNone/>
            </a:pPr>
            <a:r>
              <a:rPr lang="fr-FR">
                <a:ea typeface="Verdana"/>
              </a:rPr>
              <a:t>Si on s'inscrit dans le cadre d'aides à l'installation, exonération de la TFNB pendant 5 ans sur les surfaces apportées par un JA</a:t>
            </a:r>
          </a:p>
          <a:p>
            <a:pPr marL="0" indent="0">
              <a:lnSpc>
                <a:spcPct val="113999"/>
              </a:lnSpc>
              <a:buNone/>
            </a:pPr>
            <a:r>
              <a:rPr lang="fr-FR">
                <a:ea typeface="Verdana"/>
              </a:rPr>
              <a:t> </a:t>
            </a:r>
          </a:p>
          <a:p>
            <a:pPr marL="0" indent="0">
              <a:lnSpc>
                <a:spcPct val="113999"/>
              </a:lnSpc>
              <a:buNone/>
            </a:pPr>
            <a:endParaRPr lang="fr-FR">
              <a:ea typeface="Verdana"/>
            </a:endParaRPr>
          </a:p>
          <a:p>
            <a:pPr marL="0" indent="0">
              <a:lnSpc>
                <a:spcPct val="113999"/>
              </a:lnSpc>
              <a:buNone/>
            </a:pPr>
            <a:endParaRPr lang="fr-FR">
              <a:ea typeface="Verdana"/>
            </a:endParaRPr>
          </a:p>
          <a:p>
            <a:pPr marL="0" indent="0">
              <a:lnSpc>
                <a:spcPct val="113999"/>
              </a:lnSpc>
              <a:buNone/>
            </a:pPr>
            <a:endParaRPr lang="fr-FR">
              <a:ea typeface="Verdana"/>
            </a:endParaRPr>
          </a:p>
        </p:txBody>
      </p:sp>
    </p:spTree>
    <p:extLst>
      <p:ext uri="{BB962C8B-B14F-4D97-AF65-F5344CB8AC3E}">
        <p14:creationId xmlns:p14="http://schemas.microsoft.com/office/powerpoint/2010/main" val="3475037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28A2F-8A12-4B51-9E2F-801D3738172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CBB19FE-CB61-2BD2-3286-5D66BCD63396}"/>
              </a:ext>
            </a:extLst>
          </p:cNvPr>
          <p:cNvSpPr>
            <a:spLocks noGrp="1"/>
          </p:cNvSpPr>
          <p:nvPr>
            <p:ph type="ctrTitle"/>
          </p:nvPr>
        </p:nvSpPr>
        <p:spPr>
          <a:xfrm>
            <a:off x="1521908" y="2546357"/>
            <a:ext cx="8656372" cy="1015200"/>
          </a:xfrm>
        </p:spPr>
        <p:txBody>
          <a:bodyPr/>
          <a:lstStyle/>
          <a:p>
            <a:pPr algn="ctr"/>
            <a:r>
              <a:rPr lang="fr-FR">
                <a:ea typeface="Verdana"/>
              </a:rPr>
              <a:t>Accessibilité du foncier</a:t>
            </a:r>
            <a:endParaRPr lang="fr-FR"/>
          </a:p>
        </p:txBody>
      </p:sp>
    </p:spTree>
    <p:extLst>
      <p:ext uri="{BB962C8B-B14F-4D97-AF65-F5344CB8AC3E}">
        <p14:creationId xmlns:p14="http://schemas.microsoft.com/office/powerpoint/2010/main" val="13930301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B8B3F6-14B5-F0B1-9633-3197CF72DC2D}"/>
              </a:ext>
            </a:extLst>
          </p:cNvPr>
          <p:cNvSpPr>
            <a:spLocks noGrp="1"/>
          </p:cNvSpPr>
          <p:nvPr>
            <p:ph type="title"/>
          </p:nvPr>
        </p:nvSpPr>
        <p:spPr/>
        <p:txBody>
          <a:bodyPr/>
          <a:lstStyle/>
          <a:p>
            <a:r>
              <a:rPr lang="fr-FR"/>
              <a:t>Accessibilité du lieu</a:t>
            </a:r>
          </a:p>
        </p:txBody>
      </p:sp>
      <p:sp>
        <p:nvSpPr>
          <p:cNvPr id="3" name="Espace réservé du contenu 2">
            <a:extLst>
              <a:ext uri="{FF2B5EF4-FFF2-40B4-BE49-F238E27FC236}">
                <a16:creationId xmlns:a16="http://schemas.microsoft.com/office/drawing/2014/main" id="{26AFF648-DAAC-F2FD-A268-358FF3E2F575}"/>
              </a:ext>
            </a:extLst>
          </p:cNvPr>
          <p:cNvSpPr>
            <a:spLocks noGrp="1"/>
          </p:cNvSpPr>
          <p:nvPr>
            <p:ph idx="1"/>
          </p:nvPr>
        </p:nvSpPr>
        <p:spPr/>
        <p:txBody>
          <a:bodyPr vert="horz" lIns="91440" tIns="45720" rIns="91440" bIns="45720" rtlCol="0" anchor="t">
            <a:normAutofit fontScale="92500"/>
          </a:bodyPr>
          <a:lstStyle/>
          <a:p>
            <a:pPr marL="342900" indent="-342900">
              <a:lnSpc>
                <a:spcPct val="113999"/>
              </a:lnSpc>
            </a:pPr>
            <a:r>
              <a:rPr lang="fr-FR">
                <a:ea typeface="Verdana"/>
              </a:rPr>
              <a:t>2 statuts d'établissements possibles : Etablissements recevant des travailleurs (ERT) ou Etablissements recevant du public (ERP)</a:t>
            </a:r>
          </a:p>
          <a:p>
            <a:pPr marL="571500" lvl="1" indent="0">
              <a:lnSpc>
                <a:spcPct val="113999"/>
              </a:lnSpc>
              <a:buNone/>
            </a:pPr>
            <a:r>
              <a:rPr lang="fr-FR" dirty="0">
                <a:ea typeface="Verdana"/>
                <a:hlinkClick r:id="rId2"/>
              </a:rPr>
              <a:t>Voir :  Boîte à outils Parisculteurs 2021 – Fiches B1 et B3</a:t>
            </a:r>
          </a:p>
          <a:p>
            <a:pPr marL="571500" lvl="1" indent="0">
              <a:lnSpc>
                <a:spcPct val="113999"/>
              </a:lnSpc>
              <a:buNone/>
            </a:pPr>
            <a:r>
              <a:rPr lang="fr-FR" dirty="0">
                <a:ea typeface="+mn-lt"/>
                <a:cs typeface="+mn-lt"/>
                <a:hlinkClick r:id="rId3"/>
              </a:rPr>
              <a:t>Voir : Guide à l'accompagnement de projets agritouristiq... Catalogue en ligne</a:t>
            </a:r>
            <a:endParaRPr lang="fr-FR" dirty="0"/>
          </a:p>
          <a:p>
            <a:pPr marL="571500" lvl="1" indent="0">
              <a:lnSpc>
                <a:spcPct val="113999"/>
              </a:lnSpc>
              <a:buNone/>
            </a:pPr>
            <a:r>
              <a:rPr lang="fr-FR">
                <a:ea typeface="Verdana"/>
              </a:rPr>
              <a:t>(p.29)</a:t>
            </a:r>
          </a:p>
          <a:p>
            <a:pPr marL="342900" indent="-342900">
              <a:lnSpc>
                <a:spcPct val="113999"/>
              </a:lnSpc>
            </a:pPr>
            <a:r>
              <a:rPr lang="fr-FR">
                <a:ea typeface="Verdana"/>
              </a:rPr>
              <a:t>Circulation :</a:t>
            </a:r>
          </a:p>
          <a:p>
            <a:pPr lvl="1">
              <a:lnSpc>
                <a:spcPct val="113999"/>
              </a:lnSpc>
            </a:pPr>
            <a:r>
              <a:rPr lang="fr-FR">
                <a:ea typeface="Verdana"/>
              </a:rPr>
              <a:t>Chaque point lié à la cohabitation entre la ferme et le bâtiment support doit être éclairci en amont et mis par écrit dans la convention d'occupation</a:t>
            </a:r>
          </a:p>
          <a:p>
            <a:pPr marL="571500" lvl="1" indent="0">
              <a:lnSpc>
                <a:spcPct val="113999"/>
              </a:lnSpc>
              <a:buNone/>
            </a:pPr>
            <a:r>
              <a:rPr lang="fr-FR">
                <a:ea typeface="Verdana"/>
                <a:hlinkClick r:id="rId2"/>
              </a:rPr>
              <a:t>Voir : Boîte à outils </a:t>
            </a:r>
            <a:r>
              <a:rPr lang="fr-FR" dirty="0">
                <a:ea typeface="Verdana"/>
                <a:hlinkClick r:id="rId2"/>
              </a:rPr>
              <a:t>Parisculteurs 2021 – Fiche B2</a:t>
            </a:r>
          </a:p>
          <a:p>
            <a:pPr marL="571500" lvl="1" indent="0">
              <a:lnSpc>
                <a:spcPct val="113999"/>
              </a:lnSpc>
              <a:buNone/>
            </a:pPr>
            <a:endParaRPr lang="fr-FR">
              <a:ea typeface="Verdana"/>
            </a:endParaRPr>
          </a:p>
          <a:p>
            <a:pPr marL="571500" lvl="1" indent="0">
              <a:lnSpc>
                <a:spcPct val="113999"/>
              </a:lnSpc>
              <a:buNone/>
            </a:pPr>
            <a:endParaRPr lang="fr-FR">
              <a:solidFill>
                <a:srgbClr val="FF0000"/>
              </a:solidFill>
              <a:ea typeface="Verdana"/>
            </a:endParaRPr>
          </a:p>
          <a:p>
            <a:pPr>
              <a:lnSpc>
                <a:spcPct val="113999"/>
              </a:lnSpc>
            </a:pPr>
            <a:endParaRPr lang="fr-FR">
              <a:solidFill>
                <a:srgbClr val="FF0000"/>
              </a:solidFill>
              <a:ea typeface="Verdana"/>
            </a:endParaRPr>
          </a:p>
          <a:p>
            <a:pPr marL="0" indent="0">
              <a:lnSpc>
                <a:spcPct val="113999"/>
              </a:lnSpc>
              <a:buNone/>
            </a:pPr>
            <a:endParaRPr lang="fr-FR">
              <a:ea typeface="Verdana"/>
            </a:endParaRPr>
          </a:p>
          <a:p>
            <a:pPr marL="0" indent="0">
              <a:lnSpc>
                <a:spcPct val="113999"/>
              </a:lnSpc>
              <a:buNone/>
            </a:pPr>
            <a:endParaRPr lang="fr-FR">
              <a:ea typeface="Verdana"/>
            </a:endParaRPr>
          </a:p>
        </p:txBody>
      </p:sp>
    </p:spTree>
    <p:extLst>
      <p:ext uri="{BB962C8B-B14F-4D97-AF65-F5344CB8AC3E}">
        <p14:creationId xmlns:p14="http://schemas.microsoft.com/office/powerpoint/2010/main" val="3815547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2BCA0-611D-B438-A294-07EA750065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7442D3D-6BB3-EC71-3B42-63321413A6B1}"/>
              </a:ext>
            </a:extLst>
          </p:cNvPr>
          <p:cNvSpPr>
            <a:spLocks noGrp="1"/>
          </p:cNvSpPr>
          <p:nvPr>
            <p:ph type="ctrTitle"/>
          </p:nvPr>
        </p:nvSpPr>
        <p:spPr>
          <a:xfrm>
            <a:off x="1521908" y="2546357"/>
            <a:ext cx="8656372" cy="1015200"/>
          </a:xfrm>
        </p:spPr>
        <p:txBody>
          <a:bodyPr/>
          <a:lstStyle/>
          <a:p>
            <a:pPr algn="ctr"/>
            <a:r>
              <a:rPr lang="fr-FR">
                <a:ea typeface="Verdana"/>
              </a:rPr>
              <a:t>Raccordement aux réseaux</a:t>
            </a:r>
            <a:endParaRPr lang="fr-FR"/>
          </a:p>
        </p:txBody>
      </p:sp>
    </p:spTree>
    <p:extLst>
      <p:ext uri="{BB962C8B-B14F-4D97-AF65-F5344CB8AC3E}">
        <p14:creationId xmlns:p14="http://schemas.microsoft.com/office/powerpoint/2010/main" val="28933329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378CFAF-961C-2051-4BE6-D130E58E5F09}"/>
              </a:ext>
            </a:extLst>
          </p:cNvPr>
          <p:cNvSpPr>
            <a:spLocks noGrp="1"/>
          </p:cNvSpPr>
          <p:nvPr>
            <p:ph type="title"/>
          </p:nvPr>
        </p:nvSpPr>
        <p:spPr/>
        <p:txBody>
          <a:bodyPr>
            <a:normAutofit fontScale="90000"/>
          </a:bodyPr>
          <a:lstStyle/>
          <a:p>
            <a:r>
              <a:rPr lang="fr-FR"/>
              <a:t>Raccordement aux réseaux (eau, électricité…)</a:t>
            </a:r>
          </a:p>
        </p:txBody>
      </p:sp>
      <p:sp>
        <p:nvSpPr>
          <p:cNvPr id="3" name="Espace réservé du contenu 2">
            <a:extLst>
              <a:ext uri="{FF2B5EF4-FFF2-40B4-BE49-F238E27FC236}">
                <a16:creationId xmlns:a16="http://schemas.microsoft.com/office/drawing/2014/main" id="{F50CD073-9856-1408-0EEA-3F7985E18F32}"/>
              </a:ext>
            </a:extLst>
          </p:cNvPr>
          <p:cNvSpPr>
            <a:spLocks noGrp="1"/>
          </p:cNvSpPr>
          <p:nvPr>
            <p:ph idx="1"/>
          </p:nvPr>
        </p:nvSpPr>
        <p:spPr>
          <a:xfrm>
            <a:off x="747040" y="1232160"/>
            <a:ext cx="10051200" cy="4428000"/>
          </a:xfrm>
        </p:spPr>
        <p:txBody>
          <a:bodyPr vert="horz" lIns="91440" tIns="45720" rIns="91440" bIns="45720" rtlCol="0" anchor="t">
            <a:normAutofit fontScale="85000" lnSpcReduction="20000"/>
          </a:bodyPr>
          <a:lstStyle/>
          <a:p>
            <a:pPr>
              <a:lnSpc>
                <a:spcPct val="113999"/>
              </a:lnSpc>
            </a:pPr>
            <a:r>
              <a:rPr lang="fr-FR"/>
              <a:t>2 types de raccordements possibles</a:t>
            </a:r>
          </a:p>
          <a:p>
            <a:pPr lvl="1">
              <a:lnSpc>
                <a:spcPct val="113999"/>
              </a:lnSpc>
            </a:pPr>
            <a:r>
              <a:rPr lang="fr-FR">
                <a:ea typeface="Verdana"/>
              </a:rPr>
              <a:t>Raccordement au bâtiment support : mise en place d'un sous-compteur /paiement forfaitaire</a:t>
            </a:r>
          </a:p>
          <a:p>
            <a:pPr lvl="1">
              <a:lnSpc>
                <a:spcPct val="113999"/>
              </a:lnSpc>
            </a:pPr>
            <a:r>
              <a:rPr lang="fr-FR">
                <a:ea typeface="Verdana"/>
              </a:rPr>
              <a:t>Raccordement indépendant</a:t>
            </a:r>
          </a:p>
          <a:p>
            <a:pPr marL="457200" lvl="1" indent="0">
              <a:lnSpc>
                <a:spcPct val="113999"/>
              </a:lnSpc>
              <a:buNone/>
            </a:pPr>
            <a:endParaRPr lang="fr-FR">
              <a:ea typeface="Verdana"/>
            </a:endParaRPr>
          </a:p>
          <a:p>
            <a:r>
              <a:rPr lang="fr-FR">
                <a:ea typeface="Verdana"/>
              </a:rPr>
              <a:t>Estimation préalable de la consommation</a:t>
            </a:r>
          </a:p>
          <a:p>
            <a:pPr lvl="1">
              <a:lnSpc>
                <a:spcPct val="113999"/>
              </a:lnSpc>
              <a:buFont typeface="Arial" panose="05000000000000000000" pitchFamily="2" charset="2"/>
              <a:buChar char="•"/>
            </a:pPr>
            <a:r>
              <a:rPr lang="fr-FR">
                <a:ea typeface="Verdana"/>
              </a:rPr>
              <a:t>S'assurer de la disponibilité suffisante de la ressource</a:t>
            </a:r>
          </a:p>
          <a:p>
            <a:pPr lvl="1">
              <a:lnSpc>
                <a:spcPct val="113999"/>
              </a:lnSpc>
              <a:buFont typeface="Arial" panose="05000000000000000000" pitchFamily="2" charset="2"/>
              <a:buChar char="•"/>
            </a:pPr>
            <a:r>
              <a:rPr lang="fr-FR">
                <a:ea typeface="Verdana"/>
              </a:rPr>
              <a:t>Cadrer la prise en charge financière</a:t>
            </a:r>
          </a:p>
          <a:p>
            <a:pPr lvl="1">
              <a:lnSpc>
                <a:spcPct val="113999"/>
              </a:lnSpc>
              <a:buFont typeface="Arial" panose="05000000000000000000" pitchFamily="2" charset="2"/>
              <a:buChar char="•"/>
            </a:pPr>
            <a:endParaRPr lang="fr-FR">
              <a:ea typeface="Verdana"/>
            </a:endParaRPr>
          </a:p>
          <a:p>
            <a:pPr>
              <a:lnSpc>
                <a:spcPct val="113999"/>
              </a:lnSpc>
            </a:pPr>
            <a:r>
              <a:rPr lang="fr-FR">
                <a:ea typeface="Verdana"/>
              </a:rPr>
              <a:t>Détailler l'emplacement des points de distribution et modalités de prise en charge dans convention d'occupation</a:t>
            </a:r>
          </a:p>
          <a:p>
            <a:pPr>
              <a:lnSpc>
                <a:spcPct val="113999"/>
              </a:lnSpc>
            </a:pPr>
            <a:endParaRPr lang="fr-FR">
              <a:ea typeface="Verdana"/>
            </a:endParaRPr>
          </a:p>
          <a:p>
            <a:pPr marL="0" indent="0">
              <a:lnSpc>
                <a:spcPct val="113999"/>
              </a:lnSpc>
              <a:buNone/>
            </a:pPr>
            <a:r>
              <a:rPr lang="fr-FR" dirty="0">
                <a:ea typeface="Verdana"/>
                <a:hlinkClick r:id="rId2"/>
              </a:rPr>
              <a:t>Voir Boîte à outils Parisculteurs 2021 – Fiche B8</a:t>
            </a:r>
          </a:p>
        </p:txBody>
      </p:sp>
      <p:pic>
        <p:nvPicPr>
          <p:cNvPr id="5" name="Graphique 4" descr="Ampoule et engrenage avec un remplissage uni">
            <a:extLst>
              <a:ext uri="{FF2B5EF4-FFF2-40B4-BE49-F238E27FC236}">
                <a16:creationId xmlns:a16="http://schemas.microsoft.com/office/drawing/2014/main" id="{702B8248-562C-556E-0138-370B95A1E5F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1728" y="5950068"/>
            <a:ext cx="529771" cy="515054"/>
          </a:xfrm>
          <a:prstGeom prst="rect">
            <a:avLst/>
          </a:prstGeom>
        </p:spPr>
      </p:pic>
      <p:sp>
        <p:nvSpPr>
          <p:cNvPr id="7" name="ZoneTexte 6">
            <a:extLst>
              <a:ext uri="{FF2B5EF4-FFF2-40B4-BE49-F238E27FC236}">
                <a16:creationId xmlns:a16="http://schemas.microsoft.com/office/drawing/2014/main" id="{EB6E74C0-43F7-E6E9-51A2-AF1FE29385B4}"/>
              </a:ext>
            </a:extLst>
          </p:cNvPr>
          <p:cNvSpPr txBox="1"/>
          <p:nvPr/>
        </p:nvSpPr>
        <p:spPr>
          <a:xfrm>
            <a:off x="914819" y="6090538"/>
            <a:ext cx="849811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solidFill>
                  <a:srgbClr val="FFC000"/>
                </a:solidFill>
                <a:ea typeface="Verdana"/>
              </a:rPr>
              <a:t>Penser à contacter le conseiller eau de la Chambre d'</a:t>
            </a:r>
            <a:r>
              <a:rPr lang="fr-FR" dirty="0">
                <a:solidFill>
                  <a:srgbClr val="FFC000"/>
                </a:solidFill>
                <a:ea typeface="Verdana"/>
              </a:rPr>
              <a:t>agriculture</a:t>
            </a:r>
          </a:p>
        </p:txBody>
      </p:sp>
    </p:spTree>
    <p:extLst>
      <p:ext uri="{BB962C8B-B14F-4D97-AF65-F5344CB8AC3E}">
        <p14:creationId xmlns:p14="http://schemas.microsoft.com/office/powerpoint/2010/main" val="36048466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AF941-C3C7-7B78-B46D-8D8070BF8DC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A84A4AF-7ED3-F822-1FBA-881317C10B5E}"/>
              </a:ext>
            </a:extLst>
          </p:cNvPr>
          <p:cNvSpPr>
            <a:spLocks noGrp="1"/>
          </p:cNvSpPr>
          <p:nvPr>
            <p:ph type="ctrTitle"/>
          </p:nvPr>
        </p:nvSpPr>
        <p:spPr>
          <a:xfrm>
            <a:off x="1521908" y="2546357"/>
            <a:ext cx="8656372" cy="1015200"/>
          </a:xfrm>
        </p:spPr>
        <p:txBody>
          <a:bodyPr/>
          <a:lstStyle/>
          <a:p>
            <a:pPr algn="ctr"/>
            <a:r>
              <a:rPr lang="fr-FR">
                <a:ea typeface="Verdana"/>
              </a:rPr>
              <a:t>Qualité agronomique et taille nécessaire à l'exploitation</a:t>
            </a:r>
            <a:endParaRPr lang="fr-FR"/>
          </a:p>
        </p:txBody>
      </p:sp>
    </p:spTree>
    <p:extLst>
      <p:ext uri="{BB962C8B-B14F-4D97-AF65-F5344CB8AC3E}">
        <p14:creationId xmlns:p14="http://schemas.microsoft.com/office/powerpoint/2010/main" val="1935587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5296A4-D9F4-4CBA-DB08-CB5431B4C101}"/>
              </a:ext>
            </a:extLst>
          </p:cNvPr>
          <p:cNvSpPr>
            <a:spLocks noGrp="1"/>
          </p:cNvSpPr>
          <p:nvPr>
            <p:ph type="title"/>
          </p:nvPr>
        </p:nvSpPr>
        <p:spPr/>
        <p:txBody>
          <a:bodyPr>
            <a:normAutofit/>
          </a:bodyPr>
          <a:lstStyle/>
          <a:p>
            <a:r>
              <a:rPr lang="fr-FR" sz="2400"/>
              <a:t>Qualité des sols et taille nécessaire à l’exploitation</a:t>
            </a:r>
          </a:p>
        </p:txBody>
      </p:sp>
      <p:sp>
        <p:nvSpPr>
          <p:cNvPr id="3" name="Espace réservé du contenu 2">
            <a:extLst>
              <a:ext uri="{FF2B5EF4-FFF2-40B4-BE49-F238E27FC236}">
                <a16:creationId xmlns:a16="http://schemas.microsoft.com/office/drawing/2014/main" id="{1C211622-05EB-9279-0370-4FA6D6862ABB}"/>
              </a:ext>
            </a:extLst>
          </p:cNvPr>
          <p:cNvSpPr>
            <a:spLocks noGrp="1"/>
          </p:cNvSpPr>
          <p:nvPr>
            <p:ph idx="1"/>
          </p:nvPr>
        </p:nvSpPr>
        <p:spPr/>
        <p:txBody>
          <a:bodyPr vert="horz" lIns="91440" tIns="45720" rIns="91440" bIns="45720" rtlCol="0" anchor="t">
            <a:normAutofit/>
          </a:bodyPr>
          <a:lstStyle/>
          <a:p>
            <a:pPr marL="0" indent="0">
              <a:buNone/>
            </a:pPr>
            <a:r>
              <a:rPr lang="fr-FR" b="1">
                <a:solidFill>
                  <a:srgbClr val="FF0000"/>
                </a:solidFill>
                <a:ea typeface="Verdana"/>
              </a:rPr>
              <a:t>/!\ Points de vigilance</a:t>
            </a:r>
            <a:endParaRPr lang="fr-FR" b="1">
              <a:ea typeface="Verdana"/>
            </a:endParaRPr>
          </a:p>
          <a:p>
            <a:pPr>
              <a:lnSpc>
                <a:spcPct val="113999"/>
              </a:lnSpc>
              <a:buFont typeface="Calibri" panose="05000000000000000000" pitchFamily="2" charset="2"/>
              <a:buChar char="-"/>
            </a:pPr>
            <a:r>
              <a:rPr lang="fr-FR">
                <a:ea typeface="Verdana"/>
              </a:rPr>
              <a:t>Quand l'installation est en pleine terre : être vigilant sur la pollution historique du site</a:t>
            </a:r>
          </a:p>
          <a:p>
            <a:pPr marL="0" indent="0">
              <a:lnSpc>
                <a:spcPct val="113999"/>
              </a:lnSpc>
              <a:buNone/>
            </a:pPr>
            <a:endParaRPr lang="fr-FR">
              <a:ea typeface="Verdana"/>
            </a:endParaRPr>
          </a:p>
          <a:p>
            <a:pPr>
              <a:lnSpc>
                <a:spcPct val="113999"/>
              </a:lnSpc>
              <a:buFont typeface="Calibri" panose="05000000000000000000" pitchFamily="2" charset="2"/>
              <a:buChar char="-"/>
            </a:pPr>
            <a:r>
              <a:rPr lang="fr-FR">
                <a:ea typeface="Verdana"/>
              </a:rPr>
              <a:t>Réaliser une étude de marché pour estimer le besoin de production</a:t>
            </a:r>
          </a:p>
          <a:p>
            <a:pPr marL="0" indent="0">
              <a:lnSpc>
                <a:spcPct val="113999"/>
              </a:lnSpc>
              <a:buNone/>
            </a:pPr>
            <a:endParaRPr lang="fr-FR">
              <a:ea typeface="Verdana"/>
            </a:endParaRPr>
          </a:p>
          <a:p>
            <a:pPr>
              <a:lnSpc>
                <a:spcPct val="113999"/>
              </a:lnSpc>
              <a:buFont typeface="Calibri" panose="05000000000000000000" pitchFamily="2" charset="2"/>
              <a:buChar char="-"/>
            </a:pPr>
            <a:r>
              <a:rPr lang="fr-FR">
                <a:ea typeface="Verdana"/>
              </a:rPr>
              <a:t>Vérifier l'accès à l'eau : existe-t-il un accès hors eau potable?</a:t>
            </a:r>
          </a:p>
          <a:p>
            <a:pPr>
              <a:lnSpc>
                <a:spcPct val="113999"/>
              </a:lnSpc>
              <a:buFont typeface="Calibri" panose="05000000000000000000" pitchFamily="2" charset="2"/>
              <a:buChar char="-"/>
            </a:pPr>
            <a:endParaRPr lang="fr-FR">
              <a:ea typeface="Verdana"/>
            </a:endParaRPr>
          </a:p>
        </p:txBody>
      </p:sp>
      <p:pic>
        <p:nvPicPr>
          <p:cNvPr id="5" name="Graphique 4" descr="Ampoule et engrenage avec un remplissage uni">
            <a:extLst>
              <a:ext uri="{FF2B5EF4-FFF2-40B4-BE49-F238E27FC236}">
                <a16:creationId xmlns:a16="http://schemas.microsoft.com/office/drawing/2014/main" id="{1FA6834A-C2F9-ACFC-0818-6A8985F4DF1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2699" y="5892011"/>
            <a:ext cx="529771" cy="515054"/>
          </a:xfrm>
          <a:prstGeom prst="rect">
            <a:avLst/>
          </a:prstGeom>
        </p:spPr>
      </p:pic>
      <p:sp>
        <p:nvSpPr>
          <p:cNvPr id="7" name="ZoneTexte 6">
            <a:extLst>
              <a:ext uri="{FF2B5EF4-FFF2-40B4-BE49-F238E27FC236}">
                <a16:creationId xmlns:a16="http://schemas.microsoft.com/office/drawing/2014/main" id="{154D53CC-6D27-63FA-5130-8CE98239B820}"/>
              </a:ext>
            </a:extLst>
          </p:cNvPr>
          <p:cNvSpPr txBox="1"/>
          <p:nvPr/>
        </p:nvSpPr>
        <p:spPr>
          <a:xfrm>
            <a:off x="885790" y="6032481"/>
            <a:ext cx="965925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a:solidFill>
                  <a:srgbClr val="FFC000"/>
                </a:solidFill>
                <a:ea typeface="Verdana"/>
              </a:rPr>
              <a:t>Penser à contacter les conseillers sols et eau de la Chambre d'agriculture</a:t>
            </a:r>
          </a:p>
        </p:txBody>
      </p:sp>
    </p:spTree>
    <p:extLst>
      <p:ext uri="{BB962C8B-B14F-4D97-AF65-F5344CB8AC3E}">
        <p14:creationId xmlns:p14="http://schemas.microsoft.com/office/powerpoint/2010/main" val="1635818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DE0C8C-1083-D68F-CFD4-11D0119000C3}"/>
              </a:ext>
            </a:extLst>
          </p:cNvPr>
          <p:cNvSpPr>
            <a:spLocks noGrp="1"/>
          </p:cNvSpPr>
          <p:nvPr>
            <p:ph type="ctrTitle"/>
          </p:nvPr>
        </p:nvSpPr>
        <p:spPr>
          <a:xfrm>
            <a:off x="1714222" y="2778586"/>
            <a:ext cx="8464058" cy="652343"/>
          </a:xfrm>
        </p:spPr>
        <p:txBody>
          <a:bodyPr>
            <a:normAutofit/>
          </a:bodyPr>
          <a:lstStyle/>
          <a:p>
            <a:pPr algn="ctr"/>
            <a:r>
              <a:rPr lang="fr-FR" dirty="0">
                <a:ea typeface="Verdana"/>
              </a:rPr>
              <a:t>Ressources </a:t>
            </a:r>
            <a:r>
              <a:rPr lang="fr-FR">
                <a:ea typeface="Verdana"/>
              </a:rPr>
              <a:t>complémentaires</a:t>
            </a:r>
            <a:endParaRPr lang="fr-FR" dirty="0">
              <a:ea typeface="Verdana"/>
            </a:endParaRPr>
          </a:p>
        </p:txBody>
      </p:sp>
    </p:spTree>
    <p:extLst>
      <p:ext uri="{BB962C8B-B14F-4D97-AF65-F5344CB8AC3E}">
        <p14:creationId xmlns:p14="http://schemas.microsoft.com/office/powerpoint/2010/main" val="25834184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228B9-20B5-4E6F-1CCD-6F372DA99A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CC93BED-6B9F-77CF-8D19-0D2A83FEFDBF}"/>
              </a:ext>
            </a:extLst>
          </p:cNvPr>
          <p:cNvSpPr>
            <a:spLocks noGrp="1"/>
          </p:cNvSpPr>
          <p:nvPr>
            <p:ph type="title"/>
          </p:nvPr>
        </p:nvSpPr>
        <p:spPr/>
        <p:txBody>
          <a:bodyPr/>
          <a:lstStyle/>
          <a:p>
            <a:r>
              <a:rPr lang="fr-FR" dirty="0">
                <a:ea typeface="Verdana"/>
              </a:rPr>
              <a:t>Formations </a:t>
            </a:r>
            <a:r>
              <a:rPr lang="fr-FR" dirty="0" err="1">
                <a:ea typeface="Verdana"/>
              </a:rPr>
              <a:t>Resolia</a:t>
            </a:r>
            <a:endParaRPr lang="fr-FR" dirty="0" err="1"/>
          </a:p>
        </p:txBody>
      </p:sp>
      <p:sp>
        <p:nvSpPr>
          <p:cNvPr id="3" name="Espace réservé du contenu 2">
            <a:extLst>
              <a:ext uri="{FF2B5EF4-FFF2-40B4-BE49-F238E27FC236}">
                <a16:creationId xmlns:a16="http://schemas.microsoft.com/office/drawing/2014/main" id="{662CC1A4-2FD1-61A1-FC5F-9F7826C6E649}"/>
              </a:ext>
            </a:extLst>
          </p:cNvPr>
          <p:cNvSpPr>
            <a:spLocks noGrp="1"/>
          </p:cNvSpPr>
          <p:nvPr>
            <p:ph idx="1"/>
          </p:nvPr>
        </p:nvSpPr>
        <p:spPr/>
        <p:txBody>
          <a:bodyPr vert="horz" lIns="91440" tIns="45720" rIns="91440" bIns="45720" rtlCol="0" anchor="t">
            <a:normAutofit/>
          </a:bodyPr>
          <a:lstStyle/>
          <a:p>
            <a:r>
              <a:rPr lang="fr-FR" dirty="0">
                <a:ea typeface="Verdana"/>
                <a:hlinkClick r:id="rId2"/>
              </a:rPr>
              <a:t>Les bases de l'agriculture urbaine</a:t>
            </a:r>
            <a:r>
              <a:rPr lang="fr-FR">
                <a:ea typeface="Verdana"/>
              </a:rPr>
              <a:t> - 2,5h à distance</a:t>
            </a:r>
            <a:endParaRPr lang="fr-FR" dirty="0">
              <a:ea typeface="Verdana"/>
            </a:endParaRPr>
          </a:p>
          <a:p>
            <a:pPr marL="0" indent="0">
              <a:lnSpc>
                <a:spcPct val="113999"/>
              </a:lnSpc>
              <a:buNone/>
            </a:pPr>
            <a:endParaRPr lang="fr-FR" dirty="0">
              <a:ea typeface="Verdana"/>
            </a:endParaRPr>
          </a:p>
          <a:p>
            <a:pPr>
              <a:lnSpc>
                <a:spcPct val="113999"/>
              </a:lnSpc>
            </a:pPr>
            <a:r>
              <a:rPr lang="fr-FR" dirty="0">
                <a:ea typeface="Verdana"/>
                <a:hlinkClick r:id="rId3"/>
              </a:rPr>
              <a:t>Appuyer les collectivités : de la stratégie foncière aux projets</a:t>
            </a:r>
            <a:r>
              <a:rPr lang="fr-FR" dirty="0">
                <a:ea typeface="Verdana"/>
              </a:rPr>
              <a:t> </a:t>
            </a:r>
            <a:r>
              <a:rPr lang="fr-FR">
                <a:ea typeface="Verdana"/>
              </a:rPr>
              <a:t>– 3,5 jours en présentiel</a:t>
            </a:r>
            <a:endParaRPr lang="fr-FR" dirty="0">
              <a:ea typeface="Verdana"/>
            </a:endParaRPr>
          </a:p>
          <a:p>
            <a:pPr marL="0" indent="0">
              <a:lnSpc>
                <a:spcPct val="113999"/>
              </a:lnSpc>
              <a:buNone/>
            </a:pPr>
            <a:endParaRPr lang="fr-FR" dirty="0">
              <a:ea typeface="Verdana"/>
            </a:endParaRPr>
          </a:p>
          <a:p>
            <a:pPr>
              <a:lnSpc>
                <a:spcPct val="113999"/>
              </a:lnSpc>
            </a:pPr>
            <a:r>
              <a:rPr lang="fr-FR" dirty="0">
                <a:ea typeface="Verdana"/>
                <a:hlinkClick r:id="rId4"/>
              </a:rPr>
              <a:t>Les nouvelles formes d'installation individuelles et collectives</a:t>
            </a:r>
            <a:r>
              <a:rPr lang="fr-FR">
                <a:ea typeface="Verdana"/>
              </a:rPr>
              <a:t> - - 2 jours en présentiel</a:t>
            </a:r>
            <a:endParaRPr lang="fr-FR" dirty="0">
              <a:ea typeface="Verdana"/>
            </a:endParaRPr>
          </a:p>
          <a:p>
            <a:pPr>
              <a:lnSpc>
                <a:spcPct val="113999"/>
              </a:lnSpc>
            </a:pPr>
            <a:endParaRPr lang="fr-FR" dirty="0">
              <a:ea typeface="Verdana"/>
            </a:endParaRPr>
          </a:p>
        </p:txBody>
      </p:sp>
    </p:spTree>
    <p:extLst>
      <p:ext uri="{BB962C8B-B14F-4D97-AF65-F5344CB8AC3E}">
        <p14:creationId xmlns:p14="http://schemas.microsoft.com/office/powerpoint/2010/main" val="79246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795F9-6B40-D92F-8605-86597A83E6E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DB76EE-EBBB-E200-252F-8ED49747A134}"/>
              </a:ext>
            </a:extLst>
          </p:cNvPr>
          <p:cNvSpPr>
            <a:spLocks noGrp="1"/>
          </p:cNvSpPr>
          <p:nvPr>
            <p:ph type="title"/>
          </p:nvPr>
        </p:nvSpPr>
        <p:spPr>
          <a:xfrm>
            <a:off x="133200" y="365125"/>
            <a:ext cx="11117885" cy="864000"/>
          </a:xfrm>
        </p:spPr>
        <p:txBody>
          <a:bodyPr>
            <a:normAutofit/>
          </a:bodyPr>
          <a:lstStyle/>
          <a:p>
            <a:r>
              <a:rPr lang="fr-FR" sz="2400">
                <a:ea typeface="Verdana"/>
              </a:rPr>
              <a:t>Ressources complémentaires et contacts</a:t>
            </a:r>
          </a:p>
        </p:txBody>
      </p:sp>
      <p:sp>
        <p:nvSpPr>
          <p:cNvPr id="3" name="Espace réservé du contenu 2">
            <a:extLst>
              <a:ext uri="{FF2B5EF4-FFF2-40B4-BE49-F238E27FC236}">
                <a16:creationId xmlns:a16="http://schemas.microsoft.com/office/drawing/2014/main" id="{445F0A9F-B964-51CD-C9E3-1AA46273BDC0}"/>
              </a:ext>
            </a:extLst>
          </p:cNvPr>
          <p:cNvSpPr>
            <a:spLocks noGrp="1"/>
          </p:cNvSpPr>
          <p:nvPr>
            <p:ph idx="1"/>
          </p:nvPr>
        </p:nvSpPr>
        <p:spPr>
          <a:xfrm>
            <a:off x="851543" y="1867886"/>
            <a:ext cx="10051200" cy="4428000"/>
          </a:xfrm>
        </p:spPr>
        <p:txBody>
          <a:bodyPr vert="horz" lIns="91440" tIns="45720" rIns="91440" bIns="45720" rtlCol="0" anchor="t">
            <a:normAutofit fontScale="92500" lnSpcReduction="10000"/>
          </a:bodyPr>
          <a:lstStyle/>
          <a:p>
            <a:pPr marL="0" indent="0">
              <a:lnSpc>
                <a:spcPct val="113999"/>
              </a:lnSpc>
              <a:buNone/>
            </a:pPr>
            <a:r>
              <a:rPr lang="fr-FR">
                <a:ea typeface="Verdana"/>
              </a:rPr>
              <a:t>Pour aller plus loin :</a:t>
            </a:r>
            <a:endParaRPr lang="fr-FR"/>
          </a:p>
          <a:p>
            <a:pPr lvl="1">
              <a:lnSpc>
                <a:spcPct val="113999"/>
              </a:lnSpc>
              <a:buFont typeface="Courier New" panose="05000000000000000000" pitchFamily="2" charset="2"/>
              <a:buChar char="o"/>
            </a:pPr>
            <a:r>
              <a:rPr lang="fr-FR">
                <a:ea typeface="Verdana"/>
              </a:rPr>
              <a:t>Guide du RMT Agricultures urbaines : </a:t>
            </a:r>
            <a:r>
              <a:rPr lang="fr-FR" dirty="0">
                <a:ea typeface="+mn-lt"/>
                <a:cs typeface="+mn-lt"/>
                <a:hlinkClick r:id="rId2"/>
              </a:rPr>
              <a:t>AIDE A LA DECISION EN AGRICULTURE URBAINE Aspects juridiques et administratifs</a:t>
            </a:r>
            <a:endParaRPr lang="fr-FR">
              <a:ea typeface="+mn-lt"/>
              <a:cs typeface="+mn-lt"/>
            </a:endParaRPr>
          </a:p>
          <a:p>
            <a:pPr lvl="2">
              <a:lnSpc>
                <a:spcPct val="113999"/>
              </a:lnSpc>
              <a:buFont typeface="Wingdings" panose="05000000000000000000" pitchFamily="2" charset="2"/>
              <a:buChar char="§"/>
            </a:pPr>
            <a:r>
              <a:rPr lang="fr-FR">
                <a:ea typeface="Verdana"/>
              </a:rPr>
              <a:t>Droit des sociétés : p.13 à 16</a:t>
            </a:r>
            <a:endParaRPr lang="fr-FR" dirty="0">
              <a:ea typeface="Verdana"/>
            </a:endParaRPr>
          </a:p>
          <a:p>
            <a:pPr lvl="2">
              <a:lnSpc>
                <a:spcPct val="113999"/>
              </a:lnSpc>
              <a:buFont typeface="Wingdings" panose="05000000000000000000" pitchFamily="2" charset="2"/>
              <a:buChar char="§"/>
            </a:pPr>
            <a:r>
              <a:rPr lang="fr-FR" dirty="0">
                <a:ea typeface="Verdana"/>
              </a:rPr>
              <a:t>Affiliation </a:t>
            </a:r>
            <a:r>
              <a:rPr lang="fr-FR">
                <a:ea typeface="Verdana"/>
              </a:rPr>
              <a:t>sociale : p.17 à 20</a:t>
            </a:r>
            <a:endParaRPr lang="fr-FR" dirty="0">
              <a:ea typeface="Verdana"/>
            </a:endParaRPr>
          </a:p>
          <a:p>
            <a:pPr lvl="2">
              <a:lnSpc>
                <a:spcPct val="113999"/>
              </a:lnSpc>
              <a:buFont typeface="Wingdings" panose="05000000000000000000" pitchFamily="2" charset="2"/>
              <a:buChar char="§"/>
            </a:pPr>
            <a:r>
              <a:rPr lang="fr-FR">
                <a:ea typeface="Verdana"/>
              </a:rPr>
              <a:t>Fiscalité : p.26 à 29</a:t>
            </a:r>
            <a:endParaRPr lang="fr-FR" dirty="0">
              <a:ea typeface="Verdana"/>
            </a:endParaRPr>
          </a:p>
          <a:p>
            <a:pPr lvl="2">
              <a:lnSpc>
                <a:spcPct val="113999"/>
              </a:lnSpc>
              <a:buFont typeface="Arial" panose="020B0604020202020204" pitchFamily="34" charset="0"/>
              <a:buChar char="§"/>
            </a:pPr>
            <a:endParaRPr lang="fr-FR" dirty="0">
              <a:ea typeface="Verdana"/>
            </a:endParaRPr>
          </a:p>
          <a:p>
            <a:pPr marL="0" indent="0">
              <a:lnSpc>
                <a:spcPct val="113999"/>
              </a:lnSpc>
              <a:buNone/>
            </a:pPr>
            <a:r>
              <a:rPr lang="fr-FR" dirty="0">
                <a:ea typeface="Verdana"/>
              </a:rPr>
              <a:t>Membres </a:t>
            </a:r>
            <a:r>
              <a:rPr lang="fr-FR">
                <a:ea typeface="Verdana"/>
              </a:rPr>
              <a:t>du groupe de travail agriculture urbaine des CA : </a:t>
            </a:r>
            <a:r>
              <a:rPr lang="fr-FR" dirty="0">
                <a:ea typeface="+mn-lt"/>
                <a:cs typeface="+mn-lt"/>
                <a:hlinkClick r:id="rId3"/>
              </a:rPr>
              <a:t>Annuaire_groupe_travail_AU.xlsx</a:t>
            </a:r>
          </a:p>
          <a:p>
            <a:pPr marL="0" indent="0">
              <a:lnSpc>
                <a:spcPct val="113999"/>
              </a:lnSpc>
              <a:buNone/>
            </a:pPr>
            <a:endParaRPr lang="fr-FR" dirty="0">
              <a:ea typeface="+mn-lt"/>
              <a:cs typeface="+mn-lt"/>
            </a:endParaRPr>
          </a:p>
          <a:p>
            <a:pPr marL="0" indent="0">
              <a:lnSpc>
                <a:spcPct val="113999"/>
              </a:lnSpc>
              <a:buNone/>
            </a:pPr>
            <a:r>
              <a:rPr lang="fr-FR">
                <a:ea typeface="+mn-lt"/>
                <a:cs typeface="+mn-lt"/>
              </a:rPr>
              <a:t>Contacts locaux : DDT – MSA – DREES (droit du travail)</a:t>
            </a:r>
            <a:endParaRPr lang="fr-FR" dirty="0">
              <a:ea typeface="+mn-lt"/>
              <a:cs typeface="+mn-lt"/>
            </a:endParaRPr>
          </a:p>
        </p:txBody>
      </p:sp>
    </p:spTree>
    <p:extLst>
      <p:ext uri="{BB962C8B-B14F-4D97-AF65-F5344CB8AC3E}">
        <p14:creationId xmlns:p14="http://schemas.microsoft.com/office/powerpoint/2010/main" val="3495929133"/>
      </p:ext>
    </p:extLst>
  </p:cSld>
  <p:clrMapOvr>
    <a:masterClrMapping/>
  </p:clrMapOvr>
</p:sld>
</file>

<file path=ppt/theme/theme1.xml><?xml version="1.0" encoding="utf-8"?>
<a:theme xmlns:a="http://schemas.openxmlformats.org/drawingml/2006/main" name="APCA_V3">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3" id="{FA153C38-360E-4904-92F8-528C1449CBD9}" vid="{9638920B-64DA-48A7-802C-73AD66BF328A}"/>
    </a:ext>
  </a:extLst>
</a:theme>
</file>

<file path=ppt/theme/theme2.xml><?xml version="1.0" encoding="utf-8"?>
<a:theme xmlns:a="http://schemas.openxmlformats.org/drawingml/2006/main" name="2_APCA_V3">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3" id="{FA153C38-360E-4904-92F8-528C1449CBD9}" vid="{9638920B-64DA-48A7-802C-73AD66BF328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3454EFFE58394FBE9F2A9DCD90C683" ma:contentTypeVersion="3" ma:contentTypeDescription="Crée un document." ma:contentTypeScope="" ma:versionID="94af66ba5a2fa22eaf6ff41cd533636e">
  <xsd:schema xmlns:xsd="http://www.w3.org/2001/XMLSchema" xmlns:xs="http://www.w3.org/2001/XMLSchema" xmlns:p="http://schemas.microsoft.com/office/2006/metadata/properties" xmlns:ns2="9c8f8c9f-c5fb-40c9-b55f-b66001300e40" targetNamespace="http://schemas.microsoft.com/office/2006/metadata/properties" ma:root="true" ma:fieldsID="d5c3937eadc29ea73aaef3fc38feb01c" ns2:_="">
    <xsd:import namespace="9c8f8c9f-c5fb-40c9-b55f-b66001300e40"/>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8f8c9f-c5fb-40c9-b55f-b66001300e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3D387B-08A0-4944-BBE5-0419FC3F9372}">
  <ds:schemaRefs>
    <ds:schemaRef ds:uri="9c8f8c9f-c5fb-40c9-b55f-b66001300e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375DA4E-8961-4D95-BD6D-44DEB6D618B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6D03621B-29DD-4904-ADE5-1D7B4273349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APCA_V3</Template>
  <Application>Microsoft Office PowerPoint</Application>
  <PresentationFormat>Grand écran</PresentationFormat>
  <Slides>31</Slides>
  <Notes>7</Notes>
  <HiddenSlides>0</HiddenSlides>
  <ScaleCrop>false</ScaleCrop>
  <HeadingPairs>
    <vt:vector size="4" baseType="variant">
      <vt:variant>
        <vt:lpstr>Thème</vt:lpstr>
      </vt:variant>
      <vt:variant>
        <vt:i4>2</vt:i4>
      </vt:variant>
      <vt:variant>
        <vt:lpstr>Titres des diapositives</vt:lpstr>
      </vt:variant>
      <vt:variant>
        <vt:i4>31</vt:i4>
      </vt:variant>
    </vt:vector>
  </HeadingPairs>
  <TitlesOfParts>
    <vt:vector size="33" baseType="lpstr">
      <vt:lpstr>APCA_V3</vt:lpstr>
      <vt:lpstr>2_APCA_V3</vt:lpstr>
      <vt:lpstr>Diapo titre</vt:lpstr>
      <vt:lpstr>Présentation PowerPoint</vt:lpstr>
      <vt:lpstr>Définition de l'activité agricole</vt:lpstr>
      <vt:lpstr>Définition juridique de l'activité agricole</vt:lpstr>
      <vt:lpstr>Définition sociale de l'activité agricole</vt:lpstr>
      <vt:lpstr>Définition de l'activité agricole pour les aides de la PAC</vt:lpstr>
      <vt:lpstr>Définition de l'activité agricole et subventions des collectivités</vt:lpstr>
      <vt:lpstr>Définition des bénéfices agricoles</vt:lpstr>
      <vt:lpstr>Définition de l'activité agricole et droit de l'urbanisme</vt:lpstr>
      <vt:lpstr>Changements de destination pour exercer une activité agricole</vt:lpstr>
      <vt:lpstr>Autorisation d'exploiter</vt:lpstr>
      <vt:lpstr>Autorisation d'exploiter</vt:lpstr>
      <vt:lpstr>Nature de mise à disposition du foncier et mode de faire valoir</vt:lpstr>
      <vt:lpstr>Cas de la propriété des collectivités</vt:lpstr>
      <vt:lpstr>Cas de la propriété privée</vt:lpstr>
      <vt:lpstr>Statut du fermage</vt:lpstr>
      <vt:lpstr>Droits liés au foncier utilisé</vt:lpstr>
      <vt:lpstr>Droits du locataire - règles de construction</vt:lpstr>
      <vt:lpstr>Autorisations d'urbanisme</vt:lpstr>
      <vt:lpstr>Autorisations d'urbanisme liées aux serres</vt:lpstr>
      <vt:lpstr>Fiscalité</vt:lpstr>
      <vt:lpstr>Taxes applicables aux activités agricoles en zones urbaines</vt:lpstr>
      <vt:lpstr>Accessibilité du foncier</vt:lpstr>
      <vt:lpstr>Accessibilité du lieu</vt:lpstr>
      <vt:lpstr>Raccordement aux réseaux</vt:lpstr>
      <vt:lpstr>Raccordement aux réseaux (eau, électricité…)</vt:lpstr>
      <vt:lpstr>Qualité agronomique et taille nécessaire à l'exploitation</vt:lpstr>
      <vt:lpstr>Qualité des sols et taille nécessaire à l’exploitation</vt:lpstr>
      <vt:lpstr>Ressources complémentaires</vt:lpstr>
      <vt:lpstr>Formations Resolia</vt:lpstr>
      <vt:lpstr>Ressources complémentaires et contacts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nadine robion</dc:creator>
  <cp:revision>449</cp:revision>
  <dcterms:created xsi:type="dcterms:W3CDTF">2021-11-11T17:32:11Z</dcterms:created>
  <dcterms:modified xsi:type="dcterms:W3CDTF">2026-07-17T08:41:57Z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0x010100D13454EFFE58394FBE9F2A9DCD90C683</vt:lpwstr>
  </property>
</Properties>
</file>