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3.xml" ContentType="application/vnd.openxmlformats-officedocument.drawingml.chartshapes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4.xml" ContentType="application/vnd.openxmlformats-officedocument.drawingml.chartshapes+xml"/>
  <Override PartName="/ppt/charts/chart5.xml" ContentType="application/vnd.openxmlformats-officedocument.drawingml.chart+xml"/>
  <Override PartName="/ppt/drawings/drawing5.xml" ContentType="application/vnd.openxmlformats-officedocument.drawingml.chartshapes+xml"/>
  <Override PartName="/ppt/charts/chart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rawings/drawing6.xml" ContentType="application/vnd.openxmlformats-officedocument.drawingml.chartshapes+xml"/>
  <Override PartName="/ppt/charts/chart7.xml" ContentType="application/vnd.openxmlformats-officedocument.drawingml.chart+xml"/>
  <Override PartName="/ppt/drawings/drawing7.xml" ContentType="application/vnd.openxmlformats-officedocument.drawingml.chartshape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  <p:sldMasterId id="2147483732" r:id="rId2"/>
    <p:sldMasterId id="2147483734" r:id="rId3"/>
  </p:sldMasterIdLst>
  <p:notesMasterIdLst>
    <p:notesMasterId r:id="rId51"/>
  </p:notesMasterIdLst>
  <p:sldIdLst>
    <p:sldId id="307" r:id="rId4"/>
    <p:sldId id="275" r:id="rId5"/>
    <p:sldId id="318" r:id="rId6"/>
    <p:sldId id="266" r:id="rId7"/>
    <p:sldId id="276" r:id="rId8"/>
    <p:sldId id="277" r:id="rId9"/>
    <p:sldId id="319" r:id="rId10"/>
    <p:sldId id="279" r:id="rId11"/>
    <p:sldId id="687" r:id="rId12"/>
    <p:sldId id="699" r:id="rId13"/>
    <p:sldId id="696" r:id="rId14"/>
    <p:sldId id="700" r:id="rId15"/>
    <p:sldId id="701" r:id="rId16"/>
    <p:sldId id="702" r:id="rId17"/>
    <p:sldId id="694" r:id="rId18"/>
    <p:sldId id="288" r:id="rId19"/>
    <p:sldId id="296" r:id="rId20"/>
    <p:sldId id="289" r:id="rId21"/>
    <p:sldId id="308" r:id="rId22"/>
    <p:sldId id="306" r:id="rId23"/>
    <p:sldId id="273" r:id="rId24"/>
    <p:sldId id="295" r:id="rId25"/>
    <p:sldId id="291" r:id="rId26"/>
    <p:sldId id="290" r:id="rId27"/>
    <p:sldId id="293" r:id="rId28"/>
    <p:sldId id="280" r:id="rId29"/>
    <p:sldId id="309" r:id="rId30"/>
    <p:sldId id="298" r:id="rId31"/>
    <p:sldId id="301" r:id="rId32"/>
    <p:sldId id="300" r:id="rId33"/>
    <p:sldId id="305" r:id="rId34"/>
    <p:sldId id="299" r:id="rId35"/>
    <p:sldId id="302" r:id="rId36"/>
    <p:sldId id="303" r:id="rId37"/>
    <p:sldId id="316" r:id="rId38"/>
    <p:sldId id="281" r:id="rId39"/>
    <p:sldId id="256" r:id="rId40"/>
    <p:sldId id="278" r:id="rId41"/>
    <p:sldId id="285" r:id="rId42"/>
    <p:sldId id="294" r:id="rId43"/>
    <p:sldId id="286" r:id="rId44"/>
    <p:sldId id="287" r:id="rId45"/>
    <p:sldId id="292" r:id="rId46"/>
    <p:sldId id="310" r:id="rId47"/>
    <p:sldId id="263" r:id="rId48"/>
    <p:sldId id="311" r:id="rId49"/>
    <p:sldId id="312" r:id="rId50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CC66FF"/>
    <a:srgbClr val="CC9900"/>
    <a:srgbClr val="66FF33"/>
    <a:srgbClr val="FFCCFF"/>
    <a:srgbClr val="FF6600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4714" autoAdjust="0"/>
  </p:normalViewPr>
  <p:slideViewPr>
    <p:cSldViewPr>
      <p:cViewPr varScale="1">
        <p:scale>
          <a:sx n="99" d="100"/>
          <a:sy n="99" d="100"/>
        </p:scale>
        <p:origin x="194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tableStyles" Target="tableStyle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viewProps" Target="viewProps.xml"/><Relationship Id="rId5" Type="http://schemas.openxmlformats.org/officeDocument/2006/relationships/slide" Target="slides/slide2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8" Type="http://schemas.openxmlformats.org/officeDocument/2006/relationships/slide" Target="slides/slide5.xml"/><Relationship Id="rId51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tilisateur\Desktop\transfert%20nov%202020\PALVIP%20peche\synth&#232;se%20p&#234;che%202018-2020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tilisateur\Desktop\transfert%20nov%202020\PALVIP%20peche\synth&#232;se%20p&#234;che%202018-2020.xlsx" TargetMode="Externa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tilisateur\Desktop\transfert%20nov%202020\PALVIP%20peche\synth&#232;se%20p&#234;che%202018-2020.xlsx" TargetMode="Externa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UDEX\Desktop\F-PEC-23-07%20et%2009%20Malcons_Sweetreine_Certis%20et%20Vivagro\Technique\M&#233;t&#233;o%202023.xlsx" TargetMode="Externa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oleObject" Target="file:///C:\Users\manon\SynologyDrive\Commun\00%20-%20RESEAU%20COMMUN%20SUDEXPE\01%20-%20TECHNIQUE\ESSAIS%20PRIVES%20PHYTO\NOYAUX\2023\Essais%20conventionnels\F-PEC-23-07%20et%2009%20Malcons_Sweetreine_Certis%20et%20Vivagro\Technique\Notmalcons%20Sweetreine%202023.xlsx" TargetMode="Externa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anon\SynologyDrive\Commun\00%20-%20RESEAU%20COMMUN%20SUDEXPE\01%20-%20TECHNIQUE\ESSAIS%20PRIVES%20PHYTO\NOYAUX\2023\Essais%20conventionnels\F-PEC-23-05%20Malcons_De%20Sangosse%20Coraline%20I8\Administratif\M&#233;t&#233;o%20De%20Sangosse%20malcons%202023.xlsx" TargetMode="Externa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chartUserShapes" Target="../drawings/drawing6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oleObject" Target="file:///\\192.168.0.9\commun\00%20-%20RESEAU%20COMMUN%20SUDEXPE\01%20-%20TECHNIQUE\ESSAIS%20PRIVES%20PHYTO\NOYAUX\2023\Essais%20conventionnels\F-PEC-23-05%20Malcons_De%20Sangosse%20Coraline%20I8\Technique\Notmalcons-Coraline%20DS%202023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r>
              <a:rPr lang="fr-FR" dirty="0"/>
              <a:t>Pourcentage de fruits pourris</a:t>
            </a:r>
          </a:p>
          <a:p>
            <a:pPr>
              <a:defRPr/>
            </a:pPr>
            <a:r>
              <a:rPr lang="fr-FR" dirty="0"/>
              <a:t>Compilation des années 2018, 2019 et 2020</a:t>
            </a:r>
          </a:p>
        </c:rich>
      </c:tx>
      <c:layout>
        <c:manualLayout>
          <c:xMode val="edge"/>
          <c:yMode val="edge"/>
          <c:x val="0.25545415429628676"/>
          <c:y val="2.3012552301255231E-2"/>
        </c:manualLayout>
      </c:layout>
      <c:overlay val="0"/>
      <c:spPr>
        <a:noFill/>
        <a:ln>
          <a:solidFill>
            <a:sysClr val="windowText" lastClr="000000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  <a:cs typeface="+mn-cs"/>
            </a:defRPr>
          </a:pPr>
          <a:endParaRPr lang="fr-FR"/>
        </a:p>
      </c:txPr>
    </c:title>
    <c:autoTitleDeleted val="0"/>
    <c:plotArea>
      <c:layout>
        <c:manualLayout>
          <c:layoutTarget val="inner"/>
          <c:xMode val="edge"/>
          <c:yMode val="edge"/>
          <c:x val="0.15105627554027731"/>
          <c:y val="0.13934698748890795"/>
          <c:w val="0.82434176024148242"/>
          <c:h val="0.67397169591545092"/>
        </c:manualLayout>
      </c:layout>
      <c:lineChart>
        <c:grouping val="standard"/>
        <c:varyColors val="0"/>
        <c:ser>
          <c:idx val="0"/>
          <c:order val="0"/>
          <c:tx>
            <c:strRef>
              <c:f>'Tableaux pour stats'!$C$71</c:f>
              <c:strCache>
                <c:ptCount val="1"/>
                <c:pt idx="0">
                  <c:v>Témoin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'Tableaux pour stats'!$D$70:$G$70</c:f>
              <c:strCache>
                <c:ptCount val="4"/>
                <c:pt idx="0">
                  <c:v>R+4 </c:v>
                </c:pt>
                <c:pt idx="1">
                  <c:v>R+7 </c:v>
                </c:pt>
                <c:pt idx="2">
                  <c:v>R+10 </c:v>
                </c:pt>
                <c:pt idx="3">
                  <c:v>R+14</c:v>
                </c:pt>
              </c:strCache>
            </c:strRef>
          </c:cat>
          <c:val>
            <c:numRef>
              <c:f>'Tableaux pour stats'!$D$71:$G$71</c:f>
              <c:numCache>
                <c:formatCode>0%</c:formatCode>
                <c:ptCount val="4"/>
                <c:pt idx="0">
                  <c:v>9.2592592592592587E-3</c:v>
                </c:pt>
                <c:pt idx="1">
                  <c:v>0.20277777777777781</c:v>
                </c:pt>
                <c:pt idx="2">
                  <c:v>0.31018518518518517</c:v>
                </c:pt>
                <c:pt idx="3">
                  <c:v>0.43796296296296311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B60-4319-A8F8-E1B9D30FDF81}"/>
            </c:ext>
          </c:extLst>
        </c:ser>
        <c:ser>
          <c:idx val="1"/>
          <c:order val="1"/>
          <c:tx>
            <c:strRef>
              <c:f>'Tableaux pour stats'!$C$72</c:f>
              <c:strCache>
                <c:ptCount val="1"/>
                <c:pt idx="0">
                  <c:v>Armicarb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'Tableaux pour stats'!$D$70:$G$70</c:f>
              <c:strCache>
                <c:ptCount val="4"/>
                <c:pt idx="0">
                  <c:v>R+4 </c:v>
                </c:pt>
                <c:pt idx="1">
                  <c:v>R+7 </c:v>
                </c:pt>
                <c:pt idx="2">
                  <c:v>R+10 </c:v>
                </c:pt>
                <c:pt idx="3">
                  <c:v>R+14</c:v>
                </c:pt>
              </c:strCache>
            </c:strRef>
          </c:cat>
          <c:val>
            <c:numRef>
              <c:f>'Tableaux pour stats'!$D$72:$G$72</c:f>
              <c:numCache>
                <c:formatCode>0%</c:formatCode>
                <c:ptCount val="4"/>
                <c:pt idx="0">
                  <c:v>1.388888888888889E-2</c:v>
                </c:pt>
                <c:pt idx="1">
                  <c:v>8.0555555555555547E-2</c:v>
                </c:pt>
                <c:pt idx="2">
                  <c:v>0.21481481481481482</c:v>
                </c:pt>
                <c:pt idx="3">
                  <c:v>0.35092592592592592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B60-4319-A8F8-E1B9D30FDF81}"/>
            </c:ext>
          </c:extLst>
        </c:ser>
        <c:ser>
          <c:idx val="2"/>
          <c:order val="2"/>
          <c:tx>
            <c:strRef>
              <c:f>'Tableaux pour stats'!$C$73</c:f>
              <c:strCache>
                <c:ptCount val="1"/>
                <c:pt idx="0">
                  <c:v>Amylo X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strRef>
              <c:f>'Tableaux pour stats'!$D$70:$G$70</c:f>
              <c:strCache>
                <c:ptCount val="4"/>
                <c:pt idx="0">
                  <c:v>R+4 </c:v>
                </c:pt>
                <c:pt idx="1">
                  <c:v>R+7 </c:v>
                </c:pt>
                <c:pt idx="2">
                  <c:v>R+10 </c:v>
                </c:pt>
                <c:pt idx="3">
                  <c:v>R+14</c:v>
                </c:pt>
              </c:strCache>
            </c:strRef>
          </c:cat>
          <c:val>
            <c:numRef>
              <c:f>'Tableaux pour stats'!$D$73:$G$73</c:f>
              <c:numCache>
                <c:formatCode>0%</c:formatCode>
                <c:ptCount val="4"/>
                <c:pt idx="0">
                  <c:v>5.8333333333333327E-2</c:v>
                </c:pt>
                <c:pt idx="1">
                  <c:v>0.1898148148148148</c:v>
                </c:pt>
                <c:pt idx="2">
                  <c:v>0.26851851851851855</c:v>
                </c:pt>
                <c:pt idx="3">
                  <c:v>0.32962962962962961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B60-4319-A8F8-E1B9D30FDF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07400200"/>
        <c:axId val="507402552"/>
      </c:lineChart>
      <c:catAx>
        <c:axId val="507400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fr-FR"/>
          </a:p>
        </c:txPr>
        <c:crossAx val="507402552"/>
        <c:crosses val="autoZero"/>
        <c:auto val="1"/>
        <c:lblAlgn val="ctr"/>
        <c:lblOffset val="100"/>
        <c:noMultiLvlLbl val="0"/>
      </c:catAx>
      <c:valAx>
        <c:axId val="507402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fr-FR"/>
          </a:p>
        </c:txPr>
        <c:crossAx val="507400200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fr-FR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latin typeface="Cambria" panose="02040503050406030204" pitchFamily="18" charset="0"/>
          <a:ea typeface="Cambria" panose="02040503050406030204" pitchFamily="18" charset="0"/>
        </a:defRPr>
      </a:pPr>
      <a:endParaRPr lang="fr-FR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r>
              <a:rPr lang="fr-FR" sz="2000"/>
              <a:t>Pourcentage de fruits moniliés pour les années 2019 et 2020</a:t>
            </a:r>
          </a:p>
        </c:rich>
      </c:tx>
      <c:layout>
        <c:manualLayout>
          <c:xMode val="edge"/>
          <c:yMode val="edge"/>
          <c:x val="0.17003754141388061"/>
          <c:y val="1.2552301255230125E-2"/>
        </c:manualLayout>
      </c:layout>
      <c:overlay val="0"/>
      <c:spPr>
        <a:noFill/>
        <a:ln>
          <a:solidFill>
            <a:sysClr val="windowText" lastClr="000000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  <a:cs typeface="+mn-cs"/>
            </a:defRPr>
          </a:pPr>
          <a:endParaRPr lang="fr-F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'Tableaux pour stats'!$C$122</c:f>
              <c:strCache>
                <c:ptCount val="1"/>
                <c:pt idx="0">
                  <c:v>Témoin</c:v>
                </c:pt>
              </c:strCache>
            </c:strRef>
          </c:tx>
          <c:spPr>
            <a:ln w="28575" cap="rnd">
              <a:solidFill>
                <a:schemeClr val="accent1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'Tableaux pour stats'!$D$121:$H$121</c:f>
              <c:strCache>
                <c:ptCount val="5"/>
                <c:pt idx="0">
                  <c:v>R+4 </c:v>
                </c:pt>
                <c:pt idx="1">
                  <c:v>R+7 </c:v>
                </c:pt>
                <c:pt idx="2">
                  <c:v>R+10 </c:v>
                </c:pt>
                <c:pt idx="3">
                  <c:v>R+14 </c:v>
                </c:pt>
                <c:pt idx="4">
                  <c:v>R+18 </c:v>
                </c:pt>
              </c:strCache>
            </c:strRef>
          </c:cat>
          <c:val>
            <c:numRef>
              <c:f>'Tableaux pour stats'!$D$122:$H$122</c:f>
              <c:numCache>
                <c:formatCode>0%</c:formatCode>
                <c:ptCount val="5"/>
                <c:pt idx="0">
                  <c:v>1.2962962962962963E-2</c:v>
                </c:pt>
                <c:pt idx="1">
                  <c:v>7.1296296296296288E-2</c:v>
                </c:pt>
                <c:pt idx="2">
                  <c:v>0.16018518518518521</c:v>
                </c:pt>
                <c:pt idx="3">
                  <c:v>0.29722222222222222</c:v>
                </c:pt>
                <c:pt idx="4">
                  <c:v>0.41296296296296298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8F5-4FA1-B1E9-A21720908FC5}"/>
            </c:ext>
          </c:extLst>
        </c:ser>
        <c:ser>
          <c:idx val="1"/>
          <c:order val="1"/>
          <c:tx>
            <c:strRef>
              <c:f>'Tableaux pour stats'!$C$123</c:f>
              <c:strCache>
                <c:ptCount val="1"/>
                <c:pt idx="0">
                  <c:v>Rhapsody</c:v>
                </c:pt>
              </c:strCache>
            </c:strRef>
          </c:tx>
          <c:spPr>
            <a:ln w="28575" cap="rnd">
              <a:solidFill>
                <a:srgbClr val="00B050"/>
              </a:solidFill>
              <a:round/>
            </a:ln>
            <a:effectLst/>
          </c:spPr>
          <c:marker>
            <c:symbol val="none"/>
          </c:marker>
          <c:cat>
            <c:strRef>
              <c:f>'Tableaux pour stats'!$D$121:$H$121</c:f>
              <c:strCache>
                <c:ptCount val="5"/>
                <c:pt idx="0">
                  <c:v>R+4 </c:v>
                </c:pt>
                <c:pt idx="1">
                  <c:v>R+7 </c:v>
                </c:pt>
                <c:pt idx="2">
                  <c:v>R+10 </c:v>
                </c:pt>
                <c:pt idx="3">
                  <c:v>R+14 </c:v>
                </c:pt>
                <c:pt idx="4">
                  <c:v>R+18 </c:v>
                </c:pt>
              </c:strCache>
            </c:strRef>
          </c:cat>
          <c:val>
            <c:numRef>
              <c:f>'Tableaux pour stats'!$D$123:$H$123</c:f>
              <c:numCache>
                <c:formatCode>0%</c:formatCode>
                <c:ptCount val="5"/>
                <c:pt idx="0">
                  <c:v>6.481481481481477E-3</c:v>
                </c:pt>
                <c:pt idx="1">
                  <c:v>3.981481481481481E-2</c:v>
                </c:pt>
                <c:pt idx="2">
                  <c:v>0.14351851851851852</c:v>
                </c:pt>
                <c:pt idx="3">
                  <c:v>0.26203703703703701</c:v>
                </c:pt>
                <c:pt idx="4">
                  <c:v>0.32602171136653896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8F5-4FA1-B1E9-A21720908F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6107016"/>
        <c:axId val="506109760"/>
      </c:lineChart>
      <c:catAx>
        <c:axId val="506107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fr-FR"/>
          </a:p>
        </c:txPr>
        <c:crossAx val="506109760"/>
        <c:crosses val="autoZero"/>
        <c:auto val="1"/>
        <c:lblAlgn val="ctr"/>
        <c:lblOffset val="100"/>
        <c:noMultiLvlLbl val="0"/>
      </c:catAx>
      <c:valAx>
        <c:axId val="506109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fr-FR"/>
          </a:p>
        </c:txPr>
        <c:crossAx val="506107016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fr-FR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ambria" panose="02040503050406030204" pitchFamily="18" charset="0"/>
          <a:ea typeface="Cambria" panose="02040503050406030204" pitchFamily="18" charset="0"/>
        </a:defRPr>
      </a:pPr>
      <a:endParaRPr lang="fr-FR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r>
              <a:rPr lang="fr-FR" sz="2000"/>
              <a:t>Pourcentage de fruits pourris</a:t>
            </a:r>
          </a:p>
          <a:p>
            <a:pPr>
              <a:defRPr sz="2000"/>
            </a:pPr>
            <a:r>
              <a:rPr lang="fr-FR" sz="2000"/>
              <a:t>Complation des années 2018, 2019 et 2020</a:t>
            </a:r>
          </a:p>
        </c:rich>
      </c:tx>
      <c:overlay val="0"/>
      <c:spPr>
        <a:noFill/>
        <a:ln>
          <a:solidFill>
            <a:sysClr val="windowText" lastClr="000000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  <a:cs typeface="+mn-cs"/>
            </a:defRPr>
          </a:pPr>
          <a:endParaRPr lang="fr-FR"/>
        </a:p>
      </c:txPr>
    </c:title>
    <c:autoTitleDeleted val="0"/>
    <c:plotArea>
      <c:layout>
        <c:manualLayout>
          <c:layoutTarget val="inner"/>
          <c:xMode val="edge"/>
          <c:yMode val="edge"/>
          <c:x val="0.14335911237305052"/>
          <c:y val="0.11895206327019711"/>
          <c:w val="0.85664088762694945"/>
          <c:h val="0.60172475445936202"/>
        </c:manualLayout>
      </c:layout>
      <c:lineChart>
        <c:grouping val="standard"/>
        <c:varyColors val="0"/>
        <c:ser>
          <c:idx val="0"/>
          <c:order val="0"/>
          <c:tx>
            <c:strRef>
              <c:f>'Tableaux pour stats'!$W$26</c:f>
              <c:strCache>
                <c:ptCount val="1"/>
                <c:pt idx="0">
                  <c:v>Témoin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'Tableaux pour stats'!$X$25:$AB$25</c:f>
              <c:strCache>
                <c:ptCount val="5"/>
                <c:pt idx="0">
                  <c:v>R+4 </c:v>
                </c:pt>
                <c:pt idx="1">
                  <c:v>R+7 </c:v>
                </c:pt>
                <c:pt idx="2">
                  <c:v>R+10 </c:v>
                </c:pt>
                <c:pt idx="3">
                  <c:v>R+14 </c:v>
                </c:pt>
                <c:pt idx="4">
                  <c:v>R+18 </c:v>
                </c:pt>
              </c:strCache>
            </c:strRef>
          </c:cat>
          <c:val>
            <c:numRef>
              <c:f>'Tableaux pour stats'!$X$26:$AB$26</c:f>
              <c:numCache>
                <c:formatCode>0%</c:formatCode>
                <c:ptCount val="5"/>
                <c:pt idx="0">
                  <c:v>4.8611111111111112E-2</c:v>
                </c:pt>
                <c:pt idx="1">
                  <c:v>0.17708333333333334</c:v>
                </c:pt>
                <c:pt idx="2">
                  <c:v>0.21458333333333335</c:v>
                </c:pt>
                <c:pt idx="3">
                  <c:v>0.28541666666666665</c:v>
                </c:pt>
                <c:pt idx="4">
                  <c:v>0.39583333333333337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C1C-43A7-8C9D-B6671483BD56}"/>
            </c:ext>
          </c:extLst>
        </c:ser>
        <c:ser>
          <c:idx val="1"/>
          <c:order val="1"/>
          <c:tx>
            <c:strRef>
              <c:f>'Tableaux pour stats'!$W$28</c:f>
              <c:strCache>
                <c:ptCount val="1"/>
                <c:pt idx="0">
                  <c:v>PFI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'Tableaux pour stats'!$X$25:$AB$25</c:f>
              <c:strCache>
                <c:ptCount val="5"/>
                <c:pt idx="0">
                  <c:v>R+4 </c:v>
                </c:pt>
                <c:pt idx="1">
                  <c:v>R+7 </c:v>
                </c:pt>
                <c:pt idx="2">
                  <c:v>R+10 </c:v>
                </c:pt>
                <c:pt idx="3">
                  <c:v>R+14 </c:v>
                </c:pt>
                <c:pt idx="4">
                  <c:v>R+18 </c:v>
                </c:pt>
              </c:strCache>
            </c:strRef>
          </c:cat>
          <c:val>
            <c:numRef>
              <c:f>'Tableaux pour stats'!$X$28:$AB$28</c:f>
              <c:numCache>
                <c:formatCode>0%</c:formatCode>
                <c:ptCount val="5"/>
                <c:pt idx="0">
                  <c:v>2.1551724137931034E-3</c:v>
                </c:pt>
                <c:pt idx="1">
                  <c:v>1.5349616858237549E-2</c:v>
                </c:pt>
                <c:pt idx="2">
                  <c:v>5.5699233716475088E-2</c:v>
                </c:pt>
                <c:pt idx="3">
                  <c:v>0.19495758073344277</c:v>
                </c:pt>
                <c:pt idx="4">
                  <c:v>0.2231766557197592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C1C-43A7-8C9D-B6671483BD56}"/>
            </c:ext>
          </c:extLst>
        </c:ser>
        <c:ser>
          <c:idx val="2"/>
          <c:order val="2"/>
          <c:tx>
            <c:strRef>
              <c:f>'Tableaux pour stats'!$W$27</c:f>
              <c:strCache>
                <c:ptCount val="1"/>
                <c:pt idx="0">
                  <c:v>Julietta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strRef>
              <c:f>'Tableaux pour stats'!$X$25:$AB$25</c:f>
              <c:strCache>
                <c:ptCount val="5"/>
                <c:pt idx="0">
                  <c:v>R+4 </c:v>
                </c:pt>
                <c:pt idx="1">
                  <c:v>R+7 </c:v>
                </c:pt>
                <c:pt idx="2">
                  <c:v>R+10 </c:v>
                </c:pt>
                <c:pt idx="3">
                  <c:v>R+14 </c:v>
                </c:pt>
                <c:pt idx="4">
                  <c:v>R+18 </c:v>
                </c:pt>
              </c:strCache>
            </c:strRef>
          </c:cat>
          <c:val>
            <c:numRef>
              <c:f>'Tableaux pour stats'!$X$27:$AB$27</c:f>
              <c:numCache>
                <c:formatCode>0%</c:formatCode>
                <c:ptCount val="5"/>
                <c:pt idx="0">
                  <c:v>6.2500000000000003E-3</c:v>
                </c:pt>
                <c:pt idx="1">
                  <c:v>9.7519841269841256E-2</c:v>
                </c:pt>
                <c:pt idx="2">
                  <c:v>0.1725198412698413</c:v>
                </c:pt>
                <c:pt idx="3">
                  <c:v>0.24350198412698412</c:v>
                </c:pt>
                <c:pt idx="4">
                  <c:v>0.33804563492063477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C1C-43A7-8C9D-B6671483BD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01983192"/>
        <c:axId val="501976528"/>
      </c:lineChart>
      <c:catAx>
        <c:axId val="501983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fr-FR"/>
          </a:p>
        </c:txPr>
        <c:crossAx val="501976528"/>
        <c:crosses val="autoZero"/>
        <c:auto val="1"/>
        <c:lblAlgn val="ctr"/>
        <c:lblOffset val="100"/>
        <c:noMultiLvlLbl val="0"/>
      </c:catAx>
      <c:valAx>
        <c:axId val="501976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fr-FR"/>
          </a:p>
        </c:txPr>
        <c:crossAx val="501983192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fr-FR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ambria" panose="02040503050406030204" pitchFamily="18" charset="0"/>
          <a:ea typeface="Cambria" panose="02040503050406030204" pitchFamily="18" charset="0"/>
        </a:defRPr>
      </a:pPr>
      <a:endParaRPr lang="fr-FR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554489554021473E-2"/>
          <c:y val="0.19428290503957366"/>
          <c:w val="0.81828696412948376"/>
          <c:h val="0.52541108305934903"/>
        </c:manualLayout>
      </c:layout>
      <c:areaChart>
        <c:grouping val="standar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Humectation</c:v>
                </c:pt>
              </c:strCache>
            </c:strRef>
          </c:tx>
          <c:spPr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  <a:effectLst/>
          </c:spPr>
          <c:cat>
            <c:numRef>
              <c:f>Feuil1!$A$2:$A$37</c:f>
              <c:numCache>
                <c:formatCode>m/d/yyyy</c:formatCode>
                <c:ptCount val="36"/>
                <c:pt idx="0">
                  <c:v>45108</c:v>
                </c:pt>
                <c:pt idx="1">
                  <c:v>45109</c:v>
                </c:pt>
                <c:pt idx="2">
                  <c:v>45110</c:v>
                </c:pt>
                <c:pt idx="3">
                  <c:v>45111</c:v>
                </c:pt>
                <c:pt idx="4">
                  <c:v>45112</c:v>
                </c:pt>
                <c:pt idx="5">
                  <c:v>45113</c:v>
                </c:pt>
                <c:pt idx="6">
                  <c:v>45114</c:v>
                </c:pt>
                <c:pt idx="7">
                  <c:v>45115</c:v>
                </c:pt>
                <c:pt idx="8">
                  <c:v>45116</c:v>
                </c:pt>
                <c:pt idx="9">
                  <c:v>45117</c:v>
                </c:pt>
                <c:pt idx="10">
                  <c:v>45118</c:v>
                </c:pt>
                <c:pt idx="11">
                  <c:v>45119</c:v>
                </c:pt>
                <c:pt idx="12">
                  <c:v>45120</c:v>
                </c:pt>
                <c:pt idx="13">
                  <c:v>45121</c:v>
                </c:pt>
                <c:pt idx="14">
                  <c:v>45122</c:v>
                </c:pt>
                <c:pt idx="15">
                  <c:v>45123</c:v>
                </c:pt>
                <c:pt idx="16">
                  <c:v>45124</c:v>
                </c:pt>
                <c:pt idx="17">
                  <c:v>45125</c:v>
                </c:pt>
                <c:pt idx="18">
                  <c:v>45126</c:v>
                </c:pt>
                <c:pt idx="19">
                  <c:v>45127</c:v>
                </c:pt>
                <c:pt idx="20">
                  <c:v>45128</c:v>
                </c:pt>
                <c:pt idx="21">
                  <c:v>45129</c:v>
                </c:pt>
                <c:pt idx="22">
                  <c:v>45130</c:v>
                </c:pt>
                <c:pt idx="23">
                  <c:v>45131</c:v>
                </c:pt>
                <c:pt idx="24">
                  <c:v>45132</c:v>
                </c:pt>
                <c:pt idx="25">
                  <c:v>45133</c:v>
                </c:pt>
                <c:pt idx="26">
                  <c:v>45134</c:v>
                </c:pt>
                <c:pt idx="27">
                  <c:v>45135</c:v>
                </c:pt>
                <c:pt idx="28">
                  <c:v>45136</c:v>
                </c:pt>
                <c:pt idx="29">
                  <c:v>45137</c:v>
                </c:pt>
                <c:pt idx="30">
                  <c:v>45138</c:v>
                </c:pt>
                <c:pt idx="31">
                  <c:v>45139</c:v>
                </c:pt>
                <c:pt idx="32">
                  <c:v>45140</c:v>
                </c:pt>
                <c:pt idx="33">
                  <c:v>45141</c:v>
                </c:pt>
                <c:pt idx="34">
                  <c:v>45142</c:v>
                </c:pt>
                <c:pt idx="35">
                  <c:v>45143</c:v>
                </c:pt>
              </c:numCache>
            </c:numRef>
          </c:cat>
          <c:val>
            <c:numRef>
              <c:f>Feuil1!$B$2:$B$37</c:f>
              <c:numCache>
                <c:formatCode>General</c:formatCode>
                <c:ptCount val="3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0.1</c:v>
                </c:pt>
                <c:pt idx="5">
                  <c:v>0</c:v>
                </c:pt>
                <c:pt idx="6">
                  <c:v>0.3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1.3</c:v>
                </c:pt>
                <c:pt idx="11">
                  <c:v>2.5</c:v>
                </c:pt>
                <c:pt idx="12">
                  <c:v>0.3</c:v>
                </c:pt>
                <c:pt idx="13">
                  <c:v>0</c:v>
                </c:pt>
                <c:pt idx="14">
                  <c:v>1.5</c:v>
                </c:pt>
                <c:pt idx="15">
                  <c:v>4.2</c:v>
                </c:pt>
                <c:pt idx="16">
                  <c:v>0.6</c:v>
                </c:pt>
                <c:pt idx="17">
                  <c:v>0</c:v>
                </c:pt>
                <c:pt idx="18">
                  <c:v>0.1</c:v>
                </c:pt>
                <c:pt idx="19">
                  <c:v>0</c:v>
                </c:pt>
                <c:pt idx="20">
                  <c:v>0.1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1.4</c:v>
                </c:pt>
                <c:pt idx="27">
                  <c:v>7.4</c:v>
                </c:pt>
                <c:pt idx="28">
                  <c:v>1.6</c:v>
                </c:pt>
                <c:pt idx="29">
                  <c:v>4.9000000000000004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0.3</c:v>
                </c:pt>
                <c:pt idx="34">
                  <c:v>0</c:v>
                </c:pt>
                <c:pt idx="3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E51-4A25-A384-89220ACF96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75879080"/>
        <c:axId val="375879472"/>
      </c:areaChart>
      <c:barChart>
        <c:barDir val="col"/>
        <c:grouping val="clustered"/>
        <c:varyColors val="0"/>
        <c:ser>
          <c:idx val="1"/>
          <c:order val="1"/>
          <c:tx>
            <c:strRef>
              <c:f>Feuil1!$C$1</c:f>
              <c:strCache>
                <c:ptCount val="1"/>
                <c:pt idx="0">
                  <c:v>Pluie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dPt>
            <c:idx val="26"/>
            <c:invertIfNegative val="0"/>
            <c:bubble3D val="0"/>
            <c:spPr>
              <a:solidFill>
                <a:srgbClr val="00206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AE51-4A25-A384-89220ACF9656}"/>
              </c:ext>
            </c:extLst>
          </c:dPt>
          <c:cat>
            <c:numRef>
              <c:f>Feuil1!$A$2:$A$37</c:f>
              <c:numCache>
                <c:formatCode>m/d/yyyy</c:formatCode>
                <c:ptCount val="36"/>
                <c:pt idx="0">
                  <c:v>45108</c:v>
                </c:pt>
                <c:pt idx="1">
                  <c:v>45109</c:v>
                </c:pt>
                <c:pt idx="2">
                  <c:v>45110</c:v>
                </c:pt>
                <c:pt idx="3">
                  <c:v>45111</c:v>
                </c:pt>
                <c:pt idx="4">
                  <c:v>45112</c:v>
                </c:pt>
                <c:pt idx="5">
                  <c:v>45113</c:v>
                </c:pt>
                <c:pt idx="6">
                  <c:v>45114</c:v>
                </c:pt>
                <c:pt idx="7">
                  <c:v>45115</c:v>
                </c:pt>
                <c:pt idx="8">
                  <c:v>45116</c:v>
                </c:pt>
                <c:pt idx="9">
                  <c:v>45117</c:v>
                </c:pt>
                <c:pt idx="10">
                  <c:v>45118</c:v>
                </c:pt>
                <c:pt idx="11">
                  <c:v>45119</c:v>
                </c:pt>
                <c:pt idx="12">
                  <c:v>45120</c:v>
                </c:pt>
                <c:pt idx="13">
                  <c:v>45121</c:v>
                </c:pt>
                <c:pt idx="14">
                  <c:v>45122</c:v>
                </c:pt>
                <c:pt idx="15">
                  <c:v>45123</c:v>
                </c:pt>
                <c:pt idx="16">
                  <c:v>45124</c:v>
                </c:pt>
                <c:pt idx="17">
                  <c:v>45125</c:v>
                </c:pt>
                <c:pt idx="18">
                  <c:v>45126</c:v>
                </c:pt>
                <c:pt idx="19">
                  <c:v>45127</c:v>
                </c:pt>
                <c:pt idx="20">
                  <c:v>45128</c:v>
                </c:pt>
                <c:pt idx="21">
                  <c:v>45129</c:v>
                </c:pt>
                <c:pt idx="22">
                  <c:v>45130</c:v>
                </c:pt>
                <c:pt idx="23">
                  <c:v>45131</c:v>
                </c:pt>
                <c:pt idx="24">
                  <c:v>45132</c:v>
                </c:pt>
                <c:pt idx="25">
                  <c:v>45133</c:v>
                </c:pt>
                <c:pt idx="26">
                  <c:v>45134</c:v>
                </c:pt>
                <c:pt idx="27">
                  <c:v>45135</c:v>
                </c:pt>
                <c:pt idx="28">
                  <c:v>45136</c:v>
                </c:pt>
                <c:pt idx="29">
                  <c:v>45137</c:v>
                </c:pt>
                <c:pt idx="30">
                  <c:v>45138</c:v>
                </c:pt>
                <c:pt idx="31">
                  <c:v>45139</c:v>
                </c:pt>
                <c:pt idx="32">
                  <c:v>45140</c:v>
                </c:pt>
                <c:pt idx="33">
                  <c:v>45141</c:v>
                </c:pt>
                <c:pt idx="34">
                  <c:v>45142</c:v>
                </c:pt>
                <c:pt idx="35">
                  <c:v>45143</c:v>
                </c:pt>
              </c:numCache>
            </c:numRef>
          </c:cat>
          <c:val>
            <c:numRef>
              <c:f>Feuil1!$C$2:$C$37</c:f>
              <c:numCache>
                <c:formatCode>General</c:formatCode>
                <c:ptCount val="3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2.5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E51-4A25-A384-89220ACF96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5879080"/>
        <c:axId val="375879472"/>
      </c:barChart>
      <c:lineChart>
        <c:grouping val="standard"/>
        <c:varyColors val="0"/>
        <c:ser>
          <c:idx val="2"/>
          <c:order val="2"/>
          <c:tx>
            <c:strRef>
              <c:f>Feuil1!$D$1</c:f>
              <c:strCache>
                <c:ptCount val="1"/>
                <c:pt idx="0">
                  <c:v>T° Mini</c:v>
                </c:pt>
              </c:strCache>
            </c:strRef>
          </c:tx>
          <c:spPr>
            <a:ln w="28575" cap="rnd">
              <a:solidFill>
                <a:schemeClr val="accent5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Feuil1!$A$2:$A$37</c:f>
              <c:numCache>
                <c:formatCode>m/d/yyyy</c:formatCode>
                <c:ptCount val="36"/>
                <c:pt idx="0">
                  <c:v>45108</c:v>
                </c:pt>
                <c:pt idx="1">
                  <c:v>45109</c:v>
                </c:pt>
                <c:pt idx="2">
                  <c:v>45110</c:v>
                </c:pt>
                <c:pt idx="3">
                  <c:v>45111</c:v>
                </c:pt>
                <c:pt idx="4">
                  <c:v>45112</c:v>
                </c:pt>
                <c:pt idx="5">
                  <c:v>45113</c:v>
                </c:pt>
                <c:pt idx="6">
                  <c:v>45114</c:v>
                </c:pt>
                <c:pt idx="7">
                  <c:v>45115</c:v>
                </c:pt>
                <c:pt idx="8">
                  <c:v>45116</c:v>
                </c:pt>
                <c:pt idx="9">
                  <c:v>45117</c:v>
                </c:pt>
                <c:pt idx="10">
                  <c:v>45118</c:v>
                </c:pt>
                <c:pt idx="11">
                  <c:v>45119</c:v>
                </c:pt>
                <c:pt idx="12">
                  <c:v>45120</c:v>
                </c:pt>
                <c:pt idx="13">
                  <c:v>45121</c:v>
                </c:pt>
                <c:pt idx="14">
                  <c:v>45122</c:v>
                </c:pt>
                <c:pt idx="15">
                  <c:v>45123</c:v>
                </c:pt>
                <c:pt idx="16">
                  <c:v>45124</c:v>
                </c:pt>
                <c:pt idx="17">
                  <c:v>45125</c:v>
                </c:pt>
                <c:pt idx="18">
                  <c:v>45126</c:v>
                </c:pt>
                <c:pt idx="19">
                  <c:v>45127</c:v>
                </c:pt>
                <c:pt idx="20">
                  <c:v>45128</c:v>
                </c:pt>
                <c:pt idx="21">
                  <c:v>45129</c:v>
                </c:pt>
                <c:pt idx="22">
                  <c:v>45130</c:v>
                </c:pt>
                <c:pt idx="23">
                  <c:v>45131</c:v>
                </c:pt>
                <c:pt idx="24">
                  <c:v>45132</c:v>
                </c:pt>
                <c:pt idx="25">
                  <c:v>45133</c:v>
                </c:pt>
                <c:pt idx="26">
                  <c:v>45134</c:v>
                </c:pt>
                <c:pt idx="27">
                  <c:v>45135</c:v>
                </c:pt>
                <c:pt idx="28">
                  <c:v>45136</c:v>
                </c:pt>
                <c:pt idx="29">
                  <c:v>45137</c:v>
                </c:pt>
                <c:pt idx="30">
                  <c:v>45138</c:v>
                </c:pt>
                <c:pt idx="31">
                  <c:v>45139</c:v>
                </c:pt>
                <c:pt idx="32">
                  <c:v>45140</c:v>
                </c:pt>
                <c:pt idx="33">
                  <c:v>45141</c:v>
                </c:pt>
                <c:pt idx="34">
                  <c:v>45142</c:v>
                </c:pt>
                <c:pt idx="35">
                  <c:v>45143</c:v>
                </c:pt>
              </c:numCache>
            </c:numRef>
          </c:cat>
          <c:val>
            <c:numRef>
              <c:f>Feuil1!$D$2:$D$37</c:f>
              <c:numCache>
                <c:formatCode>General</c:formatCode>
                <c:ptCount val="36"/>
                <c:pt idx="0">
                  <c:v>16.600000000000001</c:v>
                </c:pt>
                <c:pt idx="1">
                  <c:v>19.600000000000001</c:v>
                </c:pt>
                <c:pt idx="2">
                  <c:v>18.399999999999999</c:v>
                </c:pt>
                <c:pt idx="3">
                  <c:v>19.3</c:v>
                </c:pt>
                <c:pt idx="4">
                  <c:v>18</c:v>
                </c:pt>
                <c:pt idx="5">
                  <c:v>20.9</c:v>
                </c:pt>
                <c:pt idx="6">
                  <c:v>18.2</c:v>
                </c:pt>
                <c:pt idx="7">
                  <c:v>19.7</c:v>
                </c:pt>
                <c:pt idx="8">
                  <c:v>20.2</c:v>
                </c:pt>
                <c:pt idx="9">
                  <c:v>20.6</c:v>
                </c:pt>
                <c:pt idx="10">
                  <c:v>19.8</c:v>
                </c:pt>
                <c:pt idx="11">
                  <c:v>21.8</c:v>
                </c:pt>
                <c:pt idx="12">
                  <c:v>20.8</c:v>
                </c:pt>
                <c:pt idx="13">
                  <c:v>18.2</c:v>
                </c:pt>
                <c:pt idx="14">
                  <c:v>21</c:v>
                </c:pt>
                <c:pt idx="15">
                  <c:v>21.1</c:v>
                </c:pt>
                <c:pt idx="16">
                  <c:v>20.3</c:v>
                </c:pt>
                <c:pt idx="17">
                  <c:v>21.8</c:v>
                </c:pt>
                <c:pt idx="18">
                  <c:v>23.3</c:v>
                </c:pt>
                <c:pt idx="19">
                  <c:v>23</c:v>
                </c:pt>
                <c:pt idx="20">
                  <c:v>22.3</c:v>
                </c:pt>
                <c:pt idx="21">
                  <c:v>19.3</c:v>
                </c:pt>
                <c:pt idx="22">
                  <c:v>17.8</c:v>
                </c:pt>
                <c:pt idx="23">
                  <c:v>20.6</c:v>
                </c:pt>
                <c:pt idx="24">
                  <c:v>19.899999999999999</c:v>
                </c:pt>
                <c:pt idx="25">
                  <c:v>16.7</c:v>
                </c:pt>
                <c:pt idx="26">
                  <c:v>17.899999999999999</c:v>
                </c:pt>
                <c:pt idx="27">
                  <c:v>19.7</c:v>
                </c:pt>
                <c:pt idx="28">
                  <c:v>20</c:v>
                </c:pt>
                <c:pt idx="29">
                  <c:v>20.7</c:v>
                </c:pt>
                <c:pt idx="30">
                  <c:v>19.2</c:v>
                </c:pt>
                <c:pt idx="31">
                  <c:v>20.100000000000001</c:v>
                </c:pt>
                <c:pt idx="32">
                  <c:v>18.8</c:v>
                </c:pt>
                <c:pt idx="33">
                  <c:v>21.4</c:v>
                </c:pt>
                <c:pt idx="34">
                  <c:v>17.100000000000001</c:v>
                </c:pt>
                <c:pt idx="35">
                  <c:v>15.8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E51-4A25-A384-89220ACF9656}"/>
            </c:ext>
          </c:extLst>
        </c:ser>
        <c:ser>
          <c:idx val="3"/>
          <c:order val="3"/>
          <c:tx>
            <c:strRef>
              <c:f>Feuil1!$E$1</c:f>
              <c:strCache>
                <c:ptCount val="1"/>
                <c:pt idx="0">
                  <c:v>T° Maxi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Feuil1!$A$2:$A$37</c:f>
              <c:numCache>
                <c:formatCode>m/d/yyyy</c:formatCode>
                <c:ptCount val="36"/>
                <c:pt idx="0">
                  <c:v>45108</c:v>
                </c:pt>
                <c:pt idx="1">
                  <c:v>45109</c:v>
                </c:pt>
                <c:pt idx="2">
                  <c:v>45110</c:v>
                </c:pt>
                <c:pt idx="3">
                  <c:v>45111</c:v>
                </c:pt>
                <c:pt idx="4">
                  <c:v>45112</c:v>
                </c:pt>
                <c:pt idx="5">
                  <c:v>45113</c:v>
                </c:pt>
                <c:pt idx="6">
                  <c:v>45114</c:v>
                </c:pt>
                <c:pt idx="7">
                  <c:v>45115</c:v>
                </c:pt>
                <c:pt idx="8">
                  <c:v>45116</c:v>
                </c:pt>
                <c:pt idx="9">
                  <c:v>45117</c:v>
                </c:pt>
                <c:pt idx="10">
                  <c:v>45118</c:v>
                </c:pt>
                <c:pt idx="11">
                  <c:v>45119</c:v>
                </c:pt>
                <c:pt idx="12">
                  <c:v>45120</c:v>
                </c:pt>
                <c:pt idx="13">
                  <c:v>45121</c:v>
                </c:pt>
                <c:pt idx="14">
                  <c:v>45122</c:v>
                </c:pt>
                <c:pt idx="15">
                  <c:v>45123</c:v>
                </c:pt>
                <c:pt idx="16">
                  <c:v>45124</c:v>
                </c:pt>
                <c:pt idx="17">
                  <c:v>45125</c:v>
                </c:pt>
                <c:pt idx="18">
                  <c:v>45126</c:v>
                </c:pt>
                <c:pt idx="19">
                  <c:v>45127</c:v>
                </c:pt>
                <c:pt idx="20">
                  <c:v>45128</c:v>
                </c:pt>
                <c:pt idx="21">
                  <c:v>45129</c:v>
                </c:pt>
                <c:pt idx="22">
                  <c:v>45130</c:v>
                </c:pt>
                <c:pt idx="23">
                  <c:v>45131</c:v>
                </c:pt>
                <c:pt idx="24">
                  <c:v>45132</c:v>
                </c:pt>
                <c:pt idx="25">
                  <c:v>45133</c:v>
                </c:pt>
                <c:pt idx="26">
                  <c:v>45134</c:v>
                </c:pt>
                <c:pt idx="27">
                  <c:v>45135</c:v>
                </c:pt>
                <c:pt idx="28">
                  <c:v>45136</c:v>
                </c:pt>
                <c:pt idx="29">
                  <c:v>45137</c:v>
                </c:pt>
                <c:pt idx="30">
                  <c:v>45138</c:v>
                </c:pt>
                <c:pt idx="31">
                  <c:v>45139</c:v>
                </c:pt>
                <c:pt idx="32">
                  <c:v>45140</c:v>
                </c:pt>
                <c:pt idx="33">
                  <c:v>45141</c:v>
                </c:pt>
                <c:pt idx="34">
                  <c:v>45142</c:v>
                </c:pt>
                <c:pt idx="35">
                  <c:v>45143</c:v>
                </c:pt>
              </c:numCache>
            </c:numRef>
          </c:cat>
          <c:val>
            <c:numRef>
              <c:f>Feuil1!$E$2:$E$37</c:f>
              <c:numCache>
                <c:formatCode>General</c:formatCode>
                <c:ptCount val="36"/>
                <c:pt idx="0">
                  <c:v>29.4</c:v>
                </c:pt>
                <c:pt idx="1">
                  <c:v>30.6</c:v>
                </c:pt>
                <c:pt idx="2">
                  <c:v>30.4</c:v>
                </c:pt>
                <c:pt idx="3">
                  <c:v>30.1</c:v>
                </c:pt>
                <c:pt idx="4">
                  <c:v>30.5</c:v>
                </c:pt>
                <c:pt idx="5">
                  <c:v>32.9</c:v>
                </c:pt>
                <c:pt idx="6">
                  <c:v>31.7</c:v>
                </c:pt>
                <c:pt idx="7">
                  <c:v>34.6</c:v>
                </c:pt>
                <c:pt idx="8">
                  <c:v>32.9</c:v>
                </c:pt>
                <c:pt idx="9">
                  <c:v>37</c:v>
                </c:pt>
                <c:pt idx="10">
                  <c:v>32.5</c:v>
                </c:pt>
                <c:pt idx="11">
                  <c:v>33.5</c:v>
                </c:pt>
                <c:pt idx="12">
                  <c:v>32.6</c:v>
                </c:pt>
                <c:pt idx="13">
                  <c:v>31.7</c:v>
                </c:pt>
                <c:pt idx="14">
                  <c:v>30.8</c:v>
                </c:pt>
                <c:pt idx="15">
                  <c:v>32.9</c:v>
                </c:pt>
                <c:pt idx="16">
                  <c:v>34.799999999999997</c:v>
                </c:pt>
                <c:pt idx="17">
                  <c:v>32.5</c:v>
                </c:pt>
                <c:pt idx="18">
                  <c:v>37.200000000000003</c:v>
                </c:pt>
                <c:pt idx="19">
                  <c:v>35.700000000000003</c:v>
                </c:pt>
                <c:pt idx="20">
                  <c:v>34.299999999999997</c:v>
                </c:pt>
                <c:pt idx="21">
                  <c:v>32.9</c:v>
                </c:pt>
                <c:pt idx="22">
                  <c:v>31.7</c:v>
                </c:pt>
                <c:pt idx="23">
                  <c:v>32.5</c:v>
                </c:pt>
                <c:pt idx="24">
                  <c:v>27</c:v>
                </c:pt>
                <c:pt idx="25">
                  <c:v>30</c:v>
                </c:pt>
                <c:pt idx="26">
                  <c:v>29.6</c:v>
                </c:pt>
                <c:pt idx="27">
                  <c:v>30.7</c:v>
                </c:pt>
                <c:pt idx="28">
                  <c:v>29.6</c:v>
                </c:pt>
                <c:pt idx="29">
                  <c:v>34.200000000000003</c:v>
                </c:pt>
                <c:pt idx="30">
                  <c:v>33.9</c:v>
                </c:pt>
                <c:pt idx="31">
                  <c:v>30.1</c:v>
                </c:pt>
                <c:pt idx="32">
                  <c:v>31.1</c:v>
                </c:pt>
                <c:pt idx="33">
                  <c:v>30.4</c:v>
                </c:pt>
                <c:pt idx="34">
                  <c:v>28.2</c:v>
                </c:pt>
                <c:pt idx="35">
                  <c:v>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AE51-4A25-A384-89220ACF96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75879080"/>
        <c:axId val="375879472"/>
      </c:lineChart>
      <c:lineChart>
        <c:grouping val="standard"/>
        <c:varyColors val="0"/>
        <c:ser>
          <c:idx val="4"/>
          <c:order val="4"/>
          <c:tx>
            <c:strRef>
              <c:f>Feuil1!$F$1</c:f>
              <c:strCache>
                <c:ptCount val="1"/>
                <c:pt idx="0">
                  <c:v>HR Moyenne</c:v>
                </c:pt>
              </c:strCache>
            </c:strRef>
          </c:tx>
          <c:spPr>
            <a:ln w="28575" cap="rnd">
              <a:solidFill>
                <a:schemeClr val="tx2">
                  <a:lumMod val="40000"/>
                  <a:lumOff val="60000"/>
                </a:schemeClr>
              </a:solidFill>
              <a:prstDash val="sysDot"/>
              <a:round/>
            </a:ln>
            <a:effectLst/>
          </c:spPr>
          <c:marker>
            <c:symbol val="none"/>
          </c:marker>
          <c:cat>
            <c:numRef>
              <c:f>Feuil1!$A$2:$A$37</c:f>
              <c:numCache>
                <c:formatCode>m/d/yyyy</c:formatCode>
                <c:ptCount val="36"/>
                <c:pt idx="0">
                  <c:v>45108</c:v>
                </c:pt>
                <c:pt idx="1">
                  <c:v>45109</c:v>
                </c:pt>
                <c:pt idx="2">
                  <c:v>45110</c:v>
                </c:pt>
                <c:pt idx="3">
                  <c:v>45111</c:v>
                </c:pt>
                <c:pt idx="4">
                  <c:v>45112</c:v>
                </c:pt>
                <c:pt idx="5">
                  <c:v>45113</c:v>
                </c:pt>
                <c:pt idx="6">
                  <c:v>45114</c:v>
                </c:pt>
                <c:pt idx="7">
                  <c:v>45115</c:v>
                </c:pt>
                <c:pt idx="8">
                  <c:v>45116</c:v>
                </c:pt>
                <c:pt idx="9">
                  <c:v>45117</c:v>
                </c:pt>
                <c:pt idx="10">
                  <c:v>45118</c:v>
                </c:pt>
                <c:pt idx="11">
                  <c:v>45119</c:v>
                </c:pt>
                <c:pt idx="12">
                  <c:v>45120</c:v>
                </c:pt>
                <c:pt idx="13">
                  <c:v>45121</c:v>
                </c:pt>
                <c:pt idx="14">
                  <c:v>45122</c:v>
                </c:pt>
                <c:pt idx="15">
                  <c:v>45123</c:v>
                </c:pt>
                <c:pt idx="16">
                  <c:v>45124</c:v>
                </c:pt>
                <c:pt idx="17">
                  <c:v>45125</c:v>
                </c:pt>
                <c:pt idx="18">
                  <c:v>45126</c:v>
                </c:pt>
                <c:pt idx="19">
                  <c:v>45127</c:v>
                </c:pt>
                <c:pt idx="20">
                  <c:v>45128</c:v>
                </c:pt>
                <c:pt idx="21">
                  <c:v>45129</c:v>
                </c:pt>
                <c:pt idx="22">
                  <c:v>45130</c:v>
                </c:pt>
                <c:pt idx="23">
                  <c:v>45131</c:v>
                </c:pt>
                <c:pt idx="24">
                  <c:v>45132</c:v>
                </c:pt>
                <c:pt idx="25">
                  <c:v>45133</c:v>
                </c:pt>
                <c:pt idx="26">
                  <c:v>45134</c:v>
                </c:pt>
                <c:pt idx="27">
                  <c:v>45135</c:v>
                </c:pt>
                <c:pt idx="28">
                  <c:v>45136</c:v>
                </c:pt>
                <c:pt idx="29">
                  <c:v>45137</c:v>
                </c:pt>
                <c:pt idx="30">
                  <c:v>45138</c:v>
                </c:pt>
                <c:pt idx="31">
                  <c:v>45139</c:v>
                </c:pt>
                <c:pt idx="32">
                  <c:v>45140</c:v>
                </c:pt>
                <c:pt idx="33">
                  <c:v>45141</c:v>
                </c:pt>
                <c:pt idx="34">
                  <c:v>45142</c:v>
                </c:pt>
                <c:pt idx="35">
                  <c:v>45143</c:v>
                </c:pt>
              </c:numCache>
            </c:numRef>
          </c:cat>
          <c:val>
            <c:numRef>
              <c:f>Feuil1!$F$2:$F$37</c:f>
              <c:numCache>
                <c:formatCode>General</c:formatCode>
                <c:ptCount val="36"/>
                <c:pt idx="0">
                  <c:v>57</c:v>
                </c:pt>
                <c:pt idx="1">
                  <c:v>53</c:v>
                </c:pt>
                <c:pt idx="2">
                  <c:v>53</c:v>
                </c:pt>
                <c:pt idx="3">
                  <c:v>54</c:v>
                </c:pt>
                <c:pt idx="4">
                  <c:v>55</c:v>
                </c:pt>
                <c:pt idx="5">
                  <c:v>51</c:v>
                </c:pt>
                <c:pt idx="6">
                  <c:v>64</c:v>
                </c:pt>
                <c:pt idx="7">
                  <c:v>55</c:v>
                </c:pt>
                <c:pt idx="8">
                  <c:v>58</c:v>
                </c:pt>
                <c:pt idx="9">
                  <c:v>59</c:v>
                </c:pt>
                <c:pt idx="10">
                  <c:v>76</c:v>
                </c:pt>
                <c:pt idx="11">
                  <c:v>71</c:v>
                </c:pt>
                <c:pt idx="12">
                  <c:v>51</c:v>
                </c:pt>
                <c:pt idx="13">
                  <c:v>53</c:v>
                </c:pt>
                <c:pt idx="14">
                  <c:v>65</c:v>
                </c:pt>
                <c:pt idx="15">
                  <c:v>63</c:v>
                </c:pt>
                <c:pt idx="16">
                  <c:v>61</c:v>
                </c:pt>
                <c:pt idx="17">
                  <c:v>70</c:v>
                </c:pt>
                <c:pt idx="18">
                  <c:v>53</c:v>
                </c:pt>
                <c:pt idx="19">
                  <c:v>42</c:v>
                </c:pt>
                <c:pt idx="20">
                  <c:v>39</c:v>
                </c:pt>
                <c:pt idx="21">
                  <c:v>48</c:v>
                </c:pt>
                <c:pt idx="22">
                  <c:v>68</c:v>
                </c:pt>
                <c:pt idx="23">
                  <c:v>59</c:v>
                </c:pt>
                <c:pt idx="24">
                  <c:v>41</c:v>
                </c:pt>
                <c:pt idx="25">
                  <c:v>40</c:v>
                </c:pt>
                <c:pt idx="26">
                  <c:v>60</c:v>
                </c:pt>
                <c:pt idx="27">
                  <c:v>74</c:v>
                </c:pt>
                <c:pt idx="28">
                  <c:v>80</c:v>
                </c:pt>
                <c:pt idx="29">
                  <c:v>52</c:v>
                </c:pt>
                <c:pt idx="30">
                  <c:v>41</c:v>
                </c:pt>
                <c:pt idx="31">
                  <c:v>45</c:v>
                </c:pt>
                <c:pt idx="32">
                  <c:v>60</c:v>
                </c:pt>
                <c:pt idx="33">
                  <c:v>40</c:v>
                </c:pt>
                <c:pt idx="34">
                  <c:v>43</c:v>
                </c:pt>
                <c:pt idx="35">
                  <c:v>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AE51-4A25-A384-89220ACF96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75880256"/>
        <c:axId val="375879864"/>
      </c:lineChart>
      <c:dateAx>
        <c:axId val="375879080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75879472"/>
        <c:crosses val="autoZero"/>
        <c:auto val="1"/>
        <c:lblOffset val="100"/>
        <c:baseTimeUnit val="days"/>
      </c:dateAx>
      <c:valAx>
        <c:axId val="375879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75879080"/>
        <c:crosses val="autoZero"/>
        <c:crossBetween val="between"/>
      </c:valAx>
      <c:valAx>
        <c:axId val="375879864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75880256"/>
        <c:crosses val="max"/>
        <c:crossBetween val="between"/>
      </c:valAx>
      <c:dateAx>
        <c:axId val="375880256"/>
        <c:scaling>
          <c:orientation val="minMax"/>
        </c:scaling>
        <c:delete val="1"/>
        <c:axPos val="b"/>
        <c:numFmt formatCode="m/d/yyyy" sourceLinked="1"/>
        <c:majorTickMark val="out"/>
        <c:minorTickMark val="none"/>
        <c:tickLblPos val="nextTo"/>
        <c:crossAx val="375879864"/>
        <c:crosses val="autoZero"/>
        <c:auto val="1"/>
        <c:lblOffset val="100"/>
        <c:baseTimeUnit val="days"/>
      </c:date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5.0000037295508726E-2"/>
          <c:y val="0.91032097200421513"/>
          <c:w val="0.89822249426901424"/>
          <c:h val="6.97752556576775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tx1"/>
      </a:solidFill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  <c:userShapes r:id="rId4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8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fr-FR"/>
              <a:t>% CUMULE DE FRUITS POURRIS : PASSAGE 2</a:t>
            </a:r>
          </a:p>
        </c:rich>
      </c:tx>
      <c:layout>
        <c:manualLayout>
          <c:xMode val="edge"/>
          <c:yMode val="edge"/>
          <c:x val="0.21770833333333398"/>
          <c:y val="2.0202020202020211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8.9588061590312393E-2"/>
          <c:y val="0.17475667104063419"/>
          <c:w val="0.86250000000000004"/>
          <c:h val="0.66100913843064202"/>
        </c:manualLayout>
      </c:layout>
      <c:lineChart>
        <c:grouping val="standard"/>
        <c:varyColors val="0"/>
        <c:ser>
          <c:idx val="0"/>
          <c:order val="0"/>
          <c:tx>
            <c:strRef>
              <c:f>'Calculs pass 2'!$B$62</c:f>
              <c:strCache>
                <c:ptCount val="1"/>
                <c:pt idx="0">
                  <c:v>M1</c:v>
                </c:pt>
              </c:strCache>
            </c:strRef>
          </c:tx>
          <c:spPr>
            <a:ln w="25400">
              <a:solidFill>
                <a:srgbClr val="FF0000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FF0000"/>
              </a:solidFill>
              <a:ln>
                <a:solidFill>
                  <a:srgbClr val="FF0000"/>
                </a:solidFill>
                <a:prstDash val="solid"/>
              </a:ln>
            </c:spPr>
          </c:marker>
          <c:cat>
            <c:numRef>
              <c:f>'Calculs pass 2'!$C$60:$O$60</c:f>
              <c:numCache>
                <c:formatCode>d\-mmm</c:formatCode>
                <c:ptCount val="13"/>
                <c:pt idx="0">
                  <c:v>45140</c:v>
                </c:pt>
                <c:pt idx="1">
                  <c:v>45142</c:v>
                </c:pt>
                <c:pt idx="2">
                  <c:v>45145</c:v>
                </c:pt>
                <c:pt idx="3">
                  <c:v>45147</c:v>
                </c:pt>
                <c:pt idx="4">
                  <c:v>45149</c:v>
                </c:pt>
                <c:pt idx="5">
                  <c:v>45152</c:v>
                </c:pt>
                <c:pt idx="6">
                  <c:v>45154</c:v>
                </c:pt>
                <c:pt idx="7">
                  <c:v>45156</c:v>
                </c:pt>
                <c:pt idx="8">
                  <c:v>45159</c:v>
                </c:pt>
                <c:pt idx="9">
                  <c:v>45161</c:v>
                </c:pt>
                <c:pt idx="10">
                  <c:v>45163</c:v>
                </c:pt>
                <c:pt idx="11">
                  <c:v>45166</c:v>
                </c:pt>
                <c:pt idx="12">
                  <c:v>45168</c:v>
                </c:pt>
              </c:numCache>
            </c:numRef>
          </c:cat>
          <c:val>
            <c:numRef>
              <c:f>'Calculs pass 2'!$C$62:$O$62</c:f>
              <c:numCache>
                <c:formatCode>0.0%</c:formatCode>
                <c:ptCount val="13"/>
                <c:pt idx="0">
                  <c:v>0</c:v>
                </c:pt>
                <c:pt idx="1">
                  <c:v>3.5028440551696363E-2</c:v>
                </c:pt>
                <c:pt idx="2">
                  <c:v>0.18000604047115676</c:v>
                </c:pt>
                <c:pt idx="3">
                  <c:v>0.28454394442766534</c:v>
                </c:pt>
                <c:pt idx="4">
                  <c:v>0.33661783952481628</c:v>
                </c:pt>
                <c:pt idx="5">
                  <c:v>0.44142630625188761</c:v>
                </c:pt>
                <c:pt idx="6">
                  <c:v>0.49998741568509009</c:v>
                </c:pt>
                <c:pt idx="7">
                  <c:v>0.58693873955501863</c:v>
                </c:pt>
                <c:pt idx="8">
                  <c:v>0.708257827443874</c:v>
                </c:pt>
                <c:pt idx="9">
                  <c:v>0.8017152421222189</c:v>
                </c:pt>
                <c:pt idx="10">
                  <c:v>0.86015050840632234</c:v>
                </c:pt>
                <c:pt idx="11">
                  <c:v>0.94129417094533374</c:v>
                </c:pt>
                <c:pt idx="12">
                  <c:v>0.95915131380247654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2B7E-45F1-8799-B24E5EBD201E}"/>
            </c:ext>
          </c:extLst>
        </c:ser>
        <c:ser>
          <c:idx val="1"/>
          <c:order val="1"/>
          <c:tx>
            <c:strRef>
              <c:f>'Calculs pass 2'!$B$63</c:f>
              <c:strCache>
                <c:ptCount val="1"/>
                <c:pt idx="0">
                  <c:v>M2</c:v>
                </c:pt>
              </c:strCache>
            </c:strRef>
          </c:tx>
          <c:spPr>
            <a:ln w="25400">
              <a:solidFill>
                <a:srgbClr val="0000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0000FF"/>
              </a:solidFill>
              <a:ln>
                <a:solidFill>
                  <a:srgbClr val="0000FF"/>
                </a:solidFill>
                <a:prstDash val="solid"/>
              </a:ln>
            </c:spPr>
          </c:marker>
          <c:cat>
            <c:numRef>
              <c:f>'Calculs pass 2'!$C$60:$O$60</c:f>
              <c:numCache>
                <c:formatCode>d\-mmm</c:formatCode>
                <c:ptCount val="13"/>
                <c:pt idx="0">
                  <c:v>45140</c:v>
                </c:pt>
                <c:pt idx="1">
                  <c:v>45142</c:v>
                </c:pt>
                <c:pt idx="2">
                  <c:v>45145</c:v>
                </c:pt>
                <c:pt idx="3">
                  <c:v>45147</c:v>
                </c:pt>
                <c:pt idx="4">
                  <c:v>45149</c:v>
                </c:pt>
                <c:pt idx="5">
                  <c:v>45152</c:v>
                </c:pt>
                <c:pt idx="6">
                  <c:v>45154</c:v>
                </c:pt>
                <c:pt idx="7">
                  <c:v>45156</c:v>
                </c:pt>
                <c:pt idx="8">
                  <c:v>45159</c:v>
                </c:pt>
                <c:pt idx="9">
                  <c:v>45161</c:v>
                </c:pt>
                <c:pt idx="10">
                  <c:v>45163</c:v>
                </c:pt>
                <c:pt idx="11">
                  <c:v>45166</c:v>
                </c:pt>
                <c:pt idx="12">
                  <c:v>45168</c:v>
                </c:pt>
              </c:numCache>
            </c:numRef>
          </c:cat>
          <c:val>
            <c:numRef>
              <c:f>'Calculs pass 2'!$C$63:$O$63</c:f>
              <c:numCache>
                <c:formatCode>0.0%</c:formatCode>
                <c:ptCount val="13"/>
                <c:pt idx="0">
                  <c:v>0</c:v>
                </c:pt>
                <c:pt idx="1">
                  <c:v>4.0584415584415584E-2</c:v>
                </c:pt>
                <c:pt idx="2">
                  <c:v>0.19521899668958492</c:v>
                </c:pt>
                <c:pt idx="3">
                  <c:v>0.29109371021135727</c:v>
                </c:pt>
                <c:pt idx="4">
                  <c:v>0.34751400560224088</c:v>
                </c:pt>
                <c:pt idx="5">
                  <c:v>0.39946205755029285</c:v>
                </c:pt>
                <c:pt idx="6">
                  <c:v>0.4822224344283168</c:v>
                </c:pt>
                <c:pt idx="7">
                  <c:v>0.58852177234530167</c:v>
                </c:pt>
                <c:pt idx="8">
                  <c:v>0.72665202444614219</c:v>
                </c:pt>
                <c:pt idx="9">
                  <c:v>0.80065889992360573</c:v>
                </c:pt>
                <c:pt idx="10">
                  <c:v>0.87719633307868605</c:v>
                </c:pt>
                <c:pt idx="11">
                  <c:v>0.95801502419149487</c:v>
                </c:pt>
                <c:pt idx="12">
                  <c:v>0.98128342245989308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1-2B7E-45F1-8799-B24E5EBD201E}"/>
            </c:ext>
          </c:extLst>
        </c:ser>
        <c:ser>
          <c:idx val="2"/>
          <c:order val="2"/>
          <c:tx>
            <c:strRef>
              <c:f>'Calculs pass 2'!$B$64</c:f>
              <c:strCache>
                <c:ptCount val="1"/>
                <c:pt idx="0">
                  <c:v>M3</c:v>
                </c:pt>
              </c:strCache>
            </c:strRef>
          </c:tx>
          <c:spPr>
            <a:ln w="25400">
              <a:solidFill>
                <a:srgbClr val="33CCCC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33CCCC"/>
              </a:solidFill>
              <a:ln>
                <a:solidFill>
                  <a:srgbClr val="33CCCC"/>
                </a:solidFill>
                <a:prstDash val="solid"/>
              </a:ln>
            </c:spPr>
          </c:marker>
          <c:cat>
            <c:numRef>
              <c:f>'Calculs pass 2'!$C$60:$O$60</c:f>
              <c:numCache>
                <c:formatCode>d\-mmm</c:formatCode>
                <c:ptCount val="13"/>
                <c:pt idx="0">
                  <c:v>45140</c:v>
                </c:pt>
                <c:pt idx="1">
                  <c:v>45142</c:v>
                </c:pt>
                <c:pt idx="2">
                  <c:v>45145</c:v>
                </c:pt>
                <c:pt idx="3">
                  <c:v>45147</c:v>
                </c:pt>
                <c:pt idx="4">
                  <c:v>45149</c:v>
                </c:pt>
                <c:pt idx="5">
                  <c:v>45152</c:v>
                </c:pt>
                <c:pt idx="6">
                  <c:v>45154</c:v>
                </c:pt>
                <c:pt idx="7">
                  <c:v>45156</c:v>
                </c:pt>
                <c:pt idx="8">
                  <c:v>45159</c:v>
                </c:pt>
                <c:pt idx="9">
                  <c:v>45161</c:v>
                </c:pt>
                <c:pt idx="10">
                  <c:v>45163</c:v>
                </c:pt>
                <c:pt idx="11">
                  <c:v>45166</c:v>
                </c:pt>
                <c:pt idx="12">
                  <c:v>45168</c:v>
                </c:pt>
              </c:numCache>
            </c:numRef>
          </c:cat>
          <c:val>
            <c:numRef>
              <c:f>'Calculs pass 2'!$C$64:$O$64</c:f>
              <c:numCache>
                <c:formatCode>0.0%</c:formatCode>
                <c:ptCount val="13"/>
                <c:pt idx="0">
                  <c:v>0</c:v>
                </c:pt>
                <c:pt idx="1">
                  <c:v>4.6926910299003324E-2</c:v>
                </c:pt>
                <c:pt idx="2">
                  <c:v>0.17055614077735459</c:v>
                </c:pt>
                <c:pt idx="3">
                  <c:v>0.24102247251708397</c:v>
                </c:pt>
                <c:pt idx="4">
                  <c:v>0.28199700186370635</c:v>
                </c:pt>
                <c:pt idx="5">
                  <c:v>0.37656321745941712</c:v>
                </c:pt>
                <c:pt idx="6">
                  <c:v>0.47112943305512789</c:v>
                </c:pt>
                <c:pt idx="7">
                  <c:v>0.54174769737730599</c:v>
                </c:pt>
                <c:pt idx="8">
                  <c:v>0.64837060746022734</c:v>
                </c:pt>
                <c:pt idx="9">
                  <c:v>0.79086648839910323</c:v>
                </c:pt>
                <c:pt idx="10">
                  <c:v>0.84431299462496279</c:v>
                </c:pt>
                <c:pt idx="11">
                  <c:v>0.91577532884963397</c:v>
                </c:pt>
                <c:pt idx="12">
                  <c:v>0.93350079680198794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2-2B7E-45F1-8799-B24E5EBD20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65573392"/>
        <c:axId val="565574176"/>
        <c:extLst>
          <c:ext xmlns:c15="http://schemas.microsoft.com/office/drawing/2012/chart" uri="{02D57815-91ED-43cb-92C2-25804820EDAC}">
            <c15:filteredLineSeries>
              <c15:ser>
                <c:idx val="3"/>
                <c:order val="3"/>
                <c:tx>
                  <c:strRef>
                    <c:extLst>
                      <c:ext uri="{02D57815-91ED-43cb-92C2-25804820EDAC}">
                        <c15:formulaRef>
                          <c15:sqref>'Calculs pass 2'!$B$65</c15:sqref>
                        </c15:formulaRef>
                      </c:ext>
                    </c:extLst>
                    <c:strCache>
                      <c:ptCount val="1"/>
                      <c:pt idx="0">
                        <c:v>M4</c:v>
                      </c:pt>
                    </c:strCache>
                  </c:strRef>
                </c:tx>
                <c:spPr>
                  <a:ln w="25400">
                    <a:solidFill>
                      <a:srgbClr val="339966"/>
                    </a:solidFill>
                    <a:prstDash val="solid"/>
                  </a:ln>
                </c:spPr>
                <c:marker>
                  <c:symbol val="diamond"/>
                  <c:size val="5"/>
                  <c:spPr>
                    <a:solidFill>
                      <a:srgbClr val="339966"/>
                    </a:solidFill>
                    <a:ln>
                      <a:solidFill>
                        <a:srgbClr val="339966"/>
                      </a:solidFill>
                      <a:prstDash val="solid"/>
                    </a:ln>
                  </c:spPr>
                </c:marker>
                <c:cat>
                  <c:numRef>
                    <c:extLst>
                      <c:ext uri="{02D57815-91ED-43cb-92C2-25804820EDAC}">
                        <c15:formulaRef>
                          <c15:sqref>'Calculs pass 2'!$C$60:$O$60</c15:sqref>
                        </c15:formulaRef>
                      </c:ext>
                    </c:extLst>
                    <c:numCache>
                      <c:formatCode>d\-mmm</c:formatCode>
                      <c:ptCount val="13"/>
                      <c:pt idx="0">
                        <c:v>45140</c:v>
                      </c:pt>
                      <c:pt idx="1">
                        <c:v>45142</c:v>
                      </c:pt>
                      <c:pt idx="2">
                        <c:v>45145</c:v>
                      </c:pt>
                      <c:pt idx="3">
                        <c:v>45147</c:v>
                      </c:pt>
                      <c:pt idx="4">
                        <c:v>45149</c:v>
                      </c:pt>
                      <c:pt idx="5">
                        <c:v>45152</c:v>
                      </c:pt>
                      <c:pt idx="6">
                        <c:v>45154</c:v>
                      </c:pt>
                      <c:pt idx="7">
                        <c:v>45156</c:v>
                      </c:pt>
                      <c:pt idx="8">
                        <c:v>45159</c:v>
                      </c:pt>
                      <c:pt idx="9">
                        <c:v>45161</c:v>
                      </c:pt>
                      <c:pt idx="10">
                        <c:v>45163</c:v>
                      </c:pt>
                      <c:pt idx="11">
                        <c:v>45166</c:v>
                      </c:pt>
                      <c:pt idx="12">
                        <c:v>45168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'Calculs pass 2'!$C$65:$O$65</c15:sqref>
                        </c15:formulaRef>
                      </c:ext>
                    </c:extLst>
                    <c:numCache>
                      <c:formatCode>0.0%</c:formatCode>
                      <c:ptCount val="13"/>
                      <c:pt idx="0">
                        <c:v>0</c:v>
                      </c:pt>
                      <c:pt idx="1">
                        <c:v>4.706533776301218E-2</c:v>
                      </c:pt>
                      <c:pt idx="2">
                        <c:v>0.15863787375415281</c:v>
                      </c:pt>
                      <c:pt idx="3">
                        <c:v>0.24640088593576964</c:v>
                      </c:pt>
                      <c:pt idx="4">
                        <c:v>0.29360465116279072</c:v>
                      </c:pt>
                      <c:pt idx="5">
                        <c:v>0.45279623477297898</c:v>
                      </c:pt>
                      <c:pt idx="6">
                        <c:v>0.55232558139534882</c:v>
                      </c:pt>
                      <c:pt idx="7">
                        <c:v>0.69905869324473968</c:v>
                      </c:pt>
                      <c:pt idx="8">
                        <c:v>0.78709856035437442</c:v>
                      </c:pt>
                      <c:pt idx="9">
                        <c:v>0.85769656699889263</c:v>
                      </c:pt>
                      <c:pt idx="10">
                        <c:v>0.91085271317829453</c:v>
                      </c:pt>
                      <c:pt idx="11">
                        <c:v>0.95847176079734209</c:v>
                      </c:pt>
                      <c:pt idx="12">
                        <c:v>0.97619047619047616</c:v>
                      </c:pt>
                    </c:numCache>
                  </c:numRef>
                </c:val>
                <c:smooth val="1"/>
                <c:extLst>
                  <c:ext xmlns:c16="http://schemas.microsoft.com/office/drawing/2014/chart" uri="{C3380CC4-5D6E-409C-BE32-E72D297353CC}">
                    <c16:uniqueId val="{00000003-2B7E-45F1-8799-B24E5EBD201E}"/>
                  </c:ext>
                </c:extLst>
              </c15:ser>
            </c15:filteredLineSeries>
            <c15:filteredLineSeries>
              <c15:ser>
                <c:idx val="4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'Calculs pass 2'!$B$66</c15:sqref>
                        </c15:formulaRef>
                      </c:ext>
                    </c:extLst>
                    <c:strCache>
                      <c:ptCount val="1"/>
                      <c:pt idx="0">
                        <c:v>M5</c:v>
                      </c:pt>
                    </c:strCache>
                  </c:strRef>
                </c:tx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'Calculs pass 2'!$C$60:$O$60</c15:sqref>
                        </c15:formulaRef>
                      </c:ext>
                    </c:extLst>
                    <c:numCache>
                      <c:formatCode>d\-mmm</c:formatCode>
                      <c:ptCount val="13"/>
                      <c:pt idx="0">
                        <c:v>45140</c:v>
                      </c:pt>
                      <c:pt idx="1">
                        <c:v>45142</c:v>
                      </c:pt>
                      <c:pt idx="2">
                        <c:v>45145</c:v>
                      </c:pt>
                      <c:pt idx="3">
                        <c:v>45147</c:v>
                      </c:pt>
                      <c:pt idx="4">
                        <c:v>45149</c:v>
                      </c:pt>
                      <c:pt idx="5">
                        <c:v>45152</c:v>
                      </c:pt>
                      <c:pt idx="6">
                        <c:v>45154</c:v>
                      </c:pt>
                      <c:pt idx="7">
                        <c:v>45156</c:v>
                      </c:pt>
                      <c:pt idx="8">
                        <c:v>45159</c:v>
                      </c:pt>
                      <c:pt idx="9">
                        <c:v>45161</c:v>
                      </c:pt>
                      <c:pt idx="10">
                        <c:v>45163</c:v>
                      </c:pt>
                      <c:pt idx="11">
                        <c:v>45166</c:v>
                      </c:pt>
                      <c:pt idx="12">
                        <c:v>45168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'Calculs pass 2'!$C$66:$O$66</c15:sqref>
                        </c15:formulaRef>
                      </c:ext>
                    </c:extLst>
                    <c:numCache>
                      <c:formatCode>0.0%</c:formatCode>
                      <c:ptCount val="13"/>
                      <c:pt idx="0">
                        <c:v>0</c:v>
                      </c:pt>
                      <c:pt idx="1">
                        <c:v>4.5586680761099369E-2</c:v>
                      </c:pt>
                      <c:pt idx="2">
                        <c:v>0.21141649048625794</c:v>
                      </c:pt>
                      <c:pt idx="3">
                        <c:v>0.34275898520084569</c:v>
                      </c:pt>
                      <c:pt idx="4">
                        <c:v>0.39402748414376321</c:v>
                      </c:pt>
                      <c:pt idx="5">
                        <c:v>0.4340644820295983</c:v>
                      </c:pt>
                      <c:pt idx="6">
                        <c:v>0.53078752642706128</c:v>
                      </c:pt>
                      <c:pt idx="7">
                        <c:v>0.55959302325581395</c:v>
                      </c:pt>
                      <c:pt idx="8">
                        <c:v>0.63966701902748424</c:v>
                      </c:pt>
                      <c:pt idx="9">
                        <c:v>0.73136892177589852</c:v>
                      </c:pt>
                      <c:pt idx="10">
                        <c:v>0.81699260042283295</c:v>
                      </c:pt>
                      <c:pt idx="11">
                        <c:v>0.93697145877378429</c:v>
                      </c:pt>
                      <c:pt idx="12">
                        <c:v>0.97714059196617331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4-2B7E-45F1-8799-B24E5EBD201E}"/>
                  </c:ext>
                </c:extLst>
              </c15:ser>
            </c15:filteredLineSeries>
            <c15:filteredLineSeries>
              <c15:ser>
                <c:idx val="5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'Calculs pass 2'!$B$67</c15:sqref>
                        </c15:formulaRef>
                      </c:ext>
                    </c:extLst>
                    <c:strCache>
                      <c:ptCount val="1"/>
                      <c:pt idx="0">
                        <c:v>M6</c:v>
                      </c:pt>
                    </c:strCache>
                  </c:strRef>
                </c:tx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'Calculs pass 2'!$C$60:$O$60</c15:sqref>
                        </c15:formulaRef>
                      </c:ext>
                    </c:extLst>
                    <c:numCache>
                      <c:formatCode>d\-mmm</c:formatCode>
                      <c:ptCount val="13"/>
                      <c:pt idx="0">
                        <c:v>45140</c:v>
                      </c:pt>
                      <c:pt idx="1">
                        <c:v>45142</c:v>
                      </c:pt>
                      <c:pt idx="2">
                        <c:v>45145</c:v>
                      </c:pt>
                      <c:pt idx="3">
                        <c:v>45147</c:v>
                      </c:pt>
                      <c:pt idx="4">
                        <c:v>45149</c:v>
                      </c:pt>
                      <c:pt idx="5">
                        <c:v>45152</c:v>
                      </c:pt>
                      <c:pt idx="6">
                        <c:v>45154</c:v>
                      </c:pt>
                      <c:pt idx="7">
                        <c:v>45156</c:v>
                      </c:pt>
                      <c:pt idx="8">
                        <c:v>45159</c:v>
                      </c:pt>
                      <c:pt idx="9">
                        <c:v>45161</c:v>
                      </c:pt>
                      <c:pt idx="10">
                        <c:v>45163</c:v>
                      </c:pt>
                      <c:pt idx="11">
                        <c:v>45166</c:v>
                      </c:pt>
                      <c:pt idx="12">
                        <c:v>45168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'Calculs pass 2'!$C$67:$O$67</c15:sqref>
                        </c15:formulaRef>
                      </c:ext>
                    </c:extLst>
                    <c:numCache>
                      <c:formatCode>0.0%</c:formatCode>
                      <c:ptCount val="13"/>
                      <c:pt idx="0">
                        <c:v>0</c:v>
                      </c:pt>
                      <c:pt idx="1">
                        <c:v>2.8541226215644821E-2</c:v>
                      </c:pt>
                      <c:pt idx="2">
                        <c:v>0.13423625792811839</c:v>
                      </c:pt>
                      <c:pt idx="3">
                        <c:v>0.22065274841437632</c:v>
                      </c:pt>
                      <c:pt idx="4">
                        <c:v>0.26707188160676532</c:v>
                      </c:pt>
                      <c:pt idx="5">
                        <c:v>0.36738900634249472</c:v>
                      </c:pt>
                      <c:pt idx="6">
                        <c:v>0.449392177589852</c:v>
                      </c:pt>
                      <c:pt idx="7">
                        <c:v>0.52007135306553909</c:v>
                      </c:pt>
                      <c:pt idx="8">
                        <c:v>0.66317389006342498</c:v>
                      </c:pt>
                      <c:pt idx="9">
                        <c:v>0.78084038054968286</c:v>
                      </c:pt>
                      <c:pt idx="10">
                        <c:v>0.85763742071881599</c:v>
                      </c:pt>
                      <c:pt idx="11">
                        <c:v>0.93513477801268508</c:v>
                      </c:pt>
                      <c:pt idx="12">
                        <c:v>0.97700845665961944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2B7E-45F1-8799-B24E5EBD201E}"/>
                  </c:ext>
                </c:extLst>
              </c15:ser>
            </c15:filteredLineSeries>
          </c:ext>
        </c:extLst>
      </c:lineChart>
      <c:dateAx>
        <c:axId val="565573392"/>
        <c:scaling>
          <c:orientation val="minMax"/>
          <c:max val="45169"/>
          <c:min val="45140"/>
        </c:scaling>
        <c:delete val="0"/>
        <c:axPos val="b"/>
        <c:numFmt formatCode="d/m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60000" vert="horz"/>
          <a:lstStyle/>
          <a:p>
            <a:pPr>
              <a:defRPr sz="14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fr-FR"/>
          </a:p>
        </c:txPr>
        <c:crossAx val="565574176"/>
        <c:crosses val="autoZero"/>
        <c:auto val="1"/>
        <c:lblOffset val="100"/>
        <c:baseTimeUnit val="days"/>
        <c:majorUnit val="2"/>
        <c:majorTimeUnit val="days"/>
        <c:minorUnit val="1"/>
        <c:minorTimeUnit val="days"/>
      </c:dateAx>
      <c:valAx>
        <c:axId val="565574176"/>
        <c:scaling>
          <c:orientation val="minMax"/>
          <c:max val="1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0%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4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fr-FR"/>
          </a:p>
        </c:txPr>
        <c:crossAx val="565573392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2.7777777777777779E-3"/>
          <c:y val="0.93575036539158174"/>
          <c:w val="0.93334448818897653"/>
          <c:h val="4.8243921061188737E-2"/>
        </c:manualLayout>
      </c:layout>
      <c:overlay val="0"/>
    </c:legend>
    <c:plotVisOnly val="1"/>
    <c:dispBlanksAs val="gap"/>
    <c:showDLblsOverMax val="0"/>
  </c:chart>
  <c:spPr>
    <a:noFill/>
    <a:ln w="6350">
      <a:solidFill>
        <a:schemeClr val="tx1"/>
      </a:solidFill>
    </a:ln>
  </c:spPr>
  <c:txPr>
    <a:bodyPr/>
    <a:lstStyle/>
    <a:p>
      <a:pPr>
        <a:defRPr sz="1400" b="1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fr-FR"/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6329456676087681E-2"/>
          <c:y val="7.0731707317073164E-2"/>
          <c:w val="0.86098938937959624"/>
          <c:h val="0.6370376488382382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Pluviométrie (mm)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cat>
            <c:numRef>
              <c:f>Feuil1!$A$2:$A$34</c:f>
              <c:numCache>
                <c:formatCode>m/d/yyyy</c:formatCode>
                <c:ptCount val="33"/>
                <c:pt idx="0">
                  <c:v>45061</c:v>
                </c:pt>
                <c:pt idx="1">
                  <c:v>45062</c:v>
                </c:pt>
                <c:pt idx="2">
                  <c:v>45063</c:v>
                </c:pt>
                <c:pt idx="3">
                  <c:v>45064</c:v>
                </c:pt>
                <c:pt idx="4">
                  <c:v>45065</c:v>
                </c:pt>
                <c:pt idx="5">
                  <c:v>45066</c:v>
                </c:pt>
                <c:pt idx="6">
                  <c:v>45067</c:v>
                </c:pt>
                <c:pt idx="7">
                  <c:v>45068</c:v>
                </c:pt>
                <c:pt idx="8">
                  <c:v>45069</c:v>
                </c:pt>
                <c:pt idx="9">
                  <c:v>45070</c:v>
                </c:pt>
                <c:pt idx="10">
                  <c:v>45071</c:v>
                </c:pt>
                <c:pt idx="11">
                  <c:v>45072</c:v>
                </c:pt>
                <c:pt idx="12">
                  <c:v>45073</c:v>
                </c:pt>
                <c:pt idx="13">
                  <c:v>45074</c:v>
                </c:pt>
                <c:pt idx="14">
                  <c:v>45075</c:v>
                </c:pt>
                <c:pt idx="15">
                  <c:v>45076</c:v>
                </c:pt>
                <c:pt idx="16">
                  <c:v>45077</c:v>
                </c:pt>
                <c:pt idx="17">
                  <c:v>45078</c:v>
                </c:pt>
                <c:pt idx="18">
                  <c:v>45079</c:v>
                </c:pt>
                <c:pt idx="19">
                  <c:v>45080</c:v>
                </c:pt>
                <c:pt idx="20">
                  <c:v>45081</c:v>
                </c:pt>
                <c:pt idx="21">
                  <c:v>45082</c:v>
                </c:pt>
                <c:pt idx="22">
                  <c:v>45083</c:v>
                </c:pt>
                <c:pt idx="23">
                  <c:v>45084</c:v>
                </c:pt>
                <c:pt idx="24">
                  <c:v>45085</c:v>
                </c:pt>
                <c:pt idx="25">
                  <c:v>45086</c:v>
                </c:pt>
                <c:pt idx="26">
                  <c:v>45087</c:v>
                </c:pt>
                <c:pt idx="27">
                  <c:v>45088</c:v>
                </c:pt>
                <c:pt idx="28">
                  <c:v>45089</c:v>
                </c:pt>
                <c:pt idx="29">
                  <c:v>45090</c:v>
                </c:pt>
                <c:pt idx="30">
                  <c:v>45091</c:v>
                </c:pt>
                <c:pt idx="31">
                  <c:v>45092</c:v>
                </c:pt>
                <c:pt idx="32">
                  <c:v>45093</c:v>
                </c:pt>
              </c:numCache>
            </c:numRef>
          </c:cat>
          <c:val>
            <c:numRef>
              <c:f>Feuil1!$B$2:$B$34</c:f>
              <c:numCache>
                <c:formatCode>General</c:formatCode>
                <c:ptCount val="3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3.8</c:v>
                </c:pt>
                <c:pt idx="5">
                  <c:v>4</c:v>
                </c:pt>
                <c:pt idx="6">
                  <c:v>6.4</c:v>
                </c:pt>
                <c:pt idx="7">
                  <c:v>19.399999999999999</c:v>
                </c:pt>
                <c:pt idx="8">
                  <c:v>0</c:v>
                </c:pt>
                <c:pt idx="9">
                  <c:v>8.4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10</c:v>
                </c:pt>
                <c:pt idx="15">
                  <c:v>1.4</c:v>
                </c:pt>
                <c:pt idx="16">
                  <c:v>5.4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3</c:v>
                </c:pt>
                <c:pt idx="26">
                  <c:v>2.4</c:v>
                </c:pt>
                <c:pt idx="27">
                  <c:v>0</c:v>
                </c:pt>
                <c:pt idx="28">
                  <c:v>0</c:v>
                </c:pt>
                <c:pt idx="29">
                  <c:v>7.8</c:v>
                </c:pt>
                <c:pt idx="30">
                  <c:v>21</c:v>
                </c:pt>
                <c:pt idx="31">
                  <c:v>0</c:v>
                </c:pt>
                <c:pt idx="3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0AD-4DEF-9AFB-00E53274C1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45446912"/>
        <c:axId val="443355120"/>
      </c:barChart>
      <c:lineChart>
        <c:grouping val="standard"/>
        <c:varyColors val="0"/>
        <c:ser>
          <c:idx val="3"/>
          <c:order val="3"/>
          <c:tx>
            <c:strRef>
              <c:f>Feuil1!$E$1</c:f>
              <c:strCache>
                <c:ptCount val="1"/>
                <c:pt idx="0">
                  <c:v>Température max (°C)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Feuil1!$A$2:$A$34</c:f>
              <c:numCache>
                <c:formatCode>m/d/yyyy</c:formatCode>
                <c:ptCount val="33"/>
                <c:pt idx="0">
                  <c:v>45061</c:v>
                </c:pt>
                <c:pt idx="1">
                  <c:v>45062</c:v>
                </c:pt>
                <c:pt idx="2">
                  <c:v>45063</c:v>
                </c:pt>
                <c:pt idx="3">
                  <c:v>45064</c:v>
                </c:pt>
                <c:pt idx="4">
                  <c:v>45065</c:v>
                </c:pt>
                <c:pt idx="5">
                  <c:v>45066</c:v>
                </c:pt>
                <c:pt idx="6">
                  <c:v>45067</c:v>
                </c:pt>
                <c:pt idx="7">
                  <c:v>45068</c:v>
                </c:pt>
                <c:pt idx="8">
                  <c:v>45069</c:v>
                </c:pt>
                <c:pt idx="9">
                  <c:v>45070</c:v>
                </c:pt>
                <c:pt idx="10">
                  <c:v>45071</c:v>
                </c:pt>
                <c:pt idx="11">
                  <c:v>45072</c:v>
                </c:pt>
                <c:pt idx="12">
                  <c:v>45073</c:v>
                </c:pt>
                <c:pt idx="13">
                  <c:v>45074</c:v>
                </c:pt>
                <c:pt idx="14">
                  <c:v>45075</c:v>
                </c:pt>
                <c:pt idx="15">
                  <c:v>45076</c:v>
                </c:pt>
                <c:pt idx="16">
                  <c:v>45077</c:v>
                </c:pt>
                <c:pt idx="17">
                  <c:v>45078</c:v>
                </c:pt>
                <c:pt idx="18">
                  <c:v>45079</c:v>
                </c:pt>
                <c:pt idx="19">
                  <c:v>45080</c:v>
                </c:pt>
                <c:pt idx="20">
                  <c:v>45081</c:v>
                </c:pt>
                <c:pt idx="21">
                  <c:v>45082</c:v>
                </c:pt>
                <c:pt idx="22">
                  <c:v>45083</c:v>
                </c:pt>
                <c:pt idx="23">
                  <c:v>45084</c:v>
                </c:pt>
                <c:pt idx="24">
                  <c:v>45085</c:v>
                </c:pt>
                <c:pt idx="25">
                  <c:v>45086</c:v>
                </c:pt>
                <c:pt idx="26">
                  <c:v>45087</c:v>
                </c:pt>
                <c:pt idx="27">
                  <c:v>45088</c:v>
                </c:pt>
                <c:pt idx="28">
                  <c:v>45089</c:v>
                </c:pt>
                <c:pt idx="29">
                  <c:v>45090</c:v>
                </c:pt>
                <c:pt idx="30">
                  <c:v>45091</c:v>
                </c:pt>
                <c:pt idx="31">
                  <c:v>45092</c:v>
                </c:pt>
                <c:pt idx="32">
                  <c:v>45093</c:v>
                </c:pt>
              </c:numCache>
            </c:numRef>
          </c:cat>
          <c:val>
            <c:numRef>
              <c:f>Feuil1!$E$2:$E$34</c:f>
              <c:numCache>
                <c:formatCode>General</c:formatCode>
                <c:ptCount val="33"/>
                <c:pt idx="0">
                  <c:v>23.9</c:v>
                </c:pt>
                <c:pt idx="1">
                  <c:v>21.2</c:v>
                </c:pt>
                <c:pt idx="2">
                  <c:v>20.7</c:v>
                </c:pt>
                <c:pt idx="3">
                  <c:v>19.899999999999999</c:v>
                </c:pt>
                <c:pt idx="4">
                  <c:v>22.6</c:v>
                </c:pt>
                <c:pt idx="5">
                  <c:v>19.399999999999999</c:v>
                </c:pt>
                <c:pt idx="6">
                  <c:v>21.6</c:v>
                </c:pt>
                <c:pt idx="7">
                  <c:v>27.4</c:v>
                </c:pt>
                <c:pt idx="8">
                  <c:v>27.9</c:v>
                </c:pt>
                <c:pt idx="9">
                  <c:v>26.6</c:v>
                </c:pt>
                <c:pt idx="10">
                  <c:v>22.6</c:v>
                </c:pt>
                <c:pt idx="11">
                  <c:v>27.8</c:v>
                </c:pt>
                <c:pt idx="12">
                  <c:v>29.6</c:v>
                </c:pt>
                <c:pt idx="13">
                  <c:v>27.6</c:v>
                </c:pt>
                <c:pt idx="14">
                  <c:v>28.2</c:v>
                </c:pt>
                <c:pt idx="15">
                  <c:v>28.2</c:v>
                </c:pt>
                <c:pt idx="16">
                  <c:v>24.6</c:v>
                </c:pt>
                <c:pt idx="17">
                  <c:v>27.6</c:v>
                </c:pt>
                <c:pt idx="18">
                  <c:v>26.6</c:v>
                </c:pt>
                <c:pt idx="19">
                  <c:v>26</c:v>
                </c:pt>
                <c:pt idx="20">
                  <c:v>26.4</c:v>
                </c:pt>
                <c:pt idx="21">
                  <c:v>26</c:v>
                </c:pt>
                <c:pt idx="22">
                  <c:v>27.1</c:v>
                </c:pt>
                <c:pt idx="23">
                  <c:v>26.1</c:v>
                </c:pt>
                <c:pt idx="24">
                  <c:v>25.9</c:v>
                </c:pt>
                <c:pt idx="25">
                  <c:v>22.5</c:v>
                </c:pt>
                <c:pt idx="26">
                  <c:v>29.3</c:v>
                </c:pt>
                <c:pt idx="27">
                  <c:v>30.7</c:v>
                </c:pt>
                <c:pt idx="28">
                  <c:v>30.3</c:v>
                </c:pt>
                <c:pt idx="29">
                  <c:v>27.4</c:v>
                </c:pt>
                <c:pt idx="30">
                  <c:v>29.1</c:v>
                </c:pt>
                <c:pt idx="31">
                  <c:v>29.7</c:v>
                </c:pt>
                <c:pt idx="32">
                  <c:v>30.5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0AD-4DEF-9AFB-00E53274C193}"/>
            </c:ext>
          </c:extLst>
        </c:ser>
        <c:ser>
          <c:idx val="4"/>
          <c:order val="4"/>
          <c:tx>
            <c:strRef>
              <c:f>Feuil1!$F$1</c:f>
              <c:strCache>
                <c:ptCount val="1"/>
                <c:pt idx="0">
                  <c:v>Température min (°C)</c:v>
                </c:pt>
              </c:strCache>
            </c:strRef>
          </c:tx>
          <c:spPr>
            <a:ln w="28575" cap="rnd">
              <a:solidFill>
                <a:schemeClr val="accent5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Feuil1!$A$2:$A$34</c:f>
              <c:numCache>
                <c:formatCode>m/d/yyyy</c:formatCode>
                <c:ptCount val="33"/>
                <c:pt idx="0">
                  <c:v>45061</c:v>
                </c:pt>
                <c:pt idx="1">
                  <c:v>45062</c:v>
                </c:pt>
                <c:pt idx="2">
                  <c:v>45063</c:v>
                </c:pt>
                <c:pt idx="3">
                  <c:v>45064</c:v>
                </c:pt>
                <c:pt idx="4">
                  <c:v>45065</c:v>
                </c:pt>
                <c:pt idx="5">
                  <c:v>45066</c:v>
                </c:pt>
                <c:pt idx="6">
                  <c:v>45067</c:v>
                </c:pt>
                <c:pt idx="7">
                  <c:v>45068</c:v>
                </c:pt>
                <c:pt idx="8">
                  <c:v>45069</c:v>
                </c:pt>
                <c:pt idx="9">
                  <c:v>45070</c:v>
                </c:pt>
                <c:pt idx="10">
                  <c:v>45071</c:v>
                </c:pt>
                <c:pt idx="11">
                  <c:v>45072</c:v>
                </c:pt>
                <c:pt idx="12">
                  <c:v>45073</c:v>
                </c:pt>
                <c:pt idx="13">
                  <c:v>45074</c:v>
                </c:pt>
                <c:pt idx="14">
                  <c:v>45075</c:v>
                </c:pt>
                <c:pt idx="15">
                  <c:v>45076</c:v>
                </c:pt>
                <c:pt idx="16">
                  <c:v>45077</c:v>
                </c:pt>
                <c:pt idx="17">
                  <c:v>45078</c:v>
                </c:pt>
                <c:pt idx="18">
                  <c:v>45079</c:v>
                </c:pt>
                <c:pt idx="19">
                  <c:v>45080</c:v>
                </c:pt>
                <c:pt idx="20">
                  <c:v>45081</c:v>
                </c:pt>
                <c:pt idx="21">
                  <c:v>45082</c:v>
                </c:pt>
                <c:pt idx="22">
                  <c:v>45083</c:v>
                </c:pt>
                <c:pt idx="23">
                  <c:v>45084</c:v>
                </c:pt>
                <c:pt idx="24">
                  <c:v>45085</c:v>
                </c:pt>
                <c:pt idx="25">
                  <c:v>45086</c:v>
                </c:pt>
                <c:pt idx="26">
                  <c:v>45087</c:v>
                </c:pt>
                <c:pt idx="27">
                  <c:v>45088</c:v>
                </c:pt>
                <c:pt idx="28">
                  <c:v>45089</c:v>
                </c:pt>
                <c:pt idx="29">
                  <c:v>45090</c:v>
                </c:pt>
                <c:pt idx="30">
                  <c:v>45091</c:v>
                </c:pt>
                <c:pt idx="31">
                  <c:v>45092</c:v>
                </c:pt>
                <c:pt idx="32">
                  <c:v>45093</c:v>
                </c:pt>
              </c:numCache>
            </c:numRef>
          </c:cat>
          <c:val>
            <c:numRef>
              <c:f>Feuil1!$F$2:$F$34</c:f>
              <c:numCache>
                <c:formatCode>General</c:formatCode>
                <c:ptCount val="33"/>
                <c:pt idx="0">
                  <c:v>12.8</c:v>
                </c:pt>
                <c:pt idx="1">
                  <c:v>14.1</c:v>
                </c:pt>
                <c:pt idx="2">
                  <c:v>12.4</c:v>
                </c:pt>
                <c:pt idx="3">
                  <c:v>13</c:v>
                </c:pt>
                <c:pt idx="4">
                  <c:v>11.8</c:v>
                </c:pt>
                <c:pt idx="5">
                  <c:v>12.5</c:v>
                </c:pt>
                <c:pt idx="6">
                  <c:v>13.9</c:v>
                </c:pt>
                <c:pt idx="7">
                  <c:v>15.3</c:v>
                </c:pt>
                <c:pt idx="8">
                  <c:v>15.1</c:v>
                </c:pt>
                <c:pt idx="9">
                  <c:v>16.5</c:v>
                </c:pt>
                <c:pt idx="10">
                  <c:v>14.2</c:v>
                </c:pt>
                <c:pt idx="11">
                  <c:v>14.1</c:v>
                </c:pt>
                <c:pt idx="12">
                  <c:v>14.9</c:v>
                </c:pt>
                <c:pt idx="13">
                  <c:v>13.1</c:v>
                </c:pt>
                <c:pt idx="14">
                  <c:v>13.4</c:v>
                </c:pt>
                <c:pt idx="15">
                  <c:v>13.9</c:v>
                </c:pt>
                <c:pt idx="16">
                  <c:v>14.7</c:v>
                </c:pt>
                <c:pt idx="17">
                  <c:v>15</c:v>
                </c:pt>
                <c:pt idx="18">
                  <c:v>14.4</c:v>
                </c:pt>
                <c:pt idx="19">
                  <c:v>14</c:v>
                </c:pt>
                <c:pt idx="20">
                  <c:v>14.1</c:v>
                </c:pt>
                <c:pt idx="21">
                  <c:v>16</c:v>
                </c:pt>
                <c:pt idx="22">
                  <c:v>14.5</c:v>
                </c:pt>
                <c:pt idx="23">
                  <c:v>17.399999999999999</c:v>
                </c:pt>
                <c:pt idx="24">
                  <c:v>17.3</c:v>
                </c:pt>
                <c:pt idx="25">
                  <c:v>19.100000000000001</c:v>
                </c:pt>
                <c:pt idx="26">
                  <c:v>18</c:v>
                </c:pt>
                <c:pt idx="27">
                  <c:v>18.3</c:v>
                </c:pt>
                <c:pt idx="28">
                  <c:v>17.5</c:v>
                </c:pt>
                <c:pt idx="29">
                  <c:v>17.7</c:v>
                </c:pt>
                <c:pt idx="30">
                  <c:v>18</c:v>
                </c:pt>
                <c:pt idx="31">
                  <c:v>15.6</c:v>
                </c:pt>
                <c:pt idx="32">
                  <c:v>18.3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0AD-4DEF-9AFB-00E53274C1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45446912"/>
        <c:axId val="443355120"/>
        <c:extLst>
          <c:ext xmlns:c15="http://schemas.microsoft.com/office/drawing/2012/chart" uri="{02D57815-91ED-43cb-92C2-25804820EDAC}">
            <c15:filteredLineSeries>
              <c15:ser>
                <c:idx val="2"/>
                <c:order val="2"/>
                <c:tx>
                  <c:strRef>
                    <c:extLst>
                      <c:ext uri="{02D57815-91ED-43cb-92C2-25804820EDAC}">
                        <c15:formulaRef>
                          <c15:sqref>Feuil1!$D$1</c15:sqref>
                        </c15:formulaRef>
                      </c:ext>
                    </c:extLst>
                    <c:strCache>
                      <c:ptCount val="1"/>
                      <c:pt idx="0">
                        <c:v>Température (°C)</c:v>
                      </c:pt>
                    </c:strCache>
                  </c:strRef>
                </c:tx>
                <c:spPr>
                  <a:ln w="28575" cap="rnd">
                    <a:solidFill>
                      <a:schemeClr val="accent3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>
                      <c:ext uri="{02D57815-91ED-43cb-92C2-25804820EDAC}">
                        <c15:formulaRef>
                          <c15:sqref>Feuil1!$A$2:$A$34</c15:sqref>
                        </c15:formulaRef>
                      </c:ext>
                    </c:extLst>
                    <c:numCache>
                      <c:formatCode>m/d/yyyy</c:formatCode>
                      <c:ptCount val="33"/>
                      <c:pt idx="0">
                        <c:v>45061</c:v>
                      </c:pt>
                      <c:pt idx="1">
                        <c:v>45062</c:v>
                      </c:pt>
                      <c:pt idx="2">
                        <c:v>45063</c:v>
                      </c:pt>
                      <c:pt idx="3">
                        <c:v>45064</c:v>
                      </c:pt>
                      <c:pt idx="4">
                        <c:v>45065</c:v>
                      </c:pt>
                      <c:pt idx="5">
                        <c:v>45066</c:v>
                      </c:pt>
                      <c:pt idx="6">
                        <c:v>45067</c:v>
                      </c:pt>
                      <c:pt idx="7">
                        <c:v>45068</c:v>
                      </c:pt>
                      <c:pt idx="8">
                        <c:v>45069</c:v>
                      </c:pt>
                      <c:pt idx="9">
                        <c:v>45070</c:v>
                      </c:pt>
                      <c:pt idx="10">
                        <c:v>45071</c:v>
                      </c:pt>
                      <c:pt idx="11">
                        <c:v>45072</c:v>
                      </c:pt>
                      <c:pt idx="12">
                        <c:v>45073</c:v>
                      </c:pt>
                      <c:pt idx="13">
                        <c:v>45074</c:v>
                      </c:pt>
                      <c:pt idx="14">
                        <c:v>45075</c:v>
                      </c:pt>
                      <c:pt idx="15">
                        <c:v>45076</c:v>
                      </c:pt>
                      <c:pt idx="16">
                        <c:v>45077</c:v>
                      </c:pt>
                      <c:pt idx="17">
                        <c:v>45078</c:v>
                      </c:pt>
                      <c:pt idx="18">
                        <c:v>45079</c:v>
                      </c:pt>
                      <c:pt idx="19">
                        <c:v>45080</c:v>
                      </c:pt>
                      <c:pt idx="20">
                        <c:v>45081</c:v>
                      </c:pt>
                      <c:pt idx="21">
                        <c:v>45082</c:v>
                      </c:pt>
                      <c:pt idx="22">
                        <c:v>45083</c:v>
                      </c:pt>
                      <c:pt idx="23">
                        <c:v>45084</c:v>
                      </c:pt>
                      <c:pt idx="24">
                        <c:v>45085</c:v>
                      </c:pt>
                      <c:pt idx="25">
                        <c:v>45086</c:v>
                      </c:pt>
                      <c:pt idx="26">
                        <c:v>45087</c:v>
                      </c:pt>
                      <c:pt idx="27">
                        <c:v>45088</c:v>
                      </c:pt>
                      <c:pt idx="28">
                        <c:v>45089</c:v>
                      </c:pt>
                      <c:pt idx="29">
                        <c:v>45090</c:v>
                      </c:pt>
                      <c:pt idx="30">
                        <c:v>45091</c:v>
                      </c:pt>
                      <c:pt idx="31">
                        <c:v>45092</c:v>
                      </c:pt>
                      <c:pt idx="32">
                        <c:v>45093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Feuil1!$D$2:$D$34</c15:sqref>
                        </c15:formulaRef>
                      </c:ext>
                    </c:extLst>
                    <c:numCache>
                      <c:formatCode>General</c:formatCode>
                      <c:ptCount val="33"/>
                      <c:pt idx="0">
                        <c:v>18.2</c:v>
                      </c:pt>
                      <c:pt idx="1">
                        <c:v>18.100000000000001</c:v>
                      </c:pt>
                      <c:pt idx="2">
                        <c:v>16.2</c:v>
                      </c:pt>
                      <c:pt idx="3">
                        <c:v>15.3</c:v>
                      </c:pt>
                      <c:pt idx="4">
                        <c:v>17.5</c:v>
                      </c:pt>
                      <c:pt idx="5">
                        <c:v>15.8</c:v>
                      </c:pt>
                      <c:pt idx="6">
                        <c:v>17</c:v>
                      </c:pt>
                      <c:pt idx="7">
                        <c:v>18.600000000000001</c:v>
                      </c:pt>
                      <c:pt idx="8">
                        <c:v>19.899999999999999</c:v>
                      </c:pt>
                      <c:pt idx="9">
                        <c:v>20.3</c:v>
                      </c:pt>
                      <c:pt idx="10">
                        <c:v>17.399999999999999</c:v>
                      </c:pt>
                      <c:pt idx="11">
                        <c:v>20.3</c:v>
                      </c:pt>
                      <c:pt idx="12">
                        <c:v>21.9</c:v>
                      </c:pt>
                      <c:pt idx="13">
                        <c:v>20.5</c:v>
                      </c:pt>
                      <c:pt idx="14">
                        <c:v>19</c:v>
                      </c:pt>
                      <c:pt idx="15">
                        <c:v>21.1</c:v>
                      </c:pt>
                      <c:pt idx="16">
                        <c:v>19</c:v>
                      </c:pt>
                      <c:pt idx="17">
                        <c:v>22.1</c:v>
                      </c:pt>
                      <c:pt idx="18">
                        <c:v>19.8</c:v>
                      </c:pt>
                      <c:pt idx="19">
                        <c:v>19.5</c:v>
                      </c:pt>
                      <c:pt idx="20">
                        <c:v>19.899999999999999</c:v>
                      </c:pt>
                      <c:pt idx="21">
                        <c:v>20.5</c:v>
                      </c:pt>
                      <c:pt idx="22">
                        <c:v>20.7</c:v>
                      </c:pt>
                      <c:pt idx="23">
                        <c:v>21.4</c:v>
                      </c:pt>
                      <c:pt idx="24">
                        <c:v>22.7</c:v>
                      </c:pt>
                      <c:pt idx="25">
                        <c:v>20.6</c:v>
                      </c:pt>
                      <c:pt idx="26">
                        <c:v>23</c:v>
                      </c:pt>
                      <c:pt idx="27">
                        <c:v>24.3</c:v>
                      </c:pt>
                      <c:pt idx="28">
                        <c:v>24.4</c:v>
                      </c:pt>
                      <c:pt idx="29">
                        <c:v>20.7</c:v>
                      </c:pt>
                      <c:pt idx="30">
                        <c:v>22.1</c:v>
                      </c:pt>
                      <c:pt idx="31">
                        <c:v>22.9</c:v>
                      </c:pt>
                      <c:pt idx="32">
                        <c:v>24.3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26-60AD-4DEF-9AFB-00E53274C193}"/>
                  </c:ext>
                </c:extLst>
              </c15:ser>
            </c15:filteredLineSeries>
          </c:ext>
        </c:extLst>
      </c:lineChart>
      <c:lineChart>
        <c:grouping val="standard"/>
        <c:varyColors val="0"/>
        <c:ser>
          <c:idx val="1"/>
          <c:order val="1"/>
          <c:tx>
            <c:strRef>
              <c:f>Feuil1!$C$1</c:f>
              <c:strCache>
                <c:ptCount val="1"/>
                <c:pt idx="0">
                  <c:v>Hygrométrie (%)</c:v>
                </c:pt>
              </c:strCache>
            </c:strRef>
          </c:tx>
          <c:spPr>
            <a:ln w="22225" cap="rnd">
              <a:solidFill>
                <a:schemeClr val="bg2">
                  <a:lumMod val="90000"/>
                </a:schemeClr>
              </a:solidFill>
              <a:prstDash val="sysDash"/>
              <a:round/>
            </a:ln>
            <a:effectLst/>
          </c:spPr>
          <c:marker>
            <c:symbol val="none"/>
          </c:marker>
          <c:cat>
            <c:numRef>
              <c:f>Feuil1!$A$2:$A$34</c:f>
              <c:numCache>
                <c:formatCode>m/d/yyyy</c:formatCode>
                <c:ptCount val="33"/>
                <c:pt idx="0">
                  <c:v>45061</c:v>
                </c:pt>
                <c:pt idx="1">
                  <c:v>45062</c:v>
                </c:pt>
                <c:pt idx="2">
                  <c:v>45063</c:v>
                </c:pt>
                <c:pt idx="3">
                  <c:v>45064</c:v>
                </c:pt>
                <c:pt idx="4">
                  <c:v>45065</c:v>
                </c:pt>
                <c:pt idx="5">
                  <c:v>45066</c:v>
                </c:pt>
                <c:pt idx="6">
                  <c:v>45067</c:v>
                </c:pt>
                <c:pt idx="7">
                  <c:v>45068</c:v>
                </c:pt>
                <c:pt idx="8">
                  <c:v>45069</c:v>
                </c:pt>
                <c:pt idx="9">
                  <c:v>45070</c:v>
                </c:pt>
                <c:pt idx="10">
                  <c:v>45071</c:v>
                </c:pt>
                <c:pt idx="11">
                  <c:v>45072</c:v>
                </c:pt>
                <c:pt idx="12">
                  <c:v>45073</c:v>
                </c:pt>
                <c:pt idx="13">
                  <c:v>45074</c:v>
                </c:pt>
                <c:pt idx="14">
                  <c:v>45075</c:v>
                </c:pt>
                <c:pt idx="15">
                  <c:v>45076</c:v>
                </c:pt>
                <c:pt idx="16">
                  <c:v>45077</c:v>
                </c:pt>
                <c:pt idx="17">
                  <c:v>45078</c:v>
                </c:pt>
                <c:pt idx="18">
                  <c:v>45079</c:v>
                </c:pt>
                <c:pt idx="19">
                  <c:v>45080</c:v>
                </c:pt>
                <c:pt idx="20">
                  <c:v>45081</c:v>
                </c:pt>
                <c:pt idx="21">
                  <c:v>45082</c:v>
                </c:pt>
                <c:pt idx="22">
                  <c:v>45083</c:v>
                </c:pt>
                <c:pt idx="23">
                  <c:v>45084</c:v>
                </c:pt>
                <c:pt idx="24">
                  <c:v>45085</c:v>
                </c:pt>
                <c:pt idx="25">
                  <c:v>45086</c:v>
                </c:pt>
                <c:pt idx="26">
                  <c:v>45087</c:v>
                </c:pt>
                <c:pt idx="27">
                  <c:v>45088</c:v>
                </c:pt>
                <c:pt idx="28">
                  <c:v>45089</c:v>
                </c:pt>
                <c:pt idx="29">
                  <c:v>45090</c:v>
                </c:pt>
                <c:pt idx="30">
                  <c:v>45091</c:v>
                </c:pt>
                <c:pt idx="31">
                  <c:v>45092</c:v>
                </c:pt>
                <c:pt idx="32">
                  <c:v>45093</c:v>
                </c:pt>
              </c:numCache>
            </c:numRef>
          </c:cat>
          <c:val>
            <c:numRef>
              <c:f>Feuil1!$C$2:$C$34</c:f>
              <c:numCache>
                <c:formatCode>General</c:formatCode>
                <c:ptCount val="33"/>
                <c:pt idx="0">
                  <c:v>53</c:v>
                </c:pt>
                <c:pt idx="1">
                  <c:v>51</c:v>
                </c:pt>
                <c:pt idx="2">
                  <c:v>50</c:v>
                </c:pt>
                <c:pt idx="3">
                  <c:v>64</c:v>
                </c:pt>
                <c:pt idx="4">
                  <c:v>70</c:v>
                </c:pt>
                <c:pt idx="5">
                  <c:v>82</c:v>
                </c:pt>
                <c:pt idx="6">
                  <c:v>88</c:v>
                </c:pt>
                <c:pt idx="7">
                  <c:v>84</c:v>
                </c:pt>
                <c:pt idx="8">
                  <c:v>77</c:v>
                </c:pt>
                <c:pt idx="9">
                  <c:v>74</c:v>
                </c:pt>
                <c:pt idx="10">
                  <c:v>73</c:v>
                </c:pt>
                <c:pt idx="11">
                  <c:v>71</c:v>
                </c:pt>
                <c:pt idx="12">
                  <c:v>72</c:v>
                </c:pt>
                <c:pt idx="13">
                  <c:v>72</c:v>
                </c:pt>
                <c:pt idx="14">
                  <c:v>80</c:v>
                </c:pt>
                <c:pt idx="15">
                  <c:v>73</c:v>
                </c:pt>
                <c:pt idx="16">
                  <c:v>84</c:v>
                </c:pt>
                <c:pt idx="17">
                  <c:v>70</c:v>
                </c:pt>
                <c:pt idx="18">
                  <c:v>80</c:v>
                </c:pt>
                <c:pt idx="19">
                  <c:v>80</c:v>
                </c:pt>
                <c:pt idx="20">
                  <c:v>80</c:v>
                </c:pt>
                <c:pt idx="21">
                  <c:v>82</c:v>
                </c:pt>
                <c:pt idx="22">
                  <c:v>81</c:v>
                </c:pt>
                <c:pt idx="23">
                  <c:v>81</c:v>
                </c:pt>
                <c:pt idx="24">
                  <c:v>77</c:v>
                </c:pt>
                <c:pt idx="25">
                  <c:v>87</c:v>
                </c:pt>
                <c:pt idx="26">
                  <c:v>82</c:v>
                </c:pt>
                <c:pt idx="27">
                  <c:v>71</c:v>
                </c:pt>
                <c:pt idx="28">
                  <c:v>70</c:v>
                </c:pt>
                <c:pt idx="29">
                  <c:v>84</c:v>
                </c:pt>
                <c:pt idx="30">
                  <c:v>78</c:v>
                </c:pt>
                <c:pt idx="31">
                  <c:v>60</c:v>
                </c:pt>
                <c:pt idx="32">
                  <c:v>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0AD-4DEF-9AFB-00E53274C1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43353552"/>
        <c:axId val="443355512"/>
      </c:lineChart>
      <c:dateAx>
        <c:axId val="445446912"/>
        <c:scaling>
          <c:orientation val="minMax"/>
          <c:min val="45064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443355120"/>
        <c:crosses val="autoZero"/>
        <c:auto val="1"/>
        <c:lblOffset val="100"/>
        <c:baseTimeUnit val="days"/>
      </c:dateAx>
      <c:valAx>
        <c:axId val="443355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 sz="1200" b="1" dirty="0"/>
                  <a:t>Température (°C)</a:t>
                </a:r>
                <a:r>
                  <a:rPr lang="fr-FR" sz="1200" b="1" baseline="0" dirty="0"/>
                  <a:t> </a:t>
                </a:r>
                <a:r>
                  <a:rPr lang="fr-FR" sz="1200" b="1" dirty="0"/>
                  <a:t>et Pluviométrie (mm)</a:t>
                </a:r>
              </a:p>
            </c:rich>
          </c:tx>
          <c:layout>
            <c:manualLayout>
              <c:xMode val="edge"/>
              <c:yMode val="edge"/>
              <c:x val="1.1143328540751514E-2"/>
              <c:y val="0.2391943537545611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445446912"/>
        <c:crosses val="autoZero"/>
        <c:crossBetween val="between"/>
      </c:valAx>
      <c:valAx>
        <c:axId val="443355512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 sz="1200" b="1"/>
                  <a:t>Hygrométrie (%)</a:t>
                </a:r>
              </a:p>
            </c:rich>
          </c:tx>
          <c:layout>
            <c:manualLayout>
              <c:xMode val="edge"/>
              <c:yMode val="edge"/>
              <c:x val="0.95730712252824579"/>
              <c:y val="0.3215429229882850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443353552"/>
        <c:crosses val="max"/>
        <c:crossBetween val="between"/>
      </c:valAx>
      <c:dateAx>
        <c:axId val="443353552"/>
        <c:scaling>
          <c:orientation val="minMax"/>
        </c:scaling>
        <c:delete val="1"/>
        <c:axPos val="b"/>
        <c:numFmt formatCode="m/d/yyyy" sourceLinked="1"/>
        <c:majorTickMark val="out"/>
        <c:minorTickMark val="none"/>
        <c:tickLblPos val="nextTo"/>
        <c:crossAx val="443355512"/>
        <c:crosses val="autoZero"/>
        <c:auto val="1"/>
        <c:lblOffset val="100"/>
        <c:baseTimeUnit val="days"/>
      </c:date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2.9109752244102928E-2"/>
          <c:y val="0.86706356827347797"/>
          <c:w val="0.95292371437411505"/>
          <c:h val="0.1183022853850585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tx1"/>
      </a:solidFill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fr-FR"/>
    </a:p>
  </c:txPr>
  <c:externalData r:id="rId3">
    <c:autoUpdate val="0"/>
  </c:externalData>
  <c:userShapes r:id="rId4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>
              <a:defRPr/>
            </a:pPr>
            <a:r>
              <a:rPr lang="fr-FR"/>
              <a:t>% CUMULÉ DES FRUITS POURRIS : PASSAGE 2</a:t>
            </a:r>
          </a:p>
        </c:rich>
      </c:tx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9.416785688696766E-2"/>
          <c:y val="9.3270642108343071E-2"/>
          <c:w val="0.89014347105299629"/>
          <c:h val="0.60158652187024919"/>
        </c:manualLayout>
      </c:layout>
      <c:lineChart>
        <c:grouping val="standard"/>
        <c:varyColors val="0"/>
        <c:ser>
          <c:idx val="1"/>
          <c:order val="0"/>
          <c:tx>
            <c:strRef>
              <c:f>'Calculs pass 1'!$B$54</c:f>
              <c:strCache>
                <c:ptCount val="1"/>
                <c:pt idx="0">
                  <c:v>M1 TNT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cat>
            <c:numRef>
              <c:f>'Calculs pass 1'!$C$52:$J$52</c:f>
              <c:numCache>
                <c:formatCode>d\-mmm</c:formatCode>
                <c:ptCount val="8"/>
                <c:pt idx="0">
                  <c:v>45092</c:v>
                </c:pt>
                <c:pt idx="1">
                  <c:v>45096</c:v>
                </c:pt>
                <c:pt idx="2">
                  <c:v>45098</c:v>
                </c:pt>
                <c:pt idx="3">
                  <c:v>45100</c:v>
                </c:pt>
                <c:pt idx="4">
                  <c:v>45103</c:v>
                </c:pt>
                <c:pt idx="5">
                  <c:v>45105</c:v>
                </c:pt>
                <c:pt idx="6">
                  <c:v>45107</c:v>
                </c:pt>
                <c:pt idx="7">
                  <c:v>45110</c:v>
                </c:pt>
              </c:numCache>
            </c:numRef>
          </c:cat>
          <c:val>
            <c:numRef>
              <c:f>'Calculs pass 1'!$C$54:$J$54</c:f>
              <c:numCache>
                <c:formatCode>0.0%</c:formatCode>
                <c:ptCount val="8"/>
                <c:pt idx="0">
                  <c:v>0</c:v>
                </c:pt>
                <c:pt idx="1">
                  <c:v>3.4090909090909088E-2</c:v>
                </c:pt>
                <c:pt idx="2">
                  <c:v>0.15340909090909091</c:v>
                </c:pt>
                <c:pt idx="3">
                  <c:v>0.26704545454545453</c:v>
                </c:pt>
                <c:pt idx="4">
                  <c:v>0.55113636363636365</c:v>
                </c:pt>
                <c:pt idx="5">
                  <c:v>0.71022727272727271</c:v>
                </c:pt>
                <c:pt idx="6">
                  <c:v>0.78977272727272718</c:v>
                </c:pt>
                <c:pt idx="7">
                  <c:v>0.95454545454545459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C0C-4725-B6DE-AE89FC159D26}"/>
            </c:ext>
          </c:extLst>
        </c:ser>
        <c:ser>
          <c:idx val="2"/>
          <c:order val="1"/>
          <c:tx>
            <c:strRef>
              <c:f>'Calculs pass 1'!$B$55</c:f>
              <c:strCache>
                <c:ptCount val="1"/>
                <c:pt idx="0">
                  <c:v>M2 SIGNUM / - / PROLECTUS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cat>
            <c:numRef>
              <c:f>'Calculs pass 1'!$C$52:$J$52</c:f>
              <c:numCache>
                <c:formatCode>d\-mmm</c:formatCode>
                <c:ptCount val="8"/>
                <c:pt idx="0">
                  <c:v>45092</c:v>
                </c:pt>
                <c:pt idx="1">
                  <c:v>45096</c:v>
                </c:pt>
                <c:pt idx="2">
                  <c:v>45098</c:v>
                </c:pt>
                <c:pt idx="3">
                  <c:v>45100</c:v>
                </c:pt>
                <c:pt idx="4">
                  <c:v>45103</c:v>
                </c:pt>
                <c:pt idx="5">
                  <c:v>45105</c:v>
                </c:pt>
                <c:pt idx="6">
                  <c:v>45107</c:v>
                </c:pt>
                <c:pt idx="7">
                  <c:v>45110</c:v>
                </c:pt>
              </c:numCache>
            </c:numRef>
          </c:cat>
          <c:val>
            <c:numRef>
              <c:f>'Calculs pass 1'!$C$55:$J$55</c:f>
              <c:numCache>
                <c:formatCode>0.0%</c:formatCode>
                <c:ptCount val="8"/>
                <c:pt idx="0">
                  <c:v>0</c:v>
                </c:pt>
                <c:pt idx="1">
                  <c:v>0</c:v>
                </c:pt>
                <c:pt idx="2">
                  <c:v>5.1136363636363633E-2</c:v>
                </c:pt>
                <c:pt idx="3">
                  <c:v>0.19886363636363635</c:v>
                </c:pt>
                <c:pt idx="4">
                  <c:v>0.46022727272727276</c:v>
                </c:pt>
                <c:pt idx="5">
                  <c:v>0.73295454545454553</c:v>
                </c:pt>
                <c:pt idx="6">
                  <c:v>0.875</c:v>
                </c:pt>
                <c:pt idx="7">
                  <c:v>0.98295454545454541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C0C-4725-B6DE-AE89FC159D26}"/>
            </c:ext>
          </c:extLst>
        </c:ser>
        <c:ser>
          <c:idx val="3"/>
          <c:order val="2"/>
          <c:tx>
            <c:strRef>
              <c:f>'Calculs pass 1'!$B$56</c:f>
              <c:strCache>
                <c:ptCount val="1"/>
                <c:pt idx="0">
                  <c:v>M3 SVL015 x3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cat>
            <c:numRef>
              <c:f>'Calculs pass 1'!$C$52:$J$52</c:f>
              <c:numCache>
                <c:formatCode>d\-mmm</c:formatCode>
                <c:ptCount val="8"/>
                <c:pt idx="0">
                  <c:v>45092</c:v>
                </c:pt>
                <c:pt idx="1">
                  <c:v>45096</c:v>
                </c:pt>
                <c:pt idx="2">
                  <c:v>45098</c:v>
                </c:pt>
                <c:pt idx="3">
                  <c:v>45100</c:v>
                </c:pt>
                <c:pt idx="4">
                  <c:v>45103</c:v>
                </c:pt>
                <c:pt idx="5">
                  <c:v>45105</c:v>
                </c:pt>
                <c:pt idx="6">
                  <c:v>45107</c:v>
                </c:pt>
                <c:pt idx="7">
                  <c:v>45110</c:v>
                </c:pt>
              </c:numCache>
            </c:numRef>
          </c:cat>
          <c:val>
            <c:numRef>
              <c:f>'Calculs pass 1'!$C$56:$J$56</c:f>
              <c:numCache>
                <c:formatCode>0.0%</c:formatCode>
                <c:ptCount val="8"/>
                <c:pt idx="0">
                  <c:v>0</c:v>
                </c:pt>
                <c:pt idx="1">
                  <c:v>7.1428571428571426E-3</c:v>
                </c:pt>
                <c:pt idx="2">
                  <c:v>0.10936411149825782</c:v>
                </c:pt>
                <c:pt idx="3">
                  <c:v>0.20507206208425721</c:v>
                </c:pt>
                <c:pt idx="4">
                  <c:v>0.35650142540386442</c:v>
                </c:pt>
                <c:pt idx="5">
                  <c:v>0.5676710484637314</c:v>
                </c:pt>
                <c:pt idx="6">
                  <c:v>0.69507443775736455</c:v>
                </c:pt>
                <c:pt idx="7">
                  <c:v>0.90977193538169154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C0C-4725-B6DE-AE89FC159D26}"/>
            </c:ext>
          </c:extLst>
        </c:ser>
        <c:ser>
          <c:idx val="4"/>
          <c:order val="3"/>
          <c:tx>
            <c:strRef>
              <c:f>'Calculs pass 1'!$B$57</c:f>
              <c:strCache>
                <c:ptCount val="1"/>
                <c:pt idx="0">
                  <c:v>M4 TEMPLARIO x3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cat>
            <c:numRef>
              <c:f>'Calculs pass 1'!$C$52:$J$52</c:f>
              <c:numCache>
                <c:formatCode>d\-mmm</c:formatCode>
                <c:ptCount val="8"/>
                <c:pt idx="0">
                  <c:v>45092</c:v>
                </c:pt>
                <c:pt idx="1">
                  <c:v>45096</c:v>
                </c:pt>
                <c:pt idx="2">
                  <c:v>45098</c:v>
                </c:pt>
                <c:pt idx="3">
                  <c:v>45100</c:v>
                </c:pt>
                <c:pt idx="4">
                  <c:v>45103</c:v>
                </c:pt>
                <c:pt idx="5">
                  <c:v>45105</c:v>
                </c:pt>
                <c:pt idx="6">
                  <c:v>45107</c:v>
                </c:pt>
                <c:pt idx="7">
                  <c:v>45110</c:v>
                </c:pt>
              </c:numCache>
            </c:numRef>
          </c:cat>
          <c:val>
            <c:numRef>
              <c:f>'Calculs pass 1'!$C$57:$J$57</c:f>
              <c:numCache>
                <c:formatCode>0.0%</c:formatCode>
                <c:ptCount val="8"/>
                <c:pt idx="0">
                  <c:v>0</c:v>
                </c:pt>
                <c:pt idx="1">
                  <c:v>2.2727272727272728E-2</c:v>
                </c:pt>
                <c:pt idx="2">
                  <c:v>0.13068181818181818</c:v>
                </c:pt>
                <c:pt idx="3">
                  <c:v>0.28977272727272729</c:v>
                </c:pt>
                <c:pt idx="4">
                  <c:v>0.59090909090909094</c:v>
                </c:pt>
                <c:pt idx="5">
                  <c:v>0.81818181818181812</c:v>
                </c:pt>
                <c:pt idx="6">
                  <c:v>0.89772727272727271</c:v>
                </c:pt>
                <c:pt idx="7">
                  <c:v>0.97159090909090906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C0C-4725-B6DE-AE89FC159D26}"/>
            </c:ext>
          </c:extLst>
        </c:ser>
        <c:ser>
          <c:idx val="5"/>
          <c:order val="4"/>
          <c:tx>
            <c:strRef>
              <c:f>'Calculs pass 1'!$B$58</c:f>
              <c:strCache>
                <c:ptCount val="1"/>
                <c:pt idx="0">
                  <c:v>M5 SVL015+ARMICARB / - /  SVL015+ARMICAR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cat>
            <c:numRef>
              <c:f>'Calculs pass 1'!$C$52:$J$52</c:f>
              <c:numCache>
                <c:formatCode>d\-mmm</c:formatCode>
                <c:ptCount val="8"/>
                <c:pt idx="0">
                  <c:v>45092</c:v>
                </c:pt>
                <c:pt idx="1">
                  <c:v>45096</c:v>
                </c:pt>
                <c:pt idx="2">
                  <c:v>45098</c:v>
                </c:pt>
                <c:pt idx="3">
                  <c:v>45100</c:v>
                </c:pt>
                <c:pt idx="4">
                  <c:v>45103</c:v>
                </c:pt>
                <c:pt idx="5">
                  <c:v>45105</c:v>
                </c:pt>
                <c:pt idx="6">
                  <c:v>45107</c:v>
                </c:pt>
                <c:pt idx="7">
                  <c:v>45110</c:v>
                </c:pt>
              </c:numCache>
            </c:numRef>
          </c:cat>
          <c:val>
            <c:numRef>
              <c:f>'Calculs pass 1'!$C$58:$J$58</c:f>
              <c:numCache>
                <c:formatCode>0.0%</c:formatCode>
                <c:ptCount val="8"/>
                <c:pt idx="0">
                  <c:v>0</c:v>
                </c:pt>
                <c:pt idx="1">
                  <c:v>6.0975609756097563E-3</c:v>
                </c:pt>
                <c:pt idx="2">
                  <c:v>8.4250760583715778E-2</c:v>
                </c:pt>
                <c:pt idx="3">
                  <c:v>0.29593796730779148</c:v>
                </c:pt>
                <c:pt idx="4">
                  <c:v>0.51970749755066259</c:v>
                </c:pt>
                <c:pt idx="5">
                  <c:v>0.72099468880523909</c:v>
                </c:pt>
                <c:pt idx="6">
                  <c:v>0.84552738101376779</c:v>
                </c:pt>
                <c:pt idx="7">
                  <c:v>0.92949453411024596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C0C-4725-B6DE-AE89FC159D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43355904"/>
        <c:axId val="443354336"/>
      </c:lineChart>
      <c:dateAx>
        <c:axId val="443355904"/>
        <c:scaling>
          <c:orientation val="minMax"/>
        </c:scaling>
        <c:delete val="0"/>
        <c:axPos val="b"/>
        <c:numFmt formatCode="d\-mmm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sz="1100"/>
            </a:pPr>
            <a:endParaRPr lang="fr-FR"/>
          </a:p>
        </c:txPr>
        <c:crossAx val="443354336"/>
        <c:crosses val="autoZero"/>
        <c:auto val="1"/>
        <c:lblOffset val="100"/>
        <c:baseTimeUnit val="days"/>
      </c:dateAx>
      <c:valAx>
        <c:axId val="443354336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ln w="6350">
            <a:noFill/>
          </a:ln>
        </c:spPr>
        <c:txPr>
          <a:bodyPr rot="-60000000" vert="horz"/>
          <a:lstStyle/>
          <a:p>
            <a:pPr>
              <a:defRPr sz="1400" b="1"/>
            </a:pPr>
            <a:endParaRPr lang="fr-FR"/>
          </a:p>
        </c:txPr>
        <c:crossAx val="443355904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egendEntry>
        <c:idx val="3"/>
        <c:delete val="1"/>
      </c:legendEntry>
      <c:layout>
        <c:manualLayout>
          <c:xMode val="edge"/>
          <c:yMode val="edge"/>
          <c:x val="0"/>
          <c:y val="0.7966424890226449"/>
          <c:w val="1"/>
          <c:h val="0.20199354953826676"/>
        </c:manualLayout>
      </c:layout>
      <c:overlay val="0"/>
      <c:spPr>
        <a:noFill/>
        <a:ln w="25400">
          <a:noFill/>
        </a:ln>
      </c:spPr>
      <c:txPr>
        <a:bodyPr rot="0" vert="horz"/>
        <a:lstStyle/>
        <a:p>
          <a:pPr>
            <a:defRPr sz="1400" b="1"/>
          </a:pPr>
          <a:endParaRPr lang="fr-FR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fr-FR"/>
    </a:p>
  </c:txPr>
  <c:externalData r:id="rId1">
    <c:autoUpdate val="0"/>
  </c:externalData>
  <c:userShapes r:id="rId2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0.26748</cdr:x>
      <cdr:y>0.84538</cdr:y>
    </cdr:from>
    <cdr:to>
      <cdr:x>0.94875</cdr:x>
      <cdr:y>1</cdr:y>
    </cdr:to>
    <cdr:sp macro="" textlink="">
      <cdr:nvSpPr>
        <cdr:cNvPr id="2" name="ZoneTexte 1"/>
        <cdr:cNvSpPr txBox="1"/>
      </cdr:nvSpPr>
      <cdr:spPr>
        <a:xfrm xmlns:a="http://schemas.openxmlformats.org/drawingml/2006/main">
          <a:off x="2312062" y="4735108"/>
          <a:ext cx="5888809" cy="86605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fr-FR" sz="1600" dirty="0"/>
            <a:t>A       	               </a:t>
          </a:r>
          <a:r>
            <a:rPr lang="fr-FR" sz="1600" baseline="0" dirty="0"/>
            <a:t> </a:t>
          </a:r>
          <a:r>
            <a:rPr lang="fr-FR" sz="1600" dirty="0"/>
            <a:t>A</a:t>
          </a:r>
          <a:r>
            <a:rPr lang="fr-FR" sz="1600" baseline="0" dirty="0"/>
            <a:t>        	                A                            </a:t>
          </a:r>
          <a:r>
            <a:rPr lang="fr-FR" sz="1600" baseline="0" dirty="0" err="1"/>
            <a:t>A</a:t>
          </a:r>
          <a:r>
            <a:rPr lang="fr-FR" sz="1600" baseline="0" dirty="0"/>
            <a:t>                                                                                                                  </a:t>
          </a:r>
          <a:r>
            <a:rPr lang="fr-FR" sz="1600" baseline="0" dirty="0" err="1"/>
            <a:t>A</a:t>
          </a:r>
          <a:r>
            <a:rPr lang="fr-FR" sz="1600" baseline="0" dirty="0"/>
            <a:t>        	                A                              </a:t>
          </a:r>
          <a:r>
            <a:rPr lang="fr-FR" sz="1600" baseline="0" dirty="0" err="1"/>
            <a:t>A</a:t>
          </a:r>
          <a:r>
            <a:rPr lang="fr-FR" sz="1600" baseline="0" dirty="0"/>
            <a:t>                            </a:t>
          </a:r>
          <a:r>
            <a:rPr lang="fr-FR" sz="1600" baseline="0" dirty="0" err="1"/>
            <a:t>A</a:t>
          </a:r>
          <a:r>
            <a:rPr lang="fr-FR" sz="1600" baseline="0" dirty="0"/>
            <a:t>           </a:t>
          </a:r>
          <a:r>
            <a:rPr lang="fr-FR" sz="1600" baseline="0" dirty="0" err="1"/>
            <a:t>A</a:t>
          </a:r>
          <a:r>
            <a:rPr lang="fr-FR" sz="1600" baseline="0" dirty="0"/>
            <a:t>                              </a:t>
          </a:r>
          <a:r>
            <a:rPr lang="fr-FR" sz="1600" baseline="0" dirty="0" err="1"/>
            <a:t>A</a:t>
          </a:r>
          <a:r>
            <a:rPr lang="fr-FR" sz="1600" baseline="0" dirty="0"/>
            <a:t>                              </a:t>
          </a:r>
          <a:r>
            <a:rPr lang="fr-FR" sz="1600" baseline="0" dirty="0" err="1"/>
            <a:t>A</a:t>
          </a:r>
          <a:r>
            <a:rPr lang="fr-FR" sz="1600" baseline="0" dirty="0"/>
            <a:t>                            </a:t>
          </a:r>
          <a:r>
            <a:rPr lang="fr-FR" sz="1600" baseline="0" dirty="0" err="1"/>
            <a:t>A</a:t>
          </a:r>
          <a:r>
            <a:rPr lang="fr-FR" sz="1600" baseline="0" dirty="0"/>
            <a:t>  </a:t>
          </a:r>
          <a:endParaRPr lang="fr-FR" sz="11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0.15574</cdr:x>
      <cdr:y>0.89331</cdr:y>
    </cdr:from>
    <cdr:to>
      <cdr:x>0.9918</cdr:x>
      <cdr:y>0.93933</cdr:y>
    </cdr:to>
    <cdr:sp macro="" textlink="">
      <cdr:nvSpPr>
        <cdr:cNvPr id="2" name="ZoneTexte 1"/>
        <cdr:cNvSpPr txBox="1"/>
      </cdr:nvSpPr>
      <cdr:spPr>
        <a:xfrm xmlns:a="http://schemas.openxmlformats.org/drawingml/2006/main">
          <a:off x="1447800" y="5422900"/>
          <a:ext cx="7772400" cy="279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fr-FR" sz="1400" dirty="0">
              <a:latin typeface="Cambria" panose="02040503050406030204" pitchFamily="18" charset="0"/>
              <a:ea typeface="Cambria" panose="02040503050406030204" pitchFamily="18" charset="0"/>
            </a:rPr>
            <a:t>                        A                                  </a:t>
          </a:r>
          <a:r>
            <a:rPr lang="fr-FR" sz="1400" dirty="0" err="1">
              <a:latin typeface="Cambria" panose="02040503050406030204" pitchFamily="18" charset="0"/>
              <a:ea typeface="Cambria" panose="02040503050406030204" pitchFamily="18" charset="0"/>
            </a:rPr>
            <a:t>A</a:t>
          </a:r>
          <a:r>
            <a:rPr lang="fr-FR" sz="1400" dirty="0">
              <a:latin typeface="Cambria" panose="02040503050406030204" pitchFamily="18" charset="0"/>
              <a:ea typeface="Cambria" panose="02040503050406030204" pitchFamily="18" charset="0"/>
            </a:rPr>
            <a:t>                                </a:t>
          </a:r>
          <a:r>
            <a:rPr lang="fr-FR" sz="1400" dirty="0" err="1">
              <a:latin typeface="Cambria" panose="02040503050406030204" pitchFamily="18" charset="0"/>
              <a:ea typeface="Cambria" panose="02040503050406030204" pitchFamily="18" charset="0"/>
            </a:rPr>
            <a:t>A</a:t>
          </a:r>
          <a:r>
            <a:rPr lang="fr-FR" sz="1400" baseline="0" dirty="0">
              <a:latin typeface="Cambria" panose="02040503050406030204" pitchFamily="18" charset="0"/>
              <a:ea typeface="Cambria" panose="02040503050406030204" pitchFamily="18" charset="0"/>
            </a:rPr>
            <a:t>                                </a:t>
          </a:r>
          <a:r>
            <a:rPr lang="fr-FR" sz="1400" baseline="0" dirty="0" err="1">
              <a:latin typeface="Cambria" panose="02040503050406030204" pitchFamily="18" charset="0"/>
              <a:ea typeface="Cambria" panose="02040503050406030204" pitchFamily="18" charset="0"/>
            </a:rPr>
            <a:t>A</a:t>
          </a:r>
          <a:r>
            <a:rPr lang="fr-FR" sz="1400" baseline="0" dirty="0">
              <a:latin typeface="Cambria" panose="02040503050406030204" pitchFamily="18" charset="0"/>
              <a:ea typeface="Cambria" panose="02040503050406030204" pitchFamily="18" charset="0"/>
            </a:rPr>
            <a:t>                                 </a:t>
          </a:r>
          <a:r>
            <a:rPr lang="fr-FR" sz="1400" baseline="0" dirty="0" err="1">
              <a:latin typeface="Cambria" panose="02040503050406030204" pitchFamily="18" charset="0"/>
              <a:ea typeface="Cambria" panose="02040503050406030204" pitchFamily="18" charset="0"/>
            </a:rPr>
            <a:t>A</a:t>
          </a:r>
          <a:endParaRPr lang="fr-FR" sz="1400" baseline="0" dirty="0">
            <a:latin typeface="Cambria" panose="02040503050406030204" pitchFamily="18" charset="0"/>
            <a:ea typeface="Cambria" panose="02040503050406030204" pitchFamily="18" charset="0"/>
          </a:endParaRPr>
        </a:p>
      </cdr:txBody>
    </cdr:sp>
  </cdr:relSizeAnchor>
  <cdr:relSizeAnchor xmlns:cdr="http://schemas.openxmlformats.org/drawingml/2006/chartDrawing">
    <cdr:from>
      <cdr:x>0.15574</cdr:x>
      <cdr:y>0.93933</cdr:y>
    </cdr:from>
    <cdr:to>
      <cdr:x>0.9918</cdr:x>
      <cdr:y>0.98536</cdr:y>
    </cdr:to>
    <cdr:sp macro="" textlink="">
      <cdr:nvSpPr>
        <cdr:cNvPr id="3" name="ZoneTexte 2"/>
        <cdr:cNvSpPr txBox="1"/>
      </cdr:nvSpPr>
      <cdr:spPr>
        <a:xfrm xmlns:a="http://schemas.openxmlformats.org/drawingml/2006/main">
          <a:off x="1447800" y="5702300"/>
          <a:ext cx="7772400" cy="279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fr-FR" sz="1400" dirty="0">
              <a:latin typeface="Cambria" panose="02040503050406030204" pitchFamily="18" charset="0"/>
              <a:ea typeface="Cambria" panose="02040503050406030204" pitchFamily="18" charset="0"/>
            </a:rPr>
            <a:t>                        A                                  </a:t>
          </a:r>
          <a:r>
            <a:rPr lang="fr-FR" sz="1400" dirty="0" err="1">
              <a:latin typeface="Cambria" panose="02040503050406030204" pitchFamily="18" charset="0"/>
              <a:ea typeface="Cambria" panose="02040503050406030204" pitchFamily="18" charset="0"/>
            </a:rPr>
            <a:t>A</a:t>
          </a:r>
          <a:r>
            <a:rPr lang="fr-FR" sz="1400" dirty="0">
              <a:latin typeface="Cambria" panose="02040503050406030204" pitchFamily="18" charset="0"/>
              <a:ea typeface="Cambria" panose="02040503050406030204" pitchFamily="18" charset="0"/>
            </a:rPr>
            <a:t>                                 </a:t>
          </a:r>
          <a:r>
            <a:rPr lang="fr-FR" sz="1400" dirty="0" err="1">
              <a:latin typeface="Cambria" panose="02040503050406030204" pitchFamily="18" charset="0"/>
              <a:ea typeface="Cambria" panose="02040503050406030204" pitchFamily="18" charset="0"/>
            </a:rPr>
            <a:t>A</a:t>
          </a:r>
          <a:r>
            <a:rPr lang="fr-FR" sz="1400" baseline="0" dirty="0">
              <a:latin typeface="Cambria" panose="02040503050406030204" pitchFamily="18" charset="0"/>
              <a:ea typeface="Cambria" panose="02040503050406030204" pitchFamily="18" charset="0"/>
            </a:rPr>
            <a:t>                               </a:t>
          </a:r>
          <a:r>
            <a:rPr lang="fr-FR" sz="140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fr-FR" sz="1400" baseline="0" dirty="0" err="1">
              <a:latin typeface="Cambria" panose="02040503050406030204" pitchFamily="18" charset="0"/>
              <a:ea typeface="Cambria" panose="02040503050406030204" pitchFamily="18" charset="0"/>
            </a:rPr>
            <a:t>A</a:t>
          </a:r>
          <a:r>
            <a:rPr lang="fr-FR" sz="1400" baseline="0" dirty="0">
              <a:latin typeface="Cambria" panose="02040503050406030204" pitchFamily="18" charset="0"/>
              <a:ea typeface="Cambria" panose="02040503050406030204" pitchFamily="18" charset="0"/>
            </a:rPr>
            <a:t>                                </a:t>
          </a:r>
          <a:r>
            <a:rPr lang="fr-FR" sz="1400" baseline="0" dirty="0" err="1">
              <a:latin typeface="Cambria" panose="02040503050406030204" pitchFamily="18" charset="0"/>
              <a:ea typeface="Cambria" panose="02040503050406030204" pitchFamily="18" charset="0"/>
            </a:rPr>
            <a:t>A</a:t>
          </a:r>
          <a:endParaRPr lang="fr-FR" sz="1400" baseline="0" dirty="0">
            <a:latin typeface="Cambria" panose="02040503050406030204" pitchFamily="18" charset="0"/>
            <a:ea typeface="Cambria" panose="02040503050406030204" pitchFamily="18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0.21373</cdr:x>
      <cdr:y>0.8103</cdr:y>
    </cdr:from>
    <cdr:to>
      <cdr:x>1</cdr:x>
      <cdr:y>0.85262</cdr:y>
    </cdr:to>
    <cdr:sp macro="" textlink="">
      <cdr:nvSpPr>
        <cdr:cNvPr id="2" name="ZoneTexte 1"/>
        <cdr:cNvSpPr txBox="1"/>
      </cdr:nvSpPr>
      <cdr:spPr>
        <a:xfrm xmlns:a="http://schemas.openxmlformats.org/drawingml/2006/main">
          <a:off x="1731902" y="4811146"/>
          <a:ext cx="6371322" cy="2512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fr-FR" sz="1600" dirty="0">
              <a:latin typeface="+mn-lt"/>
              <a:ea typeface="+mn-ea"/>
            </a:rPr>
            <a:t>      A		A	</a:t>
          </a:r>
          <a:r>
            <a:rPr lang="fr-FR" sz="1600" baseline="0" dirty="0">
              <a:latin typeface="+mn-lt"/>
              <a:ea typeface="+mn-ea"/>
            </a:rPr>
            <a:t>        A	</a:t>
          </a:r>
          <a:r>
            <a:rPr lang="fr-FR" sz="1600" dirty="0"/>
            <a:t>               </a:t>
          </a:r>
          <a:r>
            <a:rPr lang="fr-FR" sz="1600" baseline="0" dirty="0">
              <a:latin typeface="+mn-lt"/>
              <a:ea typeface="+mn-ea"/>
            </a:rPr>
            <a:t>A	       A</a:t>
          </a:r>
          <a:endParaRPr lang="fr-FR" sz="1100" dirty="0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0.04441</cdr:x>
      <cdr:y>0.83783</cdr:y>
    </cdr:to>
    <cdr:sp macro="" textlink="">
      <cdr:nvSpPr>
        <cdr:cNvPr id="2" name="ZoneTexte 1">
          <a:extLst xmlns:a="http://schemas.openxmlformats.org/drawingml/2006/main">
            <a:ext uri="{FF2B5EF4-FFF2-40B4-BE49-F238E27FC236}">
              <a16:creationId xmlns:a16="http://schemas.microsoft.com/office/drawing/2014/main" id="{64D654E1-DF92-E892-9958-59F2E359F55E}"/>
            </a:ext>
          </a:extLst>
        </cdr:cNvPr>
        <cdr:cNvSpPr txBox="1"/>
      </cdr:nvSpPr>
      <cdr:spPr>
        <a:xfrm xmlns:a="http://schemas.openxmlformats.org/drawingml/2006/main">
          <a:off x="0" y="0"/>
          <a:ext cx="395380" cy="36194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vert="vert270" wrap="square" rtlCol="0"/>
        <a:lstStyle xmlns:a="http://schemas.openxmlformats.org/drawingml/2006/main"/>
        <a:p xmlns:a="http://schemas.openxmlformats.org/drawingml/2006/main">
          <a:r>
            <a:rPr lang="fr-FR" sz="1200" b="1" dirty="0"/>
            <a:t>Température (°C), Pluie (mm), Humectation (heures)</a:t>
          </a:r>
        </a:p>
      </cdr:txBody>
    </cdr:sp>
  </cdr:relSizeAnchor>
  <cdr:relSizeAnchor xmlns:cdr="http://schemas.openxmlformats.org/drawingml/2006/chartDrawing">
    <cdr:from>
      <cdr:x>0.9383</cdr:x>
      <cdr:y>0.31208</cdr:y>
    </cdr:from>
    <cdr:to>
      <cdr:x>0.98804</cdr:x>
      <cdr:y>0.6971</cdr:y>
    </cdr:to>
    <cdr:sp macro="" textlink="">
      <cdr:nvSpPr>
        <cdr:cNvPr id="3" name="ZoneTexte 2">
          <a:extLst xmlns:a="http://schemas.openxmlformats.org/drawingml/2006/main">
            <a:ext uri="{FF2B5EF4-FFF2-40B4-BE49-F238E27FC236}">
              <a16:creationId xmlns:a16="http://schemas.microsoft.com/office/drawing/2014/main" id="{A666C70D-076D-A2FF-950A-028699E1235E}"/>
            </a:ext>
          </a:extLst>
        </cdr:cNvPr>
        <cdr:cNvSpPr txBox="1"/>
      </cdr:nvSpPr>
      <cdr:spPr>
        <a:xfrm xmlns:a="http://schemas.openxmlformats.org/drawingml/2006/main">
          <a:off x="8353681" y="1348221"/>
          <a:ext cx="442833" cy="166331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vert="vert270" wrap="square" rtlCol="0"/>
        <a:lstStyle xmlns:a="http://schemas.openxmlformats.org/drawingml/2006/main"/>
        <a:p xmlns:a="http://schemas.openxmlformats.org/drawingml/2006/main">
          <a:r>
            <a:rPr lang="fr-FR" sz="1200" b="1" dirty="0"/>
            <a:t>Humidité</a:t>
          </a:r>
          <a:r>
            <a:rPr lang="fr-FR" sz="1200" b="1" baseline="0" dirty="0"/>
            <a:t> relative (%)</a:t>
          </a:r>
          <a:endParaRPr lang="fr-FR" sz="1200" b="1" dirty="0"/>
        </a:p>
      </cdr:txBody>
    </cdr:sp>
  </cdr:relSizeAnchor>
  <cdr:relSizeAnchor xmlns:cdr="http://schemas.openxmlformats.org/drawingml/2006/chartDrawing">
    <cdr:from>
      <cdr:x>0.18117</cdr:x>
      <cdr:y>0.17155</cdr:y>
    </cdr:from>
    <cdr:to>
      <cdr:x>0.18117</cdr:x>
      <cdr:y>0.25827</cdr:y>
    </cdr:to>
    <cdr:cxnSp macro="">
      <cdr:nvCxnSpPr>
        <cdr:cNvPr id="5" name="Connecteur droit avec flèche 4">
          <a:extLst xmlns:a="http://schemas.openxmlformats.org/drawingml/2006/main">
            <a:ext uri="{FF2B5EF4-FFF2-40B4-BE49-F238E27FC236}">
              <a16:creationId xmlns:a16="http://schemas.microsoft.com/office/drawing/2014/main" id="{AF4FD005-A491-3584-11AD-4AE82ACA1608}"/>
            </a:ext>
          </a:extLst>
        </cdr:cNvPr>
        <cdr:cNvCxnSpPr/>
      </cdr:nvCxnSpPr>
      <cdr:spPr>
        <a:xfrm xmlns:a="http://schemas.openxmlformats.org/drawingml/2006/main">
          <a:off x="996276" y="526927"/>
          <a:ext cx="1" cy="266351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rgbClr val="FF0000"/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0.76936</cdr:x>
      <cdr:y>0.17512</cdr:y>
    </cdr:from>
    <cdr:to>
      <cdr:x>0.76938</cdr:x>
      <cdr:y>0.2562</cdr:y>
    </cdr:to>
    <cdr:cxnSp macro="">
      <cdr:nvCxnSpPr>
        <cdr:cNvPr id="7" name="Connecteur droit avec flèche 6">
          <a:extLst xmlns:a="http://schemas.openxmlformats.org/drawingml/2006/main">
            <a:ext uri="{FF2B5EF4-FFF2-40B4-BE49-F238E27FC236}">
              <a16:creationId xmlns:a16="http://schemas.microsoft.com/office/drawing/2014/main" id="{7CE8A676-0485-3027-15A4-24B6D348FE25}"/>
            </a:ext>
          </a:extLst>
        </cdr:cNvPr>
        <cdr:cNvCxnSpPr/>
      </cdr:nvCxnSpPr>
      <cdr:spPr>
        <a:xfrm xmlns:a="http://schemas.openxmlformats.org/drawingml/2006/main">
          <a:off x="4230770" y="537890"/>
          <a:ext cx="82" cy="249028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rgbClr val="FF0000"/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0.61083</cdr:x>
      <cdr:y>0.17377</cdr:y>
    </cdr:from>
    <cdr:to>
      <cdr:x>0.61102</cdr:x>
      <cdr:y>0.26762</cdr:y>
    </cdr:to>
    <cdr:cxnSp macro="">
      <cdr:nvCxnSpPr>
        <cdr:cNvPr id="8" name="Connecteur droit avec flèche 7">
          <a:extLst xmlns:a="http://schemas.openxmlformats.org/drawingml/2006/main">
            <a:ext uri="{FF2B5EF4-FFF2-40B4-BE49-F238E27FC236}">
              <a16:creationId xmlns:a16="http://schemas.microsoft.com/office/drawing/2014/main" id="{7CE8A676-0485-3027-15A4-24B6D348FE25}"/>
            </a:ext>
          </a:extLst>
        </cdr:cNvPr>
        <cdr:cNvCxnSpPr/>
      </cdr:nvCxnSpPr>
      <cdr:spPr>
        <a:xfrm xmlns:a="http://schemas.openxmlformats.org/drawingml/2006/main">
          <a:off x="3358999" y="533732"/>
          <a:ext cx="1058" cy="288267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rgbClr val="FF0000"/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0.36716</cdr:x>
      <cdr:y>0.16453</cdr:y>
    </cdr:from>
    <cdr:to>
      <cdr:x>0.36718</cdr:x>
      <cdr:y>0.25373</cdr:y>
    </cdr:to>
    <cdr:cxnSp macro="">
      <cdr:nvCxnSpPr>
        <cdr:cNvPr id="9" name="Connecteur droit avec flèche 8">
          <a:extLst xmlns:a="http://schemas.openxmlformats.org/drawingml/2006/main">
            <a:ext uri="{FF2B5EF4-FFF2-40B4-BE49-F238E27FC236}">
              <a16:creationId xmlns:a16="http://schemas.microsoft.com/office/drawing/2014/main" id="{7CE8A676-0485-3027-15A4-24B6D348FE25}"/>
            </a:ext>
          </a:extLst>
        </cdr:cNvPr>
        <cdr:cNvCxnSpPr/>
      </cdr:nvCxnSpPr>
      <cdr:spPr>
        <a:xfrm xmlns:a="http://schemas.openxmlformats.org/drawingml/2006/main" flipH="1">
          <a:off x="2019008" y="505357"/>
          <a:ext cx="161" cy="273974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rgbClr val="FF0000"/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0.13938</cdr:x>
      <cdr:y>0.06734</cdr:y>
    </cdr:from>
    <cdr:to>
      <cdr:x>0.22418</cdr:x>
      <cdr:y>0.19001</cdr:y>
    </cdr:to>
    <cdr:sp macro="" textlink="">
      <cdr:nvSpPr>
        <cdr:cNvPr id="10" name="ZoneTexte 9">
          <a:extLst xmlns:a="http://schemas.openxmlformats.org/drawingml/2006/main">
            <a:ext uri="{FF2B5EF4-FFF2-40B4-BE49-F238E27FC236}">
              <a16:creationId xmlns:a16="http://schemas.microsoft.com/office/drawing/2014/main" id="{984713C9-50F2-82F8-7C15-3DFE43F4A013}"/>
            </a:ext>
          </a:extLst>
        </cdr:cNvPr>
        <cdr:cNvSpPr txBox="1"/>
      </cdr:nvSpPr>
      <cdr:spPr>
        <a:xfrm xmlns:a="http://schemas.openxmlformats.org/drawingml/2006/main">
          <a:off x="766470" y="206831"/>
          <a:ext cx="466319" cy="37679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fr-FR" sz="1000" b="1" dirty="0">
              <a:solidFill>
                <a:srgbClr val="FF0000"/>
              </a:solidFill>
            </a:rPr>
            <a:t>T1 </a:t>
          </a:r>
        </a:p>
        <a:p xmlns:a="http://schemas.openxmlformats.org/drawingml/2006/main">
          <a:pPr algn="ctr"/>
          <a:r>
            <a:rPr lang="fr-FR" sz="1000" b="1" dirty="0">
              <a:solidFill>
                <a:srgbClr val="FF0000"/>
              </a:solidFill>
            </a:rPr>
            <a:t>05/07</a:t>
          </a:r>
        </a:p>
      </cdr:txBody>
    </cdr:sp>
  </cdr:relSizeAnchor>
  <cdr:relSizeAnchor xmlns:cdr="http://schemas.openxmlformats.org/drawingml/2006/chartDrawing">
    <cdr:from>
      <cdr:x>0.32327</cdr:x>
      <cdr:y>0.06288</cdr:y>
    </cdr:from>
    <cdr:to>
      <cdr:x>0.41024</cdr:x>
      <cdr:y>0.18556</cdr:y>
    </cdr:to>
    <cdr:sp macro="" textlink="">
      <cdr:nvSpPr>
        <cdr:cNvPr id="21" name="ZoneTexte 1">
          <a:extLst xmlns:a="http://schemas.openxmlformats.org/drawingml/2006/main">
            <a:ext uri="{FF2B5EF4-FFF2-40B4-BE49-F238E27FC236}">
              <a16:creationId xmlns:a16="http://schemas.microsoft.com/office/drawing/2014/main" id="{21A9CA34-7575-BF30-F25A-80449A73E9B4}"/>
            </a:ext>
          </a:extLst>
        </cdr:cNvPr>
        <cdr:cNvSpPr txBox="1"/>
      </cdr:nvSpPr>
      <cdr:spPr>
        <a:xfrm xmlns:a="http://schemas.openxmlformats.org/drawingml/2006/main">
          <a:off x="1777680" y="193146"/>
          <a:ext cx="478268" cy="37679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fr-FR" sz="1000" b="1" dirty="0">
              <a:solidFill>
                <a:srgbClr val="FF0000"/>
              </a:solidFill>
            </a:rPr>
            <a:t>T2 </a:t>
          </a:r>
        </a:p>
        <a:p xmlns:a="http://schemas.openxmlformats.org/drawingml/2006/main">
          <a:pPr algn="ctr"/>
          <a:r>
            <a:rPr lang="fr-FR" sz="1000" b="1" dirty="0">
              <a:solidFill>
                <a:srgbClr val="FF0000"/>
              </a:solidFill>
            </a:rPr>
            <a:t>13/07</a:t>
          </a:r>
        </a:p>
      </cdr:txBody>
    </cdr:sp>
  </cdr:relSizeAnchor>
  <cdr:relSizeAnchor xmlns:cdr="http://schemas.openxmlformats.org/drawingml/2006/chartDrawing">
    <cdr:from>
      <cdr:x>0.72549</cdr:x>
      <cdr:y>0.07382</cdr:y>
    </cdr:from>
    <cdr:to>
      <cdr:x>0.80542</cdr:x>
      <cdr:y>0.1965</cdr:y>
    </cdr:to>
    <cdr:sp macro="" textlink="">
      <cdr:nvSpPr>
        <cdr:cNvPr id="22" name="ZoneTexte 1">
          <a:extLst xmlns:a="http://schemas.openxmlformats.org/drawingml/2006/main">
            <a:ext uri="{FF2B5EF4-FFF2-40B4-BE49-F238E27FC236}">
              <a16:creationId xmlns:a16="http://schemas.microsoft.com/office/drawing/2014/main" id="{21A9CA34-7575-BF30-F25A-80449A73E9B4}"/>
            </a:ext>
          </a:extLst>
        </cdr:cNvPr>
        <cdr:cNvSpPr txBox="1"/>
      </cdr:nvSpPr>
      <cdr:spPr>
        <a:xfrm xmlns:a="http://schemas.openxmlformats.org/drawingml/2006/main">
          <a:off x="6459042" y="318926"/>
          <a:ext cx="711614" cy="5299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fr-FR" sz="1000" b="1" dirty="0">
              <a:solidFill>
                <a:srgbClr val="FF0000"/>
              </a:solidFill>
            </a:rPr>
            <a:t>T4</a:t>
          </a:r>
        </a:p>
        <a:p xmlns:a="http://schemas.openxmlformats.org/drawingml/2006/main">
          <a:pPr algn="ctr"/>
          <a:r>
            <a:rPr lang="fr-FR" sz="1000" b="1" dirty="0">
              <a:solidFill>
                <a:srgbClr val="FF0000"/>
              </a:solidFill>
            </a:rPr>
            <a:t>31/07</a:t>
          </a:r>
        </a:p>
      </cdr:txBody>
    </cdr:sp>
  </cdr:relSizeAnchor>
  <cdr:relSizeAnchor xmlns:cdr="http://schemas.openxmlformats.org/drawingml/2006/chartDrawing">
    <cdr:from>
      <cdr:x>0.56185</cdr:x>
      <cdr:y>0.07993</cdr:y>
    </cdr:from>
    <cdr:to>
      <cdr:x>0.64178</cdr:x>
      <cdr:y>0.2026</cdr:y>
    </cdr:to>
    <cdr:sp macro="" textlink="">
      <cdr:nvSpPr>
        <cdr:cNvPr id="23" name="ZoneTexte 1">
          <a:extLst xmlns:a="http://schemas.openxmlformats.org/drawingml/2006/main">
            <a:ext uri="{FF2B5EF4-FFF2-40B4-BE49-F238E27FC236}">
              <a16:creationId xmlns:a16="http://schemas.microsoft.com/office/drawing/2014/main" id="{21A9CA34-7575-BF30-F25A-80449A73E9B4}"/>
            </a:ext>
          </a:extLst>
        </cdr:cNvPr>
        <cdr:cNvSpPr txBox="1"/>
      </cdr:nvSpPr>
      <cdr:spPr>
        <a:xfrm xmlns:a="http://schemas.openxmlformats.org/drawingml/2006/main">
          <a:off x="3089647" y="245493"/>
          <a:ext cx="439532" cy="37679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fr-FR" sz="1000" b="1" dirty="0">
              <a:solidFill>
                <a:srgbClr val="FF0000"/>
              </a:solidFill>
            </a:rPr>
            <a:t>T3 </a:t>
          </a:r>
        </a:p>
        <a:p xmlns:a="http://schemas.openxmlformats.org/drawingml/2006/main">
          <a:pPr algn="ctr"/>
          <a:r>
            <a:rPr lang="fr-FR" sz="1000" b="1" dirty="0">
              <a:solidFill>
                <a:srgbClr val="FF0000"/>
              </a:solidFill>
            </a:rPr>
            <a:t>24/07</a:t>
          </a:r>
        </a:p>
      </cdr:txBody>
    </cdr:sp>
  </cdr:relSizeAnchor>
  <cdr:relSizeAnchor xmlns:cdr="http://schemas.openxmlformats.org/drawingml/2006/chartDrawing">
    <cdr:from>
      <cdr:x>0.68887</cdr:x>
      <cdr:y>0.17685</cdr:y>
    </cdr:from>
    <cdr:to>
      <cdr:x>0.68907</cdr:x>
      <cdr:y>0.2707</cdr:y>
    </cdr:to>
    <cdr:cxnSp macro="">
      <cdr:nvCxnSpPr>
        <cdr:cNvPr id="24" name="Connecteur droit avec flèche 23">
          <a:extLst xmlns:a="http://schemas.openxmlformats.org/drawingml/2006/main">
            <a:ext uri="{FF2B5EF4-FFF2-40B4-BE49-F238E27FC236}">
              <a16:creationId xmlns:a16="http://schemas.microsoft.com/office/drawing/2014/main" id="{930FC880-F251-A65A-2BB4-0B5F1D30453A}"/>
            </a:ext>
          </a:extLst>
        </cdr:cNvPr>
        <cdr:cNvCxnSpPr/>
      </cdr:nvCxnSpPr>
      <cdr:spPr>
        <a:xfrm xmlns:a="http://schemas.openxmlformats.org/drawingml/2006/main">
          <a:off x="3788151" y="543194"/>
          <a:ext cx="1058" cy="288267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0.82098</cdr:x>
      <cdr:y>0.17685</cdr:y>
    </cdr:from>
    <cdr:to>
      <cdr:x>0.82118</cdr:x>
      <cdr:y>0.2707</cdr:y>
    </cdr:to>
    <cdr:cxnSp macro="">
      <cdr:nvCxnSpPr>
        <cdr:cNvPr id="25" name="Connecteur droit avec flèche 24">
          <a:extLst xmlns:a="http://schemas.openxmlformats.org/drawingml/2006/main">
            <a:ext uri="{FF2B5EF4-FFF2-40B4-BE49-F238E27FC236}">
              <a16:creationId xmlns:a16="http://schemas.microsoft.com/office/drawing/2014/main" id="{5663B8EF-6912-6EB6-1F5A-0909206C7337}"/>
            </a:ext>
          </a:extLst>
        </cdr:cNvPr>
        <cdr:cNvCxnSpPr/>
      </cdr:nvCxnSpPr>
      <cdr:spPr>
        <a:xfrm xmlns:a="http://schemas.openxmlformats.org/drawingml/2006/main">
          <a:off x="4514635" y="543194"/>
          <a:ext cx="1058" cy="288267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0.64513</cdr:x>
      <cdr:y>0.08294</cdr:y>
    </cdr:from>
    <cdr:to>
      <cdr:x>0.74928</cdr:x>
      <cdr:y>0.13672</cdr:y>
    </cdr:to>
    <cdr:sp macro="" textlink="">
      <cdr:nvSpPr>
        <cdr:cNvPr id="26" name="ZoneTexte 1">
          <a:extLst xmlns:a="http://schemas.openxmlformats.org/drawingml/2006/main">
            <a:ext uri="{FF2B5EF4-FFF2-40B4-BE49-F238E27FC236}">
              <a16:creationId xmlns:a16="http://schemas.microsoft.com/office/drawing/2014/main" id="{859563FB-3DA9-F0E8-723B-E0D41F4083FD}"/>
            </a:ext>
          </a:extLst>
        </cdr:cNvPr>
        <cdr:cNvSpPr txBox="1"/>
      </cdr:nvSpPr>
      <cdr:spPr>
        <a:xfrm xmlns:a="http://schemas.openxmlformats.org/drawingml/2006/main">
          <a:off x="5669395" y="327470"/>
          <a:ext cx="915263" cy="21235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fr-FR" sz="1000" b="1" dirty="0">
              <a:solidFill>
                <a:schemeClr val="accent1"/>
              </a:solidFill>
            </a:rPr>
            <a:t>Récolte 27/07</a:t>
          </a:r>
        </a:p>
      </cdr:txBody>
    </cdr:sp>
  </cdr:relSizeAnchor>
  <cdr:relSizeAnchor xmlns:cdr="http://schemas.openxmlformats.org/drawingml/2006/chartDrawing">
    <cdr:from>
      <cdr:x>0.76966</cdr:x>
      <cdr:y>0.08192</cdr:y>
    </cdr:from>
    <cdr:to>
      <cdr:x>0.87381</cdr:x>
      <cdr:y>0.1541</cdr:y>
    </cdr:to>
    <cdr:sp macro="" textlink="">
      <cdr:nvSpPr>
        <cdr:cNvPr id="27" name="ZoneTexte 1">
          <a:extLst xmlns:a="http://schemas.openxmlformats.org/drawingml/2006/main">
            <a:ext uri="{FF2B5EF4-FFF2-40B4-BE49-F238E27FC236}">
              <a16:creationId xmlns:a16="http://schemas.microsoft.com/office/drawing/2014/main" id="{4CB26508-6C92-7513-6F80-044E6858CB42}"/>
            </a:ext>
          </a:extLst>
        </cdr:cNvPr>
        <cdr:cNvSpPr txBox="1"/>
      </cdr:nvSpPr>
      <cdr:spPr>
        <a:xfrm xmlns:a="http://schemas.openxmlformats.org/drawingml/2006/main">
          <a:off x="6763735" y="323466"/>
          <a:ext cx="915264" cy="28500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fr-FR" sz="1000" b="1" dirty="0">
              <a:solidFill>
                <a:schemeClr val="accent1"/>
              </a:solidFill>
            </a:rPr>
            <a:t>Récolte 02/08</a:t>
          </a:r>
        </a:p>
      </cdr:txBody>
    </cdr:sp>
  </cdr:relSizeAnchor>
  <cdr:relSizeAnchor xmlns:cdr="http://schemas.openxmlformats.org/drawingml/2006/chartDrawing">
    <cdr:from>
      <cdr:x>0.64777</cdr:x>
      <cdr:y>0.13743</cdr:y>
    </cdr:from>
    <cdr:to>
      <cdr:x>0.6478</cdr:x>
      <cdr:y>0.22663</cdr:y>
    </cdr:to>
    <cdr:cxnSp macro="">
      <cdr:nvCxnSpPr>
        <cdr:cNvPr id="28" name="Connecteur droit avec flèche 27">
          <a:extLst xmlns:a="http://schemas.openxmlformats.org/drawingml/2006/main">
            <a:ext uri="{FF2B5EF4-FFF2-40B4-BE49-F238E27FC236}">
              <a16:creationId xmlns:a16="http://schemas.microsoft.com/office/drawing/2014/main" id="{33FD2F77-1C66-F40C-734C-A579122357CA}"/>
            </a:ext>
          </a:extLst>
        </cdr:cNvPr>
        <cdr:cNvCxnSpPr/>
      </cdr:nvCxnSpPr>
      <cdr:spPr>
        <a:xfrm xmlns:a="http://schemas.openxmlformats.org/drawingml/2006/main" flipH="1">
          <a:off x="3562134" y="422113"/>
          <a:ext cx="161" cy="273974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triangle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0.59381</cdr:x>
      <cdr:y>0.05281</cdr:y>
    </cdr:from>
    <cdr:to>
      <cdr:x>0.69797</cdr:x>
      <cdr:y>0.14536</cdr:y>
    </cdr:to>
    <cdr:sp macro="" textlink="">
      <cdr:nvSpPr>
        <cdr:cNvPr id="29" name="ZoneTexte 1">
          <a:extLst xmlns:a="http://schemas.openxmlformats.org/drawingml/2006/main">
            <a:ext uri="{FF2B5EF4-FFF2-40B4-BE49-F238E27FC236}">
              <a16:creationId xmlns:a16="http://schemas.microsoft.com/office/drawing/2014/main" id="{0486457D-141A-A063-F1AC-6A52DFCB9049}"/>
            </a:ext>
          </a:extLst>
        </cdr:cNvPr>
        <cdr:cNvSpPr txBox="1"/>
      </cdr:nvSpPr>
      <cdr:spPr>
        <a:xfrm xmlns:a="http://schemas.openxmlformats.org/drawingml/2006/main">
          <a:off x="5286650" y="228156"/>
          <a:ext cx="927332" cy="39982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fr-FR" sz="1000" b="1" dirty="0">
              <a:solidFill>
                <a:sysClr val="windowText" lastClr="000000"/>
              </a:solidFill>
            </a:rPr>
            <a:t>Notation 26/07</a:t>
          </a:r>
        </a:p>
      </cdr:txBody>
    </cdr:sp>
  </cdr:relSizeAnchor>
  <cdr:relSizeAnchor xmlns:cdr="http://schemas.openxmlformats.org/drawingml/2006/chartDrawing">
    <cdr:from>
      <cdr:x>0.86048</cdr:x>
      <cdr:y>0.08062</cdr:y>
    </cdr:from>
    <cdr:to>
      <cdr:x>0.96463</cdr:x>
      <cdr:y>0.17568</cdr:y>
    </cdr:to>
    <cdr:sp macro="" textlink="">
      <cdr:nvSpPr>
        <cdr:cNvPr id="4" name="ZoneTexte 1"/>
        <cdr:cNvSpPr txBox="1"/>
      </cdr:nvSpPr>
      <cdr:spPr>
        <a:xfrm xmlns:a="http://schemas.openxmlformats.org/drawingml/2006/main">
          <a:off x="7561857" y="318333"/>
          <a:ext cx="915263" cy="37534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fr-FR" sz="1000" b="1" dirty="0">
              <a:solidFill>
                <a:schemeClr val="accent1"/>
              </a:solidFill>
            </a:rPr>
            <a:t>Récolte 10/08</a:t>
          </a:r>
        </a:p>
      </cdr:txBody>
    </cdr:sp>
  </cdr:relSizeAnchor>
  <cdr:relSizeAnchor xmlns:cdr="http://schemas.openxmlformats.org/drawingml/2006/chartDrawing">
    <cdr:from>
      <cdr:x>0.90783</cdr:x>
      <cdr:y>0.17354</cdr:y>
    </cdr:from>
    <cdr:to>
      <cdr:x>0.90803</cdr:x>
      <cdr:y>0.26739</cdr:y>
    </cdr:to>
    <cdr:cxnSp macro="">
      <cdr:nvCxnSpPr>
        <cdr:cNvPr id="6" name="Connecteur droit avec flèche 5">
          <a:extLst xmlns:a="http://schemas.openxmlformats.org/drawingml/2006/main">
            <a:ext uri="{FF2B5EF4-FFF2-40B4-BE49-F238E27FC236}">
              <a16:creationId xmlns:a16="http://schemas.microsoft.com/office/drawing/2014/main" id="{5A9E0BBF-D702-3A80-8019-BCE0EC7E0DF6}"/>
            </a:ext>
          </a:extLst>
        </cdr:cNvPr>
        <cdr:cNvCxnSpPr/>
      </cdr:nvCxnSpPr>
      <cdr:spPr>
        <a:xfrm xmlns:a="http://schemas.openxmlformats.org/drawingml/2006/main">
          <a:off x="7977948" y="685225"/>
          <a:ext cx="1758" cy="370567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0.31005</cdr:x>
      <cdr:y>0.38754</cdr:y>
    </cdr:from>
    <cdr:to>
      <cdr:x>0.5183</cdr:x>
      <cdr:y>0.46924</cdr:y>
    </cdr:to>
    <cdr:sp macro="" textlink="">
      <cdr:nvSpPr>
        <cdr:cNvPr id="2" name="ZoneTexte 15">
          <a:extLst xmlns:a="http://schemas.openxmlformats.org/drawingml/2006/main">
            <a:ext uri="{FF2B5EF4-FFF2-40B4-BE49-F238E27FC236}">
              <a16:creationId xmlns:a16="http://schemas.microsoft.com/office/drawing/2014/main" id="{66CA09BD-0F33-76E4-E384-C011EB65640F}"/>
            </a:ext>
          </a:extLst>
        </cdr:cNvPr>
        <cdr:cNvSpPr txBox="1"/>
      </cdr:nvSpPr>
      <cdr:spPr>
        <a:xfrm xmlns:a="http://schemas.openxmlformats.org/drawingml/2006/main">
          <a:off x="2648178" y="1729582"/>
          <a:ext cx="1778697" cy="364623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fr-FR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1200" b="1" dirty="0">
              <a:solidFill>
                <a:srgbClr val="FF0000"/>
              </a:solidFill>
            </a:rPr>
            <a:t>Jour 14 : 50% fruits pourris pour le TNT</a:t>
          </a:r>
        </a:p>
      </cdr:txBody>
    </cdr:sp>
  </cdr:relSizeAnchor>
  <cdr:relSizeAnchor xmlns:cdr="http://schemas.openxmlformats.org/drawingml/2006/chartDrawing">
    <cdr:from>
      <cdr:x>0.12182</cdr:x>
      <cdr:y>0.51531</cdr:y>
    </cdr:from>
    <cdr:to>
      <cdr:x>0.33007</cdr:x>
      <cdr:y>0.59701</cdr:y>
    </cdr:to>
    <cdr:sp macro="" textlink="">
      <cdr:nvSpPr>
        <cdr:cNvPr id="3" name="ZoneTexte 15">
          <a:extLst xmlns:a="http://schemas.openxmlformats.org/drawingml/2006/main">
            <a:ext uri="{FF2B5EF4-FFF2-40B4-BE49-F238E27FC236}">
              <a16:creationId xmlns:a16="http://schemas.microsoft.com/office/drawing/2014/main" id="{068D50BF-6FC8-B10F-9E51-5E656C6C0D98}"/>
            </a:ext>
          </a:extLst>
        </cdr:cNvPr>
        <cdr:cNvSpPr txBox="1"/>
      </cdr:nvSpPr>
      <cdr:spPr>
        <a:xfrm xmlns:a="http://schemas.openxmlformats.org/drawingml/2006/main">
          <a:off x="1062333" y="2299815"/>
          <a:ext cx="1816080" cy="364623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1200" b="1" dirty="0">
              <a:solidFill>
                <a:srgbClr val="FF0000"/>
              </a:solidFill>
            </a:rPr>
            <a:t>Jour 7 : 30% fruits pourris pour le TNT</a:t>
          </a: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0.17022</cdr:x>
      <cdr:y>0.07465</cdr:y>
    </cdr:from>
    <cdr:to>
      <cdr:x>0.21968</cdr:x>
      <cdr:y>0.13419</cdr:y>
    </cdr:to>
    <cdr:sp macro="" textlink="">
      <cdr:nvSpPr>
        <cdr:cNvPr id="13" name="Rectangle 12">
          <a:extLst xmlns:a="http://schemas.openxmlformats.org/drawingml/2006/main">
            <a:ext uri="{FF2B5EF4-FFF2-40B4-BE49-F238E27FC236}">
              <a16:creationId xmlns:a16="http://schemas.microsoft.com/office/drawing/2014/main" id="{49DA4180-D70A-E177-7D73-BEBBCAF42AF5}"/>
            </a:ext>
          </a:extLst>
        </cdr:cNvPr>
        <cdr:cNvSpPr/>
      </cdr:nvSpPr>
      <cdr:spPr>
        <a:xfrm xmlns:a="http://schemas.openxmlformats.org/drawingml/2006/main">
          <a:off x="1435549" y="306408"/>
          <a:ext cx="417111" cy="24438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15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fr-FR"/>
        </a:p>
      </cdr:txBody>
    </cdr:sp>
  </cdr:relSizeAnchor>
  <cdr:relSizeAnchor xmlns:cdr="http://schemas.openxmlformats.org/drawingml/2006/chartDrawing">
    <cdr:from>
      <cdr:x>0.45813</cdr:x>
      <cdr:y>0.07257</cdr:y>
    </cdr:from>
    <cdr:to>
      <cdr:x>0.50759</cdr:x>
      <cdr:y>0.13211</cdr:y>
    </cdr:to>
    <cdr:sp macro="" textlink="">
      <cdr:nvSpPr>
        <cdr:cNvPr id="14" name="Rectangle 13">
          <a:extLst xmlns:a="http://schemas.openxmlformats.org/drawingml/2006/main">
            <a:ext uri="{FF2B5EF4-FFF2-40B4-BE49-F238E27FC236}">
              <a16:creationId xmlns:a16="http://schemas.microsoft.com/office/drawing/2014/main" id="{EED366E7-B05D-66B1-1E01-05FC67CA8CDA}"/>
            </a:ext>
          </a:extLst>
        </cdr:cNvPr>
        <cdr:cNvSpPr/>
      </cdr:nvSpPr>
      <cdr:spPr>
        <a:xfrm xmlns:a="http://schemas.openxmlformats.org/drawingml/2006/main">
          <a:off x="4177003" y="377859"/>
          <a:ext cx="450980" cy="310058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15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fr-FR"/>
        </a:p>
      </cdr:txBody>
    </cdr:sp>
  </cdr:relSizeAnchor>
  <cdr:relSizeAnchor xmlns:cdr="http://schemas.openxmlformats.org/drawingml/2006/chartDrawing">
    <cdr:from>
      <cdr:x>0.19495</cdr:x>
      <cdr:y>0.07465</cdr:y>
    </cdr:from>
    <cdr:to>
      <cdr:x>0.19584</cdr:x>
      <cdr:y>0.18572</cdr:y>
    </cdr:to>
    <cdr:cxnSp macro="">
      <cdr:nvCxnSpPr>
        <cdr:cNvPr id="2" name="Connecteur droit avec flèche 1">
          <a:extLst xmlns:a="http://schemas.openxmlformats.org/drawingml/2006/main">
            <a:ext uri="{FF2B5EF4-FFF2-40B4-BE49-F238E27FC236}">
              <a16:creationId xmlns:a16="http://schemas.microsoft.com/office/drawing/2014/main" id="{B0304F4B-00F3-E500-2120-A3C76880B556}"/>
            </a:ext>
          </a:extLst>
        </cdr:cNvPr>
        <cdr:cNvCxnSpPr>
          <a:stCxn xmlns:a="http://schemas.openxmlformats.org/drawingml/2006/main" id="13" idx="0"/>
        </cdr:cNvCxnSpPr>
      </cdr:nvCxnSpPr>
      <cdr:spPr>
        <a:xfrm xmlns:a="http://schemas.openxmlformats.org/drawingml/2006/main">
          <a:off x="1644105" y="306408"/>
          <a:ext cx="7468" cy="455882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rgbClr val="FF0000"/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0.48059</cdr:x>
      <cdr:y>0.08831</cdr:y>
    </cdr:from>
    <cdr:to>
      <cdr:x>0.48059</cdr:x>
      <cdr:y>0.16025</cdr:y>
    </cdr:to>
    <cdr:cxnSp macro="">
      <cdr:nvCxnSpPr>
        <cdr:cNvPr id="5" name="Connecteur droit avec flèche 4">
          <a:extLst xmlns:a="http://schemas.openxmlformats.org/drawingml/2006/main">
            <a:ext uri="{FF2B5EF4-FFF2-40B4-BE49-F238E27FC236}">
              <a16:creationId xmlns:a16="http://schemas.microsoft.com/office/drawing/2014/main" id="{5BAA19FE-A922-914E-E9E5-8513A7740EE8}"/>
            </a:ext>
          </a:extLst>
        </cdr:cNvPr>
        <cdr:cNvCxnSpPr/>
      </cdr:nvCxnSpPr>
      <cdr:spPr>
        <a:xfrm xmlns:a="http://schemas.openxmlformats.org/drawingml/2006/main">
          <a:off x="4381826" y="459807"/>
          <a:ext cx="0" cy="374637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rgbClr val="FF0000"/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0.70617</cdr:x>
      <cdr:y>0.07257</cdr:y>
    </cdr:from>
    <cdr:to>
      <cdr:x>0.75563</cdr:x>
      <cdr:y>0.13211</cdr:y>
    </cdr:to>
    <cdr:sp macro="" textlink="">
      <cdr:nvSpPr>
        <cdr:cNvPr id="16" name="Rectangle 15">
          <a:extLst xmlns:a="http://schemas.openxmlformats.org/drawingml/2006/main">
            <a:ext uri="{FF2B5EF4-FFF2-40B4-BE49-F238E27FC236}">
              <a16:creationId xmlns:a16="http://schemas.microsoft.com/office/drawing/2014/main" id="{B98AA182-92E3-2B11-9631-2976897127F7}"/>
            </a:ext>
          </a:extLst>
        </cdr:cNvPr>
        <cdr:cNvSpPr/>
      </cdr:nvSpPr>
      <cdr:spPr>
        <a:xfrm xmlns:a="http://schemas.openxmlformats.org/drawingml/2006/main">
          <a:off x="6438533" y="377859"/>
          <a:ext cx="450980" cy="310058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15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fr-FR"/>
        </a:p>
      </cdr:txBody>
    </cdr:sp>
  </cdr:relSizeAnchor>
  <cdr:relSizeAnchor xmlns:cdr="http://schemas.openxmlformats.org/drawingml/2006/chartDrawing">
    <cdr:from>
      <cdr:x>0.7384</cdr:x>
      <cdr:y>0.08795</cdr:y>
    </cdr:from>
    <cdr:to>
      <cdr:x>0.7384</cdr:x>
      <cdr:y>0.15082</cdr:y>
    </cdr:to>
    <cdr:cxnSp macro="">
      <cdr:nvCxnSpPr>
        <cdr:cNvPr id="11" name="Connecteur droit avec flèche 10">
          <a:extLst xmlns:a="http://schemas.openxmlformats.org/drawingml/2006/main">
            <a:ext uri="{FF2B5EF4-FFF2-40B4-BE49-F238E27FC236}">
              <a16:creationId xmlns:a16="http://schemas.microsoft.com/office/drawing/2014/main" id="{6B3E8839-93A5-5A62-939F-FD96A8730CC6}"/>
            </a:ext>
          </a:extLst>
        </cdr:cNvPr>
        <cdr:cNvCxnSpPr/>
      </cdr:nvCxnSpPr>
      <cdr:spPr>
        <a:xfrm xmlns:a="http://schemas.openxmlformats.org/drawingml/2006/main">
          <a:off x="6227152" y="361006"/>
          <a:ext cx="0" cy="258028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rgbClr val="FF0000"/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0.15575</cdr:x>
      <cdr:y>0.01062</cdr:y>
    </cdr:from>
    <cdr:to>
      <cdr:x>0.23578</cdr:x>
      <cdr:y>0.13343</cdr:y>
    </cdr:to>
    <cdr:sp macro="" textlink="">
      <cdr:nvSpPr>
        <cdr:cNvPr id="3" name="ZoneTexte 2">
          <a:extLst xmlns:a="http://schemas.openxmlformats.org/drawingml/2006/main">
            <a:ext uri="{FF2B5EF4-FFF2-40B4-BE49-F238E27FC236}">
              <a16:creationId xmlns:a16="http://schemas.microsoft.com/office/drawing/2014/main" id="{E9586A5C-C88F-39EA-638F-956FBC1A3F88}"/>
            </a:ext>
          </a:extLst>
        </cdr:cNvPr>
        <cdr:cNvSpPr txBox="1"/>
      </cdr:nvSpPr>
      <cdr:spPr>
        <a:xfrm xmlns:a="http://schemas.openxmlformats.org/drawingml/2006/main">
          <a:off x="1313507" y="43594"/>
          <a:ext cx="674917" cy="5040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fr-FR" sz="1000" b="1" dirty="0">
              <a:solidFill>
                <a:srgbClr val="FF0000"/>
              </a:solidFill>
            </a:rPr>
            <a:t>T1 </a:t>
          </a:r>
        </a:p>
        <a:p xmlns:a="http://schemas.openxmlformats.org/drawingml/2006/main">
          <a:pPr algn="ctr"/>
          <a:r>
            <a:rPr lang="fr-FR" sz="1000" b="1" dirty="0">
              <a:solidFill>
                <a:srgbClr val="FF0000"/>
              </a:solidFill>
            </a:rPr>
            <a:t>22/05</a:t>
          </a:r>
        </a:p>
      </cdr:txBody>
    </cdr:sp>
  </cdr:relSizeAnchor>
  <cdr:relSizeAnchor xmlns:cdr="http://schemas.openxmlformats.org/drawingml/2006/chartDrawing">
    <cdr:from>
      <cdr:x>0.44027</cdr:x>
      <cdr:y>0</cdr:y>
    </cdr:from>
    <cdr:to>
      <cdr:x>0.5203</cdr:x>
      <cdr:y>0.10177</cdr:y>
    </cdr:to>
    <cdr:sp macro="" textlink="">
      <cdr:nvSpPr>
        <cdr:cNvPr id="6" name="ZoneTexte 2">
          <a:extLst xmlns:a="http://schemas.openxmlformats.org/drawingml/2006/main">
            <a:ext uri="{FF2B5EF4-FFF2-40B4-BE49-F238E27FC236}">
              <a16:creationId xmlns:a16="http://schemas.microsoft.com/office/drawing/2014/main" id="{03DD355F-F69D-AEC9-BD48-FE1211CAAD01}"/>
            </a:ext>
          </a:extLst>
        </cdr:cNvPr>
        <cdr:cNvSpPr txBox="1"/>
      </cdr:nvSpPr>
      <cdr:spPr>
        <a:xfrm xmlns:a="http://schemas.openxmlformats.org/drawingml/2006/main">
          <a:off x="3712959" y="-1340769"/>
          <a:ext cx="674918" cy="41771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fr-FR" sz="1000" b="1" dirty="0">
              <a:solidFill>
                <a:srgbClr val="FF0000"/>
              </a:solidFill>
            </a:rPr>
            <a:t>T2</a:t>
          </a:r>
        </a:p>
        <a:p xmlns:a="http://schemas.openxmlformats.org/drawingml/2006/main">
          <a:pPr algn="ctr"/>
          <a:r>
            <a:rPr lang="fr-FR" sz="1000" b="1" dirty="0">
              <a:solidFill>
                <a:srgbClr val="FF0000"/>
              </a:solidFill>
            </a:rPr>
            <a:t>01/06</a:t>
          </a:r>
        </a:p>
      </cdr:txBody>
    </cdr:sp>
  </cdr:relSizeAnchor>
  <cdr:relSizeAnchor xmlns:cdr="http://schemas.openxmlformats.org/drawingml/2006/chartDrawing">
    <cdr:from>
      <cdr:x>0.69961</cdr:x>
      <cdr:y>0</cdr:y>
    </cdr:from>
    <cdr:to>
      <cdr:x>0.77964</cdr:x>
      <cdr:y>0.10177</cdr:y>
    </cdr:to>
    <cdr:sp macro="" textlink="">
      <cdr:nvSpPr>
        <cdr:cNvPr id="12" name="ZoneTexte 2">
          <a:extLst xmlns:a="http://schemas.openxmlformats.org/drawingml/2006/main">
            <a:ext uri="{FF2B5EF4-FFF2-40B4-BE49-F238E27FC236}">
              <a16:creationId xmlns:a16="http://schemas.microsoft.com/office/drawing/2014/main" id="{3364588E-D87D-A30F-424A-02357362CC3F}"/>
            </a:ext>
          </a:extLst>
        </cdr:cNvPr>
        <cdr:cNvSpPr txBox="1"/>
      </cdr:nvSpPr>
      <cdr:spPr>
        <a:xfrm xmlns:a="http://schemas.openxmlformats.org/drawingml/2006/main">
          <a:off x="5900045" y="0"/>
          <a:ext cx="674917" cy="41771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fr-FR" sz="1000" b="1" dirty="0">
              <a:solidFill>
                <a:srgbClr val="FF0000"/>
              </a:solidFill>
            </a:rPr>
            <a:t>T3</a:t>
          </a:r>
        </a:p>
        <a:p xmlns:a="http://schemas.openxmlformats.org/drawingml/2006/main">
          <a:pPr algn="ctr"/>
          <a:r>
            <a:rPr lang="fr-FR" sz="1000" b="1" dirty="0">
              <a:solidFill>
                <a:srgbClr val="FF0000"/>
              </a:solidFill>
            </a:rPr>
            <a:t>10/06</a:t>
          </a: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0.61614</cdr:x>
      <cdr:y>0.31164</cdr:y>
    </cdr:from>
    <cdr:to>
      <cdr:x>0.65324</cdr:x>
      <cdr:y>0.50464</cdr:y>
    </cdr:to>
    <cdr:sp macro="" textlink="">
      <cdr:nvSpPr>
        <cdr:cNvPr id="6" name="Ellipse 5">
          <a:extLst xmlns:a="http://schemas.openxmlformats.org/drawingml/2006/main">
            <a:ext uri="{FF2B5EF4-FFF2-40B4-BE49-F238E27FC236}">
              <a16:creationId xmlns:a16="http://schemas.microsoft.com/office/drawing/2014/main" id="{061E1ACF-7A0D-4E69-5B0A-6E35806D1596}"/>
            </a:ext>
          </a:extLst>
        </cdr:cNvPr>
        <cdr:cNvSpPr/>
      </cdr:nvSpPr>
      <cdr:spPr>
        <a:xfrm xmlns:a="http://schemas.openxmlformats.org/drawingml/2006/main">
          <a:off x="5195209" y="1481094"/>
          <a:ext cx="312808" cy="917234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12700">
          <a:solidFill>
            <a:srgbClr val="FF0000"/>
          </a:solidFill>
          <a:prstDash val="sysDash"/>
        </a:ln>
      </cdr:spPr>
      <cdr:style>
        <a:lnRef xmlns:a="http://schemas.openxmlformats.org/drawingml/2006/main" idx="2">
          <a:schemeClr val="accent1">
            <a:shade val="15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fr-FR"/>
        </a:p>
      </cdr:txBody>
    </cdr:sp>
  </cdr:relSizeAnchor>
  <cdr:relSizeAnchor xmlns:cdr="http://schemas.openxmlformats.org/drawingml/2006/chartDrawing">
    <cdr:from>
      <cdr:x>0.37926</cdr:x>
      <cdr:y>0.57068</cdr:y>
    </cdr:from>
    <cdr:to>
      <cdr:x>0.41536</cdr:x>
      <cdr:y>0.62384</cdr:y>
    </cdr:to>
    <cdr:sp macro="" textlink="">
      <cdr:nvSpPr>
        <cdr:cNvPr id="11" name="Ellipse 10">
          <a:extLst xmlns:a="http://schemas.openxmlformats.org/drawingml/2006/main">
            <a:ext uri="{FF2B5EF4-FFF2-40B4-BE49-F238E27FC236}">
              <a16:creationId xmlns:a16="http://schemas.microsoft.com/office/drawing/2014/main" id="{3E71541C-3C5D-FD44-7567-5407789657EE}"/>
            </a:ext>
          </a:extLst>
        </cdr:cNvPr>
        <cdr:cNvSpPr/>
      </cdr:nvSpPr>
      <cdr:spPr>
        <a:xfrm xmlns:a="http://schemas.openxmlformats.org/drawingml/2006/main">
          <a:off x="3377148" y="3304011"/>
          <a:ext cx="321419" cy="307777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12700">
          <a:solidFill>
            <a:srgbClr val="FF0000"/>
          </a:solidFill>
          <a:prstDash val="sysDash"/>
        </a:ln>
      </cdr:spPr>
      <cdr:style>
        <a:lnRef xmlns:a="http://schemas.openxmlformats.org/drawingml/2006/main" idx="2">
          <a:schemeClr val="accent1">
            <a:shade val="15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fr-FR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C4F488-8067-4FBF-A4DD-E51DDE8FA4C8}" type="datetimeFigureOut">
              <a:rPr lang="fr-FR" smtClean="0"/>
              <a:t>10/04/2025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DF5FC8-6485-459E-9169-2D4D837E51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19092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F5FC8-6485-459E-9169-2D4D837E5158}" type="slidenum">
              <a:rPr lang="fr-FR" smtClean="0"/>
              <a:t>29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83010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F5FC8-6485-459E-9169-2D4D837E5158}" type="slidenum">
              <a:rPr lang="fr-FR" smtClean="0"/>
              <a:t>38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88751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/>
              <a:t>Cliquez pour modifier le style des sous-titres du masque</a:t>
            </a:r>
            <a:endParaRPr kumimoji="0" lang="en-US"/>
          </a:p>
        </p:txBody>
      </p:sp>
      <p:sp>
        <p:nvSpPr>
          <p:cNvPr id="28" name="Espace réservé de la date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76621827-3AE2-4266-A663-ECA44CD759D7}" type="datetimeFigureOut">
              <a:rPr lang="fr-FR" smtClean="0"/>
              <a:pPr/>
              <a:t>10/04/2025</a:t>
            </a:fld>
            <a:endParaRPr lang="fr-FR"/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fr-FR"/>
          </a:p>
        </p:txBody>
      </p:sp>
      <p:sp>
        <p:nvSpPr>
          <p:cNvPr id="29" name="Espace réservé du numéro de diapositive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96E03C9A-4A49-4437-919A-F001C31BB68B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21827-3AE2-4266-A663-ECA44CD759D7}" type="datetimeFigureOut">
              <a:rPr lang="fr-FR" smtClean="0"/>
              <a:pPr/>
              <a:t>10/04/2025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03C9A-4A49-4437-919A-F001C31BB68B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76621827-3AE2-4266-A663-ECA44CD759D7}" type="datetimeFigureOut">
              <a:rPr lang="fr-FR" smtClean="0"/>
              <a:pPr/>
              <a:t>10/04/2025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96E03C9A-4A49-4437-919A-F001C31BB68B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21827-3AE2-4266-A663-ECA44CD759D7}" type="datetimeFigureOut">
              <a:rPr lang="fr-FR" smtClean="0"/>
              <a:pPr/>
              <a:t>10/04/2025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03C9A-4A49-4437-919A-F001C31BB68B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9" name="Espace réservé du contenu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21827-3AE2-4266-A663-ECA44CD759D7}" type="datetimeFigureOut">
              <a:rPr lang="fr-FR" smtClean="0"/>
              <a:pPr/>
              <a:t>10/04/2025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03C9A-4A49-4437-919A-F001C31BB68B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13" name="Espace réservé du contenu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21827-3AE2-4266-A663-ECA44CD759D7}" type="datetimeFigureOut">
              <a:rPr lang="fr-FR" smtClean="0"/>
              <a:pPr/>
              <a:t>10/04/2025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03C9A-4A49-4437-919A-F001C31BB68B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6" name="Triangle isocè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21827-3AE2-4266-A663-ECA44CD759D7}" type="datetimeFigureOut">
              <a:rPr lang="fr-FR" smtClean="0"/>
              <a:pPr/>
              <a:t>10/04/2025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03C9A-4A49-4437-919A-F001C31BB68B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5" name="Connecteur droit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riangle isocè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21827-3AE2-4266-A663-ECA44CD759D7}" type="datetimeFigureOut">
              <a:rPr lang="fr-FR" smtClean="0"/>
              <a:pPr/>
              <a:t>10/04/2025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03C9A-4A49-4437-919A-F001C31BB68B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Connecteur droit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Connecteur droit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Triangle isocè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Espace réservé du contenu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fr-FR"/>
              <a:t>Cliquez sur l'icône pour ajouter une image</a:t>
            </a:r>
            <a:endParaRPr kumimoji="0"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21827-3AE2-4266-A663-ECA44CD759D7}" type="datetimeFigureOut">
              <a:rPr lang="fr-FR" smtClean="0"/>
              <a:pPr/>
              <a:t>10/04/2025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03C9A-4A49-4437-919A-F001C31BB68B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Connecteur droit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riangle isocè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21827-3AE2-4266-A663-ECA44CD759D7}" type="datetimeFigureOut">
              <a:rPr lang="fr-FR" smtClean="0"/>
              <a:pPr/>
              <a:t>10/04/2025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03C9A-4A49-4437-919A-F001C31BB68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21827-3AE2-4266-A663-ECA44CD759D7}" type="datetimeFigureOut">
              <a:rPr lang="fr-FR" smtClean="0"/>
              <a:pPr/>
              <a:t>10/04/2025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03C9A-4A49-4437-919A-F001C31BB68B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7" name="Connecteur droit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riangle isocè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Connecteur droit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300808" y="3710756"/>
            <a:ext cx="8579399" cy="1502716"/>
          </a:xfrm>
          <a:prstGeom prst="rect">
            <a:avLst/>
          </a:prstGeom>
        </p:spPr>
        <p:txBody>
          <a:bodyPr anchor="t"/>
          <a:lstStyle>
            <a:lvl1pPr algn="ctr">
              <a:defRPr sz="4400" b="1" i="0">
                <a:latin typeface="Arial"/>
                <a:cs typeface="Arial"/>
              </a:defRPr>
            </a:lvl1pPr>
          </a:lstStyle>
          <a:p>
            <a:r>
              <a:rPr lang="fr-FR" dirty="0"/>
              <a:t>Cliquez et modifiez le titre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300808" y="5368496"/>
            <a:ext cx="8579399" cy="1025806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24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72858C-9B41-40C3-A07F-6458BE9C895F}" type="datetime1">
              <a:rPr lang="fr-FR"/>
              <a:pPr>
                <a:defRPr/>
              </a:pPr>
              <a:t>10/04/2025</a:t>
            </a:fld>
            <a:endParaRPr lang="fr-FR" dirty="0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fld id="{946BE5BC-9E15-415E-861A-27DCCB935928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6467149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607D357-5AE3-4C07-8817-E69C0235E1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556375"/>
            <a:ext cx="2133600" cy="3016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457200" eaLnBrk="0" hangingPunct="0">
              <a:defRPr/>
            </a:pPr>
            <a:fld id="{B1E75C5A-7B16-4DE8-94F8-213818731678}" type="datetime1">
              <a:rPr lang="fr-FR">
                <a:solidFill>
                  <a:srgbClr val="000000"/>
                </a:solidFill>
              </a:rPr>
              <a:pPr defTabSz="457200" eaLnBrk="0" hangingPunct="0">
                <a:defRPr/>
              </a:pPr>
              <a:t>10/04/2025</a:t>
            </a:fld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469D975-8A5B-47C9-8378-4CB2B8386D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0770431-6884-4C95-B4E2-F49A5E2B6F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9B020E-0067-4521-A61F-584043A47135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959342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13A76A6-3C72-40E2-ADD2-AD0348D52A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556375"/>
            <a:ext cx="2133600" cy="3016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457200" eaLnBrk="0" hangingPunct="0">
              <a:defRPr/>
            </a:pPr>
            <a:r>
              <a:rPr lang="fr-FR" dirty="0">
                <a:solidFill>
                  <a:srgbClr val="000000"/>
                </a:solidFill>
              </a:rPr>
              <a:t>02/06/2021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9C70FDE-CE58-49A3-96D5-2F9C9C0B5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0EC3132-E306-4C31-9F59-D6BF657244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D27D4B-A359-4745-B4F0-AA3E18FF5F3E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4289075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2006097"/>
            <a:ext cx="4038600" cy="412006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2006097"/>
            <a:ext cx="4038600" cy="412006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EBDE1208-6B85-4860-A85E-6385D97E113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556375"/>
            <a:ext cx="2133600" cy="3016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457200" eaLnBrk="0" hangingPunct="0">
              <a:defRPr/>
            </a:pPr>
            <a:r>
              <a:rPr lang="fr-FR" dirty="0">
                <a:solidFill>
                  <a:srgbClr val="000000"/>
                </a:solidFill>
              </a:rPr>
              <a:t>02/06/2021</a:t>
            </a:r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5BF68A12-68F3-4650-A804-1D134C96C0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7F88CC75-6AE8-43A6-9E1D-538455EECB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D46EA9-97D6-4AF9-9760-610A5024F60D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4994245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r>
              <a:rPr lang="fr-FR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854994"/>
            <a:ext cx="4040188" cy="639762"/>
          </a:xfrm>
        </p:spPr>
        <p:txBody>
          <a:bodyPr anchor="b"/>
          <a:lstStyle>
            <a:lvl1pPr marL="0" indent="0">
              <a:buNone/>
              <a:defRPr sz="2400" b="1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714673"/>
            <a:ext cx="4040188" cy="341149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854994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714673"/>
            <a:ext cx="4041775" cy="341149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7" name="Espace réservé de la date 3">
            <a:extLst>
              <a:ext uri="{FF2B5EF4-FFF2-40B4-BE49-F238E27FC236}">
                <a16:creationId xmlns:a16="http://schemas.microsoft.com/office/drawing/2014/main" id="{B409C545-100C-4BBA-B2E9-035C2E73582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556375"/>
            <a:ext cx="2133600" cy="3016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457200" eaLnBrk="0" hangingPunct="0">
              <a:defRPr/>
            </a:pPr>
            <a:r>
              <a:rPr lang="fr-FR" dirty="0">
                <a:solidFill>
                  <a:srgbClr val="000000"/>
                </a:solidFill>
              </a:rPr>
              <a:t>02/06/2021</a:t>
            </a:r>
          </a:p>
        </p:txBody>
      </p:sp>
      <p:sp>
        <p:nvSpPr>
          <p:cNvPr id="8" name="Espace réservé du pied de page 4">
            <a:extLst>
              <a:ext uri="{FF2B5EF4-FFF2-40B4-BE49-F238E27FC236}">
                <a16:creationId xmlns:a16="http://schemas.microsoft.com/office/drawing/2014/main" id="{810D1FF0-F66F-4FE6-B6F5-A203A56224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>
            <a:extLst>
              <a:ext uri="{FF2B5EF4-FFF2-40B4-BE49-F238E27FC236}">
                <a16:creationId xmlns:a16="http://schemas.microsoft.com/office/drawing/2014/main" id="{05ECFF17-0EFC-4E83-961F-C4CE258C95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BE7C89-7387-41A1-92BD-1DBA62176094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144751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.jpe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ce réservé du titre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/>
              <a:t>Cliquez pour modifier les styles du texte du masque</a:t>
            </a:r>
          </a:p>
          <a:p>
            <a:pPr lvl="1" eaLnBrk="1" latinLnBrk="0" hangingPunct="1"/>
            <a:r>
              <a:rPr kumimoji="0" lang="fr-FR"/>
              <a:t>Deuxième niveau</a:t>
            </a:r>
          </a:p>
          <a:p>
            <a:pPr lvl="2" eaLnBrk="1" latinLnBrk="0" hangingPunct="1"/>
            <a:r>
              <a:rPr kumimoji="0" lang="fr-FR"/>
              <a:t>Troisième niveau</a:t>
            </a:r>
          </a:p>
          <a:p>
            <a:pPr lvl="3" eaLnBrk="1" latinLnBrk="0" hangingPunct="1"/>
            <a:r>
              <a:rPr kumimoji="0" lang="fr-FR"/>
              <a:t>Quatrième niveau</a:t>
            </a:r>
          </a:p>
          <a:p>
            <a:pPr lvl="4" eaLnBrk="1" latinLnBrk="0" hangingPunct="1"/>
            <a:r>
              <a:rPr kumimoji="0" lang="fr-FR"/>
              <a:t>Cinquième niveau</a:t>
            </a:r>
            <a:endParaRPr kumimoji="0" lang="en-US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6621827-3AE2-4266-A663-ECA44CD759D7}" type="datetimeFigureOut">
              <a:rPr lang="fr-FR" smtClean="0"/>
              <a:pPr/>
              <a:t>10/04/2025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96E03C9A-4A49-4437-919A-F001C31BB68B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28" name="Connecteur droit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Connecteur droit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Triangle isocè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53891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pPr defTabSz="457200">
              <a:defRPr/>
            </a:pPr>
            <a:fld id="{1941B2FE-AC02-4F80-B36A-17C45ECCD38C}" type="datetime1">
              <a:rPr lang="fr-FR"/>
              <a:pPr defTabSz="457200">
                <a:defRPr/>
              </a:pPr>
              <a:t>10/04/2025</a:t>
            </a:fld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538913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cs typeface="Arial" panose="020B0604020202020204" pitchFamily="34" charset="0"/>
              </a:defRPr>
            </a:lvl1pPr>
          </a:lstStyle>
          <a:p>
            <a:pPr defTabSz="457200"/>
            <a:fld id="{431699E2-E737-49BA-A7B6-5F691E2F27D0}" type="slidenum">
              <a:rPr lang="fr-FR" altLang="fr-FR" smtClean="0"/>
              <a:pPr defTabSz="457200"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994411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</p:sldLayoutIdLst>
  <p:hf hdr="0" ftr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>
            <a:extLst>
              <a:ext uri="{FF2B5EF4-FFF2-40B4-BE49-F238E27FC236}">
                <a16:creationId xmlns:a16="http://schemas.microsoft.com/office/drawing/2014/main" id="{1451CBB0-DB80-4665-A942-5026E84C7E8E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368300" y="920750"/>
            <a:ext cx="84074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et modifiez le titre</a:t>
            </a:r>
          </a:p>
        </p:txBody>
      </p:sp>
      <p:sp>
        <p:nvSpPr>
          <p:cNvPr id="1027" name="Espace réservé du texte 2">
            <a:extLst>
              <a:ext uri="{FF2B5EF4-FFF2-40B4-BE49-F238E27FC236}">
                <a16:creationId xmlns:a16="http://schemas.microsoft.com/office/drawing/2014/main" id="{759FD5E6-645F-42F2-8654-62AE0887F38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2060575"/>
            <a:ext cx="8229600" cy="4065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40E958B-E801-44F0-91BC-EBD1B8F82C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556375"/>
            <a:ext cx="2895600" cy="3016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+mn-lt"/>
              </a:defRPr>
            </a:lvl1pPr>
          </a:lstStyle>
          <a:p>
            <a:pPr defTabSz="457200"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D2AFE74-B620-471B-8482-0007B64717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556375"/>
            <a:ext cx="2133600" cy="3016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</a:defRPr>
            </a:lvl1pPr>
          </a:lstStyle>
          <a:p>
            <a:pPr defTabSz="457200">
              <a:defRPr/>
            </a:pPr>
            <a:fld id="{5CD35E6C-923D-4DB8-9694-D47825038F3B}" type="slidenum">
              <a:rPr lang="fr-FR" altLang="fr-FR"/>
              <a:pPr defTabSz="457200">
                <a:defRPr/>
              </a:pPr>
              <a:t>‹N°›</a:t>
            </a:fld>
            <a:endParaRPr lang="fr-FR" altLang="fr-FR"/>
          </a:p>
        </p:txBody>
      </p:sp>
      <p:sp>
        <p:nvSpPr>
          <p:cNvPr id="1031" name="ZoneTexte 10">
            <a:extLst>
              <a:ext uri="{FF2B5EF4-FFF2-40B4-BE49-F238E27FC236}">
                <a16:creationId xmlns:a16="http://schemas.microsoft.com/office/drawing/2014/main" id="{6F1E57E8-E064-4A00-8439-CC15CC323A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08663" y="177800"/>
            <a:ext cx="184150" cy="3683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457200" eaLnBrk="1" hangingPunct="1">
              <a:defRPr/>
            </a:pPr>
            <a:endParaRPr lang="fr-FR" alt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265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</p:sldLayoutIdLst>
  <p:hf hdr="0" ftr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536C3A-066B-B12E-C3AD-45311054B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56320"/>
          </a:xfrm>
        </p:spPr>
        <p:txBody>
          <a:bodyPr/>
          <a:lstStyle/>
          <a:p>
            <a:r>
              <a:rPr lang="fr-FR" dirty="0"/>
              <a:t>Essais Monilia pêche en vergers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83BA94A-984B-092C-F9ED-2A2F0B4ED7D2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11560" y="1764232"/>
            <a:ext cx="5976664" cy="2736304"/>
          </a:xfrm>
        </p:spPr>
        <p:txBody>
          <a:bodyPr>
            <a:normAutofit fontScale="62500" lnSpcReduction="2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fr-FR" sz="3400" b="1" dirty="0"/>
              <a:t>Synthèse essais biocontrôles en verger</a:t>
            </a:r>
          </a:p>
          <a:p>
            <a:r>
              <a:rPr lang="fr-FR" dirty="0"/>
              <a:t>Résultats </a:t>
            </a:r>
            <a:r>
              <a:rPr lang="fr-FR" dirty="0" err="1"/>
              <a:t>Centrex</a:t>
            </a:r>
            <a:endParaRPr lang="fr-FR" dirty="0"/>
          </a:p>
          <a:p>
            <a:r>
              <a:rPr lang="fr-FR" dirty="0"/>
              <a:t>Résultats SudExpé</a:t>
            </a:r>
          </a:p>
          <a:p>
            <a:endParaRPr lang="fr-FR" dirty="0"/>
          </a:p>
          <a:p>
            <a:pPr>
              <a:buFont typeface="Wingdings" panose="05000000000000000000" pitchFamily="2" charset="2"/>
              <a:buChar char="q"/>
            </a:pPr>
            <a:r>
              <a:rPr lang="fr-FR" sz="3400" b="1" dirty="0"/>
              <a:t>Arrière-effet des traitements oïdium</a:t>
            </a:r>
          </a:p>
          <a:p>
            <a:r>
              <a:rPr lang="fr-FR" dirty="0"/>
              <a:t>Essai Système MACFAN</a:t>
            </a:r>
          </a:p>
          <a:p>
            <a:r>
              <a:rPr lang="fr-FR" dirty="0"/>
              <a:t>Essai Système TOURMALINE</a:t>
            </a:r>
          </a:p>
          <a:p>
            <a:r>
              <a:rPr lang="fr-FR" dirty="0"/>
              <a:t>Essai Vitisan application mois précédent récolte</a:t>
            </a:r>
          </a:p>
          <a:p>
            <a:r>
              <a:rPr lang="fr-FR" dirty="0"/>
              <a:t>Effet secondaire essai </a:t>
            </a:r>
            <a:r>
              <a:rPr lang="fr-FR" dirty="0" err="1"/>
              <a:t>Oidium</a:t>
            </a:r>
            <a:r>
              <a:rPr lang="fr-FR" dirty="0"/>
              <a:t> (Vitisan appliqué en avril)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9E697CD-B20C-056F-E014-9F348A667167}"/>
              </a:ext>
            </a:extLst>
          </p:cNvPr>
          <p:cNvSpPr/>
          <p:nvPr/>
        </p:nvSpPr>
        <p:spPr>
          <a:xfrm>
            <a:off x="323528" y="5733256"/>
            <a:ext cx="8363272" cy="1080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 descr="logo centrex 2006.JPG">
            <a:extLst>
              <a:ext uri="{FF2B5EF4-FFF2-40B4-BE49-F238E27FC236}">
                <a16:creationId xmlns:a16="http://schemas.microsoft.com/office/drawing/2014/main" id="{BB687AA9-2735-3E04-BFD1-5D095F6E3B4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361678" y="4497135"/>
            <a:ext cx="1144725" cy="1343941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ED37DCA1-E147-BA0F-2693-C83A9712A445}"/>
              </a:ext>
            </a:extLst>
          </p:cNvPr>
          <p:cNvSpPr txBox="1"/>
          <p:nvPr/>
        </p:nvSpPr>
        <p:spPr>
          <a:xfrm>
            <a:off x="4932040" y="5547335"/>
            <a:ext cx="28906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Aude LUSETTI</a:t>
            </a:r>
          </a:p>
          <a:p>
            <a:endParaRPr lang="fr-FR" dirty="0"/>
          </a:p>
          <a:p>
            <a:r>
              <a:rPr lang="fr-FR" dirty="0"/>
              <a:t>Valérie GALLIA</a:t>
            </a:r>
          </a:p>
        </p:txBody>
      </p:sp>
      <p:pic>
        <p:nvPicPr>
          <p:cNvPr id="7" name="Image 6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9096DE0A-AC70-519C-5D86-5AACBDE5F7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8364" y="5901180"/>
            <a:ext cx="1651351" cy="744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5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r-FR"/>
              <a:t>Monilia </a:t>
            </a:r>
            <a:r>
              <a:rPr lang="fr-FR" dirty="0"/>
              <a:t>pêche </a:t>
            </a:r>
            <a:r>
              <a:rPr lang="fr-FR" dirty="0" err="1"/>
              <a:t>Centrex</a:t>
            </a:r>
            <a:r>
              <a:rPr lang="fr-FR" dirty="0"/>
              <a:t> Synthèse 2018-2020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/>
              <a:t>Aude </a:t>
            </a:r>
            <a:r>
              <a:rPr lang="fr-FR" dirty="0"/>
              <a:t>LUSETTI</a:t>
            </a:r>
          </a:p>
        </p:txBody>
      </p:sp>
      <p:pic>
        <p:nvPicPr>
          <p:cNvPr id="4" name="Image 3" descr="logo centrex 200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59832" y="1772815"/>
            <a:ext cx="1349183" cy="158398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CDF3E5D-E5F1-4055-B55F-C1F7D477F694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06" t="30710" r="58464" b="49391"/>
          <a:stretch/>
        </p:blipFill>
        <p:spPr bwMode="auto">
          <a:xfrm>
            <a:off x="4860032" y="1801979"/>
            <a:ext cx="1640396" cy="1583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F41788E-EC39-43E3-A540-26341BF8BB1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40"/>
          <a:stretch/>
        </p:blipFill>
        <p:spPr>
          <a:xfrm>
            <a:off x="5574822" y="320792"/>
            <a:ext cx="1507779" cy="123353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43975B2-E669-4C3E-B2AC-7C1A68433C0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649"/>
          <a:stretch/>
        </p:blipFill>
        <p:spPr>
          <a:xfrm>
            <a:off x="1131403" y="440545"/>
            <a:ext cx="3964547" cy="1084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6801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idx="4294967295"/>
          </p:nvPr>
        </p:nvSpPr>
        <p:spPr>
          <a:xfrm>
            <a:off x="683568" y="2427192"/>
            <a:ext cx="8229600" cy="990600"/>
          </a:xfrm>
        </p:spPr>
        <p:txBody>
          <a:bodyPr/>
          <a:lstStyle/>
          <a:p>
            <a:r>
              <a:rPr lang="fr-FR"/>
              <a:t>Monilia </a:t>
            </a:r>
            <a:r>
              <a:rPr lang="fr-FR" dirty="0"/>
              <a:t>pêche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4294967295"/>
          </p:nvPr>
        </p:nvSpPr>
        <p:spPr>
          <a:xfrm>
            <a:off x="539552" y="3429000"/>
            <a:ext cx="7920880" cy="1150937"/>
          </a:xfrm>
        </p:spPr>
        <p:txBody>
          <a:bodyPr>
            <a:normAutofit fontScale="55000" lnSpcReduction="20000"/>
          </a:bodyPr>
          <a:lstStyle/>
          <a:p>
            <a:pPr algn="just"/>
            <a:r>
              <a:rPr lang="fr-FR" sz="4900" dirty="0"/>
              <a:t>Objectifs : </a:t>
            </a:r>
            <a:r>
              <a:rPr lang="fr-FR" sz="4900"/>
              <a:t>tester l’efficacité  </a:t>
            </a:r>
            <a:r>
              <a:rPr lang="fr-FR" sz="4900" dirty="0"/>
              <a:t>de plusieurs produits de biocontrôle </a:t>
            </a:r>
            <a:r>
              <a:rPr lang="fr-FR" sz="4900"/>
              <a:t>en traitement foliaire </a:t>
            </a:r>
            <a:r>
              <a:rPr lang="fr-FR" sz="4900" dirty="0"/>
              <a:t>contre </a:t>
            </a:r>
            <a:r>
              <a:rPr lang="fr-FR" sz="4900"/>
              <a:t>le Monilia </a:t>
            </a:r>
            <a:r>
              <a:rPr lang="fr-FR" sz="4900" dirty="0"/>
              <a:t>sur pêcher</a:t>
            </a:r>
            <a:endParaRPr lang="fr-FR" sz="4900" i="1" dirty="0"/>
          </a:p>
          <a:p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251520" y="6093296"/>
            <a:ext cx="8496944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 descr="sica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385632" y="423215"/>
            <a:ext cx="1074800" cy="1247298"/>
          </a:xfrm>
          <a:prstGeom prst="rect">
            <a:avLst/>
          </a:prstGeom>
        </p:spPr>
      </p:pic>
      <p:pic>
        <p:nvPicPr>
          <p:cNvPr id="8" name="Picture 6">
            <a:extLst>
              <a:ext uri="{FF2B5EF4-FFF2-40B4-BE49-F238E27FC236}">
                <a16:creationId xmlns:a16="http://schemas.microsoft.com/office/drawing/2014/main" id="{2C33F153-D99E-4574-9012-2A75257A43D0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06" t="30710" r="58464" b="49391"/>
          <a:stretch/>
        </p:blipFill>
        <p:spPr bwMode="auto">
          <a:xfrm>
            <a:off x="539552" y="460820"/>
            <a:ext cx="1611953" cy="1534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70A7472-B280-4017-B866-2848B5B45A5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40"/>
          <a:stretch/>
        </p:blipFill>
        <p:spPr>
          <a:xfrm>
            <a:off x="5590900" y="5112504"/>
            <a:ext cx="1210832" cy="9906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C28F3DC-C728-45D0-AA87-C083F4AC039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649"/>
          <a:stretch/>
        </p:blipFill>
        <p:spPr>
          <a:xfrm>
            <a:off x="1726701" y="5180448"/>
            <a:ext cx="3864199" cy="105716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idx="4294967295"/>
          </p:nvPr>
        </p:nvSpPr>
        <p:spPr>
          <a:xfrm>
            <a:off x="0" y="152400"/>
            <a:ext cx="8229600" cy="612775"/>
          </a:xfrm>
        </p:spPr>
        <p:txBody>
          <a:bodyPr/>
          <a:lstStyle/>
          <a:p>
            <a:pPr algn="ctr"/>
            <a:r>
              <a:rPr lang="fr-FR" dirty="0"/>
              <a:t>Synthèse des essais 2018-2020</a:t>
            </a: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51520" y="6093296"/>
            <a:ext cx="8496944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6" name="Tableau 8">
            <a:extLst>
              <a:ext uri="{FF2B5EF4-FFF2-40B4-BE49-F238E27FC236}">
                <a16:creationId xmlns:a16="http://schemas.microsoft.com/office/drawing/2014/main" id="{300635BA-AA95-482A-A0ED-2AD189E8E6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7957847"/>
              </p:ext>
            </p:extLst>
          </p:nvPr>
        </p:nvGraphicFramePr>
        <p:xfrm>
          <a:off x="834987" y="1788770"/>
          <a:ext cx="7474026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8506">
                  <a:extLst>
                    <a:ext uri="{9D8B030D-6E8A-4147-A177-3AD203B41FA5}">
                      <a16:colId xmlns:a16="http://schemas.microsoft.com/office/drawing/2014/main" val="235918487"/>
                    </a:ext>
                  </a:extLst>
                </a:gridCol>
                <a:gridCol w="1401380">
                  <a:extLst>
                    <a:ext uri="{9D8B030D-6E8A-4147-A177-3AD203B41FA5}">
                      <a16:colId xmlns:a16="http://schemas.microsoft.com/office/drawing/2014/main" val="4154615100"/>
                    </a:ext>
                  </a:extLst>
                </a:gridCol>
                <a:gridCol w="1401380">
                  <a:extLst>
                    <a:ext uri="{9D8B030D-6E8A-4147-A177-3AD203B41FA5}">
                      <a16:colId xmlns:a16="http://schemas.microsoft.com/office/drawing/2014/main" val="3053326788"/>
                    </a:ext>
                  </a:extLst>
                </a:gridCol>
                <a:gridCol w="1401380">
                  <a:extLst>
                    <a:ext uri="{9D8B030D-6E8A-4147-A177-3AD203B41FA5}">
                      <a16:colId xmlns:a16="http://schemas.microsoft.com/office/drawing/2014/main" val="3438844318"/>
                    </a:ext>
                  </a:extLst>
                </a:gridCol>
                <a:gridCol w="1401380">
                  <a:extLst>
                    <a:ext uri="{9D8B030D-6E8A-4147-A177-3AD203B41FA5}">
                      <a16:colId xmlns:a16="http://schemas.microsoft.com/office/drawing/2014/main" val="33569995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/>
                        <a:t>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/>
                        <a:t>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/>
                        <a:t>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/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3963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err="1"/>
                        <a:t>Armicarb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4659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err="1"/>
                        <a:t>Julietta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756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err="1"/>
                        <a:t>Amylox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3217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err="1"/>
                        <a:t>Rhapsody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178274"/>
                  </a:ext>
                </a:extLst>
              </a:tr>
            </a:tbl>
          </a:graphicData>
        </a:graphic>
      </p:graphicFrame>
      <p:sp>
        <p:nvSpPr>
          <p:cNvPr id="9" name="ZoneTexte 8">
            <a:extLst>
              <a:ext uri="{FF2B5EF4-FFF2-40B4-BE49-F238E27FC236}">
                <a16:creationId xmlns:a16="http://schemas.microsoft.com/office/drawing/2014/main" id="{6269584B-B74C-410D-B3BE-777F9F2A130F}"/>
              </a:ext>
            </a:extLst>
          </p:cNvPr>
          <p:cNvSpPr txBox="1"/>
          <p:nvPr/>
        </p:nvSpPr>
        <p:spPr>
          <a:xfrm>
            <a:off x="755576" y="1052736"/>
            <a:ext cx="76328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Nombre d’observations pour recoupement d’essais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34F4F1-E454-4A6C-B6BB-B1FFCA331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175" y="207042"/>
            <a:ext cx="8229600" cy="548640"/>
          </a:xfrm>
        </p:spPr>
        <p:txBody>
          <a:bodyPr>
            <a:normAutofit fontScale="90000"/>
          </a:bodyPr>
          <a:lstStyle/>
          <a:p>
            <a:r>
              <a:rPr lang="fr-FR" dirty="0"/>
              <a:t>Synthèse </a:t>
            </a:r>
            <a:r>
              <a:rPr lang="fr-FR" dirty="0" err="1"/>
              <a:t>Armicarb</a:t>
            </a:r>
            <a:r>
              <a:rPr lang="fr-FR" dirty="0"/>
              <a:t> et </a:t>
            </a:r>
            <a:r>
              <a:rPr lang="fr-FR" dirty="0" err="1"/>
              <a:t>Amylo</a:t>
            </a:r>
            <a:r>
              <a:rPr lang="fr-FR" dirty="0"/>
              <a:t> X– 2018-2020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A7A92D3-31DA-40A2-BD96-29E36DC7A6F8}"/>
              </a:ext>
            </a:extLst>
          </p:cNvPr>
          <p:cNvSpPr/>
          <p:nvPr/>
        </p:nvSpPr>
        <p:spPr>
          <a:xfrm>
            <a:off x="225210" y="755682"/>
            <a:ext cx="8892480" cy="7200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6B78F20-2BAE-4F34-B687-A834D5EB1911}"/>
              </a:ext>
            </a:extLst>
          </p:cNvPr>
          <p:cNvSpPr/>
          <p:nvPr/>
        </p:nvSpPr>
        <p:spPr>
          <a:xfrm>
            <a:off x="102243" y="6251501"/>
            <a:ext cx="8892480" cy="7200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13" name="Graphique 12">
            <a:extLst>
              <a:ext uri="{FF2B5EF4-FFF2-40B4-BE49-F238E27FC236}">
                <a16:creationId xmlns:a16="http://schemas.microsoft.com/office/drawing/2014/main" id="{00000000-0008-0000-0600-000002000000}"/>
              </a:ext>
            </a:extLst>
          </p:cNvPr>
          <p:cNvGraphicFramePr>
            <a:graphicFrameLocks noGrp="1"/>
          </p:cNvGraphicFramePr>
          <p:nvPr/>
        </p:nvGraphicFramePr>
        <p:xfrm>
          <a:off x="323883" y="1010381"/>
          <a:ext cx="8643869" cy="5601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752055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D6A5FC2-EB87-4106-9A81-C50F756BFAB2}"/>
              </a:ext>
            </a:extLst>
          </p:cNvPr>
          <p:cNvSpPr/>
          <p:nvPr/>
        </p:nvSpPr>
        <p:spPr>
          <a:xfrm>
            <a:off x="225210" y="755682"/>
            <a:ext cx="8892480" cy="7200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A34F4F1-E454-4A6C-B6BB-B1FFCA331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105611"/>
            <a:ext cx="8229600" cy="548640"/>
          </a:xfrm>
        </p:spPr>
        <p:txBody>
          <a:bodyPr>
            <a:normAutofit fontScale="90000"/>
          </a:bodyPr>
          <a:lstStyle/>
          <a:p>
            <a:r>
              <a:rPr lang="fr-FR" dirty="0"/>
              <a:t>Synthèse </a:t>
            </a:r>
            <a:r>
              <a:rPr lang="fr-FR" dirty="0" err="1"/>
              <a:t>Rhapsody</a:t>
            </a:r>
            <a:endParaRPr lang="fr-FR" dirty="0"/>
          </a:p>
        </p:txBody>
      </p:sp>
      <p:graphicFrame>
        <p:nvGraphicFramePr>
          <p:cNvPr id="7" name="Graphique 6">
            <a:extLst>
              <a:ext uri="{FF2B5EF4-FFF2-40B4-BE49-F238E27FC236}">
                <a16:creationId xmlns:a16="http://schemas.microsoft.com/office/drawing/2014/main" id="{00000000-0008-0000-0700-000002000000}"/>
              </a:ext>
            </a:extLst>
          </p:cNvPr>
          <p:cNvGraphicFramePr>
            <a:graphicFrameLocks noGrp="1"/>
          </p:cNvGraphicFramePr>
          <p:nvPr/>
        </p:nvGraphicFramePr>
        <p:xfrm>
          <a:off x="238790" y="671149"/>
          <a:ext cx="8534403" cy="57081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38830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D6A5FC2-EB87-4106-9A81-C50F756BFAB2}"/>
              </a:ext>
            </a:extLst>
          </p:cNvPr>
          <p:cNvSpPr/>
          <p:nvPr/>
        </p:nvSpPr>
        <p:spPr>
          <a:xfrm>
            <a:off x="225210" y="755682"/>
            <a:ext cx="8892480" cy="7200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A34F4F1-E454-4A6C-B6BB-B1FFCA331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105611"/>
            <a:ext cx="8229600" cy="548640"/>
          </a:xfrm>
        </p:spPr>
        <p:txBody>
          <a:bodyPr>
            <a:normAutofit fontScale="90000"/>
          </a:bodyPr>
          <a:lstStyle/>
          <a:p>
            <a:r>
              <a:rPr lang="fr-FR" dirty="0"/>
              <a:t>Synthèse </a:t>
            </a:r>
            <a:r>
              <a:rPr lang="fr-FR" dirty="0" err="1"/>
              <a:t>Julietta</a:t>
            </a:r>
            <a:endParaRPr lang="fr-FR" dirty="0"/>
          </a:p>
        </p:txBody>
      </p:sp>
      <p:graphicFrame>
        <p:nvGraphicFramePr>
          <p:cNvPr id="5" name="Graphique 4">
            <a:extLst>
              <a:ext uri="{FF2B5EF4-FFF2-40B4-BE49-F238E27FC236}">
                <a16:creationId xmlns:a16="http://schemas.microsoft.com/office/drawing/2014/main" id="{00000000-0008-0000-0800-000002000000}"/>
              </a:ext>
            </a:extLst>
          </p:cNvPr>
          <p:cNvGraphicFramePr>
            <a:graphicFrameLocks noGrp="1"/>
          </p:cNvGraphicFramePr>
          <p:nvPr/>
        </p:nvGraphicFramePr>
        <p:xfrm>
          <a:off x="619838" y="659860"/>
          <a:ext cx="8103224" cy="59374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ZoneTexte 1">
            <a:extLst>
              <a:ext uri="{FF2B5EF4-FFF2-40B4-BE49-F238E27FC236}">
                <a16:creationId xmlns:a16="http://schemas.microsoft.com/office/drawing/2014/main" id="{DA72ABD1-63F4-4F06-A911-A0E387BF3ED1}"/>
              </a:ext>
            </a:extLst>
          </p:cNvPr>
          <p:cNvSpPr txBox="1"/>
          <p:nvPr/>
        </p:nvSpPr>
        <p:spPr>
          <a:xfrm>
            <a:off x="2372121" y="5730394"/>
            <a:ext cx="6371322" cy="241551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>
                <a:latin typeface="+mn-lt"/>
                <a:ea typeface="+mn-ea"/>
              </a:rPr>
              <a:t>      A		A	</a:t>
            </a:r>
            <a:r>
              <a:rPr lang="fr-FR" sz="1600" baseline="0" dirty="0">
                <a:latin typeface="+mn-lt"/>
                <a:ea typeface="+mn-ea"/>
              </a:rPr>
              <a:t>        A	</a:t>
            </a:r>
            <a:r>
              <a:rPr lang="fr-FR" sz="1600" dirty="0"/>
              <a:t>               </a:t>
            </a:r>
            <a:r>
              <a:rPr lang="fr-FR" sz="1600" baseline="0" dirty="0">
                <a:latin typeface="+mn-lt"/>
                <a:ea typeface="+mn-ea"/>
              </a:rPr>
              <a:t>A	       A</a:t>
            </a:r>
            <a:endParaRPr lang="fr-FR" sz="1100" dirty="0"/>
          </a:p>
        </p:txBody>
      </p:sp>
      <p:sp>
        <p:nvSpPr>
          <p:cNvPr id="9" name="ZoneTexte 1">
            <a:extLst>
              <a:ext uri="{FF2B5EF4-FFF2-40B4-BE49-F238E27FC236}">
                <a16:creationId xmlns:a16="http://schemas.microsoft.com/office/drawing/2014/main" id="{DA72ABD1-63F4-4F06-A911-A0E387BF3ED1}"/>
              </a:ext>
            </a:extLst>
          </p:cNvPr>
          <p:cNvSpPr txBox="1"/>
          <p:nvPr/>
        </p:nvSpPr>
        <p:spPr>
          <a:xfrm>
            <a:off x="2365107" y="5221015"/>
            <a:ext cx="6371322" cy="241551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>
                <a:latin typeface="+mn-lt"/>
                <a:ea typeface="+mn-ea"/>
              </a:rPr>
              <a:t>      A		A	</a:t>
            </a:r>
            <a:r>
              <a:rPr lang="fr-FR" sz="1600" baseline="0" dirty="0">
                <a:latin typeface="+mn-lt"/>
                <a:ea typeface="+mn-ea"/>
              </a:rPr>
              <a:t>        A	</a:t>
            </a:r>
            <a:r>
              <a:rPr lang="fr-FR" sz="1600" dirty="0"/>
              <a:t>               </a:t>
            </a:r>
            <a:r>
              <a:rPr lang="fr-FR" sz="1600" baseline="0" dirty="0">
                <a:latin typeface="+mn-lt"/>
                <a:ea typeface="+mn-ea"/>
              </a:rPr>
              <a:t>A	       A</a:t>
            </a:r>
            <a:endParaRPr lang="fr-FR" sz="1100" dirty="0"/>
          </a:p>
        </p:txBody>
      </p:sp>
    </p:spTree>
    <p:extLst>
      <p:ext uri="{BB962C8B-B14F-4D97-AF65-F5344CB8AC3E}">
        <p14:creationId xmlns:p14="http://schemas.microsoft.com/office/powerpoint/2010/main" val="7568465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8A3ADB-3E1E-429D-A597-537C3838F2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4312"/>
          </a:xfrm>
        </p:spPr>
        <p:txBody>
          <a:bodyPr>
            <a:normAutofit/>
          </a:bodyPr>
          <a:lstStyle/>
          <a:p>
            <a:r>
              <a:rPr lang="fr-FR" dirty="0"/>
              <a:t>Conclusion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F24C060-D4CF-4B13-9B9F-127CEFD37A5C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781708"/>
            <a:ext cx="8229600" cy="3519499"/>
          </a:xfrm>
          <a:solidFill>
            <a:schemeClr val="bg1"/>
          </a:solidFill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fr-FR" dirty="0"/>
              <a:t>Aucun produit n’a montré efficacité statistiquement différente du témoin</a:t>
            </a:r>
          </a:p>
          <a:p>
            <a:pPr marL="0" indent="0">
              <a:spcBef>
                <a:spcPts val="0"/>
              </a:spcBef>
              <a:buNone/>
            </a:pPr>
            <a:endParaRPr lang="fr-FR" dirty="0"/>
          </a:p>
          <a:p>
            <a:pPr>
              <a:spcBef>
                <a:spcPts val="0"/>
              </a:spcBef>
            </a:pPr>
            <a:r>
              <a:rPr lang="fr-FR" dirty="0"/>
              <a:t>Efficacité Abbott à 7 jours et 14 jours</a:t>
            </a:r>
          </a:p>
          <a:p>
            <a:pPr lvl="1">
              <a:spcBef>
                <a:spcPts val="0"/>
              </a:spcBef>
            </a:pPr>
            <a:r>
              <a:rPr lang="fr-FR" sz="2400" dirty="0" err="1"/>
              <a:t>Armicarb</a:t>
            </a:r>
            <a:r>
              <a:rPr lang="fr-FR" sz="2400" dirty="0"/>
              <a:t> : 	60 %		20 %	</a:t>
            </a:r>
          </a:p>
          <a:p>
            <a:pPr lvl="1">
              <a:spcBef>
                <a:spcPts val="0"/>
              </a:spcBef>
            </a:pPr>
            <a:r>
              <a:rPr lang="fr-FR" sz="2400" dirty="0" err="1"/>
              <a:t>Rhapsody</a:t>
            </a:r>
            <a:r>
              <a:rPr lang="fr-FR" sz="2400" dirty="0"/>
              <a:t> : 	43%		20 %		</a:t>
            </a:r>
          </a:p>
          <a:p>
            <a:pPr lvl="1">
              <a:spcBef>
                <a:spcPts val="0"/>
              </a:spcBef>
            </a:pPr>
            <a:r>
              <a:rPr lang="fr-FR" sz="2400" dirty="0" err="1"/>
              <a:t>Julietta</a:t>
            </a:r>
            <a:r>
              <a:rPr lang="fr-FR" sz="2400" dirty="0"/>
              <a:t> : 		44%		17 %</a:t>
            </a:r>
          </a:p>
          <a:p>
            <a:pPr lvl="1">
              <a:spcBef>
                <a:spcPts val="0"/>
              </a:spcBef>
            </a:pPr>
            <a:r>
              <a:rPr lang="fr-FR" sz="2400" dirty="0" err="1"/>
              <a:t>Amylo</a:t>
            </a:r>
            <a:r>
              <a:rPr lang="fr-FR" sz="2400" dirty="0"/>
              <a:t> x : 		5 %		25 %</a:t>
            </a:r>
          </a:p>
          <a:p>
            <a:endParaRPr lang="fr-FR" dirty="0"/>
          </a:p>
        </p:txBody>
      </p:sp>
      <p:pic>
        <p:nvPicPr>
          <p:cNvPr id="4" name="Image 3" descr="logo centrex 2006.JPG">
            <a:extLst>
              <a:ext uri="{FF2B5EF4-FFF2-40B4-BE49-F238E27FC236}">
                <a16:creationId xmlns:a16="http://schemas.microsoft.com/office/drawing/2014/main" id="{7E6D5EF9-BF38-4BAC-807E-40FE3FD10E27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24328" y="5076291"/>
            <a:ext cx="1041763" cy="1223061"/>
          </a:xfrm>
          <a:prstGeom prst="rect">
            <a:avLst/>
          </a:prstGeom>
        </p:spPr>
      </p:pic>
      <p:pic>
        <p:nvPicPr>
          <p:cNvPr id="5" name="Picture 6">
            <a:extLst>
              <a:ext uri="{FF2B5EF4-FFF2-40B4-BE49-F238E27FC236}">
                <a16:creationId xmlns:a16="http://schemas.microsoft.com/office/drawing/2014/main" id="{88B701BB-73E7-46FF-9F36-48A04CFB844D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06" t="30710" r="58464" b="49391"/>
          <a:stretch/>
        </p:blipFill>
        <p:spPr bwMode="auto">
          <a:xfrm>
            <a:off x="7385859" y="118301"/>
            <a:ext cx="1436119" cy="140686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F5AF5B7-175D-47D9-9269-C3EE7224C0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40"/>
          <a:stretch/>
        </p:blipFill>
        <p:spPr>
          <a:xfrm>
            <a:off x="3740006" y="5445224"/>
            <a:ext cx="1036412" cy="84790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ECCBA20-EDB4-47F0-AE99-D4AD6929D02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649"/>
          <a:stretch/>
        </p:blipFill>
        <p:spPr>
          <a:xfrm>
            <a:off x="323528" y="5445224"/>
            <a:ext cx="3282806" cy="898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5252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F7096D5-060C-4988-A60E-F0FED7503BAF}" type="datetime1">
              <a:rPr kumimoji="0" lang="fr-FR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10/04/2025</a:t>
            </a:fld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D27D4B-A359-4745-B4F0-AA3E18FF5F3E}" type="slidenum">
              <a:rPr kumimoji="0" lang="fr-FR" alt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ZoneTexte 3"/>
          <p:cNvSpPr txBox="1"/>
          <p:nvPr/>
        </p:nvSpPr>
        <p:spPr>
          <a:xfrm>
            <a:off x="-1" y="1184371"/>
            <a:ext cx="9036497" cy="55153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6212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Modalités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342900" marR="0" lvl="0" indent="-166688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Variétés :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Sweetreine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342900" marR="0" lvl="0" indent="-166688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Dispositif : Bloc de Fisher à 4 répétions (témoin non traité inclus)</a:t>
            </a:r>
          </a:p>
          <a:p>
            <a:pPr marL="342900" marR="0" lvl="0" indent="-166688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Parcelle élémentaire : 3 arbres traités et 2 arbres observés</a:t>
            </a:r>
          </a:p>
          <a:p>
            <a:pPr marL="342900" marR="0" lvl="0" indent="-166688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Volume de bouillie : 700L/ha </a:t>
            </a:r>
          </a:p>
          <a:p>
            <a:pPr marL="342900" marR="0" lvl="0" indent="-166688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176212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176212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176212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176212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176212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176212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176212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176212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685800" rtl="0" eaLnBrk="1" fontAlgn="base" latinLnBrk="0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685800" rtl="0" eaLnBrk="1" fontAlgn="base" latinLnBrk="0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Variables mesurées</a:t>
            </a:r>
          </a:p>
          <a:p>
            <a:pPr marL="342900" marR="0" lvl="0" indent="-166688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Suivi de l’évolution de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44 fruits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par parcelle élémentaire (fruits homogènes, indemnes de blessures et pourritures). Passage en chambre réfrigérée (24H) puis en salle climatisée (20°C).</a:t>
            </a:r>
          </a:p>
          <a:p>
            <a:pPr marL="342900" marR="0" lvl="0" indent="-166688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6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76212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En collaboration avec : Certis</a:t>
            </a:r>
          </a:p>
        </p:txBody>
      </p:sp>
      <p:sp>
        <p:nvSpPr>
          <p:cNvPr id="9" name="Titre 1"/>
          <p:cNvSpPr>
            <a:spLocks noGrp="1"/>
          </p:cNvSpPr>
          <p:nvPr>
            <p:ph type="title"/>
          </p:nvPr>
        </p:nvSpPr>
        <p:spPr>
          <a:xfrm>
            <a:off x="0" y="496826"/>
            <a:ext cx="8787932" cy="738665"/>
          </a:xfrm>
        </p:spPr>
        <p:txBody>
          <a:bodyPr/>
          <a:lstStyle/>
          <a:p>
            <a:pPr eaLnBrk="1" hangingPunct="1">
              <a:spcBef>
                <a:spcPts val="0"/>
              </a:spcBef>
              <a:defRPr/>
            </a:pPr>
            <a:r>
              <a:rPr lang="fr-FR" sz="2500" dirty="0">
                <a:solidFill>
                  <a:schemeClr val="tx1"/>
                </a:solidFill>
                <a:latin typeface="Arial"/>
                <a:cs typeface="Arial"/>
              </a:rPr>
              <a:t>Essais JULIETTA et ARMICARB 2023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52656CE-5D3F-DF97-CEA4-E9F1FEBD43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025" y="2554379"/>
            <a:ext cx="5342070" cy="2609043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79760C6-2A83-6A10-D6BD-456226F804FE}"/>
              </a:ext>
            </a:extLst>
          </p:cNvPr>
          <p:cNvSpPr/>
          <p:nvPr/>
        </p:nvSpPr>
        <p:spPr>
          <a:xfrm>
            <a:off x="5652120" y="2945832"/>
            <a:ext cx="3423844" cy="1250118"/>
          </a:xfrm>
          <a:prstGeom prst="rect">
            <a:avLst/>
          </a:prstGeom>
          <a:noFill/>
          <a:ln w="38100">
            <a:solidFill>
              <a:srgbClr val="B70C2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7201E82-6329-3660-CE7E-35EDD14F9031}"/>
              </a:ext>
            </a:extLst>
          </p:cNvPr>
          <p:cNvSpPr txBox="1"/>
          <p:nvPr/>
        </p:nvSpPr>
        <p:spPr>
          <a:xfrm>
            <a:off x="5652120" y="2996952"/>
            <a:ext cx="36004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JULIETTA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: Levure </a:t>
            </a:r>
            <a:r>
              <a:rPr kumimoji="0" lang="fr-FR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Saccharomyces cerevisiae 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souche LAS02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ARMICARB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: 850 g/kg de bicarbonate de potassium + </a:t>
            </a:r>
            <a:r>
              <a:rPr kumimoji="0" lang="fr-FR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coformulants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91220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F7096D5-060C-4988-A60E-F0FED7503BAF}" type="datetime1">
              <a:rPr kumimoji="0" lang="fr-FR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10/04/2025</a:t>
            </a:fld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D27D4B-A359-4745-B4F0-AA3E18FF5F3E}" type="slidenum">
              <a:rPr kumimoji="0" lang="fr-FR" alt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19B430C-1C57-031E-1553-7670BC186390}"/>
              </a:ext>
            </a:extLst>
          </p:cNvPr>
          <p:cNvSpPr txBox="1"/>
          <p:nvPr/>
        </p:nvSpPr>
        <p:spPr>
          <a:xfrm>
            <a:off x="-6086" y="1124744"/>
            <a:ext cx="45720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6212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Contexte météorologique</a:t>
            </a:r>
          </a:p>
          <a:p>
            <a:pPr marL="176212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176212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  <a:p>
            <a:pPr marL="176212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176212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8C64A005-C4C9-D034-A1C2-960F25A88972}"/>
              </a:ext>
            </a:extLst>
          </p:cNvPr>
          <p:cNvSpPr txBox="1">
            <a:spLocks/>
          </p:cNvSpPr>
          <p:nvPr/>
        </p:nvSpPr>
        <p:spPr bwMode="auto">
          <a:xfrm>
            <a:off x="0" y="496826"/>
            <a:ext cx="8787932" cy="738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5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Essais JULIETTA et ARMICARB 2023 </a:t>
            </a:r>
          </a:p>
        </p:txBody>
      </p:sp>
      <p:graphicFrame>
        <p:nvGraphicFramePr>
          <p:cNvPr id="8" name="Graphique 7">
            <a:extLst>
              <a:ext uri="{FF2B5EF4-FFF2-40B4-BE49-F238E27FC236}">
                <a16:creationId xmlns:a16="http://schemas.microsoft.com/office/drawing/2014/main" id="{9C5B9A96-38D3-2A33-7CC9-E2ABEB595495}"/>
              </a:ext>
            </a:extLst>
          </p:cNvPr>
          <p:cNvGraphicFramePr/>
          <p:nvPr/>
        </p:nvGraphicFramePr>
        <p:xfrm>
          <a:off x="184122" y="1556792"/>
          <a:ext cx="8775756" cy="39485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ZoneTexte 10">
            <a:extLst>
              <a:ext uri="{FF2B5EF4-FFF2-40B4-BE49-F238E27FC236}">
                <a16:creationId xmlns:a16="http://schemas.microsoft.com/office/drawing/2014/main" id="{5E9EEDDE-0D15-03B9-8231-9449BA30AE11}"/>
              </a:ext>
            </a:extLst>
          </p:cNvPr>
          <p:cNvSpPr txBox="1"/>
          <p:nvPr/>
        </p:nvSpPr>
        <p:spPr>
          <a:xfrm>
            <a:off x="184122" y="5505303"/>
            <a:ext cx="878793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Conditions climatiques sèches (durées d’humectation foliaire courtes)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2,5 mm de pluie le 27/07/23 (jour de récolte)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Mise en conservation sur second passage de récolte (02/08/23)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DD29545-C434-DD03-1E39-4DEE51FF6AED}"/>
              </a:ext>
            </a:extLst>
          </p:cNvPr>
          <p:cNvSpPr txBox="1"/>
          <p:nvPr/>
        </p:nvSpPr>
        <p:spPr>
          <a:xfrm>
            <a:off x="7524329" y="534909"/>
            <a:ext cx="1619672" cy="106182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T1 : R-20j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T2 : R-13j 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T3 : R-2j</a:t>
            </a:r>
          </a:p>
        </p:txBody>
      </p:sp>
    </p:spTree>
    <p:extLst>
      <p:ext uri="{BB962C8B-B14F-4D97-AF65-F5344CB8AC3E}">
        <p14:creationId xmlns:p14="http://schemas.microsoft.com/office/powerpoint/2010/main" val="9316084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F7096D5-060C-4988-A60E-F0FED7503BAF}" type="datetime1">
              <a:rPr kumimoji="0" lang="fr-FR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10/04/2025</a:t>
            </a:fld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D27D4B-A359-4745-B4F0-AA3E18FF5F3E}" type="slidenum">
              <a:rPr kumimoji="0" lang="fr-FR" alt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2CCE4AD-26CA-7696-84BB-E07F0418FC30}"/>
              </a:ext>
            </a:extLst>
          </p:cNvPr>
          <p:cNvSpPr txBox="1"/>
          <p:nvPr/>
        </p:nvSpPr>
        <p:spPr>
          <a:xfrm>
            <a:off x="-4057" y="1106789"/>
            <a:ext cx="45720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6212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Résultats</a:t>
            </a:r>
          </a:p>
          <a:p>
            <a:pPr marL="176212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176212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  <a:p>
            <a:pPr marL="176212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176212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43361B93-5456-4A58-D5F5-AA80653E7B16}"/>
              </a:ext>
            </a:extLst>
          </p:cNvPr>
          <p:cNvSpPr txBox="1">
            <a:spLocks/>
          </p:cNvSpPr>
          <p:nvPr/>
        </p:nvSpPr>
        <p:spPr bwMode="auto">
          <a:xfrm>
            <a:off x="0" y="496826"/>
            <a:ext cx="8787932" cy="738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5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Essais JULIETTA et ARMICARB 2023 </a:t>
            </a:r>
          </a:p>
        </p:txBody>
      </p:sp>
      <p:graphicFrame>
        <p:nvGraphicFramePr>
          <p:cNvPr id="8" name="Graphique 7">
            <a:extLst>
              <a:ext uri="{FF2B5EF4-FFF2-40B4-BE49-F238E27FC236}">
                <a16:creationId xmlns:a16="http://schemas.microsoft.com/office/drawing/2014/main" id="{22C34B00-58E9-A4FC-1768-BD081545001D}"/>
              </a:ext>
            </a:extLst>
          </p:cNvPr>
          <p:cNvGraphicFramePr>
            <a:graphicFrameLocks noGrp="1"/>
          </p:cNvGraphicFramePr>
          <p:nvPr/>
        </p:nvGraphicFramePr>
        <p:xfrm>
          <a:off x="263808" y="1445747"/>
          <a:ext cx="8541162" cy="44629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ZoneTexte 9">
            <a:extLst>
              <a:ext uri="{FF2B5EF4-FFF2-40B4-BE49-F238E27FC236}">
                <a16:creationId xmlns:a16="http://schemas.microsoft.com/office/drawing/2014/main" id="{FD3207DE-CC0B-8306-DE2E-1D8859645F0B}"/>
              </a:ext>
            </a:extLst>
          </p:cNvPr>
          <p:cNvSpPr txBox="1"/>
          <p:nvPr/>
        </p:nvSpPr>
        <p:spPr>
          <a:xfrm>
            <a:off x="2435006" y="5539360"/>
            <a:ext cx="6685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TNT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D15BA7C-B718-0F7E-776C-115757C32781}"/>
              </a:ext>
            </a:extLst>
          </p:cNvPr>
          <p:cNvSpPr txBox="1"/>
          <p:nvPr/>
        </p:nvSpPr>
        <p:spPr>
          <a:xfrm>
            <a:off x="4609433" y="5542956"/>
            <a:ext cx="14346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JULIETTA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0FD2E39-F972-3118-4C6C-2E9CA7882CAF}"/>
              </a:ext>
            </a:extLst>
          </p:cNvPr>
          <p:cNvSpPr txBox="1"/>
          <p:nvPr/>
        </p:nvSpPr>
        <p:spPr>
          <a:xfrm>
            <a:off x="6810624" y="5539360"/>
            <a:ext cx="18005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ARMICARB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C6DAF320-0678-944D-BA16-0E16DAD05658}"/>
              </a:ext>
            </a:extLst>
          </p:cNvPr>
          <p:cNvSpPr/>
          <p:nvPr/>
        </p:nvSpPr>
        <p:spPr>
          <a:xfrm>
            <a:off x="2758700" y="4172779"/>
            <a:ext cx="306572" cy="243081"/>
          </a:xfrm>
          <a:prstGeom prst="ellipse">
            <a:avLst/>
          </a:prstGeom>
          <a:noFill/>
          <a:ln w="127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93B36530-3033-DF50-17C0-49D514148160}"/>
              </a:ext>
            </a:extLst>
          </p:cNvPr>
          <p:cNvSpPr/>
          <p:nvPr/>
        </p:nvSpPr>
        <p:spPr>
          <a:xfrm>
            <a:off x="4406396" y="3524278"/>
            <a:ext cx="341988" cy="305882"/>
          </a:xfrm>
          <a:prstGeom prst="ellipse">
            <a:avLst/>
          </a:prstGeom>
          <a:noFill/>
          <a:ln w="127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ZoneTexte 10">
            <a:extLst>
              <a:ext uri="{FF2B5EF4-FFF2-40B4-BE49-F238E27FC236}">
                <a16:creationId xmlns:a16="http://schemas.microsoft.com/office/drawing/2014/main" id="{6E981659-0B8E-F3ED-7390-469AE2026BA4}"/>
              </a:ext>
            </a:extLst>
          </p:cNvPr>
          <p:cNvSpPr txBox="1"/>
          <p:nvPr/>
        </p:nvSpPr>
        <p:spPr>
          <a:xfrm>
            <a:off x="2426840" y="6191897"/>
            <a:ext cx="46430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Pas de différence significative avec le TNT</a:t>
            </a:r>
          </a:p>
        </p:txBody>
      </p:sp>
    </p:spTree>
    <p:extLst>
      <p:ext uri="{BB962C8B-B14F-4D97-AF65-F5344CB8AC3E}">
        <p14:creationId xmlns:p14="http://schemas.microsoft.com/office/powerpoint/2010/main" val="1980701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F7096D5-060C-4988-A60E-F0FED7503BAF}" type="datetime1">
              <a:rPr kumimoji="0" lang="fr-FR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10/04/2025</a:t>
            </a:fld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D27D4B-A359-4745-B4F0-AA3E18FF5F3E}" type="slidenum">
              <a:rPr kumimoji="0" lang="fr-FR" alt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ZoneTexte 3"/>
          <p:cNvSpPr txBox="1"/>
          <p:nvPr/>
        </p:nvSpPr>
        <p:spPr>
          <a:xfrm>
            <a:off x="1" y="1019167"/>
            <a:ext cx="8460432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6212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Modalités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342900" marR="0" lvl="0" indent="-166688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Variétés : Coraline</a:t>
            </a:r>
          </a:p>
          <a:p>
            <a:pPr marL="342900" marR="0" lvl="0" indent="-166688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Dispositif : Bloc de Fisher à 4 répétions (témoin non traité inclus)</a:t>
            </a:r>
          </a:p>
          <a:p>
            <a:pPr marL="342900" marR="0" lvl="0" indent="-166688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Parcelle élémentaire : 3 arbres traités et 2 arbres observés</a:t>
            </a:r>
          </a:p>
          <a:p>
            <a:pPr marL="342900" marR="0" lvl="0" indent="-166688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Volume de bouillie : 600L/ha </a:t>
            </a:r>
          </a:p>
          <a:p>
            <a:pPr marL="342900" marR="0" lvl="0" indent="-166688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176212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176212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176212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176212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176212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176212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176212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176212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685800" rtl="0" eaLnBrk="1" fontAlgn="base" latinLnBrk="0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685800" rtl="0" eaLnBrk="1" fontAlgn="base" latinLnBrk="0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685800" rtl="0" eaLnBrk="1" fontAlgn="base" latinLnBrk="0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685800" rtl="0" eaLnBrk="1" fontAlgn="base" latinLnBrk="0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685800" rtl="0" eaLnBrk="1" fontAlgn="base" latinLnBrk="0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Titre 1"/>
          <p:cNvSpPr>
            <a:spLocks noGrp="1"/>
          </p:cNvSpPr>
          <p:nvPr>
            <p:ph type="title"/>
          </p:nvPr>
        </p:nvSpPr>
        <p:spPr>
          <a:xfrm>
            <a:off x="0" y="431178"/>
            <a:ext cx="8787932" cy="738665"/>
          </a:xfrm>
        </p:spPr>
        <p:txBody>
          <a:bodyPr/>
          <a:lstStyle/>
          <a:p>
            <a:pPr eaLnBrk="1" hangingPunct="1">
              <a:spcBef>
                <a:spcPts val="0"/>
              </a:spcBef>
              <a:defRPr/>
            </a:pPr>
            <a:r>
              <a:rPr lang="fr-FR" sz="2500" dirty="0">
                <a:solidFill>
                  <a:schemeClr val="tx1"/>
                </a:solidFill>
                <a:latin typeface="Arial"/>
                <a:cs typeface="Arial"/>
              </a:rPr>
              <a:t>Essais SIDEFUN et ARMICARB 2023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79760C6-2A83-6A10-D6BD-456226F804FE}"/>
              </a:ext>
            </a:extLst>
          </p:cNvPr>
          <p:cNvSpPr/>
          <p:nvPr/>
        </p:nvSpPr>
        <p:spPr>
          <a:xfrm>
            <a:off x="5131554" y="2457169"/>
            <a:ext cx="3960440" cy="788155"/>
          </a:xfrm>
          <a:prstGeom prst="rect">
            <a:avLst/>
          </a:prstGeom>
          <a:noFill/>
          <a:ln w="38100">
            <a:solidFill>
              <a:srgbClr val="B80C2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7201E82-6329-3660-CE7E-35EDD14F9031}"/>
              </a:ext>
            </a:extLst>
          </p:cNvPr>
          <p:cNvSpPr txBox="1"/>
          <p:nvPr/>
        </p:nvSpPr>
        <p:spPr>
          <a:xfrm>
            <a:off x="5077294" y="2481914"/>
            <a:ext cx="412096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SIDEFUN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: Oxyde de potassium (K2O)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ARMICARB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: Hydrogénocarbonate de potassium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90E8F28F-A8FB-D32D-C303-0F8A1B6E2547}"/>
              </a:ext>
            </a:extLst>
          </p:cNvPr>
          <p:cNvSpPr txBox="1"/>
          <p:nvPr/>
        </p:nvSpPr>
        <p:spPr>
          <a:xfrm>
            <a:off x="5108339" y="4085150"/>
            <a:ext cx="3288083" cy="30777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</a:t>
            </a:r>
            <a:r>
              <a:rPr kumimoji="0" lang="fr-FR" sz="1400" b="0" i="0" u="none" strike="noStrike" kern="1200" cap="none" spc="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ème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traitement : risque de lessivage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2918A7FF-21AC-F785-CFA0-C80EE53FB8D1}"/>
              </a:ext>
            </a:extLst>
          </p:cNvPr>
          <p:cNvSpPr txBox="1"/>
          <p:nvPr/>
        </p:nvSpPr>
        <p:spPr>
          <a:xfrm>
            <a:off x="5162456" y="4560819"/>
            <a:ext cx="3844274" cy="18035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base" latinLnBrk="0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Variables mesurées</a:t>
            </a:r>
          </a:p>
          <a:p>
            <a:pPr marL="0" marR="0" lvl="0" indent="0" algn="l" defTabSz="685800" rtl="0" eaLnBrk="1" fontAlgn="base" latinLnBrk="0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Suivi de l’évolution de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44 fruits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par parcelle élémentaire (fruits homogènes, indemnes de blessures et pourritures). Passage en chambre réfrigérée (24H) puis en salle climatisée (20°C).</a:t>
            </a:r>
            <a:endParaRPr kumimoji="0" lang="fr-FR" sz="16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FDFD7A2F-2F02-F003-1A92-EBDFBB4A55C7}"/>
              </a:ext>
            </a:extLst>
          </p:cNvPr>
          <p:cNvSpPr txBox="1"/>
          <p:nvPr/>
        </p:nvSpPr>
        <p:spPr>
          <a:xfrm>
            <a:off x="6372200" y="6307040"/>
            <a:ext cx="39604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En collaboration avec : De </a:t>
            </a:r>
            <a:r>
              <a:rPr kumimoji="0" lang="fr-FR" sz="14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Sangosse</a:t>
            </a:r>
            <a:endParaRPr kumimoji="0" lang="fr-FR" sz="14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aphicFrame>
        <p:nvGraphicFramePr>
          <p:cNvPr id="2" name="Espace réservé du contenu 3">
            <a:extLst>
              <a:ext uri="{FF2B5EF4-FFF2-40B4-BE49-F238E27FC236}">
                <a16:creationId xmlns:a16="http://schemas.microsoft.com/office/drawing/2014/main" id="{FE3B49C5-75D2-E6CA-CF25-7F3F2A087D0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37270" y="2445800"/>
          <a:ext cx="4907059" cy="3696991"/>
        </p:xfrm>
        <a:graphic>
          <a:graphicData uri="http://schemas.openxmlformats.org/drawingml/2006/table">
            <a:tbl>
              <a:tblPr firstRow="1" firstCol="1" bandRow="1">
                <a:tableStyleId>{FABFCF23-3B69-468F-B69F-88F6DE6A72F2}</a:tableStyleId>
              </a:tblPr>
              <a:tblGrid>
                <a:gridCol w="827212">
                  <a:extLst>
                    <a:ext uri="{9D8B030D-6E8A-4147-A177-3AD203B41FA5}">
                      <a16:colId xmlns:a16="http://schemas.microsoft.com/office/drawing/2014/main" val="1310102459"/>
                    </a:ext>
                  </a:extLst>
                </a:gridCol>
                <a:gridCol w="1359949">
                  <a:extLst>
                    <a:ext uri="{9D8B030D-6E8A-4147-A177-3AD203B41FA5}">
                      <a16:colId xmlns:a16="http://schemas.microsoft.com/office/drawing/2014/main" val="669841209"/>
                    </a:ext>
                  </a:extLst>
                </a:gridCol>
                <a:gridCol w="1359949">
                  <a:extLst>
                    <a:ext uri="{9D8B030D-6E8A-4147-A177-3AD203B41FA5}">
                      <a16:colId xmlns:a16="http://schemas.microsoft.com/office/drawing/2014/main" val="4168503458"/>
                    </a:ext>
                  </a:extLst>
                </a:gridCol>
                <a:gridCol w="1359949">
                  <a:extLst>
                    <a:ext uri="{9D8B030D-6E8A-4147-A177-3AD203B41FA5}">
                      <a16:colId xmlns:a16="http://schemas.microsoft.com/office/drawing/2014/main" val="273123265"/>
                    </a:ext>
                  </a:extLst>
                </a:gridCol>
              </a:tblGrid>
              <a:tr h="796068">
                <a:tc>
                  <a:txBody>
                    <a:bodyPr/>
                    <a:lstStyle/>
                    <a:p>
                      <a:pPr algn="ctr"/>
                      <a:r>
                        <a:rPr lang="it-IT" sz="1100" dirty="0">
                          <a:solidFill>
                            <a:schemeClr val="tx1"/>
                          </a:solidFill>
                          <a:effectLst/>
                        </a:rPr>
                        <a:t>N°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solidFill>
                            <a:schemeClr val="tx1"/>
                          </a:solidFill>
                          <a:effectLst/>
                        </a:rPr>
                        <a:t>R-20 à 25 jours</a:t>
                      </a:r>
                      <a:endParaRPr lang="fr-F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solidFill>
                            <a:schemeClr val="tx1"/>
                          </a:solidFill>
                          <a:effectLst/>
                        </a:rPr>
                        <a:t>R-10 à 15 jours</a:t>
                      </a:r>
                      <a:endParaRPr lang="fr-F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chemeClr val="tx1"/>
                          </a:solidFill>
                          <a:effectLst/>
                        </a:rPr>
                        <a:t>T3</a:t>
                      </a:r>
                      <a:endParaRPr lang="fr-F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92316097"/>
                  </a:ext>
                </a:extLst>
              </a:tr>
              <a:tr h="581356">
                <a:tc>
                  <a:txBody>
                    <a:bodyPr/>
                    <a:lstStyle/>
                    <a:p>
                      <a:pPr algn="ctr"/>
                      <a:r>
                        <a:rPr lang="it-IT" sz="1100" dirty="0">
                          <a:effectLst/>
                        </a:rPr>
                        <a:t>M1 TNT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>
                          <a:effectLst/>
                        </a:rPr>
                        <a:t>-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>
                          <a:effectLst/>
                        </a:rPr>
                        <a:t>-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effectLst/>
                        </a:rPr>
                        <a:t>-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57257482"/>
                  </a:ext>
                </a:extLst>
              </a:tr>
              <a:tr h="773189">
                <a:tc>
                  <a:txBody>
                    <a:bodyPr/>
                    <a:lstStyle/>
                    <a:p>
                      <a:pPr algn="ctr"/>
                      <a:r>
                        <a:rPr lang="it-IT" sz="1100" dirty="0">
                          <a:effectLst/>
                        </a:rPr>
                        <a:t>M2 Réf. chimique 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effectLst/>
                        </a:rPr>
                        <a:t>SIGNUM</a:t>
                      </a:r>
                    </a:p>
                    <a:p>
                      <a:pPr algn="ctr"/>
                      <a:r>
                        <a:rPr lang="fr-FR" sz="1100" dirty="0">
                          <a:effectLst/>
                        </a:rPr>
                        <a:t>0,75 kg/ha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effectLst/>
                        </a:rPr>
                        <a:t>-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effectLst/>
                        </a:rPr>
                        <a:t>PROLECTUS </a:t>
                      </a:r>
                    </a:p>
                    <a:p>
                      <a:pPr algn="ctr"/>
                      <a:r>
                        <a:rPr lang="fr-FR" sz="1100" dirty="0">
                          <a:effectLst/>
                        </a:rPr>
                        <a:t>0,75 kg/ha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617115122"/>
                  </a:ext>
                </a:extLst>
              </a:tr>
              <a:tr h="773189">
                <a:tc>
                  <a:txBody>
                    <a:bodyPr/>
                    <a:lstStyle/>
                    <a:p>
                      <a:pPr algn="ctr"/>
                      <a:r>
                        <a:rPr lang="it-IT" sz="1100" dirty="0">
                          <a:effectLst/>
                        </a:rPr>
                        <a:t>M3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effectLst/>
                        </a:rPr>
                        <a:t>SIDEFUN</a:t>
                      </a:r>
                    </a:p>
                    <a:p>
                      <a:pPr algn="ctr"/>
                      <a:r>
                        <a:rPr lang="fr-FR" sz="1100" dirty="0">
                          <a:effectLst/>
                        </a:rPr>
                        <a:t>2,4 L/ha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effectLst/>
                        </a:rPr>
                        <a:t>SIDEFUN</a:t>
                      </a:r>
                    </a:p>
                    <a:p>
                      <a:pPr algn="ctr"/>
                      <a:r>
                        <a:rPr lang="fr-FR" sz="1100" dirty="0">
                          <a:effectLst/>
                        </a:rPr>
                        <a:t>2,4 L/ha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effectLst/>
                        </a:rPr>
                        <a:t>SIDEFUN</a:t>
                      </a:r>
                    </a:p>
                    <a:p>
                      <a:pPr algn="ctr"/>
                      <a:r>
                        <a:rPr lang="fr-FR" sz="1100" dirty="0">
                          <a:effectLst/>
                        </a:rPr>
                        <a:t>2,4 L/ha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518168643"/>
                  </a:ext>
                </a:extLst>
              </a:tr>
              <a:tr h="773189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effectLst/>
                        </a:rPr>
                        <a:t>M5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effectLst/>
                        </a:rPr>
                        <a:t>SIDEFUN 2,4 L/ha</a:t>
                      </a:r>
                    </a:p>
                    <a:p>
                      <a:pPr algn="ctr"/>
                      <a:r>
                        <a:rPr lang="fr-FR" sz="1100" dirty="0">
                          <a:effectLst/>
                        </a:rPr>
                        <a:t>+ ARMICARB 3kg/ha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effectLst/>
                        </a:rPr>
                        <a:t>-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effectLst/>
                        </a:rPr>
                        <a:t>SIDEFUN 2,4 L/ha</a:t>
                      </a:r>
                    </a:p>
                    <a:p>
                      <a:pPr algn="ctr"/>
                      <a:r>
                        <a:rPr lang="fr-FR" sz="1100" dirty="0">
                          <a:effectLst/>
                        </a:rPr>
                        <a:t>+ ARMICARB 3kg/ha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9575694"/>
                  </a:ext>
                </a:extLst>
              </a:tr>
            </a:tbl>
          </a:graphicData>
        </a:graphic>
      </p:graphicFrame>
      <p:sp>
        <p:nvSpPr>
          <p:cNvPr id="13" name="Rectangle 12">
            <a:extLst>
              <a:ext uri="{FF2B5EF4-FFF2-40B4-BE49-F238E27FC236}">
                <a16:creationId xmlns:a16="http://schemas.microsoft.com/office/drawing/2014/main" id="{4F2618A3-34B2-6A19-435C-0278834A7ADB}"/>
              </a:ext>
            </a:extLst>
          </p:cNvPr>
          <p:cNvSpPr/>
          <p:nvPr/>
        </p:nvSpPr>
        <p:spPr>
          <a:xfrm>
            <a:off x="3707904" y="2442133"/>
            <a:ext cx="1336425" cy="3665410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8686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15" grpId="0" animBg="1"/>
      <p:bldP spid="22" grpId="0"/>
      <p:bldP spid="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F7096D5-060C-4988-A60E-F0FED7503BAF}" type="datetime1">
              <a:rPr kumimoji="0" lang="fr-FR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10/04/2025</a:t>
            </a:fld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D27D4B-A359-4745-B4F0-AA3E18FF5F3E}" type="slidenum">
              <a:rPr kumimoji="0" lang="fr-FR" alt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19B430C-1C57-031E-1553-7670BC186390}"/>
              </a:ext>
            </a:extLst>
          </p:cNvPr>
          <p:cNvSpPr txBox="1"/>
          <p:nvPr/>
        </p:nvSpPr>
        <p:spPr>
          <a:xfrm>
            <a:off x="-159866" y="917413"/>
            <a:ext cx="45720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6212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Contexte météorologique</a:t>
            </a:r>
          </a:p>
          <a:p>
            <a:pPr marL="176212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176212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  <a:p>
            <a:pPr marL="176212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176212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8C64A005-C4C9-D034-A1C2-960F25A88972}"/>
              </a:ext>
            </a:extLst>
          </p:cNvPr>
          <p:cNvSpPr txBox="1">
            <a:spLocks/>
          </p:cNvSpPr>
          <p:nvPr/>
        </p:nvSpPr>
        <p:spPr bwMode="auto">
          <a:xfrm>
            <a:off x="6809" y="433998"/>
            <a:ext cx="8787932" cy="738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5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Essais SIDEFUN et ARMICARB 2023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E9EEDDE-0D15-03B9-8231-9449BA30AE11}"/>
              </a:ext>
            </a:extLst>
          </p:cNvPr>
          <p:cNvSpPr txBox="1"/>
          <p:nvPr/>
        </p:nvSpPr>
        <p:spPr>
          <a:xfrm>
            <a:off x="184123" y="5607864"/>
            <a:ext cx="878793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Conditions climatiques assez humides (durées d’humectation foliaire longues)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80 mm de pluie cumulés entre le T1 et la récolte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Mise en conservation sur second passage de récolte (15/06/23)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aphicFrame>
        <p:nvGraphicFramePr>
          <p:cNvPr id="2" name="Graphique 1">
            <a:extLst>
              <a:ext uri="{FF2B5EF4-FFF2-40B4-BE49-F238E27FC236}">
                <a16:creationId xmlns:a16="http://schemas.microsoft.com/office/drawing/2014/main" id="{86380FEB-82A2-CCAF-EEE2-6F5C603A971B}"/>
              </a:ext>
            </a:extLst>
          </p:cNvPr>
          <p:cNvGraphicFramePr>
            <a:graphicFrameLocks/>
          </p:cNvGraphicFramePr>
          <p:nvPr/>
        </p:nvGraphicFramePr>
        <p:xfrm>
          <a:off x="184123" y="1340769"/>
          <a:ext cx="8433305" cy="4104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ZoneTexte 1">
            <a:extLst>
              <a:ext uri="{FF2B5EF4-FFF2-40B4-BE49-F238E27FC236}">
                <a16:creationId xmlns:a16="http://schemas.microsoft.com/office/drawing/2014/main" id="{B363FB92-44F0-683C-274B-B72E03191FD8}"/>
              </a:ext>
            </a:extLst>
          </p:cNvPr>
          <p:cNvSpPr txBox="1"/>
          <p:nvPr/>
        </p:nvSpPr>
        <p:spPr>
          <a:xfrm>
            <a:off x="6457762" y="1376229"/>
            <a:ext cx="827042" cy="391723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srgbClr val="7D124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Récolte 12/06</a:t>
            </a:r>
          </a:p>
        </p:txBody>
      </p: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6C82CED2-3512-8958-D543-D0EBDBB92B19}"/>
              </a:ext>
            </a:extLst>
          </p:cNvPr>
          <p:cNvCxnSpPr>
            <a:cxnSpLocks/>
          </p:cNvCxnSpPr>
          <p:nvPr/>
        </p:nvCxnSpPr>
        <p:spPr>
          <a:xfrm>
            <a:off x="6876256" y="1624729"/>
            <a:ext cx="1589" cy="3188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oneTexte 1">
            <a:extLst>
              <a:ext uri="{FF2B5EF4-FFF2-40B4-BE49-F238E27FC236}">
                <a16:creationId xmlns:a16="http://schemas.microsoft.com/office/drawing/2014/main" id="{D548B5BF-3E76-093F-92ED-F7BF21CF3DCC}"/>
              </a:ext>
            </a:extLst>
          </p:cNvPr>
          <p:cNvSpPr txBox="1"/>
          <p:nvPr/>
        </p:nvSpPr>
        <p:spPr>
          <a:xfrm>
            <a:off x="7043812" y="1444953"/>
            <a:ext cx="827042" cy="322999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srgbClr val="7D124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15/06</a:t>
            </a:r>
          </a:p>
        </p:txBody>
      </p: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23A3547B-4AF3-F3B8-B1EF-4666A4C10FA2}"/>
              </a:ext>
            </a:extLst>
          </p:cNvPr>
          <p:cNvCxnSpPr>
            <a:cxnSpLocks/>
          </p:cNvCxnSpPr>
          <p:nvPr/>
        </p:nvCxnSpPr>
        <p:spPr>
          <a:xfrm>
            <a:off x="7530934" y="1656077"/>
            <a:ext cx="1589" cy="3188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oneTexte 20">
            <a:extLst>
              <a:ext uri="{FF2B5EF4-FFF2-40B4-BE49-F238E27FC236}">
                <a16:creationId xmlns:a16="http://schemas.microsoft.com/office/drawing/2014/main" id="{78F01270-AC74-77B7-D5A2-8F0CF77B54C6}"/>
              </a:ext>
            </a:extLst>
          </p:cNvPr>
          <p:cNvSpPr txBox="1"/>
          <p:nvPr/>
        </p:nvSpPr>
        <p:spPr>
          <a:xfrm>
            <a:off x="7530934" y="5481873"/>
            <a:ext cx="1367791" cy="10218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T1 : R-21j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T2 : R-11j 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T3 : R-2j</a:t>
            </a:r>
          </a:p>
        </p:txBody>
      </p:sp>
    </p:spTree>
    <p:extLst>
      <p:ext uri="{BB962C8B-B14F-4D97-AF65-F5344CB8AC3E}">
        <p14:creationId xmlns:p14="http://schemas.microsoft.com/office/powerpoint/2010/main" val="12176435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F7096D5-060C-4988-A60E-F0FED7503BAF}" type="datetime1">
              <a:rPr kumimoji="0" lang="fr-FR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10/04/2025</a:t>
            </a:fld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D27D4B-A359-4745-B4F0-AA3E18FF5F3E}" type="slidenum">
              <a:rPr kumimoji="0" lang="fr-FR" alt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2CCE4AD-26CA-7696-84BB-E07F0418FC30}"/>
              </a:ext>
            </a:extLst>
          </p:cNvPr>
          <p:cNvSpPr txBox="1"/>
          <p:nvPr/>
        </p:nvSpPr>
        <p:spPr>
          <a:xfrm>
            <a:off x="-4057" y="1106789"/>
            <a:ext cx="45720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6212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Résultats</a:t>
            </a:r>
          </a:p>
          <a:p>
            <a:pPr marL="176212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176212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  <a:p>
            <a:pPr marL="176212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176212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43361B93-5456-4A58-D5F5-AA80653E7B16}"/>
              </a:ext>
            </a:extLst>
          </p:cNvPr>
          <p:cNvSpPr txBox="1">
            <a:spLocks/>
          </p:cNvSpPr>
          <p:nvPr/>
        </p:nvSpPr>
        <p:spPr bwMode="auto">
          <a:xfrm>
            <a:off x="0" y="496826"/>
            <a:ext cx="8787932" cy="738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5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Essais SIDEFUN et ARMICARB 2023 </a:t>
            </a:r>
          </a:p>
        </p:txBody>
      </p:sp>
      <p:sp>
        <p:nvSpPr>
          <p:cNvPr id="15" name="ZoneTexte 10">
            <a:extLst>
              <a:ext uri="{FF2B5EF4-FFF2-40B4-BE49-F238E27FC236}">
                <a16:creationId xmlns:a16="http://schemas.microsoft.com/office/drawing/2014/main" id="{6E981659-0B8E-F3ED-7390-469AE2026BA4}"/>
              </a:ext>
            </a:extLst>
          </p:cNvPr>
          <p:cNvSpPr txBox="1"/>
          <p:nvPr/>
        </p:nvSpPr>
        <p:spPr>
          <a:xfrm>
            <a:off x="2418875" y="6268584"/>
            <a:ext cx="46430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Pas de différence significative avec le TNT</a:t>
            </a:r>
          </a:p>
        </p:txBody>
      </p:sp>
      <p:graphicFrame>
        <p:nvGraphicFramePr>
          <p:cNvPr id="2" name="Graphique 1">
            <a:extLst>
              <a:ext uri="{FF2B5EF4-FFF2-40B4-BE49-F238E27FC236}">
                <a16:creationId xmlns:a16="http://schemas.microsoft.com/office/drawing/2014/main" id="{96A9130F-C1B5-61F6-7797-A54E594115C1}"/>
              </a:ext>
            </a:extLst>
          </p:cNvPr>
          <p:cNvGraphicFramePr/>
          <p:nvPr/>
        </p:nvGraphicFramePr>
        <p:xfrm>
          <a:off x="360127" y="1443851"/>
          <a:ext cx="8431864" cy="4752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Rectangle 8">
            <a:extLst>
              <a:ext uri="{FF2B5EF4-FFF2-40B4-BE49-F238E27FC236}">
                <a16:creationId xmlns:a16="http://schemas.microsoft.com/office/drawing/2014/main" id="{B0F52933-10FD-C474-A1D4-1F9A5273C1C4}"/>
              </a:ext>
            </a:extLst>
          </p:cNvPr>
          <p:cNvSpPr/>
          <p:nvPr/>
        </p:nvSpPr>
        <p:spPr>
          <a:xfrm>
            <a:off x="2987824" y="5989920"/>
            <a:ext cx="3744416" cy="1827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B20351C-4C29-108E-E442-5E7F13732EA7}"/>
              </a:ext>
            </a:extLst>
          </p:cNvPr>
          <p:cNvSpPr/>
          <p:nvPr/>
        </p:nvSpPr>
        <p:spPr>
          <a:xfrm>
            <a:off x="2987824" y="5727714"/>
            <a:ext cx="1212168" cy="1619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150371E-5E5E-CBB4-BB07-5E89A0C1AD50}"/>
              </a:ext>
            </a:extLst>
          </p:cNvPr>
          <p:cNvSpPr txBox="1"/>
          <p:nvPr/>
        </p:nvSpPr>
        <p:spPr>
          <a:xfrm>
            <a:off x="2931625" y="5656545"/>
            <a:ext cx="13245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SIDEFUN x3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A8A3A8B-B64E-347E-8CF3-F14B1946A9A0}"/>
              </a:ext>
            </a:extLst>
          </p:cNvPr>
          <p:cNvSpPr txBox="1"/>
          <p:nvPr/>
        </p:nvSpPr>
        <p:spPr>
          <a:xfrm>
            <a:off x="2931625" y="5901401"/>
            <a:ext cx="49477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SIDEFUN + ARMICARB / - / SIDEFUN + ARMICARB 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0F47BF22-1D0F-64BF-6C22-2BC94A3ACA33}"/>
              </a:ext>
            </a:extLst>
          </p:cNvPr>
          <p:cNvSpPr txBox="1"/>
          <p:nvPr/>
        </p:nvSpPr>
        <p:spPr>
          <a:xfrm>
            <a:off x="2418875" y="3450783"/>
            <a:ext cx="157710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Jour 6 : 15% fruits pourris pour le TNT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DB8E7142-5AB2-D475-0718-95B184128B60}"/>
              </a:ext>
            </a:extLst>
          </p:cNvPr>
          <p:cNvSpPr txBox="1"/>
          <p:nvPr/>
        </p:nvSpPr>
        <p:spPr>
          <a:xfrm>
            <a:off x="4394169" y="2273683"/>
            <a:ext cx="157710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Jour 11 : 50% fruits pourris pour le TNT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C71F476A-47A0-501A-32E9-AE5716A740C6}"/>
              </a:ext>
            </a:extLst>
          </p:cNvPr>
          <p:cNvSpPr txBox="1"/>
          <p:nvPr/>
        </p:nvSpPr>
        <p:spPr>
          <a:xfrm>
            <a:off x="5971278" y="3372343"/>
            <a:ext cx="204096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Jour 11 : 35% fruits pourris pour le SIDEFUN</a:t>
            </a:r>
          </a:p>
        </p:txBody>
      </p:sp>
    </p:spTree>
    <p:extLst>
      <p:ext uri="{BB962C8B-B14F-4D97-AF65-F5344CB8AC3E}">
        <p14:creationId xmlns:p14="http://schemas.microsoft.com/office/powerpoint/2010/main" val="825341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9" grpId="0"/>
      <p:bldP spid="20" grpId="0"/>
      <p:bldP spid="2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F7096D5-060C-4988-A60E-F0FED7503BAF}" type="datetime1">
              <a:rPr kumimoji="0" lang="fr-FR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10/04/2025</a:t>
            </a:fld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D27D4B-A359-4745-B4F0-AA3E18FF5F3E}" type="slidenum">
              <a:rPr kumimoji="0" lang="fr-FR" alt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C219E1E-C547-6273-45DB-1BEAA9A27CFB}"/>
              </a:ext>
            </a:extLst>
          </p:cNvPr>
          <p:cNvSpPr txBox="1"/>
          <p:nvPr/>
        </p:nvSpPr>
        <p:spPr>
          <a:xfrm>
            <a:off x="3949231" y="364835"/>
            <a:ext cx="45720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6212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Synthèse des essai 2017 - 2023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176212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176212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  <a:p>
            <a:pPr marL="176212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176212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DE76AB0A-B9F1-BB3A-13C1-43FFC5BA9112}"/>
              </a:ext>
            </a:extLst>
          </p:cNvPr>
          <p:cNvGraphicFramePr>
            <a:graphicFrameLocks noGrp="1"/>
          </p:cNvGraphicFramePr>
          <p:nvPr/>
        </p:nvGraphicFramePr>
        <p:xfrm>
          <a:off x="108400" y="790575"/>
          <a:ext cx="8896369" cy="57658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915107">
                  <a:extLst>
                    <a:ext uri="{9D8B030D-6E8A-4147-A177-3AD203B41FA5}">
                      <a16:colId xmlns:a16="http://schemas.microsoft.com/office/drawing/2014/main" val="3965278536"/>
                    </a:ext>
                  </a:extLst>
                </a:gridCol>
                <a:gridCol w="12141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76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56959">
                  <a:extLst>
                    <a:ext uri="{9D8B030D-6E8A-4147-A177-3AD203B41FA5}">
                      <a16:colId xmlns:a16="http://schemas.microsoft.com/office/drawing/2014/main" val="2009885568"/>
                    </a:ext>
                  </a:extLst>
                </a:gridCol>
                <a:gridCol w="13962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96253">
                  <a:extLst>
                    <a:ext uri="{9D8B030D-6E8A-4147-A177-3AD203B41FA5}">
                      <a16:colId xmlns:a16="http://schemas.microsoft.com/office/drawing/2014/main" val="35145609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chemeClr val="tx1"/>
                          </a:solidFill>
                        </a:rPr>
                        <a:t>Matières actives</a:t>
                      </a:r>
                    </a:p>
                  </a:txBody>
                  <a:tcPr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chemeClr val="tx1"/>
                          </a:solidFill>
                        </a:rPr>
                        <a:t>Produits</a:t>
                      </a:r>
                    </a:p>
                  </a:txBody>
                  <a:tcPr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chemeClr val="tx1"/>
                          </a:solidFill>
                        </a:rPr>
                        <a:t>Essai 1</a:t>
                      </a:r>
                    </a:p>
                  </a:txBody>
                  <a:tcPr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chemeClr val="tx1"/>
                          </a:solidFill>
                        </a:rPr>
                        <a:t>Essai 2</a:t>
                      </a:r>
                    </a:p>
                  </a:txBody>
                  <a:tcPr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>
                          <a:solidFill>
                            <a:schemeClr val="tx1"/>
                          </a:solidFill>
                        </a:rPr>
                        <a:t>Essai 3</a:t>
                      </a:r>
                    </a:p>
                  </a:txBody>
                  <a:tcPr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>
                          <a:solidFill>
                            <a:schemeClr val="tx1"/>
                          </a:solidFill>
                        </a:rPr>
                        <a:t>Essai 4</a:t>
                      </a:r>
                    </a:p>
                  </a:txBody>
                  <a:tcPr anchor="ctr"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100" b="1" dirty="0" err="1"/>
                        <a:t>Clonostachys</a:t>
                      </a:r>
                      <a:r>
                        <a:rPr lang="fr-FR" sz="1100" b="1" dirty="0"/>
                        <a:t> </a:t>
                      </a:r>
                      <a:r>
                        <a:rPr lang="fr-FR" sz="1100" b="1" dirty="0" err="1"/>
                        <a:t>rosea</a:t>
                      </a:r>
                      <a:r>
                        <a:rPr lang="fr-FR" sz="1100" b="1" dirty="0"/>
                        <a:t> souche J1446</a:t>
                      </a: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/>
                        <a:t>LALFRESH’S</a:t>
                      </a: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</a:rPr>
                        <a:t>=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</a:rPr>
                        <a:t>26/06/17</a:t>
                      </a:r>
                      <a:r>
                        <a:rPr kumimoji="0" lang="fr-FR" sz="11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</a:rPr>
                        <a:t> </a:t>
                      </a:r>
                      <a:r>
                        <a:rPr kumimoji="0" lang="fr-FR" sz="11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</a:rPr>
                        <a:t>(fort)</a:t>
                      </a:r>
                      <a:endParaRPr kumimoji="0" lang="fr-F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=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</a:rPr>
                        <a:t>02/09/19 (</a:t>
                      </a:r>
                      <a:r>
                        <a:rPr kumimoji="0" lang="fr-FR" sz="1100" b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</a:rPr>
                        <a:t>faib</a:t>
                      </a:r>
                      <a:r>
                        <a:rPr kumimoji="0" lang="fr-FR" sz="11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</a:rPr>
                        <a:t>)</a:t>
                      </a:r>
                      <a:endParaRPr lang="fr-FR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/>
                        <a:t>=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</a:rPr>
                        <a:t>24/08/20</a:t>
                      </a:r>
                      <a:r>
                        <a:rPr kumimoji="0" lang="fr-FR" sz="11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</a:rPr>
                        <a:t> </a:t>
                      </a:r>
                      <a:r>
                        <a:rPr kumimoji="0" lang="fr-FR" sz="11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</a:rPr>
                        <a:t>(fort)</a:t>
                      </a:r>
                      <a:endParaRPr kumimoji="0" lang="fr-F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100" b="1" dirty="0" err="1"/>
                        <a:t>Trichoderma</a:t>
                      </a:r>
                      <a:r>
                        <a:rPr lang="fr-FR" sz="1100" b="1" dirty="0"/>
                        <a:t> </a:t>
                      </a:r>
                      <a:r>
                        <a:rPr lang="fr-FR" sz="1100" b="1" dirty="0" err="1"/>
                        <a:t>atroviride</a:t>
                      </a:r>
                      <a:r>
                        <a:rPr lang="fr-FR" sz="1100" b="1" dirty="0"/>
                        <a:t>, souche SC1</a:t>
                      </a: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/>
                        <a:t>VINTEC</a:t>
                      </a: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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</a:rPr>
                        <a:t>05/08/21 </a:t>
                      </a:r>
                      <a:r>
                        <a:rPr lang="fr-FR" sz="1100" b="0" dirty="0"/>
                        <a:t>(</a:t>
                      </a:r>
                      <a:r>
                        <a:rPr lang="fr-FR" sz="1100" b="0" dirty="0" err="1"/>
                        <a:t>moy</a:t>
                      </a:r>
                      <a:r>
                        <a:rPr lang="fr-FR" sz="1100" b="0" dirty="0"/>
                        <a:t>)</a:t>
                      </a:r>
                      <a:endParaRPr lang="fr-FR" sz="1100" b="0" dirty="0">
                        <a:solidFill>
                          <a:srgbClr val="E2322E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</a:t>
                      </a:r>
                    </a:p>
                    <a:p>
                      <a:pPr algn="ctr"/>
                      <a:r>
                        <a:rPr lang="fr-FR" sz="1100" b="0" dirty="0"/>
                        <a:t>05/08/22 (</a:t>
                      </a:r>
                      <a:r>
                        <a:rPr lang="fr-FR" sz="1100" b="0" dirty="0" err="1"/>
                        <a:t>faib</a:t>
                      </a:r>
                      <a:r>
                        <a:rPr lang="fr-FR" sz="1100" b="0" dirty="0"/>
                        <a:t>)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b="0" dirty="0"/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b="0" dirty="0"/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7040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100" b="1" dirty="0"/>
                        <a:t>Saccharomyces cerevisiae souche LAS02</a:t>
                      </a: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/>
                        <a:t>JULIETTA</a:t>
                      </a: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= </a:t>
                      </a:r>
                      <a:br>
                        <a:rPr kumimoji="0" lang="fr-F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fr-FR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prog</a:t>
                      </a:r>
                      <a:r>
                        <a:rPr kumimoji="0" lang="fr-F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PFI 15/07/21 </a:t>
                      </a:r>
                      <a:r>
                        <a:rPr kumimoji="0" lang="fr-F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(</a:t>
                      </a:r>
                      <a:r>
                        <a:rPr kumimoji="0" lang="fr-FR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moy</a:t>
                      </a:r>
                      <a:r>
                        <a:rPr kumimoji="0" lang="fr-F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)</a:t>
                      </a: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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sym typeface="Wingdings" panose="05000000000000000000" pitchFamily="2" charset="2"/>
                        </a:rPr>
                        <a:t>03/07/17 </a:t>
                      </a:r>
                      <a:r>
                        <a:rPr lang="fr-FR" sz="1100" b="0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(fort)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</a:rPr>
                        <a:t>=</a:t>
                      </a:r>
                    </a:p>
                    <a:p>
                      <a:pPr algn="ctr"/>
                      <a:r>
                        <a:rPr kumimoji="0" lang="fr-FR" sz="11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</a:rPr>
                        <a:t>prog PFI</a:t>
                      </a:r>
                      <a:r>
                        <a:rPr kumimoji="0" lang="fr-FR" sz="11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</a:rPr>
                        <a:t> </a:t>
                      </a:r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07/07/22 (</a:t>
                      </a:r>
                      <a:r>
                        <a:rPr lang="fr-FR" sz="1100" b="0" dirty="0" err="1">
                          <a:solidFill>
                            <a:schemeClr val="tx1"/>
                          </a:solidFill>
                        </a:rPr>
                        <a:t>faib</a:t>
                      </a:r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</a:rPr>
                        <a:t>=</a:t>
                      </a:r>
                    </a:p>
                    <a:p>
                      <a:pPr algn="ctr"/>
                      <a:r>
                        <a:rPr lang="fr-FR" sz="1100" b="0" dirty="0">
                          <a:solidFill>
                            <a:schemeClr val="tx1"/>
                          </a:solidFill>
                        </a:rPr>
                        <a:t>10/08/23 (fort)</a:t>
                      </a: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2885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100" b="1" dirty="0" err="1"/>
                        <a:t>Metschnikowia</a:t>
                      </a:r>
                      <a:r>
                        <a:rPr lang="fr-FR" sz="1100" b="1" dirty="0"/>
                        <a:t> </a:t>
                      </a:r>
                      <a:r>
                        <a:rPr lang="fr-FR" sz="1100" b="1" dirty="0" err="1"/>
                        <a:t>fructicola</a:t>
                      </a:r>
                      <a:r>
                        <a:rPr lang="fr-FR" sz="1100" b="1" dirty="0"/>
                        <a:t> souche NRRL Y-27328</a:t>
                      </a: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/>
                        <a:t>NOLI</a:t>
                      </a: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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</a:rPr>
                        <a:t>07/07/22 </a:t>
                      </a:r>
                      <a:r>
                        <a:rPr lang="fr-FR" sz="1100" b="0" dirty="0"/>
                        <a:t>(</a:t>
                      </a:r>
                      <a:r>
                        <a:rPr lang="fr-FR" sz="1100" b="0" dirty="0" err="1"/>
                        <a:t>faib</a:t>
                      </a:r>
                      <a:r>
                        <a:rPr lang="fr-FR" sz="1100" b="0" dirty="0"/>
                        <a:t>)</a:t>
                      </a: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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</a:rPr>
                        <a:t>22/07/20 </a:t>
                      </a:r>
                      <a:r>
                        <a:rPr kumimoji="0" lang="fr-FR" sz="1100" b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</a:rPr>
                        <a:t>(</a:t>
                      </a:r>
                      <a:r>
                        <a:rPr kumimoji="0" lang="fr-FR" sz="1100" b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</a:rPr>
                        <a:t>moy</a:t>
                      </a:r>
                      <a:r>
                        <a:rPr kumimoji="0" lang="fr-FR" sz="1100" b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</a:rPr>
                        <a:t>)</a:t>
                      </a:r>
                      <a:endParaRPr lang="fr-FR" sz="1100" b="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1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1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8824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100" b="1" dirty="0"/>
                        <a:t>Bacillus subtilis souche QST 713</a:t>
                      </a: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/>
                        <a:t>RHAPSODY</a:t>
                      </a: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</a:rPr>
                        <a:t>= </a:t>
                      </a:r>
                      <a:br>
                        <a:rPr kumimoji="0" lang="fr-FR" sz="11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</a:rPr>
                      </a:br>
                      <a:r>
                        <a:rPr kumimoji="0" lang="fr-FR" sz="11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</a:rPr>
                        <a:t>prog PFI </a:t>
                      </a:r>
                      <a:r>
                        <a:rPr kumimoji="0" lang="fr-FR" sz="1100" b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</a:rPr>
                        <a:t>10/07/18 (</a:t>
                      </a:r>
                      <a:r>
                        <a:rPr kumimoji="0" lang="fr-FR" sz="1100" b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</a:rPr>
                        <a:t>moy</a:t>
                      </a:r>
                      <a:r>
                        <a:rPr kumimoji="0" lang="fr-FR" sz="1100" b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</a:rPr>
                        <a:t>)</a:t>
                      </a:r>
                      <a:endParaRPr kumimoji="0" lang="fr-F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100" b="1" dirty="0"/>
                        <a:t>Hydrogénocarbonate de potassium formulé</a:t>
                      </a: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/>
                        <a:t>ARMICARB</a:t>
                      </a: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</a:t>
                      </a:r>
                    </a:p>
                    <a:p>
                      <a:pPr algn="ctr"/>
                      <a:r>
                        <a:rPr kumimoji="0" lang="fr-FR" sz="11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</a:rPr>
                        <a:t>12/07/19 (</a:t>
                      </a:r>
                      <a:r>
                        <a:rPr kumimoji="0" lang="fr-FR" sz="1100" b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</a:rPr>
                        <a:t>faib</a:t>
                      </a:r>
                      <a:r>
                        <a:rPr kumimoji="0" lang="fr-FR" sz="11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</a:rPr>
                        <a:t>)</a:t>
                      </a:r>
                      <a:endParaRPr lang="fr-FR" sz="1100" b="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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</a:rPr>
                        <a:t>22/07/20 </a:t>
                      </a:r>
                      <a:r>
                        <a:rPr lang="fr-FR" sz="1100" b="0" dirty="0"/>
                        <a:t>(</a:t>
                      </a:r>
                      <a:r>
                        <a:rPr lang="fr-FR" sz="1100" b="0" dirty="0" err="1"/>
                        <a:t>moy</a:t>
                      </a:r>
                      <a:r>
                        <a:rPr lang="fr-FR" sz="1100" b="0" dirty="0"/>
                        <a:t>)</a:t>
                      </a: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</a:rPr>
                        <a:t>= </a:t>
                      </a:r>
                      <a:br>
                        <a:rPr kumimoji="0" lang="fr-FR" sz="11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</a:rPr>
                      </a:br>
                      <a:r>
                        <a:rPr kumimoji="0" lang="fr-FR" sz="11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</a:rPr>
                        <a:t>16/07/21 </a:t>
                      </a:r>
                      <a:r>
                        <a:rPr lang="fr-FR" sz="1100" b="0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(fort)</a:t>
                      </a: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</a:rPr>
                        <a:t>= </a:t>
                      </a:r>
                      <a:br>
                        <a:rPr kumimoji="0" lang="fr-FR" sz="11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</a:rPr>
                      </a:br>
                      <a:r>
                        <a:rPr kumimoji="0" lang="fr-FR" sz="11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</a:rPr>
                        <a:t>10/08/23 </a:t>
                      </a:r>
                      <a:r>
                        <a:rPr lang="fr-FR" sz="1100" b="0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(fort)</a:t>
                      </a: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/>
                        <a:t>Hydrogénocarbonate de potassium</a:t>
                      </a: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/>
                        <a:t>VITISAN</a:t>
                      </a: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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</a:rPr>
                        <a:t>08/07/22 </a:t>
                      </a:r>
                      <a:r>
                        <a:rPr lang="fr-FR" sz="1100" b="0" dirty="0"/>
                        <a:t>(</a:t>
                      </a:r>
                      <a:r>
                        <a:rPr lang="fr-FR" sz="1100" b="0" dirty="0" err="1"/>
                        <a:t>faib</a:t>
                      </a:r>
                      <a:r>
                        <a:rPr lang="fr-FR" sz="1100" b="0" dirty="0"/>
                        <a:t>)</a:t>
                      </a: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b="0" dirty="0"/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b="0" dirty="0">
                        <a:solidFill>
                          <a:schemeClr val="tx1"/>
                        </a:solidFill>
                        <a:sym typeface="Wingdings" panose="05000000000000000000" pitchFamily="2" charset="2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b="0" dirty="0">
                        <a:solidFill>
                          <a:schemeClr val="tx1"/>
                        </a:solidFill>
                        <a:sym typeface="Wingdings" panose="05000000000000000000" pitchFamily="2" charset="2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6477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100" b="1" dirty="0" err="1">
                          <a:solidFill>
                            <a:srgbClr val="0099FF"/>
                          </a:solidFill>
                        </a:rPr>
                        <a:t>Sorbate</a:t>
                      </a:r>
                      <a:r>
                        <a:rPr lang="fr-FR" sz="1100" b="1" dirty="0">
                          <a:solidFill>
                            <a:srgbClr val="0099FF"/>
                          </a:solidFill>
                        </a:rPr>
                        <a:t> de potassium</a:t>
                      </a: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>
                          <a:solidFill>
                            <a:srgbClr val="0099FF"/>
                          </a:solidFill>
                        </a:rPr>
                        <a:t>SIDEFUN</a:t>
                      </a: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</a:t>
                      </a:r>
                      <a:br>
                        <a:rPr kumimoji="0" lang="fr-FR" sz="11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</a:rPr>
                      </a:br>
                      <a:r>
                        <a:rPr kumimoji="0" lang="fr-FR" sz="11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</a:rPr>
                        <a:t>16/07/21 </a:t>
                      </a:r>
                      <a:r>
                        <a:rPr lang="fr-FR" sz="1100" b="0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(fort)</a:t>
                      </a: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/>
                        <a:t>=</a:t>
                      </a:r>
                    </a:p>
                    <a:p>
                      <a:pPr algn="ctr"/>
                      <a:r>
                        <a:rPr lang="fr-FR" sz="1100" b="0" dirty="0"/>
                        <a:t>08/06/22 (</a:t>
                      </a:r>
                      <a:r>
                        <a:rPr lang="fr-FR" sz="1100" b="0" dirty="0" err="1"/>
                        <a:t>faib</a:t>
                      </a:r>
                      <a:r>
                        <a:rPr lang="fr-FR" sz="1100" b="0" dirty="0"/>
                        <a:t>)</a:t>
                      </a: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</a:t>
                      </a:r>
                      <a:br>
                        <a:rPr kumimoji="0" lang="fr-FR" sz="11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</a:rPr>
                      </a:br>
                      <a:r>
                        <a:rPr kumimoji="0" lang="fr-FR" sz="11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</a:rPr>
                        <a:t>16/07/21 </a:t>
                      </a:r>
                      <a:r>
                        <a:rPr lang="fr-FR" sz="1100" b="0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(fort)</a:t>
                      </a:r>
                    </a:p>
                    <a:p>
                      <a:pPr algn="ctr"/>
                      <a:endParaRPr lang="fr-FR" sz="1100" b="0" dirty="0"/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</a:t>
                      </a:r>
                      <a:br>
                        <a:rPr kumimoji="0" lang="fr-FR" sz="11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</a:rPr>
                      </a:br>
                      <a:r>
                        <a:rPr kumimoji="0" lang="fr-FR" sz="11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</a:rPr>
                        <a:t>15/06/23 </a:t>
                      </a:r>
                      <a:r>
                        <a:rPr lang="fr-FR" sz="1100" b="0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(fort)</a:t>
                      </a: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575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100" b="1" dirty="0">
                          <a:solidFill>
                            <a:srgbClr val="0099FF"/>
                          </a:solidFill>
                        </a:rPr>
                        <a:t>Polysulfure de calcium</a:t>
                      </a: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>
                          <a:solidFill>
                            <a:srgbClr val="0099FF"/>
                          </a:solidFill>
                        </a:rPr>
                        <a:t>CURATIO</a:t>
                      </a: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solidFill>
                            <a:srgbClr val="E2322E"/>
                          </a:solidFill>
                          <a:sym typeface="Wingdings" panose="05000000000000000000" pitchFamily="2" charset="2"/>
                        </a:rPr>
                        <a:t></a:t>
                      </a:r>
                      <a:endParaRPr lang="fr-FR" sz="1600" b="0" dirty="0">
                        <a:solidFill>
                          <a:srgbClr val="E2322E"/>
                        </a:solidFill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05/09/18 (fort)</a:t>
                      </a: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b="0" dirty="0"/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b="0" dirty="0"/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b="0" dirty="0"/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0310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100" b="1" dirty="0"/>
                        <a:t>Mélanges de PNPP (HE de clou de girofle…)</a:t>
                      </a: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/>
                        <a:t>MONICLEAN</a:t>
                      </a: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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</a:rPr>
                        <a:t>05/08/21 </a:t>
                      </a:r>
                      <a:r>
                        <a:rPr lang="fr-FR" sz="1100" b="0" dirty="0"/>
                        <a:t>(</a:t>
                      </a:r>
                      <a:r>
                        <a:rPr lang="fr-FR" sz="1100" b="0" dirty="0" err="1"/>
                        <a:t>moy</a:t>
                      </a:r>
                      <a:r>
                        <a:rPr lang="fr-FR" sz="1100" b="0" dirty="0"/>
                        <a:t>)</a:t>
                      </a:r>
                      <a:endParaRPr lang="fr-FR" sz="1100" b="0" dirty="0">
                        <a:solidFill>
                          <a:srgbClr val="E2322E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b="0" dirty="0">
                        <a:solidFill>
                          <a:srgbClr val="E2322E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b="0" dirty="0"/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b="0" dirty="0"/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" name="ZoneTexte 3">
            <a:extLst>
              <a:ext uri="{FF2B5EF4-FFF2-40B4-BE49-F238E27FC236}">
                <a16:creationId xmlns:a16="http://schemas.microsoft.com/office/drawing/2014/main" id="{FCD963AD-F79C-DD8A-2817-BBD083A1B234}"/>
              </a:ext>
            </a:extLst>
          </p:cNvPr>
          <p:cNvSpPr txBox="1"/>
          <p:nvPr/>
        </p:nvSpPr>
        <p:spPr>
          <a:xfrm>
            <a:off x="1368139" y="6605119"/>
            <a:ext cx="4599648" cy="244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0" fontAlgn="base" latinLnBrk="0" hangingPunct="0">
              <a:lnSpc>
                <a:spcPct val="9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Différences statistiques (</a:t>
            </a:r>
            <a:r>
              <a:rPr kumimoji="0" lang="fr-FR" sz="11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Newmann&amp;Keuls</a:t>
            </a:r>
            <a:r>
              <a:rPr kumimoji="0" lang="fr-FR" sz="11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)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2539637-75B5-26BF-8B69-84C52F8720AF}"/>
              </a:ext>
            </a:extLst>
          </p:cNvPr>
          <p:cNvSpPr/>
          <p:nvPr/>
        </p:nvSpPr>
        <p:spPr>
          <a:xfrm>
            <a:off x="1080107" y="6605119"/>
            <a:ext cx="288032" cy="244682"/>
          </a:xfrm>
          <a:prstGeom prst="rect">
            <a:avLst/>
          </a:prstGeom>
          <a:solidFill>
            <a:srgbClr val="70AD47"/>
          </a:solidFill>
          <a:ln w="63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5A8DDA4-E7C7-DA8F-91BB-7B9F978C1E2D}"/>
              </a:ext>
            </a:extLst>
          </p:cNvPr>
          <p:cNvSpPr txBox="1"/>
          <p:nvPr/>
        </p:nvSpPr>
        <p:spPr>
          <a:xfrm>
            <a:off x="4668567" y="6522522"/>
            <a:ext cx="3133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1" u="none" strike="noStrike" kern="1200" cap="none" spc="0" normalizeH="0" baseline="0" noProof="0" dirty="0">
                <a:ln>
                  <a:noFill/>
                </a:ln>
                <a:solidFill>
                  <a:srgbClr val="00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Produits non </a:t>
            </a:r>
            <a:r>
              <a:rPr kumimoji="0" lang="fr-FR" sz="1100" b="1" i="1" u="none" strike="noStrike" kern="1200" cap="none" spc="0" normalizeH="0" baseline="0" noProof="0" dirty="0">
                <a:ln>
                  <a:noFill/>
                </a:ln>
                <a:solidFill>
                  <a:srgbClr val="0099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homologués / moniliose fruits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00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915B72-45E9-6EDC-FE4F-BD58C270AE4C}"/>
              </a:ext>
            </a:extLst>
          </p:cNvPr>
          <p:cNvSpPr/>
          <p:nvPr/>
        </p:nvSpPr>
        <p:spPr>
          <a:xfrm rot="16200000">
            <a:off x="4266918" y="-1986552"/>
            <a:ext cx="610168" cy="8865539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CA8B075-D10C-EC20-F37D-F7EA3777F61A}"/>
              </a:ext>
            </a:extLst>
          </p:cNvPr>
          <p:cNvSpPr/>
          <p:nvPr/>
        </p:nvSpPr>
        <p:spPr>
          <a:xfrm rot="16200000">
            <a:off x="4296094" y="-326071"/>
            <a:ext cx="527877" cy="8865540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CFB86B1-67E0-3B7C-33EB-9FC7EC6DE8A8}"/>
              </a:ext>
            </a:extLst>
          </p:cNvPr>
          <p:cNvSpPr/>
          <p:nvPr/>
        </p:nvSpPr>
        <p:spPr>
          <a:xfrm rot="16200000">
            <a:off x="4260935" y="780072"/>
            <a:ext cx="610168" cy="8853573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1114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C20F37-7380-8703-5B93-91E403751C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2471197"/>
            <a:ext cx="8229600" cy="990600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/>
              <a:t>Essai 2 : Résultats Action 3 MACFAN 2023</a:t>
            </a:r>
            <a:br>
              <a:rPr lang="fr-FR" dirty="0"/>
            </a:br>
            <a:r>
              <a:rPr lang="fr-FR" dirty="0"/>
              <a:t>VERGER ECOPHYTO</a:t>
            </a:r>
          </a:p>
        </p:txBody>
      </p:sp>
      <p:pic>
        <p:nvPicPr>
          <p:cNvPr id="4" name="Image 3" descr="logo centrex 2006.JPG">
            <a:extLst>
              <a:ext uri="{FF2B5EF4-FFF2-40B4-BE49-F238E27FC236}">
                <a16:creationId xmlns:a16="http://schemas.microsoft.com/office/drawing/2014/main" id="{697F45A8-E734-2943-5DBA-DA514202659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62701" y="332656"/>
            <a:ext cx="924099" cy="108492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29073E4-8F90-41A0-5495-DFD4EA9CC338}"/>
              </a:ext>
            </a:extLst>
          </p:cNvPr>
          <p:cNvSpPr/>
          <p:nvPr/>
        </p:nvSpPr>
        <p:spPr>
          <a:xfrm>
            <a:off x="179512" y="6308191"/>
            <a:ext cx="8784976" cy="548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DA9C99FB-2B05-A2B4-A453-D5BA8DAC1AC8}"/>
              </a:ext>
            </a:extLst>
          </p:cNvPr>
          <p:cNvGrpSpPr>
            <a:grpSpLocks noChangeAspect="1"/>
          </p:cNvGrpSpPr>
          <p:nvPr/>
        </p:nvGrpSpPr>
        <p:grpSpPr>
          <a:xfrm>
            <a:off x="1691680" y="5091513"/>
            <a:ext cx="6137382" cy="1490998"/>
            <a:chOff x="0" y="0"/>
            <a:chExt cx="4203420" cy="1021279"/>
          </a:xfrm>
        </p:grpSpPr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4815CAA2-C31D-390C-9341-6ABACBA2A94B}"/>
                </a:ext>
              </a:extLst>
            </p:cNvPr>
            <p:cNvGrpSpPr/>
            <p:nvPr/>
          </p:nvGrpSpPr>
          <p:grpSpPr>
            <a:xfrm>
              <a:off x="23750" y="0"/>
              <a:ext cx="4096616" cy="939610"/>
              <a:chOff x="0" y="0"/>
              <a:chExt cx="4096616" cy="939610"/>
            </a:xfrm>
          </p:grpSpPr>
          <p:pic>
            <p:nvPicPr>
              <p:cNvPr id="10" name="Image 9">
                <a:extLst>
                  <a:ext uri="{FF2B5EF4-FFF2-40B4-BE49-F238E27FC236}">
                    <a16:creationId xmlns:a16="http://schemas.microsoft.com/office/drawing/2014/main" id="{A9C60854-9597-5DEB-9D8C-B18C78F70C2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0" y="0"/>
                <a:ext cx="1496060" cy="913130"/>
              </a:xfrm>
              <a:prstGeom prst="rect">
                <a:avLst/>
              </a:prstGeom>
            </p:spPr>
          </p:pic>
          <p:pic>
            <p:nvPicPr>
              <p:cNvPr id="11" name="Image 10">
                <a:extLst>
                  <a:ext uri="{FF2B5EF4-FFF2-40B4-BE49-F238E27FC236}">
                    <a16:creationId xmlns:a16="http://schemas.microsoft.com/office/drawing/2014/main" id="{5C2C89DC-78B5-1C7E-A792-E8896152EED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496291" y="11875"/>
                <a:ext cx="2600325" cy="927735"/>
              </a:xfrm>
              <a:prstGeom prst="rect">
                <a:avLst/>
              </a:prstGeom>
            </p:spPr>
          </p:pic>
        </p:grpSp>
        <p:sp>
          <p:nvSpPr>
            <p:cNvPr id="9" name="Zone de texte 9">
              <a:extLst>
                <a:ext uri="{FF2B5EF4-FFF2-40B4-BE49-F238E27FC236}">
                  <a16:creationId xmlns:a16="http://schemas.microsoft.com/office/drawing/2014/main" id="{40CC98CC-8BE6-4D0D-2115-D4B17474C628}"/>
                </a:ext>
              </a:extLst>
            </p:cNvPr>
            <p:cNvSpPr txBox="1"/>
            <p:nvPr/>
          </p:nvSpPr>
          <p:spPr>
            <a:xfrm>
              <a:off x="0" y="783772"/>
              <a:ext cx="4203420" cy="237507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595"/>
                </a:spcAft>
              </a:pPr>
              <a:r>
                <a:rPr lang="fr-FR" sz="800" i="1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Les responsabilités de France Agrimer et du Ministère de l’agriculture ne sauraient être engagées</a:t>
              </a:r>
              <a:endParaRPr lang="fr-FR" sz="120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543328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29208" y="219236"/>
            <a:ext cx="8229600" cy="540296"/>
          </a:xfrm>
        </p:spPr>
        <p:txBody>
          <a:bodyPr>
            <a:normAutofit fontScale="90000"/>
          </a:bodyPr>
          <a:lstStyle/>
          <a:p>
            <a:r>
              <a:rPr lang="fr-FR" dirty="0"/>
              <a:t>Traitements Ecophyto 2023</a:t>
            </a:r>
          </a:p>
        </p:txBody>
      </p:sp>
      <p:sp>
        <p:nvSpPr>
          <p:cNvPr id="5" name="Rectangle 4"/>
          <p:cNvSpPr/>
          <p:nvPr/>
        </p:nvSpPr>
        <p:spPr>
          <a:xfrm>
            <a:off x="179512" y="5733256"/>
            <a:ext cx="8712968" cy="9361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7F4210DC-FC51-D994-0978-59B11B4A5C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2386881"/>
              </p:ext>
            </p:extLst>
          </p:nvPr>
        </p:nvGraphicFramePr>
        <p:xfrm>
          <a:off x="395535" y="759532"/>
          <a:ext cx="8496945" cy="455111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99389">
                  <a:extLst>
                    <a:ext uri="{9D8B030D-6E8A-4147-A177-3AD203B41FA5}">
                      <a16:colId xmlns:a16="http://schemas.microsoft.com/office/drawing/2014/main" val="878441985"/>
                    </a:ext>
                  </a:extLst>
                </a:gridCol>
                <a:gridCol w="1699389">
                  <a:extLst>
                    <a:ext uri="{9D8B030D-6E8A-4147-A177-3AD203B41FA5}">
                      <a16:colId xmlns:a16="http://schemas.microsoft.com/office/drawing/2014/main" val="2021691417"/>
                    </a:ext>
                  </a:extLst>
                </a:gridCol>
                <a:gridCol w="1699389">
                  <a:extLst>
                    <a:ext uri="{9D8B030D-6E8A-4147-A177-3AD203B41FA5}">
                      <a16:colId xmlns:a16="http://schemas.microsoft.com/office/drawing/2014/main" val="1955888615"/>
                    </a:ext>
                  </a:extLst>
                </a:gridCol>
                <a:gridCol w="1699389">
                  <a:extLst>
                    <a:ext uri="{9D8B030D-6E8A-4147-A177-3AD203B41FA5}">
                      <a16:colId xmlns:a16="http://schemas.microsoft.com/office/drawing/2014/main" val="1540644847"/>
                    </a:ext>
                  </a:extLst>
                </a:gridCol>
                <a:gridCol w="1699389">
                  <a:extLst>
                    <a:ext uri="{9D8B030D-6E8A-4147-A177-3AD203B41FA5}">
                      <a16:colId xmlns:a16="http://schemas.microsoft.com/office/drawing/2014/main" val="4132651219"/>
                    </a:ext>
                  </a:extLst>
                </a:gridCol>
              </a:tblGrid>
              <a:tr h="334355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effectLst/>
                        </a:rPr>
                        <a:t> </a:t>
                      </a:r>
                      <a:endParaRPr lang="fr-FR" sz="1800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FF9900"/>
                          </a:solidFill>
                          <a:effectLst/>
                        </a:rPr>
                        <a:t>ECO</a:t>
                      </a:r>
                      <a:endParaRPr lang="fr-FR" sz="1800" dirty="0">
                        <a:solidFill>
                          <a:srgbClr val="FF99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C00000"/>
                          </a:solidFill>
                          <a:effectLst/>
                        </a:rPr>
                        <a:t>BIO</a:t>
                      </a:r>
                      <a:endParaRPr lang="fr-FR" sz="1800" dirty="0">
                        <a:solidFill>
                          <a:srgbClr val="C000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0 RES</a:t>
                      </a:r>
                      <a:endParaRPr lang="fr-FR" sz="18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0070C0"/>
                          </a:solidFill>
                          <a:effectLst/>
                        </a:rPr>
                        <a:t>PFI</a:t>
                      </a:r>
                      <a:endParaRPr lang="fr-FR" sz="1800" dirty="0">
                        <a:solidFill>
                          <a:srgbClr val="0070C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1566227"/>
                  </a:ext>
                </a:extLst>
              </a:tr>
              <a:tr h="334355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effectLst/>
                        </a:rPr>
                        <a:t>03/02/2023</a:t>
                      </a:r>
                      <a:endParaRPr lang="fr-FR" sz="1800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FF9900"/>
                          </a:solidFill>
                          <a:effectLst/>
                        </a:rPr>
                        <a:t>-</a:t>
                      </a:r>
                      <a:endParaRPr lang="fr-FR" sz="1800" dirty="0">
                        <a:solidFill>
                          <a:srgbClr val="FF99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C00000"/>
                          </a:solidFill>
                          <a:effectLst/>
                        </a:rPr>
                        <a:t>BB</a:t>
                      </a:r>
                      <a:endParaRPr lang="fr-FR" sz="1800" dirty="0">
                        <a:solidFill>
                          <a:srgbClr val="C000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BB</a:t>
                      </a:r>
                      <a:endParaRPr lang="fr-FR" sz="18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0070C0"/>
                          </a:solidFill>
                          <a:effectLst/>
                        </a:rPr>
                        <a:t>BB</a:t>
                      </a:r>
                      <a:endParaRPr lang="fr-FR" sz="1800" dirty="0">
                        <a:solidFill>
                          <a:srgbClr val="0070C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796004319"/>
                  </a:ext>
                </a:extLst>
              </a:tr>
              <a:tr h="334355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effectLst/>
                        </a:rPr>
                        <a:t>16/02/2023</a:t>
                      </a:r>
                      <a:endParaRPr lang="fr-FR" sz="1800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 err="1">
                          <a:solidFill>
                            <a:srgbClr val="FF9900"/>
                          </a:solidFill>
                          <a:effectLst/>
                        </a:rPr>
                        <a:t>Curatio</a:t>
                      </a:r>
                      <a:endParaRPr lang="fr-FR" sz="1800" dirty="0">
                        <a:solidFill>
                          <a:srgbClr val="FF99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C00000"/>
                          </a:solidFill>
                          <a:effectLst/>
                        </a:rPr>
                        <a:t>BB</a:t>
                      </a:r>
                      <a:endParaRPr lang="fr-FR" sz="1800" dirty="0">
                        <a:solidFill>
                          <a:srgbClr val="C000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err="1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Carbazinc</a:t>
                      </a:r>
                      <a:endParaRPr lang="fr-FR" sz="18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err="1">
                          <a:solidFill>
                            <a:srgbClr val="0070C0"/>
                          </a:solidFill>
                          <a:effectLst/>
                        </a:rPr>
                        <a:t>Carbazinc</a:t>
                      </a:r>
                      <a:endParaRPr lang="fr-FR" sz="1800" dirty="0">
                        <a:solidFill>
                          <a:srgbClr val="0070C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440221518"/>
                  </a:ext>
                </a:extLst>
              </a:tr>
              <a:tr h="334355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effectLst/>
                        </a:rPr>
                        <a:t>22-24/02/2023</a:t>
                      </a:r>
                      <a:endParaRPr lang="fr-FR" sz="1800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FF9900"/>
                          </a:solidFill>
                          <a:effectLst/>
                        </a:rPr>
                        <a:t>Curatio</a:t>
                      </a:r>
                      <a:endParaRPr lang="fr-FR" sz="1800" dirty="0">
                        <a:solidFill>
                          <a:srgbClr val="FF99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rgbClr val="C00000"/>
                          </a:solidFill>
                          <a:effectLst/>
                        </a:rPr>
                        <a:t>BB </a:t>
                      </a:r>
                      <a:endParaRPr lang="fr-FR" sz="1800" dirty="0">
                        <a:solidFill>
                          <a:srgbClr val="C000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fr-FR" sz="18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 err="1">
                          <a:solidFill>
                            <a:srgbClr val="0070C0"/>
                          </a:solidFill>
                          <a:effectLst/>
                        </a:rPr>
                        <a:t>Carbazinc</a:t>
                      </a:r>
                      <a:r>
                        <a:rPr lang="fr-FR" sz="1800" dirty="0">
                          <a:solidFill>
                            <a:srgbClr val="0070C0"/>
                          </a:solidFill>
                          <a:effectLst/>
                        </a:rPr>
                        <a:t> </a:t>
                      </a:r>
                      <a:endParaRPr lang="fr-FR" sz="1800" dirty="0">
                        <a:solidFill>
                          <a:srgbClr val="0070C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473369876"/>
                  </a:ext>
                </a:extLst>
              </a:tr>
              <a:tr h="334355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effectLst/>
                        </a:rPr>
                        <a:t>07-08/03/2023</a:t>
                      </a:r>
                      <a:endParaRPr lang="fr-FR" sz="1800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>
                          <a:solidFill>
                            <a:srgbClr val="FF9900"/>
                          </a:solidFill>
                          <a:effectLst/>
                        </a:rPr>
                        <a:t>Curatio</a:t>
                      </a:r>
                      <a:endParaRPr lang="fr-FR" sz="1800">
                        <a:solidFill>
                          <a:srgbClr val="FF99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C00000"/>
                          </a:solidFill>
                          <a:effectLst/>
                        </a:rPr>
                        <a:t>Curatio</a:t>
                      </a:r>
                      <a:endParaRPr lang="fr-FR" sz="1800" dirty="0">
                        <a:solidFill>
                          <a:srgbClr val="C000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err="1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Merpan</a:t>
                      </a:r>
                      <a:endParaRPr lang="fr-FR" sz="18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err="1">
                          <a:solidFill>
                            <a:srgbClr val="0070C0"/>
                          </a:solidFill>
                          <a:effectLst/>
                        </a:rPr>
                        <a:t>Merpan</a:t>
                      </a:r>
                      <a:endParaRPr lang="fr-FR" sz="1800" dirty="0">
                        <a:solidFill>
                          <a:srgbClr val="0070C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72147452"/>
                  </a:ext>
                </a:extLst>
              </a:tr>
              <a:tr h="334355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effectLst/>
                        </a:rPr>
                        <a:t>21/03/2023</a:t>
                      </a:r>
                      <a:endParaRPr lang="fr-FR" sz="1800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FF9900"/>
                          </a:solidFill>
                          <a:effectLst/>
                        </a:rPr>
                        <a:t>Curatio</a:t>
                      </a:r>
                      <a:endParaRPr lang="fr-FR" sz="1800" dirty="0">
                        <a:solidFill>
                          <a:srgbClr val="FF99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C00000"/>
                          </a:solidFill>
                          <a:effectLst/>
                        </a:rPr>
                        <a:t>Curatio</a:t>
                      </a:r>
                      <a:endParaRPr lang="fr-FR" sz="1800" dirty="0">
                        <a:solidFill>
                          <a:srgbClr val="C000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err="1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Syllit</a:t>
                      </a:r>
                      <a:r>
                        <a:rPr lang="fr-FR" sz="18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 Max</a:t>
                      </a:r>
                      <a:endParaRPr lang="fr-FR" sz="18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err="1">
                          <a:solidFill>
                            <a:srgbClr val="0070C0"/>
                          </a:solidFill>
                          <a:effectLst/>
                        </a:rPr>
                        <a:t>Syllit</a:t>
                      </a:r>
                      <a:r>
                        <a:rPr lang="fr-FR" sz="1800" dirty="0">
                          <a:solidFill>
                            <a:srgbClr val="0070C0"/>
                          </a:solidFill>
                          <a:effectLst/>
                        </a:rPr>
                        <a:t> Max</a:t>
                      </a:r>
                      <a:endParaRPr lang="fr-FR" sz="1800" dirty="0">
                        <a:solidFill>
                          <a:srgbClr val="0070C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62338621"/>
                  </a:ext>
                </a:extLst>
              </a:tr>
              <a:tr h="334355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effectLst/>
                        </a:rPr>
                        <a:t>06/04/2023</a:t>
                      </a:r>
                      <a:endParaRPr lang="fr-FR" sz="1800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FF9900"/>
                          </a:solidFill>
                          <a:effectLst/>
                        </a:rPr>
                        <a:t>Soufre</a:t>
                      </a:r>
                      <a:endParaRPr lang="fr-FR" sz="1800" dirty="0">
                        <a:solidFill>
                          <a:srgbClr val="FF99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C00000"/>
                          </a:solidFill>
                          <a:effectLst/>
                        </a:rPr>
                        <a:t>Soufre</a:t>
                      </a:r>
                      <a:endParaRPr lang="fr-FR" sz="1800" dirty="0">
                        <a:solidFill>
                          <a:srgbClr val="C000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err="1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Difcor</a:t>
                      </a:r>
                      <a:endParaRPr lang="fr-FR" sz="18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err="1">
                          <a:solidFill>
                            <a:srgbClr val="0070C0"/>
                          </a:solidFill>
                          <a:effectLst/>
                        </a:rPr>
                        <a:t>Difcor</a:t>
                      </a:r>
                      <a:endParaRPr lang="fr-FR" sz="1800" dirty="0">
                        <a:solidFill>
                          <a:srgbClr val="0070C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85869800"/>
                  </a:ext>
                </a:extLst>
              </a:tr>
              <a:tr h="334355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effectLst/>
                        </a:rPr>
                        <a:t>18/04/2023</a:t>
                      </a:r>
                      <a:endParaRPr lang="fr-FR" sz="1800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FF9900"/>
                          </a:solidFill>
                          <a:effectLst/>
                        </a:rPr>
                        <a:t>Soufre</a:t>
                      </a:r>
                      <a:endParaRPr lang="fr-FR" sz="1800" dirty="0">
                        <a:solidFill>
                          <a:srgbClr val="FF99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C00000"/>
                          </a:solidFill>
                          <a:effectLst/>
                        </a:rPr>
                        <a:t>Soufre</a:t>
                      </a:r>
                      <a:endParaRPr lang="fr-FR" sz="1800" dirty="0">
                        <a:solidFill>
                          <a:srgbClr val="C000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Signum</a:t>
                      </a:r>
                      <a:endParaRPr lang="fr-FR" sz="18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0070C0"/>
                          </a:solidFill>
                          <a:effectLst/>
                        </a:rPr>
                        <a:t>Signum</a:t>
                      </a:r>
                      <a:endParaRPr lang="fr-FR" sz="1800" dirty="0">
                        <a:solidFill>
                          <a:srgbClr val="0070C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709116542"/>
                  </a:ext>
                </a:extLst>
              </a:tr>
              <a:tr h="308114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effectLst/>
                        </a:rPr>
                        <a:t>28/04/2023</a:t>
                      </a:r>
                      <a:endParaRPr lang="fr-FR" sz="1800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FF9900"/>
                          </a:solidFill>
                          <a:effectLst/>
                        </a:rPr>
                        <a:t>Soufre</a:t>
                      </a:r>
                      <a:endParaRPr lang="fr-FR" sz="1800" dirty="0">
                        <a:solidFill>
                          <a:srgbClr val="FF99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C00000"/>
                          </a:solidFill>
                          <a:effectLst/>
                        </a:rPr>
                        <a:t>Soufre</a:t>
                      </a:r>
                      <a:endParaRPr lang="fr-FR" sz="1800" dirty="0">
                        <a:solidFill>
                          <a:srgbClr val="C000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Soufre</a:t>
                      </a:r>
                      <a:endParaRPr lang="fr-FR" sz="18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0070C0"/>
                          </a:solidFill>
                          <a:effectLst/>
                        </a:rPr>
                        <a:t>Soufre</a:t>
                      </a:r>
                      <a:endParaRPr lang="fr-FR" sz="1800" dirty="0">
                        <a:solidFill>
                          <a:srgbClr val="0070C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87503481"/>
                  </a:ext>
                </a:extLst>
              </a:tr>
              <a:tr h="334355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effectLst/>
                        </a:rPr>
                        <a:t>09/05/2023</a:t>
                      </a:r>
                      <a:endParaRPr lang="fr-FR" sz="1800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FF9900"/>
                          </a:solidFill>
                          <a:effectLst/>
                        </a:rPr>
                        <a:t>Soufre</a:t>
                      </a:r>
                      <a:endParaRPr lang="fr-FR" sz="1800" dirty="0">
                        <a:solidFill>
                          <a:srgbClr val="FF99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C00000"/>
                          </a:solidFill>
                          <a:effectLst/>
                        </a:rPr>
                        <a:t>Soufre</a:t>
                      </a:r>
                      <a:endParaRPr lang="fr-FR" sz="1800" dirty="0">
                        <a:solidFill>
                          <a:srgbClr val="C000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Soufre</a:t>
                      </a:r>
                      <a:endParaRPr lang="fr-FR" sz="18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>
                        <a:solidFill>
                          <a:srgbClr val="0070C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4191460129"/>
                  </a:ext>
                </a:extLst>
              </a:tr>
              <a:tr h="334355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effectLst/>
                        </a:rPr>
                        <a:t>23/05/2023</a:t>
                      </a:r>
                      <a:endParaRPr lang="fr-FR" sz="1800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FF9900"/>
                          </a:solidFill>
                          <a:effectLst/>
                        </a:rPr>
                        <a:t>Soufre</a:t>
                      </a:r>
                      <a:endParaRPr lang="fr-FR" sz="1800" dirty="0">
                        <a:solidFill>
                          <a:srgbClr val="FF99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C00000"/>
                          </a:solidFill>
                          <a:effectLst/>
                        </a:rPr>
                        <a:t>Soufre</a:t>
                      </a:r>
                      <a:endParaRPr lang="fr-FR" sz="1800" dirty="0">
                        <a:solidFill>
                          <a:srgbClr val="C000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Soufre</a:t>
                      </a:r>
                      <a:endParaRPr lang="fr-FR" sz="18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0070C0"/>
                          </a:solidFill>
                          <a:effectLst/>
                        </a:rPr>
                        <a:t>Signum</a:t>
                      </a:r>
                      <a:endParaRPr lang="fr-FR" sz="1800" dirty="0">
                        <a:solidFill>
                          <a:srgbClr val="0070C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795557606"/>
                  </a:ext>
                </a:extLst>
              </a:tr>
              <a:tr h="274962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effectLst/>
                        </a:rPr>
                        <a:t>26/05/2023</a:t>
                      </a:r>
                      <a:endParaRPr lang="fr-FR" sz="1800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FF9900"/>
                          </a:solidFill>
                          <a:effectLst/>
                        </a:rPr>
                        <a:t>Soufre</a:t>
                      </a:r>
                      <a:endParaRPr lang="fr-FR" sz="1800" dirty="0">
                        <a:solidFill>
                          <a:srgbClr val="FF99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C00000"/>
                          </a:solidFill>
                          <a:effectLst/>
                        </a:rPr>
                        <a:t>Soufre</a:t>
                      </a:r>
                      <a:endParaRPr lang="fr-FR" sz="1800" dirty="0">
                        <a:solidFill>
                          <a:srgbClr val="C000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Soufre</a:t>
                      </a:r>
                      <a:endParaRPr lang="fr-FR" sz="18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err="1">
                          <a:solidFill>
                            <a:srgbClr val="0070C0"/>
                          </a:solidFill>
                          <a:effectLst/>
                        </a:rPr>
                        <a:t>Signum</a:t>
                      </a:r>
                      <a:endParaRPr lang="fr-FR" sz="1800" dirty="0">
                        <a:solidFill>
                          <a:srgbClr val="0070C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842363452"/>
                  </a:ext>
                </a:extLst>
              </a:tr>
              <a:tr h="274962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effectLst/>
                        </a:rPr>
                        <a:t>29/06/2023</a:t>
                      </a:r>
                      <a:endParaRPr lang="fr-FR" sz="1800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FF9900"/>
                          </a:solidFill>
                          <a:effectLst/>
                        </a:rPr>
                        <a:t>Julietta</a:t>
                      </a:r>
                      <a:endParaRPr lang="fr-FR" sz="1800" dirty="0">
                        <a:solidFill>
                          <a:srgbClr val="FF99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err="1">
                          <a:solidFill>
                            <a:srgbClr val="C00000"/>
                          </a:solidFill>
                          <a:effectLst/>
                        </a:rPr>
                        <a:t>Armicarb</a:t>
                      </a:r>
                      <a:endParaRPr lang="fr-FR" sz="1800" dirty="0">
                        <a:solidFill>
                          <a:srgbClr val="C000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err="1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Armicarb</a:t>
                      </a:r>
                      <a:endParaRPr lang="fr-FR" sz="18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err="1">
                          <a:solidFill>
                            <a:srgbClr val="0070C0"/>
                          </a:solidFill>
                          <a:effectLst/>
                        </a:rPr>
                        <a:t>Revysion</a:t>
                      </a:r>
                      <a:endParaRPr lang="fr-FR" sz="1800" dirty="0">
                        <a:solidFill>
                          <a:srgbClr val="0070C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777535568"/>
                  </a:ext>
                </a:extLst>
              </a:tr>
              <a:tr h="349528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effectLst/>
                        </a:rPr>
                        <a:t>06/07/2023</a:t>
                      </a:r>
                      <a:endParaRPr lang="fr-FR" sz="1800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FF9900"/>
                          </a:solidFill>
                          <a:effectLst/>
                        </a:rPr>
                        <a:t>Julietta</a:t>
                      </a:r>
                      <a:endParaRPr lang="fr-FR" sz="1800" dirty="0">
                        <a:solidFill>
                          <a:srgbClr val="FF99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err="1">
                          <a:solidFill>
                            <a:srgbClr val="C00000"/>
                          </a:solidFill>
                          <a:effectLst/>
                        </a:rPr>
                        <a:t>Armicarb</a:t>
                      </a:r>
                      <a:endParaRPr lang="fr-FR" sz="1800" dirty="0">
                        <a:solidFill>
                          <a:srgbClr val="C000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err="1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Armicarb</a:t>
                      </a:r>
                      <a:endParaRPr lang="fr-FR" sz="18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0070C0"/>
                          </a:solidFill>
                          <a:effectLst/>
                        </a:rPr>
                        <a:t>Luna </a:t>
                      </a:r>
                      <a:r>
                        <a:rPr lang="fr-FR" sz="1800" dirty="0" err="1">
                          <a:solidFill>
                            <a:srgbClr val="0070C0"/>
                          </a:solidFill>
                          <a:effectLst/>
                        </a:rPr>
                        <a:t>experience</a:t>
                      </a:r>
                      <a:endParaRPr lang="fr-FR" sz="1800" dirty="0">
                        <a:solidFill>
                          <a:srgbClr val="0070C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92787889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89F52DE2-1F47-FED5-9851-FADAE58DEE40}"/>
              </a:ext>
            </a:extLst>
          </p:cNvPr>
          <p:cNvSpPr txBox="1"/>
          <p:nvPr/>
        </p:nvSpPr>
        <p:spPr>
          <a:xfrm>
            <a:off x="400802" y="5554977"/>
            <a:ext cx="83580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Lessivage donc application du 23/05 refaite le 26/05/2023</a:t>
            </a:r>
          </a:p>
        </p:txBody>
      </p: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8916089C-4CFA-E0C9-CF4B-D72241635B60}"/>
              </a:ext>
            </a:extLst>
          </p:cNvPr>
          <p:cNvCxnSpPr>
            <a:cxnSpLocks/>
          </p:cNvCxnSpPr>
          <p:nvPr/>
        </p:nvCxnSpPr>
        <p:spPr>
          <a:xfrm>
            <a:off x="1187624" y="4725144"/>
            <a:ext cx="0" cy="829833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Ellipse 10">
            <a:extLst>
              <a:ext uri="{FF2B5EF4-FFF2-40B4-BE49-F238E27FC236}">
                <a16:creationId xmlns:a16="http://schemas.microsoft.com/office/drawing/2014/main" id="{3DB710D9-6B42-01CA-E793-2EEF4B7383F9}"/>
              </a:ext>
            </a:extLst>
          </p:cNvPr>
          <p:cNvSpPr/>
          <p:nvPr/>
        </p:nvSpPr>
        <p:spPr>
          <a:xfrm>
            <a:off x="507716" y="4005064"/>
            <a:ext cx="1522512" cy="720080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13599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B541B1-27CC-1B48-87D4-198F3A6B2A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540296"/>
          </a:xfrm>
        </p:spPr>
        <p:txBody>
          <a:bodyPr>
            <a:normAutofit fontScale="90000"/>
          </a:bodyPr>
          <a:lstStyle/>
          <a:p>
            <a:r>
              <a:rPr lang="fr-FR" dirty="0"/>
              <a:t>Résultats </a:t>
            </a:r>
            <a:r>
              <a:rPr lang="fr-FR" dirty="0" err="1"/>
              <a:t>Ecopêche</a:t>
            </a:r>
            <a:endParaRPr lang="fr-FR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B969943-CD33-B207-F678-720F689FF1AD}"/>
              </a:ext>
            </a:extLst>
          </p:cNvPr>
          <p:cNvSpPr/>
          <p:nvPr/>
        </p:nvSpPr>
        <p:spPr>
          <a:xfrm>
            <a:off x="179512" y="6308191"/>
            <a:ext cx="8784976" cy="548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7B3103B-BC56-A3FF-5571-9843DBC2011E}"/>
              </a:ext>
            </a:extLst>
          </p:cNvPr>
          <p:cNvSpPr txBox="1"/>
          <p:nvPr/>
        </p:nvSpPr>
        <p:spPr>
          <a:xfrm>
            <a:off x="593132" y="5362427"/>
            <a:ext cx="8229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FRUITS PFI meilleur comportement : Gain 10-12 jours par rapport à ECO et BIO</a:t>
            </a:r>
          </a:p>
          <a:p>
            <a:r>
              <a:rPr lang="fr-FR" dirty="0"/>
              <a:t>0 RESIDUS : Résultats intermédiaires :  Gain 4/5 jours par rapport à ECO et BIO</a:t>
            </a:r>
          </a:p>
          <a:p>
            <a:r>
              <a:rPr lang="fr-FR" dirty="0"/>
              <a:t>	Résultats statistiquement significatifs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F99671D-3513-A008-38A7-376F1B5022B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981" b="19860"/>
          <a:stretch/>
        </p:blipFill>
        <p:spPr>
          <a:xfrm>
            <a:off x="421683" y="780483"/>
            <a:ext cx="8572499" cy="432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475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29208" y="219236"/>
            <a:ext cx="8229600" cy="540296"/>
          </a:xfrm>
        </p:spPr>
        <p:txBody>
          <a:bodyPr>
            <a:normAutofit fontScale="90000"/>
          </a:bodyPr>
          <a:lstStyle/>
          <a:p>
            <a:r>
              <a:rPr lang="fr-FR" dirty="0"/>
              <a:t>Traitements Ecophyto 2023</a:t>
            </a:r>
          </a:p>
        </p:txBody>
      </p:sp>
      <p:sp>
        <p:nvSpPr>
          <p:cNvPr id="5" name="Rectangle 4"/>
          <p:cNvSpPr/>
          <p:nvPr/>
        </p:nvSpPr>
        <p:spPr>
          <a:xfrm>
            <a:off x="179512" y="5733256"/>
            <a:ext cx="8712968" cy="9361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7F4210DC-FC51-D994-0978-59B11B4A5C45}"/>
              </a:ext>
            </a:extLst>
          </p:cNvPr>
          <p:cNvGraphicFramePr>
            <a:graphicFrameLocks noGrp="1"/>
          </p:cNvGraphicFramePr>
          <p:nvPr/>
        </p:nvGraphicFramePr>
        <p:xfrm>
          <a:off x="395535" y="759532"/>
          <a:ext cx="8496945" cy="491687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99389">
                  <a:extLst>
                    <a:ext uri="{9D8B030D-6E8A-4147-A177-3AD203B41FA5}">
                      <a16:colId xmlns:a16="http://schemas.microsoft.com/office/drawing/2014/main" val="878441985"/>
                    </a:ext>
                  </a:extLst>
                </a:gridCol>
                <a:gridCol w="1699389">
                  <a:extLst>
                    <a:ext uri="{9D8B030D-6E8A-4147-A177-3AD203B41FA5}">
                      <a16:colId xmlns:a16="http://schemas.microsoft.com/office/drawing/2014/main" val="2021691417"/>
                    </a:ext>
                  </a:extLst>
                </a:gridCol>
                <a:gridCol w="1699389">
                  <a:extLst>
                    <a:ext uri="{9D8B030D-6E8A-4147-A177-3AD203B41FA5}">
                      <a16:colId xmlns:a16="http://schemas.microsoft.com/office/drawing/2014/main" val="1955888615"/>
                    </a:ext>
                  </a:extLst>
                </a:gridCol>
                <a:gridCol w="1699389">
                  <a:extLst>
                    <a:ext uri="{9D8B030D-6E8A-4147-A177-3AD203B41FA5}">
                      <a16:colId xmlns:a16="http://schemas.microsoft.com/office/drawing/2014/main" val="1540644847"/>
                    </a:ext>
                  </a:extLst>
                </a:gridCol>
                <a:gridCol w="1699389">
                  <a:extLst>
                    <a:ext uri="{9D8B030D-6E8A-4147-A177-3AD203B41FA5}">
                      <a16:colId xmlns:a16="http://schemas.microsoft.com/office/drawing/2014/main" val="4132651219"/>
                    </a:ext>
                  </a:extLst>
                </a:gridCol>
              </a:tblGrid>
              <a:tr h="334355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effectLst/>
                        </a:rPr>
                        <a:t> </a:t>
                      </a:r>
                      <a:endParaRPr lang="fr-FR" sz="1800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FF9900"/>
                          </a:solidFill>
                          <a:effectLst/>
                        </a:rPr>
                        <a:t>ECO</a:t>
                      </a:r>
                      <a:endParaRPr lang="fr-FR" sz="1800" dirty="0">
                        <a:solidFill>
                          <a:srgbClr val="FF99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C00000"/>
                          </a:solidFill>
                          <a:effectLst/>
                        </a:rPr>
                        <a:t>BIO</a:t>
                      </a:r>
                      <a:endParaRPr lang="fr-FR" sz="1800" dirty="0">
                        <a:solidFill>
                          <a:srgbClr val="C000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0 RES</a:t>
                      </a:r>
                      <a:endParaRPr lang="fr-FR" sz="18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0070C0"/>
                          </a:solidFill>
                          <a:effectLst/>
                        </a:rPr>
                        <a:t>PFI</a:t>
                      </a:r>
                      <a:endParaRPr lang="fr-FR" sz="1800" dirty="0">
                        <a:solidFill>
                          <a:srgbClr val="0070C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1566227"/>
                  </a:ext>
                </a:extLst>
              </a:tr>
              <a:tr h="334355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effectLst/>
                        </a:rPr>
                        <a:t>03/02/2023</a:t>
                      </a:r>
                      <a:endParaRPr lang="fr-FR" sz="1800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FF9900"/>
                          </a:solidFill>
                          <a:effectLst/>
                        </a:rPr>
                        <a:t>-</a:t>
                      </a:r>
                      <a:endParaRPr lang="fr-FR" sz="1800" dirty="0">
                        <a:solidFill>
                          <a:srgbClr val="FF99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C00000"/>
                          </a:solidFill>
                          <a:effectLst/>
                        </a:rPr>
                        <a:t>BB</a:t>
                      </a:r>
                      <a:endParaRPr lang="fr-FR" sz="1800" dirty="0">
                        <a:solidFill>
                          <a:srgbClr val="C000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BB</a:t>
                      </a:r>
                      <a:endParaRPr lang="fr-FR" sz="18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0070C0"/>
                          </a:solidFill>
                          <a:effectLst/>
                        </a:rPr>
                        <a:t>BB</a:t>
                      </a:r>
                      <a:endParaRPr lang="fr-FR" sz="1800" dirty="0">
                        <a:solidFill>
                          <a:srgbClr val="0070C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796004319"/>
                  </a:ext>
                </a:extLst>
              </a:tr>
              <a:tr h="334355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effectLst/>
                        </a:rPr>
                        <a:t>16/02/2023</a:t>
                      </a:r>
                      <a:endParaRPr lang="fr-FR" sz="1800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 err="1">
                          <a:solidFill>
                            <a:srgbClr val="FF9900"/>
                          </a:solidFill>
                          <a:effectLst/>
                        </a:rPr>
                        <a:t>Curatio</a:t>
                      </a:r>
                      <a:endParaRPr lang="fr-FR" sz="1800" dirty="0">
                        <a:solidFill>
                          <a:srgbClr val="FF99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C00000"/>
                          </a:solidFill>
                          <a:effectLst/>
                        </a:rPr>
                        <a:t>BB</a:t>
                      </a:r>
                      <a:endParaRPr lang="fr-FR" sz="1800" dirty="0">
                        <a:solidFill>
                          <a:srgbClr val="C000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err="1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Carbazinc</a:t>
                      </a:r>
                      <a:endParaRPr lang="fr-FR" sz="18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err="1">
                          <a:solidFill>
                            <a:srgbClr val="0070C0"/>
                          </a:solidFill>
                          <a:effectLst/>
                        </a:rPr>
                        <a:t>Carbazinc</a:t>
                      </a:r>
                      <a:endParaRPr lang="fr-FR" sz="1800" dirty="0">
                        <a:solidFill>
                          <a:srgbClr val="0070C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440221518"/>
                  </a:ext>
                </a:extLst>
              </a:tr>
              <a:tr h="334355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effectLst/>
                        </a:rPr>
                        <a:t>22-24/02/2023</a:t>
                      </a:r>
                      <a:endParaRPr lang="fr-FR" sz="1800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FF9900"/>
                          </a:solidFill>
                          <a:effectLst/>
                        </a:rPr>
                        <a:t>Curatio</a:t>
                      </a:r>
                      <a:endParaRPr lang="fr-FR" sz="1800" dirty="0">
                        <a:solidFill>
                          <a:srgbClr val="FF99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rgbClr val="C00000"/>
                          </a:solidFill>
                          <a:effectLst/>
                        </a:rPr>
                        <a:t>BB </a:t>
                      </a:r>
                      <a:endParaRPr lang="fr-FR" sz="1800" dirty="0">
                        <a:solidFill>
                          <a:srgbClr val="C000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fr-FR" sz="18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 err="1">
                          <a:solidFill>
                            <a:srgbClr val="0070C0"/>
                          </a:solidFill>
                          <a:effectLst/>
                        </a:rPr>
                        <a:t>Carbazinc</a:t>
                      </a:r>
                      <a:r>
                        <a:rPr lang="fr-FR" sz="1800" dirty="0">
                          <a:solidFill>
                            <a:srgbClr val="0070C0"/>
                          </a:solidFill>
                          <a:effectLst/>
                        </a:rPr>
                        <a:t> </a:t>
                      </a:r>
                      <a:endParaRPr lang="fr-FR" sz="1800" dirty="0">
                        <a:solidFill>
                          <a:srgbClr val="0070C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473369876"/>
                  </a:ext>
                </a:extLst>
              </a:tr>
              <a:tr h="334355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effectLst/>
                        </a:rPr>
                        <a:t>07-08/03/2023</a:t>
                      </a:r>
                      <a:endParaRPr lang="fr-FR" sz="1800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>
                          <a:solidFill>
                            <a:srgbClr val="FF9900"/>
                          </a:solidFill>
                          <a:effectLst/>
                        </a:rPr>
                        <a:t>Curatio</a:t>
                      </a:r>
                      <a:endParaRPr lang="fr-FR" sz="1800">
                        <a:solidFill>
                          <a:srgbClr val="FF99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C00000"/>
                          </a:solidFill>
                          <a:effectLst/>
                        </a:rPr>
                        <a:t>Curatio</a:t>
                      </a:r>
                      <a:endParaRPr lang="fr-FR" sz="1800" dirty="0">
                        <a:solidFill>
                          <a:srgbClr val="C000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err="1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Merpan</a:t>
                      </a:r>
                      <a:endParaRPr lang="fr-FR" sz="18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err="1">
                          <a:solidFill>
                            <a:srgbClr val="0070C0"/>
                          </a:solidFill>
                          <a:effectLst/>
                        </a:rPr>
                        <a:t>Merpan</a:t>
                      </a:r>
                      <a:endParaRPr lang="fr-FR" sz="1800" dirty="0">
                        <a:solidFill>
                          <a:srgbClr val="0070C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72147452"/>
                  </a:ext>
                </a:extLst>
              </a:tr>
              <a:tr h="334355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effectLst/>
                        </a:rPr>
                        <a:t>21/03/2023</a:t>
                      </a:r>
                      <a:endParaRPr lang="fr-FR" sz="1800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FF9900"/>
                          </a:solidFill>
                          <a:effectLst/>
                        </a:rPr>
                        <a:t>Curatio</a:t>
                      </a:r>
                      <a:endParaRPr lang="fr-FR" sz="1800" dirty="0">
                        <a:solidFill>
                          <a:srgbClr val="FF99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C00000"/>
                          </a:solidFill>
                          <a:effectLst/>
                        </a:rPr>
                        <a:t>Curatio</a:t>
                      </a:r>
                      <a:endParaRPr lang="fr-FR" sz="1800" dirty="0">
                        <a:solidFill>
                          <a:srgbClr val="C000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err="1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Syllit</a:t>
                      </a:r>
                      <a:r>
                        <a:rPr lang="fr-FR" sz="18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 Max</a:t>
                      </a:r>
                      <a:endParaRPr lang="fr-FR" sz="18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err="1">
                          <a:solidFill>
                            <a:srgbClr val="0070C0"/>
                          </a:solidFill>
                          <a:effectLst/>
                        </a:rPr>
                        <a:t>Syllit</a:t>
                      </a:r>
                      <a:r>
                        <a:rPr lang="fr-FR" sz="1800" dirty="0">
                          <a:solidFill>
                            <a:srgbClr val="0070C0"/>
                          </a:solidFill>
                          <a:effectLst/>
                        </a:rPr>
                        <a:t> Max</a:t>
                      </a:r>
                      <a:endParaRPr lang="fr-FR" sz="1800" dirty="0">
                        <a:solidFill>
                          <a:srgbClr val="0070C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62338621"/>
                  </a:ext>
                </a:extLst>
              </a:tr>
              <a:tr h="334355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effectLst/>
                        </a:rPr>
                        <a:t>06/04/2023</a:t>
                      </a:r>
                      <a:endParaRPr lang="fr-FR" sz="1800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FF9900"/>
                          </a:solidFill>
                          <a:effectLst/>
                        </a:rPr>
                        <a:t>Soufre</a:t>
                      </a:r>
                      <a:endParaRPr lang="fr-FR" sz="1800" dirty="0">
                        <a:solidFill>
                          <a:srgbClr val="FF99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C00000"/>
                          </a:solidFill>
                          <a:effectLst/>
                        </a:rPr>
                        <a:t>Soufre</a:t>
                      </a:r>
                      <a:endParaRPr lang="fr-FR" sz="1800" dirty="0">
                        <a:solidFill>
                          <a:srgbClr val="C000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err="1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Difcor</a:t>
                      </a:r>
                      <a:endParaRPr lang="fr-FR" sz="18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err="1">
                          <a:solidFill>
                            <a:srgbClr val="0070C0"/>
                          </a:solidFill>
                          <a:effectLst/>
                        </a:rPr>
                        <a:t>Difcor</a:t>
                      </a:r>
                      <a:endParaRPr lang="fr-FR" sz="1800" dirty="0">
                        <a:solidFill>
                          <a:srgbClr val="0070C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85869800"/>
                  </a:ext>
                </a:extLst>
              </a:tr>
              <a:tr h="334355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effectLst/>
                        </a:rPr>
                        <a:t>18/04/2023</a:t>
                      </a:r>
                      <a:endParaRPr lang="fr-FR" sz="1800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FF9900"/>
                          </a:solidFill>
                          <a:effectLst/>
                        </a:rPr>
                        <a:t>Soufre</a:t>
                      </a:r>
                      <a:endParaRPr lang="fr-FR" sz="1800" dirty="0">
                        <a:solidFill>
                          <a:srgbClr val="FF99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C00000"/>
                          </a:solidFill>
                          <a:effectLst/>
                        </a:rPr>
                        <a:t>Soufre</a:t>
                      </a:r>
                      <a:endParaRPr lang="fr-FR" sz="1800" dirty="0">
                        <a:solidFill>
                          <a:srgbClr val="C000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Signum</a:t>
                      </a:r>
                      <a:endParaRPr lang="fr-FR" sz="18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0070C0"/>
                          </a:solidFill>
                          <a:effectLst/>
                        </a:rPr>
                        <a:t>Signum</a:t>
                      </a:r>
                      <a:endParaRPr lang="fr-FR" sz="1800" dirty="0">
                        <a:solidFill>
                          <a:srgbClr val="0070C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709116542"/>
                  </a:ext>
                </a:extLst>
              </a:tr>
              <a:tr h="308114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effectLst/>
                        </a:rPr>
                        <a:t>28/04/2023</a:t>
                      </a:r>
                      <a:endParaRPr lang="fr-FR" sz="1800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FF9900"/>
                          </a:solidFill>
                          <a:effectLst/>
                        </a:rPr>
                        <a:t>Soufre</a:t>
                      </a:r>
                      <a:endParaRPr lang="fr-FR" sz="1800" dirty="0">
                        <a:solidFill>
                          <a:srgbClr val="FF99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C00000"/>
                          </a:solidFill>
                          <a:effectLst/>
                        </a:rPr>
                        <a:t>Soufre</a:t>
                      </a:r>
                      <a:endParaRPr lang="fr-FR" sz="1800" dirty="0">
                        <a:solidFill>
                          <a:srgbClr val="C000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Soufre</a:t>
                      </a:r>
                      <a:endParaRPr lang="fr-FR" sz="18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0070C0"/>
                          </a:solidFill>
                          <a:effectLst/>
                        </a:rPr>
                        <a:t>Soufre</a:t>
                      </a:r>
                      <a:endParaRPr lang="fr-FR" sz="1800" dirty="0">
                        <a:solidFill>
                          <a:srgbClr val="0070C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87503481"/>
                  </a:ext>
                </a:extLst>
              </a:tr>
              <a:tr h="334355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effectLst/>
                        </a:rPr>
                        <a:t>09/05/2023</a:t>
                      </a:r>
                      <a:endParaRPr lang="fr-FR" sz="1800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FF9900"/>
                          </a:solidFill>
                          <a:effectLst/>
                        </a:rPr>
                        <a:t>Soufre</a:t>
                      </a:r>
                      <a:endParaRPr lang="fr-FR" sz="1800" dirty="0">
                        <a:solidFill>
                          <a:srgbClr val="FF99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C00000"/>
                          </a:solidFill>
                          <a:effectLst/>
                        </a:rPr>
                        <a:t>Soufre</a:t>
                      </a:r>
                      <a:endParaRPr lang="fr-FR" sz="1800" dirty="0">
                        <a:solidFill>
                          <a:srgbClr val="C000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Soufre</a:t>
                      </a:r>
                      <a:endParaRPr lang="fr-FR" sz="18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>
                        <a:solidFill>
                          <a:srgbClr val="0070C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4191460129"/>
                  </a:ext>
                </a:extLst>
              </a:tr>
              <a:tr h="334355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effectLst/>
                        </a:rPr>
                        <a:t>23/05/2023</a:t>
                      </a:r>
                      <a:endParaRPr lang="fr-FR" sz="1800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FF9900"/>
                          </a:solidFill>
                          <a:effectLst/>
                        </a:rPr>
                        <a:t>Soufre</a:t>
                      </a:r>
                      <a:endParaRPr lang="fr-FR" sz="1800" dirty="0">
                        <a:solidFill>
                          <a:srgbClr val="FF99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C00000"/>
                          </a:solidFill>
                          <a:effectLst/>
                        </a:rPr>
                        <a:t>Soufre</a:t>
                      </a:r>
                      <a:endParaRPr lang="fr-FR" sz="1800" dirty="0">
                        <a:solidFill>
                          <a:srgbClr val="C000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Soufre</a:t>
                      </a:r>
                      <a:endParaRPr lang="fr-FR" sz="18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0070C0"/>
                          </a:solidFill>
                          <a:effectLst/>
                        </a:rPr>
                        <a:t>Signum</a:t>
                      </a:r>
                      <a:endParaRPr lang="fr-FR" sz="1800" dirty="0">
                        <a:solidFill>
                          <a:srgbClr val="0070C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795557606"/>
                  </a:ext>
                </a:extLst>
              </a:tr>
              <a:tr h="274962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effectLst/>
                        </a:rPr>
                        <a:t>26/05/2023</a:t>
                      </a:r>
                      <a:endParaRPr lang="fr-FR" sz="1800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FF9900"/>
                          </a:solidFill>
                          <a:effectLst/>
                        </a:rPr>
                        <a:t>Soufre</a:t>
                      </a:r>
                      <a:endParaRPr lang="fr-FR" sz="1800" dirty="0">
                        <a:solidFill>
                          <a:srgbClr val="FF99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C00000"/>
                          </a:solidFill>
                          <a:effectLst/>
                        </a:rPr>
                        <a:t>Soufre</a:t>
                      </a:r>
                      <a:endParaRPr lang="fr-FR" sz="1800" dirty="0">
                        <a:solidFill>
                          <a:srgbClr val="C000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Soufre</a:t>
                      </a:r>
                      <a:endParaRPr lang="fr-FR" sz="18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err="1">
                          <a:solidFill>
                            <a:srgbClr val="0070C0"/>
                          </a:solidFill>
                          <a:effectLst/>
                        </a:rPr>
                        <a:t>Signum</a:t>
                      </a:r>
                      <a:endParaRPr lang="fr-FR" sz="1800" dirty="0">
                        <a:solidFill>
                          <a:srgbClr val="0070C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842363452"/>
                  </a:ext>
                </a:extLst>
              </a:tr>
              <a:tr h="274962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effectLst/>
                        </a:rPr>
                        <a:t>29/06/2023</a:t>
                      </a:r>
                      <a:endParaRPr lang="fr-FR" sz="1800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FF9900"/>
                          </a:solidFill>
                          <a:effectLst/>
                        </a:rPr>
                        <a:t>Julietta</a:t>
                      </a:r>
                      <a:endParaRPr lang="fr-FR" sz="1800" dirty="0">
                        <a:solidFill>
                          <a:srgbClr val="FF99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err="1">
                          <a:solidFill>
                            <a:srgbClr val="C00000"/>
                          </a:solidFill>
                          <a:effectLst/>
                        </a:rPr>
                        <a:t>Armicarb</a:t>
                      </a:r>
                      <a:endParaRPr lang="fr-FR" sz="1800" dirty="0">
                        <a:solidFill>
                          <a:srgbClr val="C000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err="1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Armicarb</a:t>
                      </a:r>
                      <a:endParaRPr lang="fr-FR" sz="18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err="1">
                          <a:solidFill>
                            <a:srgbClr val="0070C0"/>
                          </a:solidFill>
                          <a:effectLst/>
                        </a:rPr>
                        <a:t>Revysion</a:t>
                      </a:r>
                      <a:endParaRPr lang="fr-FR" sz="1800" dirty="0">
                        <a:solidFill>
                          <a:srgbClr val="0070C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777535568"/>
                  </a:ext>
                </a:extLst>
              </a:tr>
              <a:tr h="349528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effectLst/>
                        </a:rPr>
                        <a:t>06/07/2023</a:t>
                      </a:r>
                      <a:endParaRPr lang="fr-FR" sz="1800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FF9900"/>
                          </a:solidFill>
                          <a:effectLst/>
                        </a:rPr>
                        <a:t>Julietta</a:t>
                      </a:r>
                      <a:endParaRPr lang="fr-FR" sz="1800" dirty="0">
                        <a:solidFill>
                          <a:srgbClr val="FF99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err="1">
                          <a:solidFill>
                            <a:srgbClr val="C00000"/>
                          </a:solidFill>
                          <a:effectLst/>
                        </a:rPr>
                        <a:t>Armicarb</a:t>
                      </a:r>
                      <a:endParaRPr lang="fr-FR" sz="1800" dirty="0">
                        <a:solidFill>
                          <a:srgbClr val="C000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err="1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Armicarb</a:t>
                      </a:r>
                      <a:endParaRPr lang="fr-FR" sz="18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0070C0"/>
                          </a:solidFill>
                          <a:effectLst/>
                        </a:rPr>
                        <a:t>Luna </a:t>
                      </a:r>
                      <a:r>
                        <a:rPr lang="fr-FR" sz="1800" dirty="0" err="1">
                          <a:solidFill>
                            <a:srgbClr val="0070C0"/>
                          </a:solidFill>
                          <a:effectLst/>
                        </a:rPr>
                        <a:t>experience</a:t>
                      </a:r>
                      <a:endParaRPr lang="fr-FR" sz="1800" dirty="0">
                        <a:solidFill>
                          <a:srgbClr val="0070C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92787889"/>
                  </a:ext>
                </a:extLst>
              </a:tr>
              <a:tr h="278592">
                <a:tc>
                  <a:txBody>
                    <a:bodyPr/>
                    <a:lstStyle/>
                    <a:p>
                      <a:pPr algn="just"/>
                      <a:r>
                        <a:rPr lang="fr-FR" sz="1800" dirty="0">
                          <a:effectLst/>
                        </a:rPr>
                        <a:t> </a:t>
                      </a:r>
                      <a:endParaRPr lang="fr-FR" sz="1800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>
                          <a:solidFill>
                            <a:srgbClr val="7030A0"/>
                          </a:solidFill>
                          <a:effectLst/>
                        </a:rPr>
                        <a:t>a</a:t>
                      </a:r>
                      <a:endParaRPr lang="fr-FR" sz="2400" dirty="0">
                        <a:solidFill>
                          <a:srgbClr val="7030A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>
                          <a:solidFill>
                            <a:srgbClr val="7030A0"/>
                          </a:solidFill>
                          <a:effectLst/>
                        </a:rPr>
                        <a:t>a</a:t>
                      </a:r>
                      <a:endParaRPr lang="fr-FR" sz="2400" dirty="0">
                        <a:solidFill>
                          <a:srgbClr val="7030A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>
                          <a:solidFill>
                            <a:srgbClr val="C00000"/>
                          </a:solidFill>
                          <a:effectLst/>
                        </a:rPr>
                        <a:t>b</a:t>
                      </a:r>
                      <a:endParaRPr lang="fr-FR" sz="2400" dirty="0">
                        <a:solidFill>
                          <a:srgbClr val="C000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>
                          <a:solidFill>
                            <a:srgbClr val="FF6600"/>
                          </a:solidFill>
                          <a:effectLst/>
                        </a:rPr>
                        <a:t>c</a:t>
                      </a:r>
                      <a:endParaRPr lang="fr-FR" sz="2400" dirty="0">
                        <a:solidFill>
                          <a:srgbClr val="FF66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444385108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E0708647-A7BE-1807-562C-DF2D42EED85B}"/>
              </a:ext>
            </a:extLst>
          </p:cNvPr>
          <p:cNvSpPr txBox="1"/>
          <p:nvPr/>
        </p:nvSpPr>
        <p:spPr>
          <a:xfrm>
            <a:off x="719572" y="5724633"/>
            <a:ext cx="80648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=&gt; Biocontrôles seuls juste avant récolte insuffisants</a:t>
            </a:r>
          </a:p>
          <a:p>
            <a:r>
              <a:rPr lang="fr-FR" dirty="0"/>
              <a:t>=&gt; traitements chimique d’avril, effet significatif sur Monilia : réduction de 40 à 60% 	sur les 7 premiers jours de conservation</a:t>
            </a:r>
          </a:p>
        </p:txBody>
      </p:sp>
    </p:spTree>
    <p:extLst>
      <p:ext uri="{BB962C8B-B14F-4D97-AF65-F5344CB8AC3E}">
        <p14:creationId xmlns:p14="http://schemas.microsoft.com/office/powerpoint/2010/main" val="33999359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F5155E-A879-EEF8-35EF-D89397D791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179362"/>
            <a:ext cx="8229600" cy="522312"/>
          </a:xfrm>
        </p:spPr>
        <p:txBody>
          <a:bodyPr>
            <a:normAutofit fontScale="90000"/>
          </a:bodyPr>
          <a:lstStyle/>
          <a:p>
            <a:r>
              <a:rPr lang="fr-FR" dirty="0"/>
              <a:t>Conditions météorologiques</a:t>
            </a:r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8DE1C4E0-943A-3225-0355-F62D1832D561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620" y="836712"/>
            <a:ext cx="8582759" cy="560764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986759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29208" y="219236"/>
            <a:ext cx="8229600" cy="540296"/>
          </a:xfrm>
        </p:spPr>
        <p:txBody>
          <a:bodyPr>
            <a:normAutofit fontScale="90000"/>
          </a:bodyPr>
          <a:lstStyle/>
          <a:p>
            <a:r>
              <a:rPr lang="fr-FR" dirty="0"/>
              <a:t>Traitements Ecophyto 2022</a:t>
            </a:r>
          </a:p>
        </p:txBody>
      </p:sp>
      <p:sp>
        <p:nvSpPr>
          <p:cNvPr id="5" name="Rectangle 4"/>
          <p:cNvSpPr/>
          <p:nvPr/>
        </p:nvSpPr>
        <p:spPr>
          <a:xfrm>
            <a:off x="179512" y="5733256"/>
            <a:ext cx="8712968" cy="9361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611560" y="5589240"/>
            <a:ext cx="8064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-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7F4210DC-FC51-D994-0978-59B11B4A5C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2377947"/>
              </p:ext>
            </p:extLst>
          </p:nvPr>
        </p:nvGraphicFramePr>
        <p:xfrm>
          <a:off x="395536" y="899428"/>
          <a:ext cx="8496945" cy="56912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99389">
                  <a:extLst>
                    <a:ext uri="{9D8B030D-6E8A-4147-A177-3AD203B41FA5}">
                      <a16:colId xmlns:a16="http://schemas.microsoft.com/office/drawing/2014/main" val="878441985"/>
                    </a:ext>
                  </a:extLst>
                </a:gridCol>
                <a:gridCol w="1699389">
                  <a:extLst>
                    <a:ext uri="{9D8B030D-6E8A-4147-A177-3AD203B41FA5}">
                      <a16:colId xmlns:a16="http://schemas.microsoft.com/office/drawing/2014/main" val="2021691417"/>
                    </a:ext>
                  </a:extLst>
                </a:gridCol>
                <a:gridCol w="1699389">
                  <a:extLst>
                    <a:ext uri="{9D8B030D-6E8A-4147-A177-3AD203B41FA5}">
                      <a16:colId xmlns:a16="http://schemas.microsoft.com/office/drawing/2014/main" val="1955888615"/>
                    </a:ext>
                  </a:extLst>
                </a:gridCol>
                <a:gridCol w="1699389">
                  <a:extLst>
                    <a:ext uri="{9D8B030D-6E8A-4147-A177-3AD203B41FA5}">
                      <a16:colId xmlns:a16="http://schemas.microsoft.com/office/drawing/2014/main" val="1540644847"/>
                    </a:ext>
                  </a:extLst>
                </a:gridCol>
                <a:gridCol w="1699389">
                  <a:extLst>
                    <a:ext uri="{9D8B030D-6E8A-4147-A177-3AD203B41FA5}">
                      <a16:colId xmlns:a16="http://schemas.microsoft.com/office/drawing/2014/main" val="4132651219"/>
                    </a:ext>
                  </a:extLst>
                </a:gridCol>
              </a:tblGrid>
              <a:tr h="340035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effectLst/>
                        </a:rPr>
                        <a:t> </a:t>
                      </a:r>
                      <a:endParaRPr lang="fr-FR" sz="1800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FF9900"/>
                          </a:solidFill>
                          <a:effectLst/>
                        </a:rPr>
                        <a:t>ECO</a:t>
                      </a:r>
                      <a:endParaRPr lang="fr-FR" sz="1800" dirty="0">
                        <a:solidFill>
                          <a:srgbClr val="FF99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C00000"/>
                          </a:solidFill>
                          <a:effectLst/>
                        </a:rPr>
                        <a:t>BIO</a:t>
                      </a:r>
                      <a:endParaRPr lang="fr-FR" sz="1800" dirty="0">
                        <a:solidFill>
                          <a:srgbClr val="C000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0 RES</a:t>
                      </a:r>
                      <a:endParaRPr lang="fr-FR" sz="18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0070C0"/>
                          </a:solidFill>
                          <a:effectLst/>
                        </a:rPr>
                        <a:t>PFI</a:t>
                      </a:r>
                      <a:endParaRPr lang="fr-FR" sz="1800" dirty="0">
                        <a:solidFill>
                          <a:srgbClr val="0070C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1566227"/>
                  </a:ext>
                </a:extLst>
              </a:tr>
              <a:tr h="340035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effectLst/>
                        </a:rPr>
                        <a:t>24/01/2022</a:t>
                      </a:r>
                      <a:endParaRPr lang="fr-FR" sz="1800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FF9900"/>
                          </a:solidFill>
                          <a:effectLst/>
                        </a:rPr>
                        <a:t>-</a:t>
                      </a:r>
                      <a:endParaRPr lang="fr-FR" sz="1800" dirty="0">
                        <a:solidFill>
                          <a:srgbClr val="FF99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C00000"/>
                          </a:solidFill>
                          <a:effectLst/>
                        </a:rPr>
                        <a:t>BB</a:t>
                      </a:r>
                      <a:endParaRPr lang="fr-FR" sz="1800" dirty="0">
                        <a:solidFill>
                          <a:srgbClr val="C000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BB</a:t>
                      </a:r>
                      <a:endParaRPr lang="fr-FR" sz="18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0070C0"/>
                          </a:solidFill>
                          <a:effectLst/>
                        </a:rPr>
                        <a:t>BB</a:t>
                      </a:r>
                      <a:endParaRPr lang="fr-FR" sz="1800" dirty="0">
                        <a:solidFill>
                          <a:srgbClr val="0070C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796004319"/>
                  </a:ext>
                </a:extLst>
              </a:tr>
              <a:tr h="340035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effectLst/>
                        </a:rPr>
                        <a:t>03/02/2022</a:t>
                      </a:r>
                      <a:endParaRPr lang="fr-FR" sz="1800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FF9900"/>
                          </a:solidFill>
                          <a:effectLst/>
                        </a:rPr>
                        <a:t>BNA Pro</a:t>
                      </a:r>
                      <a:endParaRPr lang="fr-FR" sz="1800" dirty="0">
                        <a:solidFill>
                          <a:srgbClr val="FF99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C00000"/>
                          </a:solidFill>
                          <a:effectLst/>
                        </a:rPr>
                        <a:t>BB</a:t>
                      </a:r>
                      <a:endParaRPr lang="fr-FR" sz="1800" dirty="0">
                        <a:solidFill>
                          <a:srgbClr val="C000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err="1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Carbazinc</a:t>
                      </a:r>
                      <a:endParaRPr lang="fr-FR" sz="18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err="1">
                          <a:solidFill>
                            <a:srgbClr val="0070C0"/>
                          </a:solidFill>
                          <a:effectLst/>
                        </a:rPr>
                        <a:t>Carbazinc</a:t>
                      </a:r>
                      <a:endParaRPr lang="fr-FR" sz="1800" dirty="0">
                        <a:solidFill>
                          <a:srgbClr val="0070C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440221518"/>
                  </a:ext>
                </a:extLst>
              </a:tr>
              <a:tr h="340035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effectLst/>
                        </a:rPr>
                        <a:t>10/02/2022</a:t>
                      </a:r>
                      <a:endParaRPr lang="fr-FR" sz="1800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FF9900"/>
                          </a:solidFill>
                          <a:effectLst/>
                        </a:rPr>
                        <a:t>Curatio</a:t>
                      </a:r>
                      <a:endParaRPr lang="fr-FR" sz="1800" dirty="0">
                        <a:solidFill>
                          <a:srgbClr val="FF99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C00000"/>
                          </a:solidFill>
                          <a:effectLst/>
                        </a:rPr>
                        <a:t> </a:t>
                      </a:r>
                      <a:endParaRPr lang="fr-FR" sz="1800" dirty="0">
                        <a:solidFill>
                          <a:srgbClr val="C000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fr-FR" sz="18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0070C0"/>
                          </a:solidFill>
                          <a:effectLst/>
                        </a:rPr>
                        <a:t> </a:t>
                      </a:r>
                      <a:endParaRPr lang="fr-FR" sz="1800" dirty="0">
                        <a:solidFill>
                          <a:srgbClr val="0070C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473369876"/>
                  </a:ext>
                </a:extLst>
              </a:tr>
              <a:tr h="340035">
                <a:tc>
                  <a:txBody>
                    <a:bodyPr/>
                    <a:lstStyle/>
                    <a:p>
                      <a:pPr algn="ctr"/>
                      <a:r>
                        <a:rPr lang="fr-FR" sz="1800">
                          <a:effectLst/>
                        </a:rPr>
                        <a:t>16/02/2022</a:t>
                      </a:r>
                      <a:endParaRPr lang="fr-FR" sz="18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>
                          <a:solidFill>
                            <a:srgbClr val="FF9900"/>
                          </a:solidFill>
                          <a:effectLst/>
                        </a:rPr>
                        <a:t>Curatio</a:t>
                      </a:r>
                      <a:endParaRPr lang="fr-FR" sz="1800">
                        <a:solidFill>
                          <a:srgbClr val="FF99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C00000"/>
                          </a:solidFill>
                          <a:effectLst/>
                        </a:rPr>
                        <a:t>Curatio</a:t>
                      </a:r>
                      <a:endParaRPr lang="fr-FR" sz="1800" dirty="0">
                        <a:solidFill>
                          <a:srgbClr val="C000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err="1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Merpan</a:t>
                      </a:r>
                      <a:endParaRPr lang="fr-FR" sz="18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err="1">
                          <a:solidFill>
                            <a:srgbClr val="0070C0"/>
                          </a:solidFill>
                          <a:effectLst/>
                        </a:rPr>
                        <a:t>Merpan</a:t>
                      </a:r>
                      <a:endParaRPr lang="fr-FR" sz="1800" dirty="0">
                        <a:solidFill>
                          <a:srgbClr val="0070C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72147452"/>
                  </a:ext>
                </a:extLst>
              </a:tr>
              <a:tr h="340035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effectLst/>
                        </a:rPr>
                        <a:t>03/03/2022</a:t>
                      </a:r>
                      <a:endParaRPr lang="fr-FR" sz="1800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FF9900"/>
                          </a:solidFill>
                          <a:effectLst/>
                        </a:rPr>
                        <a:t>Curatio</a:t>
                      </a:r>
                      <a:endParaRPr lang="fr-FR" sz="1800" dirty="0">
                        <a:solidFill>
                          <a:srgbClr val="FF99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C00000"/>
                          </a:solidFill>
                          <a:effectLst/>
                        </a:rPr>
                        <a:t>Curatio</a:t>
                      </a:r>
                      <a:endParaRPr lang="fr-FR" sz="1800" dirty="0">
                        <a:solidFill>
                          <a:srgbClr val="C000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err="1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Syllit</a:t>
                      </a:r>
                      <a:r>
                        <a:rPr lang="fr-FR" sz="18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 Max</a:t>
                      </a:r>
                      <a:endParaRPr lang="fr-FR" sz="18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err="1">
                          <a:solidFill>
                            <a:srgbClr val="0070C0"/>
                          </a:solidFill>
                          <a:effectLst/>
                        </a:rPr>
                        <a:t>Syllit</a:t>
                      </a:r>
                      <a:r>
                        <a:rPr lang="fr-FR" sz="1800" dirty="0">
                          <a:solidFill>
                            <a:srgbClr val="0070C0"/>
                          </a:solidFill>
                          <a:effectLst/>
                        </a:rPr>
                        <a:t> Max</a:t>
                      </a:r>
                      <a:endParaRPr lang="fr-FR" sz="1800" dirty="0">
                        <a:solidFill>
                          <a:srgbClr val="0070C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62338621"/>
                  </a:ext>
                </a:extLst>
              </a:tr>
              <a:tr h="340035">
                <a:tc>
                  <a:txBody>
                    <a:bodyPr/>
                    <a:lstStyle/>
                    <a:p>
                      <a:pPr algn="ctr"/>
                      <a:r>
                        <a:rPr lang="fr-FR" sz="1800">
                          <a:effectLst/>
                        </a:rPr>
                        <a:t>16/03/2022</a:t>
                      </a:r>
                      <a:endParaRPr lang="fr-FR" sz="18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FF9900"/>
                          </a:solidFill>
                          <a:effectLst/>
                        </a:rPr>
                        <a:t>Curatio</a:t>
                      </a:r>
                      <a:endParaRPr lang="fr-FR" sz="1800" dirty="0">
                        <a:solidFill>
                          <a:srgbClr val="FF99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C00000"/>
                          </a:solidFill>
                          <a:effectLst/>
                        </a:rPr>
                        <a:t>Curatio</a:t>
                      </a:r>
                      <a:endParaRPr lang="fr-FR" sz="1800" dirty="0">
                        <a:solidFill>
                          <a:srgbClr val="C000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err="1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Syllit</a:t>
                      </a:r>
                      <a:r>
                        <a:rPr lang="fr-FR" sz="18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 Max</a:t>
                      </a:r>
                      <a:endParaRPr lang="fr-FR" sz="18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err="1">
                          <a:solidFill>
                            <a:srgbClr val="0070C0"/>
                          </a:solidFill>
                          <a:effectLst/>
                        </a:rPr>
                        <a:t>Syllit</a:t>
                      </a:r>
                      <a:r>
                        <a:rPr lang="fr-FR" sz="1800" dirty="0">
                          <a:solidFill>
                            <a:srgbClr val="0070C0"/>
                          </a:solidFill>
                          <a:effectLst/>
                        </a:rPr>
                        <a:t> Max</a:t>
                      </a:r>
                      <a:endParaRPr lang="fr-FR" sz="1800" dirty="0">
                        <a:solidFill>
                          <a:srgbClr val="0070C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812647329"/>
                  </a:ext>
                </a:extLst>
              </a:tr>
              <a:tr h="340035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effectLst/>
                        </a:rPr>
                        <a:t>07/04/2022</a:t>
                      </a:r>
                      <a:endParaRPr lang="fr-FR" sz="1800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>
                          <a:solidFill>
                            <a:srgbClr val="FF9900"/>
                          </a:solidFill>
                          <a:effectLst/>
                        </a:rPr>
                        <a:t>Soufre</a:t>
                      </a:r>
                      <a:endParaRPr lang="fr-FR" sz="1800">
                        <a:solidFill>
                          <a:srgbClr val="FF99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C00000"/>
                          </a:solidFill>
                          <a:effectLst/>
                        </a:rPr>
                        <a:t>Soufre</a:t>
                      </a:r>
                      <a:endParaRPr lang="fr-FR" sz="1800" dirty="0">
                        <a:solidFill>
                          <a:srgbClr val="C000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Nimrod</a:t>
                      </a:r>
                      <a:endParaRPr lang="fr-FR" sz="180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0070C0"/>
                          </a:solidFill>
                          <a:effectLst/>
                        </a:rPr>
                        <a:t>Nimrod</a:t>
                      </a:r>
                      <a:endParaRPr lang="fr-FR" sz="1800" dirty="0">
                        <a:solidFill>
                          <a:srgbClr val="0070C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85869800"/>
                  </a:ext>
                </a:extLst>
              </a:tr>
              <a:tr h="340035">
                <a:tc>
                  <a:txBody>
                    <a:bodyPr/>
                    <a:lstStyle/>
                    <a:p>
                      <a:pPr algn="ctr"/>
                      <a:r>
                        <a:rPr lang="fr-FR" sz="1800">
                          <a:effectLst/>
                        </a:rPr>
                        <a:t>14/04/2022</a:t>
                      </a:r>
                      <a:endParaRPr lang="fr-FR" sz="18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FF9900"/>
                          </a:solidFill>
                          <a:effectLst/>
                        </a:rPr>
                        <a:t>Soufre</a:t>
                      </a:r>
                      <a:endParaRPr lang="fr-FR" sz="1800" dirty="0">
                        <a:solidFill>
                          <a:srgbClr val="FF99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C00000"/>
                          </a:solidFill>
                          <a:effectLst/>
                        </a:rPr>
                        <a:t>Soufre</a:t>
                      </a:r>
                      <a:endParaRPr lang="fr-FR" sz="1800" dirty="0">
                        <a:solidFill>
                          <a:srgbClr val="C000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Nimrod</a:t>
                      </a:r>
                      <a:endParaRPr lang="fr-FR" sz="18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0070C0"/>
                          </a:solidFill>
                          <a:effectLst/>
                        </a:rPr>
                        <a:t>Nimrod</a:t>
                      </a:r>
                      <a:endParaRPr lang="fr-FR" sz="1800" dirty="0">
                        <a:solidFill>
                          <a:srgbClr val="0070C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709116542"/>
                  </a:ext>
                </a:extLst>
              </a:tr>
              <a:tr h="477369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effectLst/>
                        </a:rPr>
                        <a:t>22/04/2022</a:t>
                      </a:r>
                      <a:endParaRPr lang="fr-FR" sz="1800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FF9900"/>
                          </a:solidFill>
                          <a:effectLst/>
                        </a:rPr>
                        <a:t>Soufre</a:t>
                      </a:r>
                      <a:endParaRPr lang="fr-FR" sz="1800" dirty="0">
                        <a:solidFill>
                          <a:srgbClr val="FF99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C00000"/>
                          </a:solidFill>
                          <a:effectLst/>
                        </a:rPr>
                        <a:t>Soufre</a:t>
                      </a:r>
                      <a:endParaRPr lang="fr-FR" sz="1800" dirty="0">
                        <a:solidFill>
                          <a:srgbClr val="C000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err="1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Sercadis</a:t>
                      </a:r>
                      <a:endParaRPr lang="fr-FR" sz="18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err="1">
                          <a:solidFill>
                            <a:srgbClr val="0070C0"/>
                          </a:solidFill>
                          <a:effectLst/>
                        </a:rPr>
                        <a:t>Sercadis</a:t>
                      </a:r>
                      <a:endParaRPr lang="fr-FR" sz="1800" dirty="0">
                        <a:solidFill>
                          <a:srgbClr val="0070C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87503481"/>
                  </a:ext>
                </a:extLst>
              </a:tr>
              <a:tr h="340035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effectLst/>
                        </a:rPr>
                        <a:t>4/05/2022</a:t>
                      </a:r>
                      <a:endParaRPr lang="fr-FR" sz="1800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FF9900"/>
                          </a:solidFill>
                          <a:effectLst/>
                        </a:rPr>
                        <a:t>Soufre</a:t>
                      </a:r>
                      <a:endParaRPr lang="fr-FR" sz="1800" dirty="0">
                        <a:solidFill>
                          <a:srgbClr val="FF99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C00000"/>
                          </a:solidFill>
                          <a:effectLst/>
                        </a:rPr>
                        <a:t>Soufre</a:t>
                      </a:r>
                      <a:endParaRPr lang="fr-FR" sz="1800" dirty="0">
                        <a:solidFill>
                          <a:srgbClr val="C000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Soufre</a:t>
                      </a:r>
                      <a:endParaRPr lang="fr-FR" sz="180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err="1">
                          <a:solidFill>
                            <a:srgbClr val="0070C0"/>
                          </a:solidFill>
                          <a:effectLst/>
                        </a:rPr>
                        <a:t>Signum</a:t>
                      </a:r>
                      <a:endParaRPr lang="fr-FR" sz="1800" dirty="0">
                        <a:solidFill>
                          <a:srgbClr val="0070C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4191460129"/>
                  </a:ext>
                </a:extLst>
              </a:tr>
              <a:tr h="340035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effectLst/>
                        </a:rPr>
                        <a:t>20/05/2022</a:t>
                      </a:r>
                      <a:endParaRPr lang="fr-FR" sz="1800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FF9900"/>
                          </a:solidFill>
                          <a:effectLst/>
                        </a:rPr>
                        <a:t>Soufre</a:t>
                      </a:r>
                      <a:endParaRPr lang="fr-FR" sz="1800" dirty="0">
                        <a:solidFill>
                          <a:srgbClr val="FF99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C00000"/>
                          </a:solidFill>
                          <a:effectLst/>
                        </a:rPr>
                        <a:t>Soufre</a:t>
                      </a:r>
                      <a:endParaRPr lang="fr-FR" sz="1800" dirty="0">
                        <a:solidFill>
                          <a:srgbClr val="C000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Soufre</a:t>
                      </a:r>
                      <a:endParaRPr lang="fr-FR" sz="18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0070C0"/>
                          </a:solidFill>
                          <a:effectLst/>
                        </a:rPr>
                        <a:t>Nimrod</a:t>
                      </a:r>
                      <a:endParaRPr lang="fr-FR" sz="1800" dirty="0">
                        <a:solidFill>
                          <a:srgbClr val="0070C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795557606"/>
                  </a:ext>
                </a:extLst>
              </a:tr>
              <a:tr h="340035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effectLst/>
                        </a:rPr>
                        <a:t>22/06/2022</a:t>
                      </a:r>
                      <a:endParaRPr lang="fr-FR" sz="1800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err="1">
                          <a:solidFill>
                            <a:srgbClr val="FF9900"/>
                          </a:solidFill>
                          <a:effectLst/>
                        </a:rPr>
                        <a:t>Armicarb</a:t>
                      </a:r>
                      <a:endParaRPr lang="fr-FR" sz="1800" dirty="0">
                        <a:solidFill>
                          <a:srgbClr val="FF99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err="1">
                          <a:solidFill>
                            <a:srgbClr val="C00000"/>
                          </a:solidFill>
                          <a:effectLst/>
                        </a:rPr>
                        <a:t>Vitisan</a:t>
                      </a:r>
                      <a:endParaRPr lang="fr-FR" sz="1800" dirty="0">
                        <a:solidFill>
                          <a:srgbClr val="C000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err="1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Armicarb</a:t>
                      </a:r>
                      <a:endParaRPr lang="fr-FR" sz="18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err="1">
                          <a:solidFill>
                            <a:srgbClr val="0070C0"/>
                          </a:solidFill>
                          <a:effectLst/>
                        </a:rPr>
                        <a:t>Signum</a:t>
                      </a:r>
                      <a:endParaRPr lang="fr-FR" sz="1800" dirty="0">
                        <a:solidFill>
                          <a:srgbClr val="0070C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842363452"/>
                  </a:ext>
                </a:extLst>
              </a:tr>
              <a:tr h="680070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effectLst/>
                        </a:rPr>
                        <a:t>29/06/2022</a:t>
                      </a:r>
                      <a:endParaRPr lang="fr-FR" sz="1800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err="1">
                          <a:solidFill>
                            <a:srgbClr val="FF9900"/>
                          </a:solidFill>
                          <a:effectLst/>
                        </a:rPr>
                        <a:t>Vitisan</a:t>
                      </a:r>
                      <a:endParaRPr lang="fr-FR" sz="1800" dirty="0">
                        <a:solidFill>
                          <a:srgbClr val="FF99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err="1">
                          <a:solidFill>
                            <a:srgbClr val="C00000"/>
                          </a:solidFill>
                          <a:effectLst/>
                        </a:rPr>
                        <a:t>Armicarb</a:t>
                      </a:r>
                      <a:r>
                        <a:rPr lang="fr-FR" sz="1800" dirty="0">
                          <a:solidFill>
                            <a:srgbClr val="C00000"/>
                          </a:solidFill>
                          <a:effectLst/>
                        </a:rPr>
                        <a:t>+ </a:t>
                      </a:r>
                      <a:r>
                        <a:rPr lang="fr-FR" sz="1800" dirty="0" err="1">
                          <a:solidFill>
                            <a:srgbClr val="C00000"/>
                          </a:solidFill>
                          <a:effectLst/>
                        </a:rPr>
                        <a:t>Essenciel</a:t>
                      </a:r>
                      <a:endParaRPr lang="fr-FR" sz="1800" dirty="0">
                        <a:solidFill>
                          <a:srgbClr val="C000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err="1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Armicarb</a:t>
                      </a:r>
                      <a:r>
                        <a:rPr lang="fr-FR" sz="18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+ </a:t>
                      </a:r>
                      <a:r>
                        <a:rPr lang="fr-FR" sz="1800" dirty="0" err="1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Essenciel</a:t>
                      </a:r>
                      <a:endParaRPr lang="fr-FR" sz="18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0070C0"/>
                          </a:solidFill>
                          <a:effectLst/>
                        </a:rPr>
                        <a:t>Luna </a:t>
                      </a:r>
                      <a:r>
                        <a:rPr lang="fr-FR" sz="1800" dirty="0" err="1">
                          <a:solidFill>
                            <a:srgbClr val="0070C0"/>
                          </a:solidFill>
                          <a:effectLst/>
                        </a:rPr>
                        <a:t>experience</a:t>
                      </a:r>
                      <a:endParaRPr lang="fr-FR" sz="1800" dirty="0">
                        <a:solidFill>
                          <a:srgbClr val="0070C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92787889"/>
                  </a:ext>
                </a:extLst>
              </a:tr>
              <a:tr h="453381">
                <a:tc>
                  <a:txBody>
                    <a:bodyPr/>
                    <a:lstStyle/>
                    <a:p>
                      <a:pPr algn="just"/>
                      <a:r>
                        <a:rPr lang="fr-FR" sz="1800">
                          <a:effectLst/>
                        </a:rPr>
                        <a:t> </a:t>
                      </a:r>
                      <a:endParaRPr lang="fr-FR" sz="18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>
                          <a:solidFill>
                            <a:srgbClr val="7030A0"/>
                          </a:solidFill>
                          <a:effectLst/>
                        </a:rPr>
                        <a:t>a</a:t>
                      </a:r>
                      <a:endParaRPr lang="fr-FR" sz="2400" dirty="0">
                        <a:solidFill>
                          <a:srgbClr val="7030A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>
                          <a:solidFill>
                            <a:srgbClr val="7030A0"/>
                          </a:solidFill>
                          <a:effectLst/>
                        </a:rPr>
                        <a:t>a</a:t>
                      </a:r>
                      <a:endParaRPr lang="fr-FR" sz="2400" dirty="0">
                        <a:solidFill>
                          <a:srgbClr val="7030A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>
                          <a:solidFill>
                            <a:srgbClr val="FF6600"/>
                          </a:solidFill>
                          <a:effectLst/>
                        </a:rPr>
                        <a:t>b</a:t>
                      </a:r>
                      <a:endParaRPr lang="fr-FR" sz="2400" dirty="0">
                        <a:solidFill>
                          <a:srgbClr val="FF66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>
                          <a:solidFill>
                            <a:srgbClr val="FF6600"/>
                          </a:solidFill>
                          <a:effectLst/>
                        </a:rPr>
                        <a:t>b</a:t>
                      </a:r>
                      <a:endParaRPr lang="fr-FR" sz="2400" dirty="0">
                        <a:solidFill>
                          <a:srgbClr val="FF66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4443851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B541B1-27CC-1B48-87D4-198F3A6B2A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540296"/>
          </a:xfrm>
        </p:spPr>
        <p:txBody>
          <a:bodyPr>
            <a:normAutofit fontScale="90000"/>
          </a:bodyPr>
          <a:lstStyle/>
          <a:p>
            <a:r>
              <a:rPr lang="fr-FR" dirty="0"/>
              <a:t>Résultats </a:t>
            </a:r>
            <a:r>
              <a:rPr lang="fr-FR" dirty="0" err="1"/>
              <a:t>Ecopêche</a:t>
            </a:r>
            <a:r>
              <a:rPr lang="fr-FR" dirty="0"/>
              <a:t> 2022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23CCFCF-897F-570C-9963-F2A156FF0E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692696"/>
            <a:ext cx="7884368" cy="5155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6146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29208" y="219236"/>
            <a:ext cx="8229600" cy="540296"/>
          </a:xfrm>
        </p:spPr>
        <p:txBody>
          <a:bodyPr>
            <a:normAutofit fontScale="90000"/>
          </a:bodyPr>
          <a:lstStyle/>
          <a:p>
            <a:r>
              <a:rPr lang="fr-FR" dirty="0"/>
              <a:t>Traitements Ecophyto 2021</a:t>
            </a:r>
          </a:p>
        </p:txBody>
      </p:sp>
      <p:sp>
        <p:nvSpPr>
          <p:cNvPr id="5" name="Rectangle 4"/>
          <p:cNvSpPr/>
          <p:nvPr/>
        </p:nvSpPr>
        <p:spPr>
          <a:xfrm>
            <a:off x="179512" y="5733256"/>
            <a:ext cx="8712968" cy="9361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611560" y="5589240"/>
            <a:ext cx="8064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-</a:t>
            </a: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50ABFE63-3E6F-022C-84F3-5CCFD65B0A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0793495"/>
              </p:ext>
            </p:extLst>
          </p:nvPr>
        </p:nvGraphicFramePr>
        <p:xfrm>
          <a:off x="251520" y="502200"/>
          <a:ext cx="8507287" cy="515046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60969">
                  <a:extLst>
                    <a:ext uri="{9D8B030D-6E8A-4147-A177-3AD203B41FA5}">
                      <a16:colId xmlns:a16="http://schemas.microsoft.com/office/drawing/2014/main" val="1950223438"/>
                    </a:ext>
                  </a:extLst>
                </a:gridCol>
                <a:gridCol w="2126822">
                  <a:extLst>
                    <a:ext uri="{9D8B030D-6E8A-4147-A177-3AD203B41FA5}">
                      <a16:colId xmlns:a16="http://schemas.microsoft.com/office/drawing/2014/main" val="3199833215"/>
                    </a:ext>
                  </a:extLst>
                </a:gridCol>
                <a:gridCol w="2304057">
                  <a:extLst>
                    <a:ext uri="{9D8B030D-6E8A-4147-A177-3AD203B41FA5}">
                      <a16:colId xmlns:a16="http://schemas.microsoft.com/office/drawing/2014/main" val="2817722198"/>
                    </a:ext>
                  </a:extLst>
                </a:gridCol>
                <a:gridCol w="2215439">
                  <a:extLst>
                    <a:ext uri="{9D8B030D-6E8A-4147-A177-3AD203B41FA5}">
                      <a16:colId xmlns:a16="http://schemas.microsoft.com/office/drawing/2014/main" val="1618791283"/>
                    </a:ext>
                  </a:extLst>
                </a:gridCol>
              </a:tblGrid>
              <a:tr h="364455">
                <a:tc>
                  <a:txBody>
                    <a:bodyPr/>
                    <a:lstStyle/>
                    <a:p>
                      <a:endParaRPr lang="fr-FR" sz="1800" dirty="0">
                        <a:effectLst/>
                        <a:latin typeface="Times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781" marR="39781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FF9900"/>
                          </a:solidFill>
                          <a:effectLst/>
                        </a:rPr>
                        <a:t> </a:t>
                      </a:r>
                    </a:p>
                    <a:p>
                      <a:pPr algn="ctr"/>
                      <a:r>
                        <a:rPr lang="fr-FR" sz="1800" dirty="0">
                          <a:solidFill>
                            <a:srgbClr val="FF9900"/>
                          </a:solidFill>
                          <a:effectLst/>
                        </a:rPr>
                        <a:t>ECO</a:t>
                      </a:r>
                      <a:endParaRPr lang="fr-FR" sz="1800" dirty="0">
                        <a:solidFill>
                          <a:srgbClr val="FF99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81" marR="39781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</a:endParaRPr>
                    </a:p>
                    <a:p>
                      <a:pPr algn="ctr"/>
                      <a:r>
                        <a:rPr lang="fr-FR" sz="18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0 RES</a:t>
                      </a:r>
                      <a:endParaRPr lang="fr-FR" sz="18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81" marR="39781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>
                        <a:solidFill>
                          <a:srgbClr val="0070C0"/>
                        </a:solidFill>
                        <a:effectLst/>
                      </a:endParaRPr>
                    </a:p>
                    <a:p>
                      <a:pPr algn="ctr"/>
                      <a:r>
                        <a:rPr lang="fr-FR" sz="1800" dirty="0">
                          <a:solidFill>
                            <a:srgbClr val="0070C0"/>
                          </a:solidFill>
                          <a:effectLst/>
                        </a:rPr>
                        <a:t>PFI</a:t>
                      </a:r>
                      <a:endParaRPr lang="fr-FR" sz="1800" dirty="0">
                        <a:solidFill>
                          <a:srgbClr val="0070C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81" marR="39781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157420"/>
                  </a:ext>
                </a:extLst>
              </a:tr>
              <a:tr h="353976">
                <a:tc>
                  <a:txBody>
                    <a:bodyPr/>
                    <a:lstStyle/>
                    <a:p>
                      <a:pPr algn="ctr"/>
                      <a:r>
                        <a:rPr lang="fr-FR" sz="1800">
                          <a:effectLst/>
                        </a:rPr>
                        <a:t>27/01/2021</a:t>
                      </a:r>
                      <a:endParaRPr lang="fr-FR" sz="18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81" marR="39781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fr-FR" sz="1800" dirty="0">
                        <a:solidFill>
                          <a:srgbClr val="FF9900"/>
                        </a:solidFill>
                        <a:effectLst/>
                        <a:latin typeface="Times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781" marR="397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BB</a:t>
                      </a:r>
                      <a:endParaRPr lang="fr-FR" sz="18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81" marR="3978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0070C0"/>
                          </a:solidFill>
                          <a:effectLst/>
                        </a:rPr>
                        <a:t>BB</a:t>
                      </a:r>
                      <a:endParaRPr lang="fr-FR" sz="1800" dirty="0">
                        <a:solidFill>
                          <a:srgbClr val="0070C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81" marR="3978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319770896"/>
                  </a:ext>
                </a:extLst>
              </a:tr>
              <a:tr h="353976">
                <a:tc>
                  <a:txBody>
                    <a:bodyPr/>
                    <a:lstStyle/>
                    <a:p>
                      <a:pPr algn="ctr"/>
                      <a:r>
                        <a:rPr lang="fr-FR" sz="1800">
                          <a:effectLst/>
                        </a:rPr>
                        <a:t>04/02/2021</a:t>
                      </a:r>
                      <a:endParaRPr lang="fr-FR" sz="18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81" marR="39781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FF9900"/>
                          </a:solidFill>
                          <a:effectLst/>
                        </a:rPr>
                        <a:t>BNA PRO + Curatio</a:t>
                      </a:r>
                      <a:endParaRPr lang="fr-FR" sz="1800" dirty="0">
                        <a:solidFill>
                          <a:srgbClr val="FF99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81" marR="397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err="1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Carbazinc</a:t>
                      </a:r>
                      <a:endParaRPr lang="fr-FR" sz="18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81" marR="3978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err="1">
                          <a:solidFill>
                            <a:srgbClr val="0070C0"/>
                          </a:solidFill>
                          <a:effectLst/>
                        </a:rPr>
                        <a:t>Carbazinc</a:t>
                      </a:r>
                      <a:endParaRPr lang="fr-FR" sz="1800" dirty="0">
                        <a:solidFill>
                          <a:srgbClr val="0070C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81" marR="3978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064337860"/>
                  </a:ext>
                </a:extLst>
              </a:tr>
              <a:tr h="354116">
                <a:tc>
                  <a:txBody>
                    <a:bodyPr/>
                    <a:lstStyle/>
                    <a:p>
                      <a:pPr algn="ctr"/>
                      <a:r>
                        <a:rPr lang="fr-FR" sz="1800">
                          <a:effectLst/>
                        </a:rPr>
                        <a:t>11/02/2021</a:t>
                      </a:r>
                      <a:endParaRPr lang="fr-FR" sz="18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81" marR="39781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FF9900"/>
                          </a:solidFill>
                          <a:effectLst/>
                        </a:rPr>
                        <a:t>Curatio</a:t>
                      </a:r>
                      <a:endParaRPr lang="fr-FR" sz="1800" dirty="0">
                        <a:solidFill>
                          <a:srgbClr val="FF99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81" marR="397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err="1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Carbazinc</a:t>
                      </a:r>
                      <a:endParaRPr lang="fr-FR" sz="18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81" marR="3978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err="1">
                          <a:solidFill>
                            <a:srgbClr val="0070C0"/>
                          </a:solidFill>
                          <a:effectLst/>
                        </a:rPr>
                        <a:t>Carbazinc</a:t>
                      </a:r>
                      <a:endParaRPr lang="fr-FR" sz="1800" dirty="0">
                        <a:solidFill>
                          <a:srgbClr val="0070C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81" marR="3978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892784398"/>
                  </a:ext>
                </a:extLst>
              </a:tr>
              <a:tr h="353976">
                <a:tc>
                  <a:txBody>
                    <a:bodyPr/>
                    <a:lstStyle/>
                    <a:p>
                      <a:pPr algn="ctr"/>
                      <a:r>
                        <a:rPr lang="fr-FR" sz="1800">
                          <a:effectLst/>
                        </a:rPr>
                        <a:t>23/02/2021</a:t>
                      </a:r>
                      <a:endParaRPr lang="fr-FR" sz="18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81" marR="39781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FF9900"/>
                          </a:solidFill>
                          <a:effectLst/>
                        </a:rPr>
                        <a:t>Curatio</a:t>
                      </a:r>
                      <a:endParaRPr lang="fr-FR" sz="1800" dirty="0">
                        <a:solidFill>
                          <a:srgbClr val="FF99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81" marR="397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err="1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Syllit</a:t>
                      </a:r>
                      <a:r>
                        <a:rPr lang="fr-FR" sz="18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 Max</a:t>
                      </a:r>
                      <a:endParaRPr lang="fr-FR" sz="18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81" marR="397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err="1">
                          <a:solidFill>
                            <a:srgbClr val="0070C0"/>
                          </a:solidFill>
                          <a:effectLst/>
                        </a:rPr>
                        <a:t>Syllit</a:t>
                      </a:r>
                      <a:r>
                        <a:rPr lang="fr-FR" sz="1800" dirty="0">
                          <a:solidFill>
                            <a:srgbClr val="0070C0"/>
                          </a:solidFill>
                          <a:effectLst/>
                        </a:rPr>
                        <a:t> Max</a:t>
                      </a:r>
                      <a:endParaRPr lang="fr-FR" sz="1800" dirty="0">
                        <a:solidFill>
                          <a:srgbClr val="0070C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81" marR="397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634553234"/>
                  </a:ext>
                </a:extLst>
              </a:tr>
              <a:tr h="353976">
                <a:tc>
                  <a:txBody>
                    <a:bodyPr/>
                    <a:lstStyle/>
                    <a:p>
                      <a:pPr algn="ctr"/>
                      <a:r>
                        <a:rPr lang="fr-FR" sz="1800">
                          <a:effectLst/>
                        </a:rPr>
                        <a:t>05/03/2021</a:t>
                      </a:r>
                      <a:endParaRPr lang="fr-FR" sz="18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81" marR="39781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fr-FR" sz="1800" dirty="0">
                        <a:solidFill>
                          <a:srgbClr val="FF9900"/>
                        </a:solidFill>
                        <a:effectLst/>
                        <a:latin typeface="Times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781" marR="397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err="1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Syllit</a:t>
                      </a:r>
                      <a:r>
                        <a:rPr lang="fr-FR" sz="18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 Max</a:t>
                      </a:r>
                      <a:endParaRPr lang="fr-FR" sz="18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81" marR="397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err="1">
                          <a:solidFill>
                            <a:srgbClr val="0070C0"/>
                          </a:solidFill>
                          <a:effectLst/>
                        </a:rPr>
                        <a:t>Syllit</a:t>
                      </a:r>
                      <a:r>
                        <a:rPr lang="fr-FR" sz="1800" dirty="0">
                          <a:solidFill>
                            <a:srgbClr val="0070C0"/>
                          </a:solidFill>
                          <a:effectLst/>
                        </a:rPr>
                        <a:t> Max</a:t>
                      </a:r>
                      <a:endParaRPr lang="fr-FR" sz="1800" dirty="0">
                        <a:solidFill>
                          <a:srgbClr val="0070C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81" marR="397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472718577"/>
                  </a:ext>
                </a:extLst>
              </a:tr>
              <a:tr h="353976">
                <a:tc>
                  <a:txBody>
                    <a:bodyPr/>
                    <a:lstStyle/>
                    <a:p>
                      <a:pPr algn="ctr"/>
                      <a:r>
                        <a:rPr lang="fr-FR" sz="1800">
                          <a:effectLst/>
                        </a:rPr>
                        <a:t>31/03/2021</a:t>
                      </a:r>
                      <a:endParaRPr lang="fr-FR" sz="18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81" marR="39781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>
                          <a:solidFill>
                            <a:srgbClr val="FF9900"/>
                          </a:solidFill>
                          <a:effectLst/>
                        </a:rPr>
                        <a:t>Soufre</a:t>
                      </a:r>
                      <a:endParaRPr lang="fr-FR" sz="1800">
                        <a:solidFill>
                          <a:srgbClr val="FF99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81" marR="397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Soufre</a:t>
                      </a:r>
                      <a:endParaRPr lang="fr-FR" sz="18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81" marR="397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0070C0"/>
                          </a:solidFill>
                          <a:effectLst/>
                        </a:rPr>
                        <a:t>Soufre</a:t>
                      </a:r>
                      <a:endParaRPr lang="fr-FR" sz="1800" dirty="0">
                        <a:solidFill>
                          <a:srgbClr val="0070C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81" marR="397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698591909"/>
                  </a:ext>
                </a:extLst>
              </a:tr>
              <a:tr h="353976">
                <a:tc>
                  <a:txBody>
                    <a:bodyPr/>
                    <a:lstStyle/>
                    <a:p>
                      <a:pPr algn="ctr"/>
                      <a:r>
                        <a:rPr lang="fr-FR" sz="1800">
                          <a:effectLst/>
                        </a:rPr>
                        <a:t>08/04/2021</a:t>
                      </a:r>
                      <a:endParaRPr lang="fr-FR" sz="18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81" marR="39781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FF9900"/>
                          </a:solidFill>
                          <a:effectLst/>
                        </a:rPr>
                        <a:t>Soufre</a:t>
                      </a:r>
                      <a:endParaRPr lang="fr-FR" sz="1800" dirty="0">
                        <a:solidFill>
                          <a:srgbClr val="FF99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81" marR="397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err="1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Difcor</a:t>
                      </a:r>
                      <a:endParaRPr lang="fr-FR" sz="18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81" marR="397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err="1">
                          <a:solidFill>
                            <a:srgbClr val="0070C0"/>
                          </a:solidFill>
                          <a:effectLst/>
                        </a:rPr>
                        <a:t>Difcor</a:t>
                      </a:r>
                      <a:endParaRPr lang="fr-FR" sz="1800" dirty="0">
                        <a:solidFill>
                          <a:srgbClr val="0070C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81" marR="397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592903024"/>
                  </a:ext>
                </a:extLst>
              </a:tr>
              <a:tr h="353976">
                <a:tc>
                  <a:txBody>
                    <a:bodyPr/>
                    <a:lstStyle/>
                    <a:p>
                      <a:pPr algn="ctr"/>
                      <a:r>
                        <a:rPr lang="fr-FR" sz="1800">
                          <a:effectLst/>
                        </a:rPr>
                        <a:t>21/04/2021</a:t>
                      </a:r>
                      <a:endParaRPr lang="fr-FR" sz="18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81" marR="39781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FF9900"/>
                          </a:solidFill>
                          <a:effectLst/>
                        </a:rPr>
                        <a:t>Soufre</a:t>
                      </a:r>
                      <a:endParaRPr lang="fr-FR" sz="1800" dirty="0">
                        <a:solidFill>
                          <a:srgbClr val="FF99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81" marR="397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Soufre</a:t>
                      </a:r>
                      <a:endParaRPr lang="fr-FR" sz="18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81" marR="397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0070C0"/>
                          </a:solidFill>
                          <a:effectLst/>
                        </a:rPr>
                        <a:t>Soufre</a:t>
                      </a:r>
                      <a:endParaRPr lang="fr-FR" sz="1800" dirty="0">
                        <a:solidFill>
                          <a:srgbClr val="0070C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81" marR="397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513891136"/>
                  </a:ext>
                </a:extLst>
              </a:tr>
              <a:tr h="353976">
                <a:tc>
                  <a:txBody>
                    <a:bodyPr/>
                    <a:lstStyle/>
                    <a:p>
                      <a:pPr algn="ctr"/>
                      <a:r>
                        <a:rPr lang="fr-FR" sz="1800">
                          <a:effectLst/>
                        </a:rPr>
                        <a:t>29/04/2021</a:t>
                      </a:r>
                      <a:endParaRPr lang="fr-FR" sz="18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81" marR="39781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FF9900"/>
                          </a:solidFill>
                          <a:effectLst/>
                        </a:rPr>
                        <a:t>Soufre</a:t>
                      </a:r>
                      <a:endParaRPr lang="fr-FR" sz="1800" dirty="0">
                        <a:solidFill>
                          <a:srgbClr val="FF99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81" marR="397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err="1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Sercadis</a:t>
                      </a:r>
                      <a:endParaRPr lang="fr-FR" sz="18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81" marR="3978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err="1">
                          <a:solidFill>
                            <a:srgbClr val="0070C0"/>
                          </a:solidFill>
                          <a:effectLst/>
                        </a:rPr>
                        <a:t>Sercadis</a:t>
                      </a:r>
                      <a:endParaRPr lang="fr-FR" sz="1800" dirty="0">
                        <a:solidFill>
                          <a:srgbClr val="0070C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81" marR="3978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84828142"/>
                  </a:ext>
                </a:extLst>
              </a:tr>
              <a:tr h="353976">
                <a:tc>
                  <a:txBody>
                    <a:bodyPr/>
                    <a:lstStyle/>
                    <a:p>
                      <a:pPr algn="ctr"/>
                      <a:r>
                        <a:rPr lang="fr-FR" sz="1800">
                          <a:effectLst/>
                        </a:rPr>
                        <a:t>12/05/2021</a:t>
                      </a:r>
                      <a:endParaRPr lang="fr-FR" sz="18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81" marR="39781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FF9900"/>
                          </a:solidFill>
                          <a:effectLst/>
                        </a:rPr>
                        <a:t>soufre</a:t>
                      </a:r>
                      <a:endParaRPr lang="fr-FR" sz="1800" dirty="0">
                        <a:solidFill>
                          <a:srgbClr val="FF99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81" marR="397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soufre</a:t>
                      </a:r>
                      <a:endParaRPr lang="fr-FR" sz="18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81" marR="397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err="1">
                          <a:solidFill>
                            <a:srgbClr val="0070C0"/>
                          </a:solidFill>
                          <a:effectLst/>
                        </a:rPr>
                        <a:t>Signum</a:t>
                      </a:r>
                      <a:endParaRPr lang="fr-FR" sz="1800" dirty="0">
                        <a:solidFill>
                          <a:srgbClr val="0070C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81" marR="397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484472536"/>
                  </a:ext>
                </a:extLst>
              </a:tr>
              <a:tr h="353976">
                <a:tc>
                  <a:txBody>
                    <a:bodyPr/>
                    <a:lstStyle/>
                    <a:p>
                      <a:pPr algn="ctr"/>
                      <a:r>
                        <a:rPr lang="fr-FR" sz="1800">
                          <a:effectLst/>
                        </a:rPr>
                        <a:t>04/06/2021</a:t>
                      </a:r>
                      <a:endParaRPr lang="fr-FR" sz="18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81" marR="39781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FF9900"/>
                          </a:solidFill>
                          <a:effectLst/>
                        </a:rPr>
                        <a:t>soufre</a:t>
                      </a:r>
                      <a:endParaRPr lang="fr-FR" sz="1800" dirty="0">
                        <a:solidFill>
                          <a:srgbClr val="FF99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81" marR="397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soufre</a:t>
                      </a:r>
                      <a:endParaRPr lang="fr-FR" sz="18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81" marR="397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0070C0"/>
                          </a:solidFill>
                          <a:effectLst/>
                        </a:rPr>
                        <a:t>soufre</a:t>
                      </a:r>
                      <a:endParaRPr lang="fr-FR" sz="1800" dirty="0">
                        <a:solidFill>
                          <a:srgbClr val="0070C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81" marR="397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451044355"/>
                  </a:ext>
                </a:extLst>
              </a:tr>
              <a:tr h="353976">
                <a:tc>
                  <a:txBody>
                    <a:bodyPr/>
                    <a:lstStyle/>
                    <a:p>
                      <a:pPr algn="ctr"/>
                      <a:r>
                        <a:rPr lang="fr-FR" sz="1800">
                          <a:effectLst/>
                        </a:rPr>
                        <a:t>21/06/2021</a:t>
                      </a:r>
                      <a:endParaRPr lang="fr-FR" sz="18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81" marR="39781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err="1">
                          <a:solidFill>
                            <a:srgbClr val="FF9900"/>
                          </a:solidFill>
                          <a:effectLst/>
                        </a:rPr>
                        <a:t>essenciel</a:t>
                      </a:r>
                      <a:endParaRPr lang="fr-FR" sz="1800" dirty="0">
                        <a:solidFill>
                          <a:srgbClr val="FF99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81" marR="397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err="1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Julietta+essenciel</a:t>
                      </a:r>
                      <a:endParaRPr lang="fr-FR" sz="18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81" marR="397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err="1">
                          <a:solidFill>
                            <a:srgbClr val="0070C0"/>
                          </a:solidFill>
                          <a:effectLst/>
                        </a:rPr>
                        <a:t>Kruga</a:t>
                      </a:r>
                      <a:endParaRPr lang="fr-FR" sz="1800" dirty="0">
                        <a:solidFill>
                          <a:srgbClr val="0070C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81" marR="397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845205966"/>
                  </a:ext>
                </a:extLst>
              </a:tr>
              <a:tr h="353976">
                <a:tc>
                  <a:txBody>
                    <a:bodyPr/>
                    <a:lstStyle/>
                    <a:p>
                      <a:pPr algn="ctr"/>
                      <a:r>
                        <a:rPr lang="fr-FR" sz="1800">
                          <a:effectLst/>
                        </a:rPr>
                        <a:t>01/07/2021</a:t>
                      </a:r>
                      <a:endParaRPr lang="fr-FR" sz="18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81" marR="39781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fr-FR" sz="1800" dirty="0">
                        <a:solidFill>
                          <a:srgbClr val="FF9900"/>
                        </a:solidFill>
                        <a:effectLst/>
                        <a:latin typeface="Times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781" marR="397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err="1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Armicarb</a:t>
                      </a:r>
                      <a:endParaRPr lang="fr-FR" sz="18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81" marR="397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0070C0"/>
                          </a:solidFill>
                          <a:effectLst/>
                        </a:rPr>
                        <a:t>Luna </a:t>
                      </a:r>
                      <a:r>
                        <a:rPr lang="fr-FR" sz="1800" dirty="0" err="1">
                          <a:solidFill>
                            <a:srgbClr val="0070C0"/>
                          </a:solidFill>
                          <a:effectLst/>
                        </a:rPr>
                        <a:t>experience</a:t>
                      </a:r>
                      <a:endParaRPr lang="fr-FR" sz="1800" dirty="0">
                        <a:solidFill>
                          <a:srgbClr val="0070C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81" marR="397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33186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32940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32B4778-F466-E4EB-C025-F1E8061C4E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468288"/>
          </a:xfrm>
        </p:spPr>
        <p:txBody>
          <a:bodyPr>
            <a:normAutofit fontScale="90000"/>
          </a:bodyPr>
          <a:lstStyle/>
          <a:p>
            <a:r>
              <a:rPr lang="fr-FR" dirty="0"/>
              <a:t>Résultats </a:t>
            </a:r>
            <a:r>
              <a:rPr lang="fr-FR" dirty="0" err="1"/>
              <a:t>ecophyto</a:t>
            </a:r>
            <a:r>
              <a:rPr lang="fr-FR" dirty="0"/>
              <a:t> 2021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275BCC2-2C9B-E322-D8DA-D5199D6DC29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E13D3DD-F4A5-4023-9E56-BCCAABAC6C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605584"/>
            <a:ext cx="8712456" cy="5703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5646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80AAC5-40ED-47B9-9959-D0F1DA2D38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Résultats 2020</a:t>
            </a:r>
          </a:p>
        </p:txBody>
      </p:sp>
      <p:graphicFrame>
        <p:nvGraphicFramePr>
          <p:cNvPr id="10" name="Espace réservé du contenu 9">
            <a:extLst>
              <a:ext uri="{FF2B5EF4-FFF2-40B4-BE49-F238E27FC236}">
                <a16:creationId xmlns:a16="http://schemas.microsoft.com/office/drawing/2014/main" id="{97D8D16C-3749-48AD-B9E4-EE4355201A6B}"/>
              </a:ext>
            </a:extLst>
          </p:cNvPr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9033591"/>
              </p:ext>
            </p:extLst>
          </p:nvPr>
        </p:nvGraphicFramePr>
        <p:xfrm>
          <a:off x="932298" y="1268760"/>
          <a:ext cx="7279403" cy="234516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60031">
                  <a:extLst>
                    <a:ext uri="{9D8B030D-6E8A-4147-A177-3AD203B41FA5}">
                      <a16:colId xmlns:a16="http://schemas.microsoft.com/office/drawing/2014/main" val="1958726706"/>
                    </a:ext>
                  </a:extLst>
                </a:gridCol>
                <a:gridCol w="949456">
                  <a:extLst>
                    <a:ext uri="{9D8B030D-6E8A-4147-A177-3AD203B41FA5}">
                      <a16:colId xmlns:a16="http://schemas.microsoft.com/office/drawing/2014/main" val="3719061229"/>
                    </a:ext>
                  </a:extLst>
                </a:gridCol>
                <a:gridCol w="1055115">
                  <a:extLst>
                    <a:ext uri="{9D8B030D-6E8A-4147-A177-3AD203B41FA5}">
                      <a16:colId xmlns:a16="http://schemas.microsoft.com/office/drawing/2014/main" val="1873693644"/>
                    </a:ext>
                  </a:extLst>
                </a:gridCol>
                <a:gridCol w="1055115">
                  <a:extLst>
                    <a:ext uri="{9D8B030D-6E8A-4147-A177-3AD203B41FA5}">
                      <a16:colId xmlns:a16="http://schemas.microsoft.com/office/drawing/2014/main" val="121818553"/>
                    </a:ext>
                  </a:extLst>
                </a:gridCol>
                <a:gridCol w="1055115">
                  <a:extLst>
                    <a:ext uri="{9D8B030D-6E8A-4147-A177-3AD203B41FA5}">
                      <a16:colId xmlns:a16="http://schemas.microsoft.com/office/drawing/2014/main" val="2232533150"/>
                    </a:ext>
                  </a:extLst>
                </a:gridCol>
                <a:gridCol w="1055115">
                  <a:extLst>
                    <a:ext uri="{9D8B030D-6E8A-4147-A177-3AD203B41FA5}">
                      <a16:colId xmlns:a16="http://schemas.microsoft.com/office/drawing/2014/main" val="684409676"/>
                    </a:ext>
                  </a:extLst>
                </a:gridCol>
                <a:gridCol w="949456">
                  <a:extLst>
                    <a:ext uri="{9D8B030D-6E8A-4147-A177-3AD203B41FA5}">
                      <a16:colId xmlns:a16="http://schemas.microsoft.com/office/drawing/2014/main" val="2612741244"/>
                    </a:ext>
                  </a:extLst>
                </a:gridCol>
              </a:tblGrid>
              <a:tr h="211561">
                <a:tc rowSpan="2"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effectLst/>
                        </a:rPr>
                        <a:t>Produits</a:t>
                      </a:r>
                      <a:endParaRPr lang="fr-FR" sz="1100" dirty="0">
                        <a:effectLst/>
                        <a:latin typeface="Helvetica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72" marR="60372" marT="0" marB="0" anchor="ctr"/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effectLst/>
                        </a:rPr>
                        <a:t>Traitements / ha</a:t>
                      </a:r>
                      <a:endParaRPr lang="fr-FR" sz="1000" dirty="0">
                        <a:effectLst/>
                        <a:latin typeface="Helvetica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72" marR="60372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7931314"/>
                  </a:ext>
                </a:extLst>
              </a:tr>
              <a:tr h="616767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effectLst/>
                        </a:rPr>
                        <a:t>A</a:t>
                      </a:r>
                      <a:endParaRPr lang="fr-FR" sz="1100" dirty="0">
                        <a:effectLst/>
                      </a:endParaRPr>
                    </a:p>
                    <a:p>
                      <a:pPr algn="ctr"/>
                      <a:r>
                        <a:rPr lang="fr-FR" sz="1400" dirty="0">
                          <a:effectLst/>
                        </a:rPr>
                        <a:t>06/05</a:t>
                      </a:r>
                      <a:endParaRPr lang="fr-FR" sz="1100" dirty="0">
                        <a:effectLst/>
                        <a:latin typeface="Helvetica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72" marR="60372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effectLst/>
                        </a:rPr>
                        <a:t>B</a:t>
                      </a:r>
                      <a:endParaRPr lang="fr-FR" sz="1100" dirty="0">
                        <a:effectLst/>
                      </a:endParaRPr>
                    </a:p>
                    <a:p>
                      <a:pPr algn="ctr"/>
                      <a:r>
                        <a:rPr lang="fr-FR" sz="1400" dirty="0">
                          <a:effectLst/>
                        </a:rPr>
                        <a:t>22/05</a:t>
                      </a:r>
                      <a:endParaRPr lang="fr-FR" sz="1100" dirty="0">
                        <a:effectLst/>
                        <a:latin typeface="Helvetica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72" marR="60372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effectLst/>
                        </a:rPr>
                        <a:t>C</a:t>
                      </a:r>
                      <a:endParaRPr lang="fr-FR" sz="1100" dirty="0">
                        <a:effectLst/>
                      </a:endParaRPr>
                    </a:p>
                    <a:p>
                      <a:pPr algn="ctr"/>
                      <a:r>
                        <a:rPr lang="fr-FR" sz="1400" dirty="0">
                          <a:effectLst/>
                        </a:rPr>
                        <a:t>23/06</a:t>
                      </a:r>
                      <a:endParaRPr lang="fr-FR" sz="1100" dirty="0">
                        <a:effectLst/>
                      </a:endParaRPr>
                    </a:p>
                    <a:p>
                      <a:pPr algn="ctr"/>
                      <a:r>
                        <a:rPr lang="fr-FR" sz="1400" dirty="0">
                          <a:effectLst/>
                        </a:rPr>
                        <a:t>R – 1 mois</a:t>
                      </a:r>
                      <a:endParaRPr lang="fr-FR" sz="1100" dirty="0">
                        <a:effectLst/>
                        <a:latin typeface="Helvetica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72" marR="60372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effectLst/>
                        </a:rPr>
                        <a:t>D</a:t>
                      </a:r>
                      <a:endParaRPr lang="fr-FR" sz="1100" dirty="0">
                        <a:effectLst/>
                      </a:endParaRPr>
                    </a:p>
                    <a:p>
                      <a:pPr algn="ctr"/>
                      <a:r>
                        <a:rPr lang="fr-FR" sz="1400" dirty="0">
                          <a:effectLst/>
                        </a:rPr>
                        <a:t>02/07</a:t>
                      </a:r>
                      <a:endParaRPr lang="fr-FR" sz="1100" dirty="0">
                        <a:effectLst/>
                      </a:endParaRPr>
                    </a:p>
                    <a:p>
                      <a:pPr algn="ctr"/>
                      <a:r>
                        <a:rPr lang="fr-FR" sz="1400" dirty="0">
                          <a:effectLst/>
                        </a:rPr>
                        <a:t>R-18 jours</a:t>
                      </a:r>
                      <a:endParaRPr lang="fr-FR" sz="1100" dirty="0">
                        <a:effectLst/>
                        <a:latin typeface="Helvetica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72" marR="60372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effectLst/>
                        </a:rPr>
                        <a:t>E</a:t>
                      </a:r>
                      <a:endParaRPr lang="fr-FR" sz="1100" dirty="0">
                        <a:effectLst/>
                      </a:endParaRPr>
                    </a:p>
                    <a:p>
                      <a:pPr algn="ctr"/>
                      <a:r>
                        <a:rPr lang="fr-FR" sz="1400" dirty="0">
                          <a:effectLst/>
                        </a:rPr>
                        <a:t>08/07</a:t>
                      </a:r>
                      <a:endParaRPr lang="fr-FR" sz="1100" dirty="0">
                        <a:effectLst/>
                      </a:endParaRPr>
                    </a:p>
                    <a:p>
                      <a:pPr algn="ctr"/>
                      <a:r>
                        <a:rPr lang="fr-FR" sz="1400" dirty="0">
                          <a:effectLst/>
                        </a:rPr>
                        <a:t>R-12 jours</a:t>
                      </a:r>
                      <a:endParaRPr lang="fr-FR" sz="1100" dirty="0">
                        <a:effectLst/>
                        <a:latin typeface="Helvetica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72" marR="60372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effectLst/>
                        </a:rPr>
                        <a:t>F</a:t>
                      </a:r>
                      <a:endParaRPr lang="fr-FR" sz="1100" dirty="0">
                        <a:effectLst/>
                      </a:endParaRPr>
                    </a:p>
                    <a:p>
                      <a:pPr algn="ctr"/>
                      <a:r>
                        <a:rPr lang="fr-FR" sz="1400" dirty="0">
                          <a:effectLst/>
                        </a:rPr>
                        <a:t>17/07</a:t>
                      </a:r>
                      <a:endParaRPr lang="fr-FR" sz="1100" dirty="0">
                        <a:effectLst/>
                      </a:endParaRPr>
                    </a:p>
                    <a:p>
                      <a:pPr algn="ctr"/>
                      <a:r>
                        <a:rPr lang="fr-FR" sz="1400" dirty="0">
                          <a:effectLst/>
                        </a:rPr>
                        <a:t>R-3 jours</a:t>
                      </a:r>
                      <a:endParaRPr lang="fr-FR" sz="1100" dirty="0">
                        <a:effectLst/>
                        <a:latin typeface="Helvetica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72" marR="60372" marT="0" marB="0" anchor="ctr"/>
                </a:tc>
                <a:extLst>
                  <a:ext uri="{0D108BD9-81ED-4DB2-BD59-A6C34878D82A}">
                    <a16:rowId xmlns:a16="http://schemas.microsoft.com/office/drawing/2014/main" val="2012321788"/>
                  </a:ext>
                </a:extLst>
              </a:tr>
              <a:tr h="384657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BIO</a:t>
                      </a:r>
                    </a:p>
                  </a:txBody>
                  <a:tcPr marL="60372" marR="60372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effectLst/>
                        </a:rPr>
                        <a:t>Soufre + </a:t>
                      </a:r>
                      <a:r>
                        <a:rPr lang="fr-FR" sz="1400" dirty="0" err="1">
                          <a:effectLst/>
                        </a:rPr>
                        <a:t>Oligonia</a:t>
                      </a:r>
                      <a:endParaRPr lang="fr-FR" sz="1400" dirty="0">
                        <a:effectLst/>
                        <a:latin typeface="Helvetica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72" marR="60372" marT="0" marB="0"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effectLst/>
                        </a:rPr>
                        <a:t>Soufre + </a:t>
                      </a:r>
                      <a:r>
                        <a:rPr lang="fr-FR" sz="1400" dirty="0" err="1">
                          <a:effectLst/>
                        </a:rPr>
                        <a:t>Oligonia</a:t>
                      </a:r>
                      <a:endParaRPr lang="fr-FR" sz="1400" dirty="0">
                        <a:effectLst/>
                        <a:latin typeface="Helvetica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72" marR="60372" marT="0" marB="0"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effectLst/>
                        </a:rPr>
                        <a:t>Soufre</a:t>
                      </a:r>
                      <a:endParaRPr lang="fr-FR" sz="1400" dirty="0">
                        <a:effectLst/>
                        <a:latin typeface="Helvetica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72" marR="60372" marT="0" marB="0"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effectLst/>
                        </a:rPr>
                        <a:t>-</a:t>
                      </a:r>
                      <a:endParaRPr lang="fr-FR" sz="1400" dirty="0">
                        <a:effectLst/>
                        <a:latin typeface="Helvetica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72" marR="60372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>
                          <a:effectLst/>
                        </a:rPr>
                        <a:t>-</a:t>
                      </a:r>
                      <a:endParaRPr lang="fr-FR" sz="1400">
                        <a:effectLst/>
                        <a:latin typeface="Helvetica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72" marR="60372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effectLst/>
                        </a:rPr>
                        <a:t>-</a:t>
                      </a:r>
                      <a:endParaRPr lang="fr-FR" sz="1400" dirty="0">
                        <a:effectLst/>
                        <a:latin typeface="Helvetica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72" marR="60372" marT="0" marB="0" anchor="ctr"/>
                </a:tc>
                <a:extLst>
                  <a:ext uri="{0D108BD9-81ED-4DB2-BD59-A6C34878D82A}">
                    <a16:rowId xmlns:a16="http://schemas.microsoft.com/office/drawing/2014/main" val="910057118"/>
                  </a:ext>
                </a:extLst>
              </a:tr>
              <a:tr h="384657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effectLst/>
                        </a:rPr>
                        <a:t>ECO +</a:t>
                      </a:r>
                      <a:endParaRPr lang="fr-FR" sz="1400" dirty="0">
                        <a:effectLst/>
                        <a:latin typeface="Helvetica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72" marR="60372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effectLst/>
                        </a:rPr>
                        <a:t>Soufre + </a:t>
                      </a:r>
                      <a:r>
                        <a:rPr lang="fr-FR" sz="1400" dirty="0" err="1">
                          <a:effectLst/>
                        </a:rPr>
                        <a:t>Oligonia</a:t>
                      </a:r>
                      <a:endParaRPr lang="fr-FR" sz="1400" dirty="0">
                        <a:effectLst/>
                        <a:latin typeface="Helvetica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72" marR="60372" marT="0" marB="0"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effectLst/>
                        </a:rPr>
                        <a:t>Soufre + </a:t>
                      </a:r>
                      <a:r>
                        <a:rPr lang="fr-FR" sz="1400" dirty="0" err="1">
                          <a:effectLst/>
                        </a:rPr>
                        <a:t>Oligonia</a:t>
                      </a:r>
                      <a:endParaRPr lang="fr-FR" sz="1400" dirty="0">
                        <a:effectLst/>
                        <a:latin typeface="Helvetica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72" marR="60372" marT="0" marB="0"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effectLst/>
                        </a:rPr>
                        <a:t>Soufre </a:t>
                      </a:r>
                      <a:endParaRPr lang="fr-FR" sz="1400" dirty="0">
                        <a:effectLst/>
                        <a:latin typeface="Helvetica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72" marR="60372" marT="0" marB="0"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>
                          <a:effectLst/>
                        </a:rPr>
                        <a:t>-</a:t>
                      </a:r>
                      <a:endParaRPr lang="fr-FR" sz="1400">
                        <a:effectLst/>
                        <a:latin typeface="Helvetica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72" marR="60372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>
                          <a:effectLst/>
                        </a:rPr>
                        <a:t>-</a:t>
                      </a:r>
                      <a:endParaRPr lang="fr-FR" sz="1400">
                        <a:effectLst/>
                        <a:latin typeface="Helvetica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72" marR="60372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effectLst/>
                        </a:rPr>
                        <a:t>-</a:t>
                      </a:r>
                      <a:endParaRPr lang="fr-FR" sz="1400" dirty="0">
                        <a:effectLst/>
                        <a:latin typeface="Helvetica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72" marR="60372" marT="0" marB="0" anchor="ctr"/>
                </a:tc>
                <a:extLst>
                  <a:ext uri="{0D108BD9-81ED-4DB2-BD59-A6C34878D82A}">
                    <a16:rowId xmlns:a16="http://schemas.microsoft.com/office/drawing/2014/main" val="3598221800"/>
                  </a:ext>
                </a:extLst>
              </a:tr>
              <a:tr h="192329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 RES</a:t>
                      </a:r>
                    </a:p>
                  </a:txBody>
                  <a:tcPr marL="60372" marR="60372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err="1">
                          <a:effectLst/>
                        </a:rPr>
                        <a:t>Sercadis</a:t>
                      </a:r>
                      <a:endParaRPr lang="fr-FR" sz="1400" dirty="0">
                        <a:effectLst/>
                        <a:latin typeface="Helvetica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72" marR="60372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err="1">
                          <a:effectLst/>
                        </a:rPr>
                        <a:t>signum</a:t>
                      </a:r>
                      <a:endParaRPr lang="fr-FR" sz="1400" dirty="0">
                        <a:effectLst/>
                        <a:latin typeface="Helvetica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72" marR="60372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effectLst/>
                        </a:rPr>
                        <a:t>Soufre</a:t>
                      </a:r>
                      <a:endParaRPr lang="fr-FR" sz="1400" dirty="0">
                        <a:effectLst/>
                        <a:latin typeface="Helvetica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72" marR="60372" marT="0" marB="0"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>
                          <a:effectLst/>
                        </a:rPr>
                        <a:t>-</a:t>
                      </a:r>
                      <a:endParaRPr lang="fr-FR" sz="1400">
                        <a:effectLst/>
                        <a:latin typeface="Helvetica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72" marR="60372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effectLst/>
                        </a:rPr>
                        <a:t>-</a:t>
                      </a:r>
                      <a:endParaRPr lang="fr-FR" sz="1400" dirty="0">
                        <a:effectLst/>
                        <a:latin typeface="Helvetica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72" marR="60372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>
                          <a:effectLst/>
                        </a:rPr>
                        <a:t>-</a:t>
                      </a:r>
                      <a:endParaRPr lang="fr-FR" sz="1400">
                        <a:effectLst/>
                        <a:latin typeface="Helvetica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72" marR="60372" marT="0" marB="0" anchor="ctr"/>
                </a:tc>
                <a:extLst>
                  <a:ext uri="{0D108BD9-81ED-4DB2-BD59-A6C34878D82A}">
                    <a16:rowId xmlns:a16="http://schemas.microsoft.com/office/drawing/2014/main" val="3231058385"/>
                  </a:ext>
                </a:extLst>
              </a:tr>
              <a:tr h="37248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effectLst/>
                        </a:rPr>
                        <a:t>PFI</a:t>
                      </a:r>
                      <a:endParaRPr lang="fr-FR" sz="1400" dirty="0">
                        <a:effectLst/>
                        <a:latin typeface="Helvetica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72" marR="60372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err="1">
                          <a:effectLst/>
                        </a:rPr>
                        <a:t>Sercadis</a:t>
                      </a:r>
                      <a:endParaRPr lang="fr-FR" sz="1400" dirty="0">
                        <a:effectLst/>
                        <a:latin typeface="Helvetica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72" marR="60372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err="1">
                          <a:effectLst/>
                        </a:rPr>
                        <a:t>signum</a:t>
                      </a:r>
                      <a:endParaRPr lang="fr-FR" sz="1400" dirty="0">
                        <a:effectLst/>
                        <a:latin typeface="Helvetica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72" marR="60372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effectLst/>
                        </a:rPr>
                        <a:t>Soufre </a:t>
                      </a:r>
                      <a:endParaRPr lang="fr-FR" sz="1400" dirty="0">
                        <a:effectLst/>
                        <a:latin typeface="Helvetica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72" marR="60372" marT="0" marB="0"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effectLst/>
                        </a:rPr>
                        <a:t>Switch</a:t>
                      </a:r>
                      <a:endParaRPr lang="fr-FR" sz="1400" dirty="0">
                        <a:effectLst/>
                        <a:latin typeface="Helvetica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72" marR="60372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effectLst/>
                        </a:rPr>
                        <a:t>Luna </a:t>
                      </a:r>
                      <a:r>
                        <a:rPr lang="fr-FR" sz="1400" dirty="0" err="1">
                          <a:effectLst/>
                        </a:rPr>
                        <a:t>Experience</a:t>
                      </a:r>
                      <a:endParaRPr lang="fr-FR" sz="1400" dirty="0">
                        <a:effectLst/>
                        <a:latin typeface="Helvetica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72" marR="60372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effectLst/>
                        </a:rPr>
                        <a:t>-</a:t>
                      </a:r>
                      <a:endParaRPr lang="fr-FR" sz="1400" dirty="0">
                        <a:effectLst/>
                        <a:latin typeface="Helvetica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72" marR="60372" marT="0" marB="0" anchor="ctr"/>
                </a:tc>
                <a:extLst>
                  <a:ext uri="{0D108BD9-81ED-4DB2-BD59-A6C34878D82A}">
                    <a16:rowId xmlns:a16="http://schemas.microsoft.com/office/drawing/2014/main" val="1161271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39793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890DD4D-101F-4355-9AAC-F1CA18BEC4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10873"/>
            <a:ext cx="8229600" cy="475615"/>
          </a:xfrm>
        </p:spPr>
        <p:txBody>
          <a:bodyPr>
            <a:noAutofit/>
          </a:bodyPr>
          <a:lstStyle/>
          <a:p>
            <a:r>
              <a:rPr lang="fr-FR" sz="2000" dirty="0"/>
              <a:t>% fruits </a:t>
            </a:r>
            <a:r>
              <a:rPr lang="fr-FR" sz="2000" dirty="0" err="1"/>
              <a:t>moniliés</a:t>
            </a:r>
            <a:r>
              <a:rPr lang="fr-FR" sz="2000" dirty="0"/>
              <a:t> comparaison témoins non traités dans le mois qui précède la récolte à PFI 2020 </a:t>
            </a:r>
            <a:r>
              <a:rPr lang="fr-FR" sz="2000" dirty="0" err="1"/>
              <a:t>Orine</a:t>
            </a:r>
            <a:endParaRPr lang="fr-FR" sz="20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874F463-9B89-4D1E-9452-1C40165799C1}"/>
              </a:ext>
            </a:extLst>
          </p:cNvPr>
          <p:cNvSpPr/>
          <p:nvPr/>
        </p:nvSpPr>
        <p:spPr>
          <a:xfrm>
            <a:off x="107504" y="6309320"/>
            <a:ext cx="8856984" cy="4756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5357C69-72FB-47C4-81C5-2D4ECE3AAB5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847092"/>
            <a:ext cx="8291264" cy="5462228"/>
          </a:xfrm>
          <a:prstGeom prst="rect">
            <a:avLst/>
          </a:prstGeom>
        </p:spPr>
      </p:pic>
      <p:sp>
        <p:nvSpPr>
          <p:cNvPr id="5" name="Text Box 176">
            <a:extLst>
              <a:ext uri="{FF2B5EF4-FFF2-40B4-BE49-F238E27FC236}">
                <a16:creationId xmlns:a16="http://schemas.microsoft.com/office/drawing/2014/main" id="{2E0EBD95-D69E-4232-A54D-B65FF3AD4C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7704" y="5333764"/>
            <a:ext cx="7056784" cy="1036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just">
              <a:spcAft>
                <a:spcPts val="595"/>
              </a:spcAft>
            </a:pPr>
            <a:r>
              <a:rPr lang="en-GB" sz="1000" dirty="0">
                <a:solidFill>
                  <a:srgbClr val="548DD4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             </a:t>
            </a:r>
            <a:r>
              <a:rPr lang="en-GB" sz="1000" dirty="0" err="1">
                <a:solidFill>
                  <a:srgbClr val="548DD4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1000" dirty="0">
                <a:solidFill>
                  <a:srgbClr val="548DD4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en-GB" sz="1000" dirty="0" err="1">
                <a:solidFill>
                  <a:srgbClr val="548DD4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1000" dirty="0">
                <a:solidFill>
                  <a:srgbClr val="548DD4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en-GB" sz="1000" dirty="0" err="1">
                <a:solidFill>
                  <a:srgbClr val="548DD4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1000" dirty="0">
                <a:solidFill>
                  <a:srgbClr val="548DD4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en-GB" sz="1000" dirty="0" err="1">
                <a:solidFill>
                  <a:srgbClr val="548DD4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1000" dirty="0">
                <a:solidFill>
                  <a:srgbClr val="548DD4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en-GB" sz="1000" dirty="0" err="1">
                <a:solidFill>
                  <a:srgbClr val="548DD4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1000" dirty="0">
                <a:solidFill>
                  <a:srgbClr val="548DD4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en-GB" sz="1000" dirty="0">
                <a:solidFill>
                  <a:srgbClr val="548DD4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	    </a:t>
            </a:r>
            <a:r>
              <a:rPr lang="en-GB" sz="1000" b="1" dirty="0">
                <a:solidFill>
                  <a:srgbClr val="548DD4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             </a:t>
            </a:r>
            <a:r>
              <a:rPr lang="en-GB" sz="1000" b="1" dirty="0">
                <a:solidFill>
                  <a:srgbClr val="7030A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             </a:t>
            </a:r>
            <a:r>
              <a:rPr lang="en-GB" sz="1000" b="1" dirty="0" err="1">
                <a:solidFill>
                  <a:srgbClr val="7030A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GB" sz="1000" b="1" dirty="0">
                <a:solidFill>
                  <a:srgbClr val="7030A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c              </a:t>
            </a:r>
            <a:r>
              <a:rPr lang="en-GB" sz="1000" b="1" dirty="0" err="1">
                <a:solidFill>
                  <a:srgbClr val="7030A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GB" sz="1000" b="1" dirty="0">
                <a:solidFill>
                  <a:srgbClr val="7030A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en-GB" sz="1000" b="1" dirty="0" err="1">
                <a:solidFill>
                  <a:srgbClr val="7030A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en-GB" sz="1000" b="1" dirty="0">
              <a:solidFill>
                <a:srgbClr val="7030A0"/>
              </a:solidFill>
              <a:effectLst/>
              <a:latin typeface="Helvetica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595"/>
              </a:spcAft>
            </a:pPr>
            <a:r>
              <a:rPr lang="en-GB" sz="1000" dirty="0">
                <a:solidFill>
                  <a:srgbClr val="548DD4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             </a:t>
            </a:r>
            <a:r>
              <a:rPr lang="en-GB" sz="1000" dirty="0" err="1">
                <a:solidFill>
                  <a:srgbClr val="548DD4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1000" dirty="0">
                <a:solidFill>
                  <a:srgbClr val="548DD4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en-GB" sz="1000" dirty="0" err="1">
                <a:solidFill>
                  <a:srgbClr val="548DD4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1000" dirty="0">
                <a:solidFill>
                  <a:srgbClr val="548DD4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en-GB" sz="1000" dirty="0" err="1">
                <a:solidFill>
                  <a:srgbClr val="548DD4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1000" dirty="0">
                <a:solidFill>
                  <a:srgbClr val="548DD4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en-GB" sz="1000" dirty="0" err="1">
                <a:solidFill>
                  <a:srgbClr val="548DD4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1000" dirty="0">
                <a:solidFill>
                  <a:srgbClr val="548DD4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en-GB" sz="1000" dirty="0" err="1">
                <a:solidFill>
                  <a:srgbClr val="548DD4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1000" dirty="0">
                <a:solidFill>
                  <a:srgbClr val="548DD4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en-GB" sz="1000" dirty="0" err="1">
                <a:solidFill>
                  <a:srgbClr val="548DD4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1000" dirty="0">
                <a:solidFill>
                  <a:srgbClr val="548DD4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en-GB" sz="1000" dirty="0" err="1">
                <a:solidFill>
                  <a:srgbClr val="548DD4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1000" dirty="0">
                <a:solidFill>
                  <a:srgbClr val="548DD4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ab	         a             </a:t>
            </a:r>
            <a:r>
              <a:rPr lang="en-GB" sz="1000" dirty="0" err="1">
                <a:solidFill>
                  <a:srgbClr val="548DD4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1000" dirty="0">
                <a:solidFill>
                  <a:srgbClr val="548DD4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en-GB" sz="1000" dirty="0" err="1">
                <a:solidFill>
                  <a:srgbClr val="548DD4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1000" dirty="0">
                <a:solidFill>
                  <a:srgbClr val="548DD4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en-GB" sz="1000" dirty="0" err="1">
                <a:solidFill>
                  <a:srgbClr val="548DD4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en-GB" sz="1000" dirty="0">
              <a:solidFill>
                <a:srgbClr val="548DD4"/>
              </a:solidFill>
              <a:effectLst/>
              <a:latin typeface="Helvetica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595"/>
              </a:spcAft>
            </a:pPr>
            <a:r>
              <a:rPr lang="en-GB" sz="1000" dirty="0">
                <a:solidFill>
                  <a:srgbClr val="548DD4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             </a:t>
            </a:r>
            <a:r>
              <a:rPr lang="en-GB" sz="1000" dirty="0" err="1">
                <a:solidFill>
                  <a:srgbClr val="548DD4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1000" dirty="0">
                <a:solidFill>
                  <a:srgbClr val="548DD4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en-GB" sz="1000" dirty="0" err="1">
                <a:solidFill>
                  <a:srgbClr val="548DD4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1000" dirty="0">
                <a:solidFill>
                  <a:srgbClr val="548DD4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en-GB" sz="1000" dirty="0" err="1">
                <a:solidFill>
                  <a:srgbClr val="548DD4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1000" dirty="0">
                <a:solidFill>
                  <a:srgbClr val="548DD4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en-GB" sz="1000" dirty="0" err="1">
                <a:solidFill>
                  <a:srgbClr val="548DD4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1000" dirty="0">
                <a:solidFill>
                  <a:srgbClr val="548DD4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en-GB" sz="1000" dirty="0" err="1">
                <a:solidFill>
                  <a:srgbClr val="548DD4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1000" dirty="0">
                <a:solidFill>
                  <a:srgbClr val="548DD4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en-GB" sz="1000" dirty="0" err="1">
                <a:solidFill>
                  <a:srgbClr val="548DD4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1000" dirty="0">
                <a:solidFill>
                  <a:srgbClr val="548DD4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en-GB" sz="1000" dirty="0" err="1">
                <a:solidFill>
                  <a:srgbClr val="548DD4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1000" dirty="0">
                <a:solidFill>
                  <a:srgbClr val="548DD4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en-GB" sz="1000" dirty="0" err="1">
                <a:solidFill>
                  <a:srgbClr val="548DD4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1000" dirty="0">
                <a:solidFill>
                  <a:srgbClr val="548DD4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en-GB" sz="1000" dirty="0" err="1">
                <a:solidFill>
                  <a:srgbClr val="548DD4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1000" dirty="0">
                <a:solidFill>
                  <a:srgbClr val="548DD4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en-GB" sz="1000" dirty="0" err="1">
                <a:solidFill>
                  <a:srgbClr val="548DD4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1000" dirty="0">
                <a:solidFill>
                  <a:srgbClr val="548DD4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en-GB" sz="1000" dirty="0" err="1">
                <a:solidFill>
                  <a:srgbClr val="548DD4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1000" dirty="0">
                <a:solidFill>
                  <a:srgbClr val="548DD4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en-GB" sz="1000" dirty="0" err="1">
                <a:solidFill>
                  <a:srgbClr val="548DD4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fr-FR" sz="1100" dirty="0">
              <a:effectLst/>
              <a:latin typeface="Helvetica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595"/>
              </a:spcAft>
            </a:pPr>
            <a:r>
              <a:rPr lang="en-GB" sz="1000" dirty="0">
                <a:solidFill>
                  <a:srgbClr val="548DD4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             </a:t>
            </a:r>
            <a:r>
              <a:rPr lang="en-GB" sz="1000" dirty="0" err="1">
                <a:solidFill>
                  <a:srgbClr val="548DD4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1000" dirty="0">
                <a:solidFill>
                  <a:srgbClr val="548DD4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en-GB" sz="1000" dirty="0" err="1">
                <a:solidFill>
                  <a:srgbClr val="548DD4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1000" dirty="0">
                <a:solidFill>
                  <a:srgbClr val="548DD4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en-GB" sz="1000" dirty="0" err="1">
                <a:solidFill>
                  <a:srgbClr val="548DD4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1000" dirty="0">
                <a:solidFill>
                  <a:srgbClr val="548DD4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en-GB" sz="1000" dirty="0" err="1">
                <a:solidFill>
                  <a:srgbClr val="548DD4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1000" dirty="0">
                <a:solidFill>
                  <a:srgbClr val="548DD4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GB" sz="1000" dirty="0">
                <a:solidFill>
                  <a:srgbClr val="548DD4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en-GB" sz="1000" dirty="0" err="1">
                <a:solidFill>
                  <a:srgbClr val="548DD4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1000" dirty="0">
                <a:solidFill>
                  <a:srgbClr val="548DD4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en-GB" sz="1000" dirty="0" err="1">
                <a:solidFill>
                  <a:srgbClr val="548DD4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1000" dirty="0">
                <a:solidFill>
                  <a:srgbClr val="548DD4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en-GB" sz="1000" dirty="0" err="1">
                <a:solidFill>
                  <a:srgbClr val="548DD4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1000" dirty="0">
                <a:solidFill>
                  <a:srgbClr val="548DD4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</a:t>
            </a:r>
            <a:r>
              <a:rPr lang="en-GB" sz="1000" b="1" dirty="0">
                <a:solidFill>
                  <a:srgbClr val="7030A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	         b             </a:t>
            </a:r>
            <a:r>
              <a:rPr lang="en-GB" sz="1000" b="1" dirty="0" err="1">
                <a:solidFill>
                  <a:srgbClr val="7030A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GB" sz="1000" b="1" dirty="0">
                <a:solidFill>
                  <a:srgbClr val="7030A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en-GB" sz="1000" b="1" dirty="0" err="1">
                <a:solidFill>
                  <a:srgbClr val="7030A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GB" sz="1000" b="1" dirty="0">
                <a:solidFill>
                  <a:srgbClr val="7030A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en-GB" sz="1000" b="1" dirty="0" err="1">
                <a:solidFill>
                  <a:srgbClr val="7030A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fr-FR" sz="1100" b="1" dirty="0">
              <a:solidFill>
                <a:srgbClr val="7030A0"/>
              </a:solidFill>
              <a:effectLst/>
              <a:latin typeface="Helvetica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595"/>
              </a:spcAft>
            </a:pPr>
            <a:r>
              <a:rPr lang="en-GB" sz="1000" dirty="0">
                <a:solidFill>
                  <a:srgbClr val="548DD4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fr-FR" sz="1100" dirty="0">
              <a:effectLst/>
              <a:latin typeface="Helvetica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ts val="1500"/>
              </a:lnSpc>
              <a:spcAft>
                <a:spcPts val="595"/>
              </a:spcAft>
            </a:pPr>
            <a:r>
              <a:rPr lang="en-GB" sz="1000" dirty="0"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fr-FR" sz="1100" dirty="0">
              <a:effectLst/>
              <a:latin typeface="Helvetica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19423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95CDD8F-BB2B-0EB7-79CC-D94F4F0EA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56320"/>
          </a:xfrm>
        </p:spPr>
        <p:txBody>
          <a:bodyPr/>
          <a:lstStyle/>
          <a:p>
            <a:r>
              <a:rPr lang="fr-FR" dirty="0"/>
              <a:t>Conclusions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D7AB61C-32EF-BC19-6C48-E123959D8C79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435280" cy="4937760"/>
          </a:xfrm>
        </p:spPr>
        <p:txBody>
          <a:bodyPr/>
          <a:lstStyle/>
          <a:p>
            <a:r>
              <a:rPr lang="fr-FR" dirty="0"/>
              <a:t>Les années se suivent et se ressemblent. </a:t>
            </a:r>
          </a:p>
          <a:p>
            <a:r>
              <a:rPr lang="fr-FR" dirty="0"/>
              <a:t>Traitements chimiques Monilia pré-récolte nettoient le verger sur modalité PFI</a:t>
            </a:r>
          </a:p>
          <a:p>
            <a:r>
              <a:rPr lang="fr-FR" dirty="0"/>
              <a:t>Parcelle Bio et ECO (Tout biocontrôle) =&gt; se conservent le moins et réagissent de la même façon, peut importe le biocontrôle mis en pré-récolte contre le monilia.</a:t>
            </a:r>
          </a:p>
          <a:p>
            <a:r>
              <a:rPr lang="fr-FR" dirty="0"/>
              <a:t>0 RESIDUS : comportement intermédiaire : </a:t>
            </a:r>
          </a:p>
          <a:p>
            <a:pPr lvl="1"/>
            <a:r>
              <a:rPr lang="fr-FR" dirty="0"/>
              <a:t>inoculum plus faible sur cette parcelle en raison de l’historique ? ou effet secondaire des produits chimiques utilisés dans la lutte contre l’oïdium au printemps ? </a:t>
            </a:r>
          </a:p>
        </p:txBody>
      </p:sp>
    </p:spTree>
    <p:extLst>
      <p:ext uri="{BB962C8B-B14F-4D97-AF65-F5344CB8AC3E}">
        <p14:creationId xmlns:p14="http://schemas.microsoft.com/office/powerpoint/2010/main" val="19995230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C20F37-7380-8703-5B93-91E403751C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068960"/>
            <a:ext cx="8229600" cy="990600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/>
              <a:t>Essai 3  : Résultats Action 3 MACFAN 2023</a:t>
            </a:r>
            <a:br>
              <a:rPr lang="fr-FR" dirty="0"/>
            </a:br>
            <a:r>
              <a:rPr lang="fr-FR" dirty="0"/>
              <a:t>Verger Tourmaline pré-récolte</a:t>
            </a:r>
          </a:p>
        </p:txBody>
      </p:sp>
      <p:pic>
        <p:nvPicPr>
          <p:cNvPr id="4" name="Image 3" descr="logo centrex 2006.JPG">
            <a:extLst>
              <a:ext uri="{FF2B5EF4-FFF2-40B4-BE49-F238E27FC236}">
                <a16:creationId xmlns:a16="http://schemas.microsoft.com/office/drawing/2014/main" id="{697F45A8-E734-2943-5DBA-DA514202659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62701" y="332656"/>
            <a:ext cx="924099" cy="108492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29073E4-8F90-41A0-5495-DFD4EA9CC338}"/>
              </a:ext>
            </a:extLst>
          </p:cNvPr>
          <p:cNvSpPr/>
          <p:nvPr/>
        </p:nvSpPr>
        <p:spPr>
          <a:xfrm>
            <a:off x="179512" y="6308191"/>
            <a:ext cx="8784976" cy="548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82CCEF42-6993-F6EF-1A95-80A671BDD28A}"/>
              </a:ext>
            </a:extLst>
          </p:cNvPr>
          <p:cNvGrpSpPr>
            <a:grpSpLocks noChangeAspect="1"/>
          </p:cNvGrpSpPr>
          <p:nvPr/>
        </p:nvGrpSpPr>
        <p:grpSpPr>
          <a:xfrm>
            <a:off x="1691680" y="5091513"/>
            <a:ext cx="6137382" cy="1490998"/>
            <a:chOff x="0" y="0"/>
            <a:chExt cx="4203420" cy="1021279"/>
          </a:xfrm>
        </p:grpSpPr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53A1A510-0BA2-BC53-798E-19E70910E7B3}"/>
                </a:ext>
              </a:extLst>
            </p:cNvPr>
            <p:cNvGrpSpPr/>
            <p:nvPr/>
          </p:nvGrpSpPr>
          <p:grpSpPr>
            <a:xfrm>
              <a:off x="23750" y="0"/>
              <a:ext cx="4096616" cy="939610"/>
              <a:chOff x="0" y="0"/>
              <a:chExt cx="4096616" cy="939610"/>
            </a:xfrm>
          </p:grpSpPr>
          <p:pic>
            <p:nvPicPr>
              <p:cNvPr id="10" name="Image 9">
                <a:extLst>
                  <a:ext uri="{FF2B5EF4-FFF2-40B4-BE49-F238E27FC236}">
                    <a16:creationId xmlns:a16="http://schemas.microsoft.com/office/drawing/2014/main" id="{DF502052-40D4-C40F-3590-D8D1696D5C1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0" y="0"/>
                <a:ext cx="1496060" cy="913130"/>
              </a:xfrm>
              <a:prstGeom prst="rect">
                <a:avLst/>
              </a:prstGeom>
            </p:spPr>
          </p:pic>
          <p:pic>
            <p:nvPicPr>
              <p:cNvPr id="11" name="Image 10">
                <a:extLst>
                  <a:ext uri="{FF2B5EF4-FFF2-40B4-BE49-F238E27FC236}">
                    <a16:creationId xmlns:a16="http://schemas.microsoft.com/office/drawing/2014/main" id="{D7E3EEC1-0CED-2945-60F0-E8340D81DC8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496291" y="11875"/>
                <a:ext cx="2600325" cy="927735"/>
              </a:xfrm>
              <a:prstGeom prst="rect">
                <a:avLst/>
              </a:prstGeom>
            </p:spPr>
          </p:pic>
        </p:grpSp>
        <p:sp>
          <p:nvSpPr>
            <p:cNvPr id="9" name="Zone de texte 9">
              <a:extLst>
                <a:ext uri="{FF2B5EF4-FFF2-40B4-BE49-F238E27FC236}">
                  <a16:creationId xmlns:a16="http://schemas.microsoft.com/office/drawing/2014/main" id="{592BDF58-7725-C020-1619-08F430606683}"/>
                </a:ext>
              </a:extLst>
            </p:cNvPr>
            <p:cNvSpPr txBox="1"/>
            <p:nvPr/>
          </p:nvSpPr>
          <p:spPr>
            <a:xfrm>
              <a:off x="0" y="783772"/>
              <a:ext cx="4203420" cy="237507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595"/>
                </a:spcAft>
              </a:pPr>
              <a:r>
                <a:rPr lang="fr-FR" sz="800" i="1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Les responsabilités de France Agrimer et du Ministère de l’agriculture ne sauraient être engagées</a:t>
              </a:r>
              <a:endParaRPr lang="fr-FR" sz="120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690121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41684" y="-6304"/>
            <a:ext cx="8229600" cy="684312"/>
          </a:xfrm>
        </p:spPr>
        <p:txBody>
          <a:bodyPr/>
          <a:lstStyle/>
          <a:p>
            <a:r>
              <a:rPr lang="fr-FR" dirty="0"/>
              <a:t>Matériel et Méthodes </a:t>
            </a:r>
          </a:p>
        </p:txBody>
      </p:sp>
      <p:sp>
        <p:nvSpPr>
          <p:cNvPr id="6" name="Rectangle 5"/>
          <p:cNvSpPr/>
          <p:nvPr/>
        </p:nvSpPr>
        <p:spPr>
          <a:xfrm>
            <a:off x="251520" y="5921896"/>
            <a:ext cx="8712968" cy="9361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Rectangle 6"/>
          <p:cNvSpPr/>
          <p:nvPr/>
        </p:nvSpPr>
        <p:spPr>
          <a:xfrm>
            <a:off x="0" y="692696"/>
            <a:ext cx="8712968" cy="9361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4133285" y="1022492"/>
            <a:ext cx="4579683" cy="3588385"/>
          </a:xfrm>
        </p:spPr>
        <p:txBody>
          <a:bodyPr>
            <a:normAutofit fontScale="92500" lnSpcReduction="10000"/>
          </a:bodyPr>
          <a:lstStyle/>
          <a:p>
            <a:r>
              <a:rPr lang="fr-FR" sz="2000" dirty="0"/>
              <a:t>Essai en grande parcelle,  4 répétitions observées par parcelle </a:t>
            </a:r>
          </a:p>
          <a:p>
            <a:endParaRPr lang="fr-FR" sz="800" dirty="0"/>
          </a:p>
          <a:p>
            <a:r>
              <a:rPr lang="fr-FR" sz="2000" dirty="0"/>
              <a:t>Variété Tourmaline, 2 récoltes 16/08/2023 et 21/08/2023 – Pas d’historique Monilia</a:t>
            </a:r>
          </a:p>
          <a:p>
            <a:endParaRPr lang="fr-FR" sz="800" dirty="0"/>
          </a:p>
          <a:p>
            <a:r>
              <a:rPr lang="fr-FR" sz="2000" dirty="0"/>
              <a:t>Mouillage 500 L/ha</a:t>
            </a:r>
          </a:p>
          <a:p>
            <a:endParaRPr lang="fr-FR" sz="800" dirty="0"/>
          </a:p>
          <a:p>
            <a:r>
              <a:rPr lang="fr-FR" sz="2000" dirty="0"/>
              <a:t>Programme oïdium : stade nouaison à 3 semaines avant récolte</a:t>
            </a:r>
          </a:p>
          <a:p>
            <a:endParaRPr lang="fr-FR" sz="800" dirty="0"/>
          </a:p>
          <a:p>
            <a:r>
              <a:rPr lang="fr-FR" sz="2000" dirty="0"/>
              <a:t>Programme monilia : début 3 semaines avant récolte</a:t>
            </a:r>
          </a:p>
          <a:p>
            <a:endParaRPr lang="fr-FR" sz="2000" dirty="0"/>
          </a:p>
          <a:p>
            <a:endParaRPr lang="fr-FR" sz="2000" dirty="0"/>
          </a:p>
          <a:p>
            <a:endParaRPr lang="fr-FR" sz="2000" dirty="0"/>
          </a:p>
          <a:p>
            <a:endParaRPr lang="fr-FR" sz="2000" dirty="0"/>
          </a:p>
          <a:p>
            <a:endParaRPr lang="fr-FR" sz="2000" dirty="0"/>
          </a:p>
          <a:p>
            <a:endParaRPr lang="fr-FR" sz="2000" dirty="0"/>
          </a:p>
          <a:p>
            <a:endParaRPr lang="fr-FR" sz="2000" dirty="0"/>
          </a:p>
          <a:p>
            <a:endParaRPr lang="fr-FR" sz="2000" dirty="0"/>
          </a:p>
          <a:p>
            <a:endParaRPr lang="fr-FR" sz="2000" dirty="0"/>
          </a:p>
          <a:p>
            <a:endParaRPr lang="fr-FR" sz="2000" dirty="0"/>
          </a:p>
          <a:p>
            <a:endParaRPr lang="fr-FR" sz="2000" dirty="0"/>
          </a:p>
          <a:p>
            <a:endParaRPr lang="fr-FR" sz="2000" dirty="0"/>
          </a:p>
          <a:p>
            <a:endParaRPr lang="fr-FR" sz="2000" dirty="0"/>
          </a:p>
          <a:p>
            <a:endParaRPr lang="fr-FR" sz="2000" dirty="0"/>
          </a:p>
          <a:p>
            <a:endParaRPr lang="fr-FR" sz="2000" dirty="0"/>
          </a:p>
          <a:p>
            <a:endParaRPr lang="fr-FR" sz="2000" dirty="0"/>
          </a:p>
          <a:p>
            <a:endParaRPr lang="fr-FR" sz="2000" dirty="0"/>
          </a:p>
          <a:p>
            <a:endParaRPr lang="fr-FR" sz="2000" dirty="0"/>
          </a:p>
          <a:p>
            <a:endParaRPr lang="fr-FR" sz="800" dirty="0"/>
          </a:p>
          <a:p>
            <a:endParaRPr lang="fr-FR" sz="800" dirty="0"/>
          </a:p>
          <a:p>
            <a:endParaRPr lang="fr-FR" sz="800" dirty="0"/>
          </a:p>
          <a:p>
            <a:endParaRPr lang="fr-FR" sz="800" dirty="0"/>
          </a:p>
        </p:txBody>
      </p:sp>
      <p:pic>
        <p:nvPicPr>
          <p:cNvPr id="5" name="Image 4" descr="logo centrex 2006.JPG">
            <a:extLst>
              <a:ext uri="{FF2B5EF4-FFF2-40B4-BE49-F238E27FC236}">
                <a16:creationId xmlns:a16="http://schemas.microsoft.com/office/drawing/2014/main" id="{A55732CD-66ED-B8D0-0676-6C559FBCF3EA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197517" y="151196"/>
            <a:ext cx="797343" cy="936104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69A40E6F-ECB1-6CE5-B6B5-7945028C82F3}"/>
              </a:ext>
            </a:extLst>
          </p:cNvPr>
          <p:cNvGrpSpPr/>
          <p:nvPr/>
        </p:nvGrpSpPr>
        <p:grpSpPr>
          <a:xfrm>
            <a:off x="320152" y="746330"/>
            <a:ext cx="3466427" cy="4814126"/>
            <a:chOff x="5434805" y="3011156"/>
            <a:chExt cx="2039961" cy="2889486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98637627-D77B-AB90-DA14-8CFBE4062B4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8696" t="7003" r="8696" b="24405"/>
            <a:stretch/>
          </p:blipFill>
          <p:spPr bwMode="auto">
            <a:xfrm>
              <a:off x="5434805" y="3011156"/>
              <a:ext cx="2039961" cy="2492997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D80943E-49B5-5C41-D120-AD2BC8DB0F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8696" t="88847" r="8696" b="1160"/>
            <a:stretch/>
          </p:blipFill>
          <p:spPr bwMode="auto">
            <a:xfrm>
              <a:off x="5434805" y="5537472"/>
              <a:ext cx="2039961" cy="36317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B3AAE798-490C-8AC4-61C4-3E0373AFCD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7267977"/>
              </p:ext>
            </p:extLst>
          </p:nvPr>
        </p:nvGraphicFramePr>
        <p:xfrm>
          <a:off x="2208041" y="4889955"/>
          <a:ext cx="6799124" cy="160660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98615">
                  <a:extLst>
                    <a:ext uri="{9D8B030D-6E8A-4147-A177-3AD203B41FA5}">
                      <a16:colId xmlns:a16="http://schemas.microsoft.com/office/drawing/2014/main" val="4215829096"/>
                    </a:ext>
                  </a:extLst>
                </a:gridCol>
                <a:gridCol w="1880535">
                  <a:extLst>
                    <a:ext uri="{9D8B030D-6E8A-4147-A177-3AD203B41FA5}">
                      <a16:colId xmlns:a16="http://schemas.microsoft.com/office/drawing/2014/main" val="91010436"/>
                    </a:ext>
                  </a:extLst>
                </a:gridCol>
                <a:gridCol w="2508465">
                  <a:extLst>
                    <a:ext uri="{9D8B030D-6E8A-4147-A177-3AD203B41FA5}">
                      <a16:colId xmlns:a16="http://schemas.microsoft.com/office/drawing/2014/main" val="438449745"/>
                    </a:ext>
                  </a:extLst>
                </a:gridCol>
                <a:gridCol w="2011509">
                  <a:extLst>
                    <a:ext uri="{9D8B030D-6E8A-4147-A177-3AD203B41FA5}">
                      <a16:colId xmlns:a16="http://schemas.microsoft.com/office/drawing/2014/main" val="3654250906"/>
                    </a:ext>
                  </a:extLst>
                </a:gridCol>
              </a:tblGrid>
              <a:tr h="198731">
                <a:tc rowSpan="2"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effectLst/>
                        </a:rPr>
                        <a:t>N°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effectLst/>
                        </a:rPr>
                        <a:t>Modalités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effectLst/>
                        </a:rPr>
                        <a:t>Programme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5012494"/>
                  </a:ext>
                </a:extLst>
              </a:tr>
              <a:tr h="19873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fr-FR" dirty="0"/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9347769"/>
                  </a:ext>
                </a:extLst>
              </a:tr>
              <a:tr h="222545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effectLst/>
                        </a:rPr>
                        <a:t>1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effectLst/>
                        </a:rPr>
                        <a:t>ALT O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effectLst/>
                        </a:rPr>
                        <a:t>Prog.  Alternatif oïdium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effectLst/>
                        </a:rPr>
                        <a:t>-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89395277"/>
                  </a:ext>
                </a:extLst>
              </a:tr>
              <a:tr h="291695">
                <a:tc>
                  <a:txBody>
                    <a:bodyPr/>
                    <a:lstStyle/>
                    <a:p>
                      <a:pPr algn="ctr"/>
                      <a:r>
                        <a:rPr lang="fr-FR" sz="1200">
                          <a:effectLst/>
                        </a:rPr>
                        <a:t>2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>
                          <a:effectLst/>
                        </a:rPr>
                        <a:t>PFI O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effectLst/>
                        </a:rPr>
                        <a:t>Prog.  PFI oïdium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effectLst/>
                        </a:rPr>
                        <a:t>-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07003491"/>
                  </a:ext>
                </a:extLst>
              </a:tr>
              <a:tr h="291695">
                <a:tc>
                  <a:txBody>
                    <a:bodyPr/>
                    <a:lstStyle/>
                    <a:p>
                      <a:pPr algn="ctr"/>
                      <a:r>
                        <a:rPr lang="fr-FR" sz="1200">
                          <a:effectLst/>
                        </a:rPr>
                        <a:t>3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>
                          <a:effectLst/>
                        </a:rPr>
                        <a:t>ALT O + PFI M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effectLst/>
                        </a:rPr>
                        <a:t>Prog.  Alternatif oïdium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effectLst/>
                        </a:rPr>
                        <a:t>Prog. PFI Monilia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63921514"/>
                  </a:ext>
                </a:extLst>
              </a:tr>
              <a:tr h="291695">
                <a:tc>
                  <a:txBody>
                    <a:bodyPr/>
                    <a:lstStyle/>
                    <a:p>
                      <a:pPr algn="ctr"/>
                      <a:r>
                        <a:rPr lang="fr-FR" sz="1200">
                          <a:effectLst/>
                        </a:rPr>
                        <a:t>4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>
                          <a:effectLst/>
                        </a:rPr>
                        <a:t>PFI O + M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effectLst/>
                        </a:rPr>
                        <a:t>Prog.  PFI oïdium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effectLst/>
                        </a:rPr>
                        <a:t>Prog. PFI Monilia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696148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2104941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29208" y="219236"/>
            <a:ext cx="8229600" cy="540296"/>
          </a:xfrm>
        </p:spPr>
        <p:txBody>
          <a:bodyPr>
            <a:normAutofit fontScale="90000"/>
          </a:bodyPr>
          <a:lstStyle/>
          <a:p>
            <a:r>
              <a:rPr lang="fr-FR" dirty="0"/>
              <a:t>Traitements Tourmaline 2023</a:t>
            </a:r>
          </a:p>
        </p:txBody>
      </p:sp>
      <p:sp>
        <p:nvSpPr>
          <p:cNvPr id="5" name="Rectangle 4"/>
          <p:cNvSpPr/>
          <p:nvPr/>
        </p:nvSpPr>
        <p:spPr>
          <a:xfrm>
            <a:off x="179512" y="5733256"/>
            <a:ext cx="8712968" cy="9361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7F4210DC-FC51-D994-0978-59B11B4A5C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2276978"/>
              </p:ext>
            </p:extLst>
          </p:nvPr>
        </p:nvGraphicFramePr>
        <p:xfrm>
          <a:off x="395535" y="1196752"/>
          <a:ext cx="8496945" cy="413862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84177">
                  <a:extLst>
                    <a:ext uri="{9D8B030D-6E8A-4147-A177-3AD203B41FA5}">
                      <a16:colId xmlns:a16="http://schemas.microsoft.com/office/drawing/2014/main" val="878441985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2021691417"/>
                    </a:ext>
                  </a:extLst>
                </a:gridCol>
                <a:gridCol w="2088232">
                  <a:extLst>
                    <a:ext uri="{9D8B030D-6E8A-4147-A177-3AD203B41FA5}">
                      <a16:colId xmlns:a16="http://schemas.microsoft.com/office/drawing/2014/main" val="1955888615"/>
                    </a:ext>
                  </a:extLst>
                </a:gridCol>
                <a:gridCol w="1540971">
                  <a:extLst>
                    <a:ext uri="{9D8B030D-6E8A-4147-A177-3AD203B41FA5}">
                      <a16:colId xmlns:a16="http://schemas.microsoft.com/office/drawing/2014/main" val="1540644847"/>
                    </a:ext>
                  </a:extLst>
                </a:gridCol>
                <a:gridCol w="1699389">
                  <a:extLst>
                    <a:ext uri="{9D8B030D-6E8A-4147-A177-3AD203B41FA5}">
                      <a16:colId xmlns:a16="http://schemas.microsoft.com/office/drawing/2014/main" val="413265121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endParaRPr lang="fr-FR" sz="1800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ALT O</a:t>
                      </a:r>
                      <a:endParaRPr lang="fr-FR" sz="18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rgbClr val="FF9900"/>
                          </a:solidFill>
                          <a:effectLst/>
                        </a:rPr>
                        <a:t>ALT O + PFI M</a:t>
                      </a:r>
                      <a:endParaRPr lang="fr-FR" sz="1800" dirty="0">
                        <a:solidFill>
                          <a:srgbClr val="FF99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rgbClr val="0070C0"/>
                          </a:solidFill>
                          <a:effectLst/>
                        </a:rPr>
                        <a:t>PFI O</a:t>
                      </a:r>
                      <a:endParaRPr lang="fr-FR" sz="1800" dirty="0">
                        <a:solidFill>
                          <a:srgbClr val="0070C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C00000"/>
                          </a:solidFill>
                          <a:effectLst/>
                        </a:rPr>
                        <a:t>PFI O + M</a:t>
                      </a:r>
                      <a:endParaRPr lang="fr-FR" sz="1800" dirty="0">
                        <a:solidFill>
                          <a:srgbClr val="C000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1566227"/>
                  </a:ext>
                </a:extLst>
              </a:tr>
              <a:tr h="303132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effectLst/>
                        </a:rPr>
                        <a:t>03/02/2023</a:t>
                      </a:r>
                      <a:endParaRPr lang="fr-FR" sz="1800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BB</a:t>
                      </a:r>
                      <a:endParaRPr lang="fr-FR" sz="18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FF9900"/>
                          </a:solidFill>
                          <a:effectLst/>
                        </a:rPr>
                        <a:t>BB</a:t>
                      </a:r>
                      <a:endParaRPr lang="fr-FR" sz="1800" dirty="0">
                        <a:solidFill>
                          <a:srgbClr val="FF99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0070C0"/>
                          </a:solidFill>
                          <a:effectLst/>
                        </a:rPr>
                        <a:t>BB</a:t>
                      </a:r>
                      <a:endParaRPr lang="fr-FR" sz="1800" dirty="0">
                        <a:solidFill>
                          <a:srgbClr val="0070C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C00000"/>
                          </a:solidFill>
                          <a:effectLst/>
                        </a:rPr>
                        <a:t>BB</a:t>
                      </a:r>
                      <a:endParaRPr lang="fr-FR" sz="1800" dirty="0">
                        <a:solidFill>
                          <a:srgbClr val="C000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796004319"/>
                  </a:ext>
                </a:extLst>
              </a:tr>
              <a:tr h="303132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effectLst/>
                        </a:rPr>
                        <a:t>08/03/2023</a:t>
                      </a:r>
                      <a:endParaRPr lang="fr-FR" sz="1800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Gill Sans MT"/>
                          <a:ea typeface="+mn-ea"/>
                          <a:cs typeface="+mn-cs"/>
                        </a:rPr>
                        <a:t>Merpan</a:t>
                      </a:r>
                      <a:endParaRPr kumimoji="0" lang="fr-FR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uLnTx/>
                        <a:uFillTx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uLnTx/>
                          <a:uFillTx/>
                          <a:latin typeface="Gill Sans MT"/>
                          <a:ea typeface="+mn-ea"/>
                          <a:cs typeface="+mn-cs"/>
                        </a:rPr>
                        <a:t>Merpan</a:t>
                      </a:r>
                      <a:endParaRPr kumimoji="0" lang="fr-FR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9900"/>
                        </a:solidFill>
                        <a:effectLst/>
                        <a:uLnTx/>
                        <a:uFillTx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Gill Sans MT"/>
                          <a:ea typeface="+mn-ea"/>
                          <a:cs typeface="+mn-cs"/>
                        </a:rPr>
                        <a:t>Merpan</a:t>
                      </a:r>
                      <a:endParaRPr kumimoji="0" lang="fr-FR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Gill Sans MT"/>
                          <a:ea typeface="+mn-ea"/>
                          <a:cs typeface="+mn-cs"/>
                        </a:rPr>
                        <a:t>Merpan</a:t>
                      </a:r>
                      <a:endParaRPr kumimoji="0" lang="fr-FR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440221518"/>
                  </a:ext>
                </a:extLst>
              </a:tr>
              <a:tr h="303132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effectLst/>
                        </a:rPr>
                        <a:t>21/03/2023</a:t>
                      </a:r>
                      <a:endParaRPr lang="fr-FR" sz="1800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Gill Sans MT"/>
                          <a:ea typeface="+mn-ea"/>
                          <a:cs typeface="+mn-cs"/>
                        </a:rPr>
                        <a:t>Carbazinc</a:t>
                      </a:r>
                      <a:r>
                        <a:rPr kumimoji="0" lang="fr-FR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Gill Sans MT"/>
                          <a:ea typeface="+mn-ea"/>
                          <a:cs typeface="+mn-cs"/>
                        </a:rPr>
                        <a:t> </a:t>
                      </a:r>
                      <a:endParaRPr kumimoji="0" lang="fr-FR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uLnTx/>
                        <a:uFillTx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uLnTx/>
                          <a:uFillTx/>
                          <a:latin typeface="Gill Sans MT"/>
                          <a:ea typeface="+mn-ea"/>
                          <a:cs typeface="+mn-cs"/>
                        </a:rPr>
                        <a:t>Carbazinc</a:t>
                      </a:r>
                      <a:r>
                        <a:rPr kumimoji="0" lang="fr-FR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uLnTx/>
                          <a:uFillTx/>
                          <a:latin typeface="Gill Sans MT"/>
                          <a:ea typeface="+mn-ea"/>
                          <a:cs typeface="+mn-cs"/>
                        </a:rPr>
                        <a:t> </a:t>
                      </a:r>
                      <a:endParaRPr kumimoji="0" lang="fr-FR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9900"/>
                        </a:solidFill>
                        <a:effectLst/>
                        <a:uLnTx/>
                        <a:uFillTx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Gill Sans MT"/>
                          <a:ea typeface="+mn-ea"/>
                          <a:cs typeface="+mn-cs"/>
                        </a:rPr>
                        <a:t>Carbazinc</a:t>
                      </a:r>
                      <a:r>
                        <a:rPr kumimoji="0" lang="fr-FR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Gill Sans MT"/>
                          <a:ea typeface="+mn-ea"/>
                          <a:cs typeface="+mn-cs"/>
                        </a:rPr>
                        <a:t> </a:t>
                      </a:r>
                      <a:endParaRPr kumimoji="0" lang="fr-FR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 err="1">
                          <a:solidFill>
                            <a:srgbClr val="C00000"/>
                          </a:solidFill>
                          <a:effectLst/>
                        </a:rPr>
                        <a:t>Carbazinc</a:t>
                      </a:r>
                      <a:r>
                        <a:rPr lang="fr-FR" sz="1800" dirty="0">
                          <a:solidFill>
                            <a:srgbClr val="C00000"/>
                          </a:solidFill>
                          <a:effectLst/>
                        </a:rPr>
                        <a:t> </a:t>
                      </a:r>
                      <a:endParaRPr lang="fr-FR" sz="1800" dirty="0">
                        <a:solidFill>
                          <a:srgbClr val="C000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473369876"/>
                  </a:ext>
                </a:extLst>
              </a:tr>
              <a:tr h="303132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effectLst/>
                        </a:rPr>
                        <a:t>06/04/2023</a:t>
                      </a:r>
                      <a:endParaRPr lang="fr-FR" sz="1800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Soufre</a:t>
                      </a:r>
                      <a:endParaRPr lang="fr-FR" sz="18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FF9900"/>
                          </a:solidFill>
                          <a:effectLst/>
                        </a:rPr>
                        <a:t>Soufre</a:t>
                      </a:r>
                      <a:endParaRPr lang="fr-FR" sz="1800" dirty="0">
                        <a:solidFill>
                          <a:srgbClr val="FF99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err="1">
                          <a:solidFill>
                            <a:srgbClr val="0070C0"/>
                          </a:solidFill>
                          <a:effectLst/>
                        </a:rPr>
                        <a:t>Difcor</a:t>
                      </a:r>
                      <a:endParaRPr lang="fr-FR" sz="1800" dirty="0">
                        <a:solidFill>
                          <a:srgbClr val="0070C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err="1">
                          <a:solidFill>
                            <a:srgbClr val="C00000"/>
                          </a:solidFill>
                          <a:effectLst/>
                        </a:rPr>
                        <a:t>Difcor</a:t>
                      </a:r>
                      <a:endParaRPr lang="fr-FR" sz="1800" dirty="0">
                        <a:solidFill>
                          <a:srgbClr val="C000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85869800"/>
                  </a:ext>
                </a:extLst>
              </a:tr>
              <a:tr h="303132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effectLst/>
                        </a:rPr>
                        <a:t>18/04/2023</a:t>
                      </a:r>
                      <a:endParaRPr lang="fr-FR" sz="1800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Soufre</a:t>
                      </a:r>
                      <a:endParaRPr lang="fr-FR" sz="18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FF9900"/>
                          </a:solidFill>
                          <a:effectLst/>
                        </a:rPr>
                        <a:t>Soufre</a:t>
                      </a:r>
                      <a:endParaRPr lang="fr-FR" sz="1800" dirty="0">
                        <a:solidFill>
                          <a:srgbClr val="FF99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0070C0"/>
                          </a:solidFill>
                          <a:effectLst/>
                        </a:rPr>
                        <a:t>Signum</a:t>
                      </a:r>
                      <a:endParaRPr lang="fr-FR" sz="1800" dirty="0">
                        <a:solidFill>
                          <a:srgbClr val="0070C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C00000"/>
                          </a:solidFill>
                          <a:effectLst/>
                        </a:rPr>
                        <a:t>Signum</a:t>
                      </a:r>
                      <a:endParaRPr lang="fr-FR" sz="1800" dirty="0">
                        <a:solidFill>
                          <a:srgbClr val="C000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709116542"/>
                  </a:ext>
                </a:extLst>
              </a:tr>
              <a:tr h="279341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effectLst/>
                        </a:rPr>
                        <a:t>28/04/2023</a:t>
                      </a:r>
                      <a:endParaRPr lang="fr-FR" sz="1800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Soufre</a:t>
                      </a:r>
                      <a:endParaRPr lang="fr-FR" sz="18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FF9900"/>
                          </a:solidFill>
                          <a:effectLst/>
                        </a:rPr>
                        <a:t>Soufre</a:t>
                      </a:r>
                      <a:endParaRPr lang="fr-FR" sz="1800" dirty="0">
                        <a:solidFill>
                          <a:srgbClr val="FF99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0070C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C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87503481"/>
                  </a:ext>
                </a:extLst>
              </a:tr>
              <a:tr h="303132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effectLst/>
                        </a:rPr>
                        <a:t>09/05/2023</a:t>
                      </a:r>
                      <a:endParaRPr lang="fr-FR" sz="1800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Soufre</a:t>
                      </a:r>
                      <a:endParaRPr lang="fr-FR" sz="18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FF9900"/>
                          </a:solidFill>
                          <a:effectLst/>
                        </a:rPr>
                        <a:t>Soufre</a:t>
                      </a:r>
                      <a:endParaRPr lang="fr-FR" sz="1800" dirty="0">
                        <a:solidFill>
                          <a:srgbClr val="FF99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0070C0"/>
                          </a:solidFill>
                          <a:effectLst/>
                        </a:rPr>
                        <a:t>Signum</a:t>
                      </a:r>
                      <a:endParaRPr lang="fr-FR" sz="1800" dirty="0">
                        <a:solidFill>
                          <a:srgbClr val="0070C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C00000"/>
                          </a:solidFill>
                          <a:effectLst/>
                        </a:rPr>
                        <a:t>Signum</a:t>
                      </a:r>
                      <a:endParaRPr lang="fr-FR" sz="1800" dirty="0">
                        <a:solidFill>
                          <a:srgbClr val="C000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1460129"/>
                  </a:ext>
                </a:extLst>
              </a:tr>
              <a:tr h="303132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effectLst/>
                        </a:rPr>
                        <a:t>23/05/2023</a:t>
                      </a:r>
                      <a:endParaRPr lang="fr-FR" sz="1800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Soufre</a:t>
                      </a:r>
                      <a:endParaRPr lang="fr-FR" sz="18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FF9900"/>
                          </a:solidFill>
                          <a:effectLst/>
                        </a:rPr>
                        <a:t>Soufre</a:t>
                      </a:r>
                      <a:endParaRPr lang="fr-FR" sz="1800" dirty="0">
                        <a:solidFill>
                          <a:srgbClr val="FF99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0070C0"/>
                          </a:solidFill>
                          <a:effectLst/>
                        </a:rPr>
                        <a:t>-</a:t>
                      </a:r>
                      <a:endParaRPr lang="fr-FR" sz="1800" dirty="0">
                        <a:solidFill>
                          <a:srgbClr val="0070C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C00000"/>
                          </a:solidFill>
                          <a:effectLst/>
                        </a:rPr>
                        <a:t>-</a:t>
                      </a:r>
                      <a:endParaRPr lang="fr-FR" sz="1800" dirty="0">
                        <a:solidFill>
                          <a:srgbClr val="C000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95557606"/>
                  </a:ext>
                </a:extLst>
              </a:tr>
              <a:tr h="249285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effectLst/>
                        </a:rPr>
                        <a:t>26/05/2023</a:t>
                      </a:r>
                      <a:endParaRPr lang="fr-FR" sz="1800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Soufre</a:t>
                      </a:r>
                      <a:endParaRPr lang="fr-FR" sz="18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FF9900"/>
                          </a:solidFill>
                          <a:effectLst/>
                        </a:rPr>
                        <a:t>Soufre</a:t>
                      </a:r>
                      <a:endParaRPr lang="fr-FR" sz="1800" dirty="0">
                        <a:solidFill>
                          <a:srgbClr val="FF99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0070C0"/>
                          </a:solidFill>
                          <a:effectLst/>
                        </a:rPr>
                        <a:t>-</a:t>
                      </a:r>
                      <a:endParaRPr lang="fr-FR" sz="1800" dirty="0">
                        <a:solidFill>
                          <a:srgbClr val="0070C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C00000"/>
                          </a:solidFill>
                          <a:effectLst/>
                        </a:rPr>
                        <a:t>-</a:t>
                      </a:r>
                      <a:endParaRPr lang="fr-FR" sz="1800" dirty="0">
                        <a:solidFill>
                          <a:srgbClr val="C000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2363452"/>
                  </a:ext>
                </a:extLst>
              </a:tr>
              <a:tr h="249285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effectLst/>
                        </a:rPr>
                        <a:t>27/07/2023</a:t>
                      </a:r>
                      <a:endParaRPr lang="fr-FR" sz="1800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Soufre</a:t>
                      </a:r>
                      <a:endParaRPr lang="fr-FR" sz="18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FF9900"/>
                          </a:solidFill>
                          <a:effectLst/>
                        </a:rPr>
                        <a:t>Soufre +Switch</a:t>
                      </a:r>
                      <a:endParaRPr lang="fr-FR" sz="1800" dirty="0">
                        <a:solidFill>
                          <a:srgbClr val="FF99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0070C0"/>
                          </a:solidFill>
                          <a:effectLst/>
                        </a:rPr>
                        <a:t>Soufre</a:t>
                      </a:r>
                      <a:endParaRPr lang="fr-FR" sz="1800" dirty="0">
                        <a:solidFill>
                          <a:srgbClr val="0070C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C00000"/>
                          </a:solidFill>
                          <a:effectLst/>
                        </a:rPr>
                        <a:t>Switch</a:t>
                      </a:r>
                      <a:endParaRPr lang="fr-FR" sz="1800" dirty="0">
                        <a:solidFill>
                          <a:srgbClr val="C000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7535568"/>
                  </a:ext>
                </a:extLst>
              </a:tr>
              <a:tr h="263333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effectLst/>
                        </a:rPr>
                        <a:t>02/08/2023</a:t>
                      </a:r>
                      <a:endParaRPr lang="fr-FR" sz="1800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Soufre</a:t>
                      </a:r>
                      <a:endParaRPr lang="fr-FR" sz="18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FF9900"/>
                          </a:solidFill>
                          <a:effectLst/>
                        </a:rPr>
                        <a:t>Luna </a:t>
                      </a:r>
                      <a:r>
                        <a:rPr lang="fr-FR" sz="1800" dirty="0" err="1">
                          <a:solidFill>
                            <a:srgbClr val="FF9900"/>
                          </a:solidFill>
                          <a:effectLst/>
                        </a:rPr>
                        <a:t>experience</a:t>
                      </a:r>
                      <a:endParaRPr lang="fr-FR" sz="1800" dirty="0">
                        <a:solidFill>
                          <a:srgbClr val="FF99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rgbClr val="0070C0"/>
                          </a:solidFill>
                          <a:effectLst/>
                        </a:rPr>
                        <a:t>Soufre</a:t>
                      </a:r>
                      <a:endParaRPr lang="fr-FR" sz="1800" dirty="0">
                        <a:solidFill>
                          <a:srgbClr val="0070C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C00000"/>
                          </a:solidFill>
                          <a:effectLst/>
                        </a:rPr>
                        <a:t>Luna </a:t>
                      </a:r>
                      <a:r>
                        <a:rPr lang="fr-FR" sz="1800" dirty="0" err="1">
                          <a:solidFill>
                            <a:srgbClr val="C00000"/>
                          </a:solidFill>
                          <a:effectLst/>
                        </a:rPr>
                        <a:t>experience</a:t>
                      </a:r>
                      <a:endParaRPr lang="fr-FR" sz="1800" dirty="0">
                        <a:solidFill>
                          <a:srgbClr val="C000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92787889"/>
                  </a:ext>
                </a:extLst>
              </a:tr>
              <a:tr h="252576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effectLst/>
                        </a:rPr>
                        <a:t>09/08/2023</a:t>
                      </a:r>
                      <a:endParaRPr lang="fr-FR" sz="1800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-</a:t>
                      </a:r>
                      <a:endParaRPr lang="fr-FR" sz="18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err="1">
                          <a:solidFill>
                            <a:srgbClr val="FF9900"/>
                          </a:solidFill>
                          <a:effectLst/>
                        </a:rPr>
                        <a:t>Revysion</a:t>
                      </a:r>
                      <a:endParaRPr lang="fr-FR" sz="1800" dirty="0">
                        <a:solidFill>
                          <a:srgbClr val="FF99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rgbClr val="0070C0"/>
                          </a:solidFill>
                          <a:effectLst/>
                        </a:rPr>
                        <a:t>-</a:t>
                      </a:r>
                      <a:endParaRPr lang="fr-FR" sz="1800" dirty="0">
                        <a:solidFill>
                          <a:srgbClr val="0070C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err="1">
                          <a:solidFill>
                            <a:srgbClr val="C00000"/>
                          </a:solidFill>
                          <a:effectLst/>
                        </a:rPr>
                        <a:t>Revysion</a:t>
                      </a:r>
                      <a:endParaRPr lang="fr-FR" sz="1800" dirty="0">
                        <a:solidFill>
                          <a:srgbClr val="C000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98526256"/>
                  </a:ext>
                </a:extLst>
              </a:tr>
              <a:tr h="331604">
                <a:tc>
                  <a:txBody>
                    <a:bodyPr/>
                    <a:lstStyle/>
                    <a:p>
                      <a:pPr algn="just"/>
                      <a:r>
                        <a:rPr lang="fr-FR" sz="1800" dirty="0">
                          <a:effectLst/>
                        </a:rPr>
                        <a:t> </a:t>
                      </a:r>
                      <a:endParaRPr lang="fr-FR" sz="1800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>
                          <a:solidFill>
                            <a:srgbClr val="7030A0"/>
                          </a:solidFill>
                          <a:effectLst/>
                        </a:rPr>
                        <a:t>a</a:t>
                      </a:r>
                      <a:endParaRPr lang="fr-FR" sz="2400" dirty="0">
                        <a:solidFill>
                          <a:srgbClr val="7030A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>
                          <a:solidFill>
                            <a:srgbClr val="FF9900"/>
                          </a:solidFill>
                          <a:effectLst/>
                        </a:rPr>
                        <a:t>c</a:t>
                      </a:r>
                      <a:endParaRPr lang="fr-FR" sz="2400" dirty="0">
                        <a:solidFill>
                          <a:srgbClr val="FF99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>
                          <a:solidFill>
                            <a:srgbClr val="C00000"/>
                          </a:solidFill>
                          <a:effectLst/>
                        </a:rPr>
                        <a:t>b</a:t>
                      </a:r>
                      <a:endParaRPr lang="fr-FR" sz="2400" dirty="0">
                        <a:solidFill>
                          <a:srgbClr val="C000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>
                          <a:solidFill>
                            <a:srgbClr val="FF6600"/>
                          </a:solidFill>
                          <a:effectLst/>
                        </a:rPr>
                        <a:t>c</a:t>
                      </a:r>
                      <a:endParaRPr lang="fr-FR" sz="2400" dirty="0">
                        <a:solidFill>
                          <a:srgbClr val="FF66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43851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9369947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ABD1D4-94BE-444D-C146-FE96CDF24C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540296"/>
          </a:xfrm>
        </p:spPr>
        <p:txBody>
          <a:bodyPr>
            <a:normAutofit fontScale="90000"/>
          </a:bodyPr>
          <a:lstStyle/>
          <a:p>
            <a:r>
              <a:rPr lang="fr-FR" dirty="0"/>
              <a:t>Conditions météorologiques</a:t>
            </a:r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1C27F4F3-D692-19B0-480C-997A00249DD8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 rotWithShape="1">
          <a:blip r:embed="rId2"/>
          <a:srcRect t="1498" b="14081"/>
          <a:stretch/>
        </p:blipFill>
        <p:spPr bwMode="auto">
          <a:xfrm>
            <a:off x="270937" y="836712"/>
            <a:ext cx="8602126" cy="482305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BCC47E2B-30E4-6AFE-7A05-658FC4943D0C}"/>
              </a:ext>
            </a:extLst>
          </p:cNvPr>
          <p:cNvSpPr txBox="1"/>
          <p:nvPr/>
        </p:nvSpPr>
        <p:spPr>
          <a:xfrm>
            <a:off x="323528" y="5708593"/>
            <a:ext cx="8496944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dirty="0"/>
              <a:t>Les applications </a:t>
            </a:r>
            <a:r>
              <a:rPr lang="fr-FR" dirty="0" err="1"/>
              <a:t>Difcor</a:t>
            </a:r>
            <a:r>
              <a:rPr lang="fr-FR" dirty="0"/>
              <a:t> et Signum au printemps ont couvert des périodes pluvieuses sur les modalités 2 et 4</a:t>
            </a:r>
          </a:p>
          <a:p>
            <a:r>
              <a:rPr lang="fr-FR" dirty="0"/>
              <a:t>Applications Switch et Luna les 27/07 et 02/08 ont encadré des pluies sur 3 et 4 </a:t>
            </a:r>
          </a:p>
        </p:txBody>
      </p:sp>
    </p:spTree>
    <p:extLst>
      <p:ext uri="{BB962C8B-B14F-4D97-AF65-F5344CB8AC3E}">
        <p14:creationId xmlns:p14="http://schemas.microsoft.com/office/powerpoint/2010/main" val="304848816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B541B1-27CC-1B48-87D4-198F3A6B2A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540296"/>
          </a:xfrm>
        </p:spPr>
        <p:txBody>
          <a:bodyPr>
            <a:normAutofit fontScale="90000"/>
          </a:bodyPr>
          <a:lstStyle/>
          <a:p>
            <a:r>
              <a:rPr lang="fr-FR" dirty="0"/>
              <a:t>Résultats Tourmaline 2023 Récolte 1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B969943-CD33-B207-F678-720F689FF1AD}"/>
              </a:ext>
            </a:extLst>
          </p:cNvPr>
          <p:cNvSpPr/>
          <p:nvPr/>
        </p:nvSpPr>
        <p:spPr>
          <a:xfrm>
            <a:off x="179512" y="6308191"/>
            <a:ext cx="8784976" cy="548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7B3103B-BC56-A3FF-5571-9843DBC2011E}"/>
              </a:ext>
            </a:extLst>
          </p:cNvPr>
          <p:cNvSpPr txBox="1"/>
          <p:nvPr/>
        </p:nvSpPr>
        <p:spPr>
          <a:xfrm>
            <a:off x="611560" y="5517232"/>
            <a:ext cx="8229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/>
              <a:t>Evolution lente :  PFI Oïdium améliore significativement la conservation en comparaison de Alternative Oïdium sans application Monilia (Gain + 2 jours)</a:t>
            </a:r>
          </a:p>
          <a:p>
            <a:r>
              <a:rPr lang="fr-FR" sz="2000" dirty="0"/>
              <a:t>PFI Monilia avant récolte = meilleurs résultats (Gain + 4 à 6 jours)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7CA3E5F-92C9-EE9E-6E51-BDDC368446C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1158"/>
          <a:stretch/>
        </p:blipFill>
        <p:spPr bwMode="auto">
          <a:xfrm>
            <a:off x="420117" y="701559"/>
            <a:ext cx="8105100" cy="470115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24727185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B541B1-27CC-1B48-87D4-198F3A6B2A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540296"/>
          </a:xfrm>
        </p:spPr>
        <p:txBody>
          <a:bodyPr>
            <a:normAutofit fontScale="90000"/>
          </a:bodyPr>
          <a:lstStyle/>
          <a:p>
            <a:r>
              <a:rPr lang="fr-FR" dirty="0"/>
              <a:t>Résultats Tourmaline 2023 Récolte 2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B969943-CD33-B207-F678-720F689FF1AD}"/>
              </a:ext>
            </a:extLst>
          </p:cNvPr>
          <p:cNvSpPr/>
          <p:nvPr/>
        </p:nvSpPr>
        <p:spPr>
          <a:xfrm>
            <a:off x="179512" y="6308191"/>
            <a:ext cx="8784976" cy="548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7B3103B-BC56-A3FF-5571-9843DBC2011E}"/>
              </a:ext>
            </a:extLst>
          </p:cNvPr>
          <p:cNvSpPr txBox="1"/>
          <p:nvPr/>
        </p:nvSpPr>
        <p:spPr>
          <a:xfrm>
            <a:off x="457187" y="5382161"/>
            <a:ext cx="8229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/>
              <a:t>Evolution plus rapide :  PFI Oïdium améliore significativement la conservation en comparaison de Alternative Oïdium sans application Monilia (Gain + 4 jours)</a:t>
            </a:r>
          </a:p>
          <a:p>
            <a:r>
              <a:rPr lang="fr-FR" sz="2000" dirty="0"/>
              <a:t>PFI Monilia avant récolte = meilleurs résultats (Gain + 5 à 7 jours)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0352DCD-AF1F-ECE0-55FA-61468A4D1CA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1158"/>
          <a:stretch/>
        </p:blipFill>
        <p:spPr bwMode="auto">
          <a:xfrm>
            <a:off x="457187" y="657429"/>
            <a:ext cx="8297693" cy="481365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98716190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C38275-1014-8CBC-C68D-082B5D858D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12304"/>
          </a:xfrm>
        </p:spPr>
        <p:txBody>
          <a:bodyPr/>
          <a:lstStyle/>
          <a:p>
            <a:r>
              <a:rPr lang="fr-FR" dirty="0"/>
              <a:t>CONCLUSIONS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2D2C432-1735-33B0-333F-0A756E7259D7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/>
              <a:t>Mêmes résultats que sur la parcelle Ecophyto :</a:t>
            </a:r>
          </a:p>
          <a:p>
            <a:r>
              <a:rPr lang="fr-FR" dirty="0"/>
              <a:t>Les traitements chimiques contre l’Oïdium en avril / mai influences significativement la conservation des fruits</a:t>
            </a:r>
          </a:p>
          <a:p>
            <a:r>
              <a:rPr lang="fr-FR" dirty="0"/>
              <a:t>=&gt; Diminution de 40 à 65% le risque monilia sur les 20 premiers jours de conservation.</a:t>
            </a:r>
          </a:p>
          <a:p>
            <a:r>
              <a:rPr lang="fr-FR" dirty="0"/>
              <a:t>=&gt; Effets secondaires sur saison 2024…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904932D-4F0D-5E92-CBA6-50D3F257343E}"/>
              </a:ext>
            </a:extLst>
          </p:cNvPr>
          <p:cNvGrpSpPr>
            <a:grpSpLocks noChangeAspect="1"/>
          </p:cNvGrpSpPr>
          <p:nvPr/>
        </p:nvGrpSpPr>
        <p:grpSpPr>
          <a:xfrm>
            <a:off x="1619672" y="4672132"/>
            <a:ext cx="6137382" cy="1490998"/>
            <a:chOff x="0" y="0"/>
            <a:chExt cx="4203420" cy="1021279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F116CCED-762C-DA55-10B7-95949770C1DF}"/>
                </a:ext>
              </a:extLst>
            </p:cNvPr>
            <p:cNvGrpSpPr/>
            <p:nvPr/>
          </p:nvGrpSpPr>
          <p:grpSpPr>
            <a:xfrm>
              <a:off x="23750" y="0"/>
              <a:ext cx="4096616" cy="939610"/>
              <a:chOff x="0" y="0"/>
              <a:chExt cx="4096616" cy="939610"/>
            </a:xfrm>
          </p:grpSpPr>
          <p:pic>
            <p:nvPicPr>
              <p:cNvPr id="7" name="Image 6">
                <a:extLst>
                  <a:ext uri="{FF2B5EF4-FFF2-40B4-BE49-F238E27FC236}">
                    <a16:creationId xmlns:a16="http://schemas.microsoft.com/office/drawing/2014/main" id="{445AF641-5418-08C7-A53E-636EBA94C48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0" y="0"/>
                <a:ext cx="1496060" cy="913130"/>
              </a:xfrm>
              <a:prstGeom prst="rect">
                <a:avLst/>
              </a:prstGeom>
            </p:spPr>
          </p:pic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22346E5E-7B71-D668-EF0E-66A9C72D7D4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496291" y="11875"/>
                <a:ext cx="2600325" cy="927735"/>
              </a:xfrm>
              <a:prstGeom prst="rect">
                <a:avLst/>
              </a:prstGeom>
            </p:spPr>
          </p:pic>
        </p:grpSp>
        <p:sp>
          <p:nvSpPr>
            <p:cNvPr id="6" name="Zone de texte 9">
              <a:extLst>
                <a:ext uri="{FF2B5EF4-FFF2-40B4-BE49-F238E27FC236}">
                  <a16:creationId xmlns:a16="http://schemas.microsoft.com/office/drawing/2014/main" id="{868323E4-D74C-831B-AA3B-F83065FCE13B}"/>
                </a:ext>
              </a:extLst>
            </p:cNvPr>
            <p:cNvSpPr txBox="1"/>
            <p:nvPr/>
          </p:nvSpPr>
          <p:spPr>
            <a:xfrm>
              <a:off x="0" y="783772"/>
              <a:ext cx="4203420" cy="237507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595"/>
                </a:spcAft>
              </a:pPr>
              <a:r>
                <a:rPr lang="fr-FR" sz="800" i="1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Les responsabilités de France Agrimer et du Ministère de l’agriculture ne sauraient être engagées</a:t>
              </a:r>
              <a:endParaRPr lang="fr-FR" sz="120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9" name="Image 8" descr="logo centrex 2006.JPG">
            <a:extLst>
              <a:ext uri="{FF2B5EF4-FFF2-40B4-BE49-F238E27FC236}">
                <a16:creationId xmlns:a16="http://schemas.microsoft.com/office/drawing/2014/main" id="{38A3EA2B-1848-4591-C05E-7AEF83C4965C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762701" y="332656"/>
            <a:ext cx="924099" cy="108492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623C4DC-DA17-F9D8-44F8-618F77D05C82}"/>
              </a:ext>
            </a:extLst>
          </p:cNvPr>
          <p:cNvSpPr/>
          <p:nvPr/>
        </p:nvSpPr>
        <p:spPr>
          <a:xfrm>
            <a:off x="251520" y="6156960"/>
            <a:ext cx="8640960" cy="548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224514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7523" y="436564"/>
            <a:ext cx="8568952" cy="391023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fr-FR" sz="2800" dirty="0"/>
              <a:t>Le Constat</a:t>
            </a:r>
          </a:p>
        </p:txBody>
      </p:sp>
      <p:sp>
        <p:nvSpPr>
          <p:cNvPr id="4" name="Rectangle 3"/>
          <p:cNvSpPr/>
          <p:nvPr/>
        </p:nvSpPr>
        <p:spPr>
          <a:xfrm>
            <a:off x="323528" y="5661248"/>
            <a:ext cx="8568952" cy="9361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3849F8A-117A-F61C-8288-2972C23566EA}"/>
              </a:ext>
            </a:extLst>
          </p:cNvPr>
          <p:cNvSpPr/>
          <p:nvPr/>
        </p:nvSpPr>
        <p:spPr>
          <a:xfrm>
            <a:off x="80262" y="778363"/>
            <a:ext cx="8842789" cy="5851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ADD27EA-3ACA-4817-AE76-95A65954F4B3}"/>
              </a:ext>
            </a:extLst>
          </p:cNvPr>
          <p:cNvSpPr txBox="1"/>
          <p:nvPr/>
        </p:nvSpPr>
        <p:spPr>
          <a:xfrm>
            <a:off x="287523" y="863186"/>
            <a:ext cx="8734778" cy="230832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2400" dirty="0"/>
              <a:t>Sur parcelle Tourmaline</a:t>
            </a:r>
          </a:p>
          <a:p>
            <a:pPr marL="342900" indent="-342900">
              <a:buFontTx/>
              <a:buChar char="-"/>
            </a:pPr>
            <a:r>
              <a:rPr lang="fr-FR" sz="2400" dirty="0"/>
              <a:t>Apparition en mars 2024, sur le côté Est (sans traitements Monilia en 2023) d’une attaque de cloque pendant la floraison</a:t>
            </a:r>
          </a:p>
          <a:p>
            <a:pPr marL="342900" indent="-342900">
              <a:buFontTx/>
              <a:buChar char="-"/>
            </a:pPr>
            <a:r>
              <a:rPr lang="fr-FR" sz="2400" dirty="0"/>
              <a:t>40 % du feuillage atteint le 08/04/2024</a:t>
            </a:r>
          </a:p>
          <a:p>
            <a:pPr marL="342900" indent="-342900">
              <a:buFontTx/>
              <a:buChar char="-"/>
            </a:pPr>
            <a:r>
              <a:rPr lang="fr-FR" sz="2400" dirty="0"/>
              <a:t>Attaque inférieure à 5 % sur le côté Ouest (traité chimiquement contre Monilia en 2023 (délimitation franche du verger)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49644A72-3B48-F09E-F93F-DE7888022307}"/>
              </a:ext>
            </a:extLst>
          </p:cNvPr>
          <p:cNvGrpSpPr/>
          <p:nvPr/>
        </p:nvGrpSpPr>
        <p:grpSpPr>
          <a:xfrm>
            <a:off x="348617" y="3429000"/>
            <a:ext cx="8446763" cy="2493645"/>
            <a:chOff x="323528" y="3164925"/>
            <a:chExt cx="8446763" cy="2493645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FCD32D96-30E8-D69F-FD87-CEAE3E54899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573" b="37985"/>
            <a:stretch/>
          </p:blipFill>
          <p:spPr bwMode="auto">
            <a:xfrm>
              <a:off x="323528" y="3265423"/>
              <a:ext cx="8446763" cy="2308324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cxnSp>
          <p:nvCxnSpPr>
            <p:cNvPr id="7" name="Connecteur droit 6">
              <a:extLst>
                <a:ext uri="{FF2B5EF4-FFF2-40B4-BE49-F238E27FC236}">
                  <a16:creationId xmlns:a16="http://schemas.microsoft.com/office/drawing/2014/main" id="{96DCAFAD-E93C-BACB-F8FD-7800028539AD}"/>
                </a:ext>
              </a:extLst>
            </p:cNvPr>
            <p:cNvCxnSpPr/>
            <p:nvPr/>
          </p:nvCxnSpPr>
          <p:spPr>
            <a:xfrm flipH="1">
              <a:off x="4834943" y="3164925"/>
              <a:ext cx="0" cy="249364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Zone de texte 3">
              <a:extLst>
                <a:ext uri="{FF2B5EF4-FFF2-40B4-BE49-F238E27FC236}">
                  <a16:creationId xmlns:a16="http://schemas.microsoft.com/office/drawing/2014/main" id="{906D2B69-7741-65A8-2CDE-9F4F46686753}"/>
                </a:ext>
              </a:extLst>
            </p:cNvPr>
            <p:cNvSpPr txBox="1"/>
            <p:nvPr/>
          </p:nvSpPr>
          <p:spPr>
            <a:xfrm>
              <a:off x="7524328" y="3265423"/>
              <a:ext cx="752475" cy="285750"/>
            </a:xfrm>
            <a:prstGeom prst="rect">
              <a:avLst/>
            </a:prstGeom>
            <a:solidFill>
              <a:schemeClr val="lt1"/>
            </a:solidFill>
            <a:ln w="6350">
              <a:solidFill>
                <a:prstClr val="black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100" kern="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OUEST</a:t>
              </a:r>
            </a:p>
          </p:txBody>
        </p:sp>
        <p:sp>
          <p:nvSpPr>
            <p:cNvPr id="10" name="Zone de texte 3">
              <a:extLst>
                <a:ext uri="{FF2B5EF4-FFF2-40B4-BE49-F238E27FC236}">
                  <a16:creationId xmlns:a16="http://schemas.microsoft.com/office/drawing/2014/main" id="{6A1A0F0E-F368-D51A-A43C-22F1D2BDE694}"/>
                </a:ext>
              </a:extLst>
            </p:cNvPr>
            <p:cNvSpPr txBox="1"/>
            <p:nvPr/>
          </p:nvSpPr>
          <p:spPr>
            <a:xfrm>
              <a:off x="2130388" y="3164925"/>
              <a:ext cx="533400" cy="304800"/>
            </a:xfrm>
            <a:prstGeom prst="rect">
              <a:avLst/>
            </a:prstGeom>
            <a:solidFill>
              <a:schemeClr val="lt1"/>
            </a:solidFill>
            <a:ln w="6350">
              <a:solidFill>
                <a:prstClr val="black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100" kern="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EST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7523" y="436564"/>
            <a:ext cx="8568952" cy="391023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fr-FR" sz="2800" dirty="0"/>
              <a:t>Le Constat</a:t>
            </a:r>
          </a:p>
        </p:txBody>
      </p:sp>
      <p:sp>
        <p:nvSpPr>
          <p:cNvPr id="4" name="Rectangle 3"/>
          <p:cNvSpPr/>
          <p:nvPr/>
        </p:nvSpPr>
        <p:spPr>
          <a:xfrm>
            <a:off x="323528" y="5661248"/>
            <a:ext cx="8568952" cy="9361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3849F8A-117A-F61C-8288-2972C23566EA}"/>
              </a:ext>
            </a:extLst>
          </p:cNvPr>
          <p:cNvSpPr/>
          <p:nvPr/>
        </p:nvSpPr>
        <p:spPr>
          <a:xfrm>
            <a:off x="80262" y="778363"/>
            <a:ext cx="8842789" cy="5851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ADD27EA-3ACA-4817-AE76-95A65954F4B3}"/>
              </a:ext>
            </a:extLst>
          </p:cNvPr>
          <p:cNvSpPr txBox="1"/>
          <p:nvPr/>
        </p:nvSpPr>
        <p:spPr>
          <a:xfrm>
            <a:off x="287523" y="863186"/>
            <a:ext cx="8734778" cy="230832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2400" dirty="0"/>
              <a:t>Sur parcelle Tourmaline</a:t>
            </a:r>
          </a:p>
          <a:p>
            <a:pPr marL="342900" indent="-342900">
              <a:buFontTx/>
              <a:buChar char="-"/>
            </a:pPr>
            <a:r>
              <a:rPr lang="fr-FR" sz="2400" dirty="0"/>
              <a:t>Apparition en mars 2024, sur le côté Est (sans traitements Monilia en 2023) d’une attaque de cloque pendant la floraison</a:t>
            </a:r>
          </a:p>
          <a:p>
            <a:pPr marL="342900" indent="-342900">
              <a:buFontTx/>
              <a:buChar char="-"/>
            </a:pPr>
            <a:r>
              <a:rPr lang="fr-FR" sz="2400" dirty="0"/>
              <a:t>40 % du feuillage atteint le 08/04/2024</a:t>
            </a:r>
          </a:p>
          <a:p>
            <a:pPr marL="342900" indent="-342900">
              <a:buFontTx/>
              <a:buChar char="-"/>
            </a:pPr>
            <a:r>
              <a:rPr lang="fr-FR" sz="2400" dirty="0"/>
              <a:t>Attaque inférieure à 5 % sur le côté Ouest (traité chimiquement contre Monilia en 2023 (délimitation franche du verger)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49644A72-3B48-F09E-F93F-DE7888022307}"/>
              </a:ext>
            </a:extLst>
          </p:cNvPr>
          <p:cNvGrpSpPr/>
          <p:nvPr/>
        </p:nvGrpSpPr>
        <p:grpSpPr>
          <a:xfrm>
            <a:off x="348617" y="3429000"/>
            <a:ext cx="8446763" cy="2493645"/>
            <a:chOff x="323528" y="3164925"/>
            <a:chExt cx="8446763" cy="2493645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FCD32D96-30E8-D69F-FD87-CEAE3E54899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573" b="37985"/>
            <a:stretch/>
          </p:blipFill>
          <p:spPr bwMode="auto">
            <a:xfrm>
              <a:off x="323528" y="3265423"/>
              <a:ext cx="8446763" cy="2308324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cxnSp>
          <p:nvCxnSpPr>
            <p:cNvPr id="7" name="Connecteur droit 6">
              <a:extLst>
                <a:ext uri="{FF2B5EF4-FFF2-40B4-BE49-F238E27FC236}">
                  <a16:creationId xmlns:a16="http://schemas.microsoft.com/office/drawing/2014/main" id="{96DCAFAD-E93C-BACB-F8FD-7800028539AD}"/>
                </a:ext>
              </a:extLst>
            </p:cNvPr>
            <p:cNvCxnSpPr/>
            <p:nvPr/>
          </p:nvCxnSpPr>
          <p:spPr>
            <a:xfrm flipH="1">
              <a:off x="4834943" y="3164925"/>
              <a:ext cx="0" cy="249364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Zone de texte 3">
              <a:extLst>
                <a:ext uri="{FF2B5EF4-FFF2-40B4-BE49-F238E27FC236}">
                  <a16:creationId xmlns:a16="http://schemas.microsoft.com/office/drawing/2014/main" id="{906D2B69-7741-65A8-2CDE-9F4F46686753}"/>
                </a:ext>
              </a:extLst>
            </p:cNvPr>
            <p:cNvSpPr txBox="1"/>
            <p:nvPr/>
          </p:nvSpPr>
          <p:spPr>
            <a:xfrm>
              <a:off x="7524328" y="3265423"/>
              <a:ext cx="752475" cy="285750"/>
            </a:xfrm>
            <a:prstGeom prst="rect">
              <a:avLst/>
            </a:prstGeom>
            <a:solidFill>
              <a:schemeClr val="lt1"/>
            </a:solidFill>
            <a:ln w="6350">
              <a:solidFill>
                <a:prstClr val="black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100" kern="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OUEST</a:t>
              </a:r>
            </a:p>
          </p:txBody>
        </p:sp>
        <p:sp>
          <p:nvSpPr>
            <p:cNvPr id="10" name="Zone de texte 3">
              <a:extLst>
                <a:ext uri="{FF2B5EF4-FFF2-40B4-BE49-F238E27FC236}">
                  <a16:creationId xmlns:a16="http://schemas.microsoft.com/office/drawing/2014/main" id="{6A1A0F0E-F368-D51A-A43C-22F1D2BDE694}"/>
                </a:ext>
              </a:extLst>
            </p:cNvPr>
            <p:cNvSpPr txBox="1"/>
            <p:nvPr/>
          </p:nvSpPr>
          <p:spPr>
            <a:xfrm>
              <a:off x="2130388" y="3164925"/>
              <a:ext cx="533400" cy="304800"/>
            </a:xfrm>
            <a:prstGeom prst="rect">
              <a:avLst/>
            </a:prstGeom>
            <a:solidFill>
              <a:schemeClr val="lt1"/>
            </a:solidFill>
            <a:ln w="6350">
              <a:solidFill>
                <a:prstClr val="black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100" kern="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EST</a:t>
              </a: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B75C5345-3A5A-908B-28C3-15E57EFFF263}"/>
              </a:ext>
            </a:extLst>
          </p:cNvPr>
          <p:cNvGrpSpPr/>
          <p:nvPr/>
        </p:nvGrpSpPr>
        <p:grpSpPr>
          <a:xfrm>
            <a:off x="260888" y="3138126"/>
            <a:ext cx="8677650" cy="2991174"/>
            <a:chOff x="233174" y="2936321"/>
            <a:chExt cx="8677650" cy="2991174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C0CA260A-D1D9-AA24-F874-6D5336CD4421}"/>
                </a:ext>
              </a:extLst>
            </p:cNvPr>
            <p:cNvGrpSpPr/>
            <p:nvPr/>
          </p:nvGrpSpPr>
          <p:grpSpPr>
            <a:xfrm>
              <a:off x="233174" y="2936321"/>
              <a:ext cx="8677650" cy="2977335"/>
              <a:chOff x="208084" y="3207109"/>
              <a:chExt cx="8677650" cy="2977335"/>
            </a:xfrm>
          </p:grpSpPr>
          <p:pic>
            <p:nvPicPr>
              <p:cNvPr id="13" name="Image 12">
                <a:extLst>
                  <a:ext uri="{FF2B5EF4-FFF2-40B4-BE49-F238E27FC236}">
                    <a16:creationId xmlns:a16="http://schemas.microsoft.com/office/drawing/2014/main" id="{84F95F7B-C763-CE32-2020-E82376B9474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979" r="18915" b="15836"/>
              <a:stretch/>
            </p:blipFill>
            <p:spPr bwMode="auto">
              <a:xfrm rot="5400000">
                <a:off x="2024293" y="3562145"/>
                <a:ext cx="2957965" cy="2247896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pic>
            <p:nvPicPr>
              <p:cNvPr id="14" name="Image 13">
                <a:extLst>
                  <a:ext uri="{FF2B5EF4-FFF2-40B4-BE49-F238E27FC236}">
                    <a16:creationId xmlns:a16="http://schemas.microsoft.com/office/drawing/2014/main" id="{7A90286E-3CDE-597C-5D17-7E61D49179E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6282" r="40162" b="15283"/>
              <a:stretch/>
            </p:blipFill>
            <p:spPr bwMode="auto">
              <a:xfrm rot="5400000">
                <a:off x="-188072" y="3603265"/>
                <a:ext cx="2957964" cy="2165652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pic>
            <p:nvPicPr>
              <p:cNvPr id="15" name="Image 14">
                <a:extLst>
                  <a:ext uri="{FF2B5EF4-FFF2-40B4-BE49-F238E27FC236}">
                    <a16:creationId xmlns:a16="http://schemas.microsoft.com/office/drawing/2014/main" id="{67850B1E-D69D-7D55-769B-83419D2ED17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430" t="5445" r="20503" b="14374"/>
              <a:stretch/>
            </p:blipFill>
            <p:spPr bwMode="auto">
              <a:xfrm rot="5400000">
                <a:off x="4262055" y="3572278"/>
                <a:ext cx="2949343" cy="2219005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810ACCED-9CE2-1C5B-B83C-E82A643395F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7230" r="13053" b="13065"/>
              <a:stretch/>
            </p:blipFill>
            <p:spPr bwMode="auto">
              <a:xfrm rot="5400000">
                <a:off x="6374086" y="3672795"/>
                <a:ext cx="2977334" cy="2045963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</p:grp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56D1B53C-1549-3675-093B-B49068D25F3A}"/>
                </a:ext>
              </a:extLst>
            </p:cNvPr>
            <p:cNvSpPr txBox="1"/>
            <p:nvPr/>
          </p:nvSpPr>
          <p:spPr>
            <a:xfrm>
              <a:off x="2006522" y="5527385"/>
              <a:ext cx="864096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000" dirty="0"/>
                <a:t>40%</a:t>
              </a: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93E4F2AF-6248-DB64-DC9F-B64EDB321059}"/>
                </a:ext>
              </a:extLst>
            </p:cNvPr>
            <p:cNvSpPr txBox="1"/>
            <p:nvPr/>
          </p:nvSpPr>
          <p:spPr>
            <a:xfrm>
              <a:off x="6468163" y="5513546"/>
              <a:ext cx="864096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000" dirty="0"/>
                <a:t>5%</a:t>
              </a:r>
            </a:p>
          </p:txBody>
        </p:sp>
      </p:grpSp>
      <p:sp>
        <p:nvSpPr>
          <p:cNvPr id="19" name="Titre 1">
            <a:extLst>
              <a:ext uri="{FF2B5EF4-FFF2-40B4-BE49-F238E27FC236}">
                <a16:creationId xmlns:a16="http://schemas.microsoft.com/office/drawing/2014/main" id="{B8036EC3-E7AC-EBAD-A7ED-8793C96EBEC2}"/>
              </a:ext>
            </a:extLst>
          </p:cNvPr>
          <p:cNvSpPr txBox="1">
            <a:spLocks/>
          </p:cNvSpPr>
          <p:nvPr/>
        </p:nvSpPr>
        <p:spPr>
          <a:xfrm>
            <a:off x="641172" y="6164032"/>
            <a:ext cx="8229600" cy="540296"/>
          </a:xfrm>
          <a:prstGeom prst="rect">
            <a:avLst/>
          </a:prstGeom>
        </p:spPr>
        <p:txBody>
          <a:bodyPr vert="horz" anchor="b" anchorCtr="0">
            <a:normAutofit fontScale="9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400" dirty="0"/>
              <a:t>=&gt;Traitements Monilia 2023 = </a:t>
            </a:r>
            <a:r>
              <a:rPr lang="fr-FR" sz="2100" dirty="0"/>
              <a:t>Réduction de l’inoculum cloque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4155697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220189" y="3960441"/>
            <a:ext cx="6858000" cy="533400"/>
          </a:xfrm>
        </p:spPr>
        <p:txBody>
          <a:bodyPr>
            <a:normAutofit fontScale="90000"/>
          </a:bodyPr>
          <a:lstStyle/>
          <a:p>
            <a:r>
              <a:rPr lang="fr-FR" dirty="0"/>
              <a:t>Monilia pêche Centrex 2023</a:t>
            </a:r>
            <a:br>
              <a:rPr lang="fr-FR" dirty="0"/>
            </a:br>
            <a:r>
              <a:rPr lang="fr-FR" dirty="0"/>
              <a:t>ANDERMATT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Aude LUSETTI</a:t>
            </a:r>
          </a:p>
        </p:txBody>
      </p:sp>
      <p:pic>
        <p:nvPicPr>
          <p:cNvPr id="4" name="Image 3" descr="logo centrex 200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79912" y="980728"/>
            <a:ext cx="1632695" cy="1916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25526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4312"/>
          </a:xfrm>
        </p:spPr>
        <p:txBody>
          <a:bodyPr/>
          <a:lstStyle/>
          <a:p>
            <a:r>
              <a:rPr lang="fr-FR" dirty="0"/>
              <a:t>Matériel et Méthodes </a:t>
            </a:r>
          </a:p>
        </p:txBody>
      </p:sp>
      <p:sp>
        <p:nvSpPr>
          <p:cNvPr id="6" name="Rectangle 5"/>
          <p:cNvSpPr/>
          <p:nvPr/>
        </p:nvSpPr>
        <p:spPr>
          <a:xfrm>
            <a:off x="251520" y="5921896"/>
            <a:ext cx="8712968" cy="9361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Rectangle 6"/>
          <p:cNvSpPr/>
          <p:nvPr/>
        </p:nvSpPr>
        <p:spPr>
          <a:xfrm>
            <a:off x="0" y="692696"/>
            <a:ext cx="8712968" cy="9361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313180" y="4663196"/>
            <a:ext cx="8579298" cy="2016224"/>
          </a:xfrm>
        </p:spPr>
        <p:txBody>
          <a:bodyPr>
            <a:normAutofit/>
          </a:bodyPr>
          <a:lstStyle/>
          <a:p>
            <a:r>
              <a:rPr lang="fr-FR" sz="2000" dirty="0"/>
              <a:t>Essai en bloc de Fisher à 4 répétitions (4 arbres /parcelle élémentaire), </a:t>
            </a:r>
          </a:p>
          <a:p>
            <a:r>
              <a:rPr lang="fr-FR" sz="2000" dirty="0"/>
              <a:t>Témoin inclus</a:t>
            </a:r>
          </a:p>
          <a:p>
            <a:r>
              <a:rPr lang="fr-FR" sz="2000" dirty="0"/>
              <a:t>Variété Corindon, 2 récoltes 24/08/2023 et 01/09/2023</a:t>
            </a:r>
          </a:p>
          <a:p>
            <a:r>
              <a:rPr lang="fr-FR" sz="2000" dirty="0"/>
              <a:t>Mouillage 725 L/ha</a:t>
            </a:r>
          </a:p>
          <a:p>
            <a:endParaRPr lang="fr-FR" sz="2000" dirty="0"/>
          </a:p>
          <a:p>
            <a:endParaRPr lang="fr-FR" sz="2000" dirty="0"/>
          </a:p>
          <a:p>
            <a:endParaRPr lang="fr-FR" sz="2000" dirty="0"/>
          </a:p>
          <a:p>
            <a:endParaRPr lang="fr-FR" sz="2000" dirty="0"/>
          </a:p>
          <a:p>
            <a:endParaRPr lang="fr-FR" sz="2000" dirty="0"/>
          </a:p>
          <a:p>
            <a:endParaRPr lang="fr-FR" sz="2000" dirty="0"/>
          </a:p>
          <a:p>
            <a:endParaRPr lang="fr-FR" sz="2000" dirty="0"/>
          </a:p>
          <a:p>
            <a:endParaRPr lang="fr-FR" sz="2000" dirty="0"/>
          </a:p>
          <a:p>
            <a:endParaRPr lang="fr-FR" sz="2000" dirty="0"/>
          </a:p>
          <a:p>
            <a:endParaRPr lang="fr-FR" sz="2000" dirty="0"/>
          </a:p>
          <a:p>
            <a:endParaRPr lang="fr-FR" sz="2000" dirty="0"/>
          </a:p>
          <a:p>
            <a:endParaRPr lang="fr-FR" sz="2000" dirty="0"/>
          </a:p>
          <a:p>
            <a:endParaRPr lang="fr-FR" sz="2000" dirty="0"/>
          </a:p>
          <a:p>
            <a:endParaRPr lang="fr-FR" sz="2000" dirty="0"/>
          </a:p>
          <a:p>
            <a:endParaRPr lang="fr-FR" sz="2000" dirty="0"/>
          </a:p>
          <a:p>
            <a:endParaRPr lang="fr-FR" sz="2000" dirty="0"/>
          </a:p>
          <a:p>
            <a:endParaRPr lang="fr-FR" sz="2000" dirty="0"/>
          </a:p>
          <a:p>
            <a:endParaRPr lang="fr-FR" sz="2000" dirty="0"/>
          </a:p>
          <a:p>
            <a:endParaRPr lang="fr-FR" sz="800" dirty="0"/>
          </a:p>
          <a:p>
            <a:endParaRPr lang="fr-FR" sz="800" dirty="0"/>
          </a:p>
          <a:p>
            <a:endParaRPr lang="fr-FR" sz="800" dirty="0"/>
          </a:p>
          <a:p>
            <a:endParaRPr lang="fr-FR" sz="800" dirty="0"/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7B0E07FA-575B-AC2E-5E25-A630D80B70D3}"/>
              </a:ext>
            </a:extLst>
          </p:cNvPr>
          <p:cNvGraphicFramePr>
            <a:graphicFrameLocks noGrp="1"/>
          </p:cNvGraphicFramePr>
          <p:nvPr/>
        </p:nvGraphicFramePr>
        <p:xfrm>
          <a:off x="187968" y="873591"/>
          <a:ext cx="8826616" cy="363592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58867">
                  <a:extLst>
                    <a:ext uri="{9D8B030D-6E8A-4147-A177-3AD203B41FA5}">
                      <a16:colId xmlns:a16="http://schemas.microsoft.com/office/drawing/2014/main" val="3394170952"/>
                    </a:ext>
                  </a:extLst>
                </a:gridCol>
                <a:gridCol w="2055089">
                  <a:extLst>
                    <a:ext uri="{9D8B030D-6E8A-4147-A177-3AD203B41FA5}">
                      <a16:colId xmlns:a16="http://schemas.microsoft.com/office/drawing/2014/main" val="714366354"/>
                    </a:ext>
                  </a:extLst>
                </a:gridCol>
                <a:gridCol w="1528165">
                  <a:extLst>
                    <a:ext uri="{9D8B030D-6E8A-4147-A177-3AD203B41FA5}">
                      <a16:colId xmlns:a16="http://schemas.microsoft.com/office/drawing/2014/main" val="3243172615"/>
                    </a:ext>
                  </a:extLst>
                </a:gridCol>
                <a:gridCol w="1528165">
                  <a:extLst>
                    <a:ext uri="{9D8B030D-6E8A-4147-A177-3AD203B41FA5}">
                      <a16:colId xmlns:a16="http://schemas.microsoft.com/office/drawing/2014/main" val="77305947"/>
                    </a:ext>
                  </a:extLst>
                </a:gridCol>
                <a:gridCol w="1528165">
                  <a:extLst>
                    <a:ext uri="{9D8B030D-6E8A-4147-A177-3AD203B41FA5}">
                      <a16:colId xmlns:a16="http://schemas.microsoft.com/office/drawing/2014/main" val="1860322219"/>
                    </a:ext>
                  </a:extLst>
                </a:gridCol>
                <a:gridCol w="1528165">
                  <a:extLst>
                    <a:ext uri="{9D8B030D-6E8A-4147-A177-3AD203B41FA5}">
                      <a16:colId xmlns:a16="http://schemas.microsoft.com/office/drawing/2014/main" val="4002816054"/>
                    </a:ext>
                  </a:extLst>
                </a:gridCol>
              </a:tblGrid>
              <a:tr h="405045">
                <a:tc rowSpan="3"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effectLst/>
                        </a:rPr>
                        <a:t>N°</a:t>
                      </a:r>
                      <a:r>
                        <a:rPr lang="fr-FR" sz="1600" dirty="0">
                          <a:effectLst/>
                        </a:rPr>
                        <a:t> 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effectLst/>
                        </a:rPr>
                        <a:t>MODA</a:t>
                      </a:r>
                      <a:endParaRPr lang="fr-FR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effectLst/>
                        </a:rPr>
                        <a:t>Traitements L ou kg / ha</a:t>
                      </a:r>
                      <a:endParaRPr lang="fr-FR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8828891"/>
                  </a:ext>
                </a:extLst>
              </a:tr>
              <a:tr h="42672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effectLst/>
                        </a:rPr>
                        <a:t>A</a:t>
                      </a:r>
                    </a:p>
                    <a:p>
                      <a:pPr algn="ctr"/>
                      <a:r>
                        <a:rPr lang="fr-FR" sz="1800" b="1" dirty="0">
                          <a:effectLst/>
                          <a:latin typeface="Gill Sans MT" panose="020B05020201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02/08/2023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effectLst/>
                        </a:rPr>
                        <a:t>B</a:t>
                      </a:r>
                    </a:p>
                    <a:p>
                      <a:pPr algn="ctr"/>
                      <a:r>
                        <a:rPr lang="fr-FR" sz="1800" b="1" dirty="0">
                          <a:effectLst/>
                          <a:latin typeface="Gill Sans MT" panose="020B0502020104020203" pitchFamily="34" charset="0"/>
                        </a:rPr>
                        <a:t>09/08/2023</a:t>
                      </a:r>
                      <a:endParaRPr lang="fr-FR" sz="1800" b="1" dirty="0">
                        <a:effectLst/>
                        <a:latin typeface="Gill Sans MT" panose="020B05020201040202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effectLst/>
                        </a:rPr>
                        <a:t>C</a:t>
                      </a:r>
                    </a:p>
                    <a:p>
                      <a:pPr algn="ctr"/>
                      <a:r>
                        <a:rPr lang="fr-FR" sz="1800" b="1" dirty="0">
                          <a:effectLst/>
                        </a:rPr>
                        <a:t>17/08</a:t>
                      </a:r>
                      <a:endParaRPr lang="fr-FR" sz="2400" b="1" dirty="0"/>
                    </a:p>
                  </a:txBody>
                  <a:tcPr marL="68580" marR="6858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effectLst/>
                        </a:rPr>
                        <a:t>D</a:t>
                      </a:r>
                    </a:p>
                    <a:p>
                      <a:pPr algn="ctr"/>
                      <a:r>
                        <a:rPr lang="fr-FR" sz="1800" b="1" dirty="0">
                          <a:effectLst/>
                        </a:rPr>
                        <a:t>31/08</a:t>
                      </a:r>
                      <a:endParaRPr lang="fr-FR" sz="18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5925660"/>
                  </a:ext>
                </a:extLst>
              </a:tr>
              <a:tr h="426720">
                <a:tc vMerge="1"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effectLst/>
                        </a:rPr>
                        <a:t> 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pPr algn="ctr"/>
                      <a:endParaRPr lang="fr-FR" sz="1400" i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effectLst/>
                        </a:rPr>
                        <a:t>R1-22 jours</a:t>
                      </a:r>
                      <a:endParaRPr lang="fr-FR" sz="1800" b="1" i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i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 DAA</a:t>
                      </a:r>
                    </a:p>
                    <a:p>
                      <a:pPr algn="ctr"/>
                      <a:r>
                        <a:rPr lang="fr-FR" sz="1800" b="1" i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R1-15 jr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 DAB</a:t>
                      </a:r>
                    </a:p>
                    <a:p>
                      <a:pPr algn="ctr"/>
                      <a:r>
                        <a:rPr lang="fr-FR" sz="18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R1-7 jr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i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14 DAC</a:t>
                      </a:r>
                    </a:p>
                    <a:p>
                      <a:pPr algn="ctr"/>
                      <a:r>
                        <a:rPr lang="fr-FR" sz="1800" b="1" i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R2-1 jr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0437744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 algn="ctr"/>
                      <a:r>
                        <a:rPr lang="fr-FR" sz="1400">
                          <a:effectLst/>
                        </a:rPr>
                        <a:t>1</a:t>
                      </a:r>
                      <a:endParaRPr lang="fr-FR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effectLst/>
                        </a:rPr>
                        <a:t>Témoin</a:t>
                      </a:r>
                      <a:endParaRPr lang="fr-FR" sz="20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>
                          <a:effectLst/>
                        </a:rPr>
                        <a:t>-</a:t>
                      </a:r>
                      <a:endParaRPr lang="fr-FR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>
                          <a:effectLst/>
                        </a:rPr>
                        <a:t>-</a:t>
                      </a:r>
                      <a:endParaRPr lang="fr-FR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>
                          <a:effectLst/>
                        </a:rPr>
                        <a:t>-</a:t>
                      </a:r>
                      <a:endParaRPr lang="fr-FR" sz="2800" dirty="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>
                          <a:effectLst/>
                        </a:rPr>
                        <a:t>-</a:t>
                      </a:r>
                      <a:endParaRPr lang="fr-FR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54644968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 algn="ctr"/>
                      <a:r>
                        <a:rPr lang="fr-FR" sz="1400">
                          <a:effectLst/>
                        </a:rPr>
                        <a:t>2</a:t>
                      </a:r>
                      <a:endParaRPr lang="fr-FR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effectLst/>
                        </a:rPr>
                        <a:t>Référence</a:t>
                      </a:r>
                      <a:endParaRPr lang="fr-FR" sz="20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>
                          <a:effectLst/>
                        </a:rPr>
                        <a:t>Signum 0,75</a:t>
                      </a:r>
                      <a:endParaRPr lang="fr-FR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>
                          <a:effectLst/>
                        </a:rPr>
                        <a:t>Prolectus 1,2 </a:t>
                      </a:r>
                      <a:endParaRPr lang="fr-FR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>
                          <a:effectLst/>
                        </a:rPr>
                        <a:t>Kenja 0,8</a:t>
                      </a:r>
                      <a:endParaRPr lang="fr-FR" sz="2800" dirty="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>
                          <a:effectLst/>
                        </a:rPr>
                        <a:t>-</a:t>
                      </a:r>
                      <a:endParaRPr lang="fr-FR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45563841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 algn="ctr"/>
                      <a:r>
                        <a:rPr lang="fr-FR" sz="1400">
                          <a:effectLst/>
                        </a:rPr>
                        <a:t>3</a:t>
                      </a:r>
                      <a:endParaRPr lang="fr-FR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 err="1">
                          <a:effectLst/>
                        </a:rPr>
                        <a:t>Vitisan</a:t>
                      </a:r>
                      <a:r>
                        <a:rPr lang="fr-FR" sz="2000" b="1" dirty="0">
                          <a:effectLst/>
                        </a:rPr>
                        <a:t> 5 kg</a:t>
                      </a:r>
                      <a:endParaRPr lang="fr-FR" sz="20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err="1">
                          <a:effectLst/>
                        </a:rPr>
                        <a:t>Vitisan</a:t>
                      </a:r>
                      <a:r>
                        <a:rPr lang="fr-FR" sz="2000" dirty="0">
                          <a:effectLst/>
                        </a:rPr>
                        <a:t> 5</a:t>
                      </a:r>
                      <a:endParaRPr lang="fr-FR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err="1">
                          <a:effectLst/>
                        </a:rPr>
                        <a:t>Vitisan</a:t>
                      </a:r>
                      <a:r>
                        <a:rPr lang="fr-FR" sz="2000" dirty="0">
                          <a:effectLst/>
                        </a:rPr>
                        <a:t> 5</a:t>
                      </a:r>
                      <a:endParaRPr lang="fr-FR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>
                          <a:effectLst/>
                        </a:rPr>
                        <a:t>Julietta 2,5</a:t>
                      </a:r>
                      <a:endParaRPr lang="fr-FR" sz="28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>
                          <a:effectLst/>
                        </a:rPr>
                        <a:t>Julietta 2,5</a:t>
                      </a:r>
                      <a:endParaRPr lang="fr-FR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32686218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effectLst/>
                        </a:rPr>
                        <a:t>4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 err="1">
                          <a:effectLst/>
                        </a:rPr>
                        <a:t>Vitisan</a:t>
                      </a:r>
                      <a:r>
                        <a:rPr lang="fr-FR" sz="2000" b="1" dirty="0">
                          <a:effectLst/>
                        </a:rPr>
                        <a:t> 7.5 kg</a:t>
                      </a:r>
                      <a:endParaRPr lang="fr-FR" sz="20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>
                          <a:effectLst/>
                        </a:rPr>
                        <a:t>Signum 0,75</a:t>
                      </a:r>
                      <a:endParaRPr lang="fr-FR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ill Sans MT"/>
                          <a:ea typeface="+mn-ea"/>
                          <a:cs typeface="+mn-cs"/>
                        </a:rPr>
                        <a:t>Vitisan 5</a:t>
                      </a:r>
                      <a:endParaRPr kumimoji="0" lang="fr-FR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ill Sans MT"/>
                          <a:ea typeface="+mn-ea"/>
                          <a:cs typeface="+mn-cs"/>
                        </a:rPr>
                        <a:t>Vitisan 5</a:t>
                      </a:r>
                      <a:endParaRPr kumimoji="0" lang="fr-FR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ill Sans MT"/>
                          <a:ea typeface="+mn-ea"/>
                          <a:cs typeface="+mn-cs"/>
                        </a:rPr>
                        <a:t>Vitisan 5</a:t>
                      </a:r>
                      <a:endParaRPr kumimoji="0" lang="fr-FR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64126081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effectLst/>
                          <a:latin typeface="Gill Sans MT" panose="020B05020201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effectLst/>
                          <a:latin typeface="Gill Sans MT" panose="020B05020201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Fenêtre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effectLst/>
                        </a:rPr>
                        <a:t>Signum 0,75</a:t>
                      </a:r>
                      <a:endParaRPr lang="fr-FR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>
                          <a:effectLst/>
                        </a:rPr>
                        <a:t>-</a:t>
                      </a:r>
                      <a:endParaRPr lang="fr-FR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>
                          <a:effectLst/>
                        </a:rPr>
                        <a:t>-</a:t>
                      </a:r>
                      <a:endParaRPr lang="fr-FR" sz="2800" dirty="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>
                          <a:effectLst/>
                        </a:rPr>
                        <a:t>-</a:t>
                      </a:r>
                      <a:endParaRPr lang="fr-FR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20065686"/>
                  </a:ext>
                </a:extLst>
              </a:tr>
            </a:tbl>
          </a:graphicData>
        </a:graphic>
      </p:graphicFrame>
      <p:pic>
        <p:nvPicPr>
          <p:cNvPr id="5" name="Image 4" descr="logo centrex 2006.JPG">
            <a:extLst>
              <a:ext uri="{FF2B5EF4-FFF2-40B4-BE49-F238E27FC236}">
                <a16:creationId xmlns:a16="http://schemas.microsoft.com/office/drawing/2014/main" id="{A55732CD-66ED-B8D0-0676-6C559FBCF3EA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197517" y="151196"/>
            <a:ext cx="797343" cy="936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31321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98580B-D813-BAA2-B44C-C8B36926A9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0596"/>
            <a:ext cx="8229600" cy="548640"/>
          </a:xfrm>
        </p:spPr>
        <p:txBody>
          <a:bodyPr>
            <a:normAutofit fontScale="90000"/>
          </a:bodyPr>
          <a:lstStyle/>
          <a:p>
            <a:r>
              <a:rPr lang="fr-FR" dirty="0"/>
              <a:t>Conditions météorologiques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4481733-6094-59C3-AAFF-3247F693AF3C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95536" y="5362232"/>
            <a:ext cx="8291264" cy="1344571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fr-FR" sz="2000" dirty="0"/>
              <a:t>Conditions sèches jusqu’à la première récolte 24/08</a:t>
            </a:r>
          </a:p>
          <a:p>
            <a:r>
              <a:rPr lang="fr-FR" sz="2000" dirty="0"/>
              <a:t>Pluie 15 mm le 27/08 et influence maritime =&gt; facteurs favorables au monilia juste avant deuxième passage (01/09)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D9303AE-2AF7-4956-694D-AE0BBF59CC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486" y="933395"/>
            <a:ext cx="8506088" cy="4228970"/>
          </a:xfrm>
          <a:prstGeom prst="rect">
            <a:avLst/>
          </a:prstGeom>
        </p:spPr>
      </p:pic>
      <p:pic>
        <p:nvPicPr>
          <p:cNvPr id="5" name="Image 4" descr="logo centrex 2006.JPG">
            <a:extLst>
              <a:ext uri="{FF2B5EF4-FFF2-40B4-BE49-F238E27FC236}">
                <a16:creationId xmlns:a16="http://schemas.microsoft.com/office/drawing/2014/main" id="{33F8161C-65EE-A93E-2157-15AFC537B148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197517" y="151196"/>
            <a:ext cx="797343" cy="936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55602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35CC075-4101-3391-27A1-F25DAA02AEFB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Pas de différence significative sur arbre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AF95E3A-B63F-B5E0-409C-2EFBD53E44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548640"/>
          </a:xfrm>
        </p:spPr>
        <p:txBody>
          <a:bodyPr>
            <a:normAutofit fontScale="90000"/>
          </a:bodyPr>
          <a:lstStyle/>
          <a:p>
            <a:r>
              <a:rPr lang="fr-FR" dirty="0"/>
              <a:t>Observation monilia sur arbre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5459009-DFB6-9001-BD74-7172EA6942C2}"/>
              </a:ext>
            </a:extLst>
          </p:cNvPr>
          <p:cNvSpPr/>
          <p:nvPr/>
        </p:nvSpPr>
        <p:spPr>
          <a:xfrm>
            <a:off x="189856" y="6021288"/>
            <a:ext cx="8702624" cy="6843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D298A14-4FF8-1AD8-72E1-2760701671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850" y="934770"/>
            <a:ext cx="8496300" cy="4526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11610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4165D2C-3C1E-B2D6-5022-91D75E9F3B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548640"/>
          </a:xfrm>
        </p:spPr>
        <p:txBody>
          <a:bodyPr>
            <a:normAutofit fontScale="90000"/>
          </a:bodyPr>
          <a:lstStyle/>
          <a:p>
            <a:r>
              <a:rPr lang="fr-FR" dirty="0"/>
              <a:t>Résultats Monilia Récolte 1 (24/08/23)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F380789-E97B-7B8B-8ED0-60F0ABFCC04A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95536" y="5492825"/>
            <a:ext cx="8291264" cy="1188368"/>
          </a:xfrm>
          <a:solidFill>
            <a:schemeClr val="bg1"/>
          </a:solidFill>
        </p:spPr>
        <p:txBody>
          <a:bodyPr>
            <a:normAutofit fontScale="92500" lnSpcReduction="20000"/>
          </a:bodyPr>
          <a:lstStyle/>
          <a:p>
            <a:r>
              <a:rPr lang="fr-FR" sz="1800" dirty="0"/>
              <a:t>Evolution lente, 10 % fruits pourris sur témoin après 11 jours.</a:t>
            </a:r>
          </a:p>
          <a:p>
            <a:r>
              <a:rPr lang="fr-FR" sz="1800" dirty="0"/>
              <a:t>Jusqu’à 17 jours, toutes les modalités différentes du TNT</a:t>
            </a:r>
          </a:p>
          <a:p>
            <a:r>
              <a:rPr lang="fr-FR" sz="1800" dirty="0"/>
              <a:t>Modalité 2 sans Signum décroche à 19 jours </a:t>
            </a:r>
          </a:p>
          <a:p>
            <a:r>
              <a:rPr lang="fr-FR" sz="1800" dirty="0"/>
              <a:t>Pas de différence entre la fenêtre et la modalité 4 =&gt; pas d’effet du Vitisan</a:t>
            </a:r>
            <a:endParaRPr lang="fr-FR" sz="2000" dirty="0"/>
          </a:p>
        </p:txBody>
      </p:sp>
      <p:pic>
        <p:nvPicPr>
          <p:cNvPr id="5" name="Image 4" descr="logo centrex 2006.JPG">
            <a:extLst>
              <a:ext uri="{FF2B5EF4-FFF2-40B4-BE49-F238E27FC236}">
                <a16:creationId xmlns:a16="http://schemas.microsoft.com/office/drawing/2014/main" id="{AF8DED9A-A452-9909-5D79-2937B0E081A1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197517" y="151196"/>
            <a:ext cx="797343" cy="936104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6402C741-4063-A5B3-0687-BB613C185C7D}"/>
              </a:ext>
            </a:extLst>
          </p:cNvPr>
          <p:cNvGrpSpPr/>
          <p:nvPr/>
        </p:nvGrpSpPr>
        <p:grpSpPr>
          <a:xfrm>
            <a:off x="240030" y="701039"/>
            <a:ext cx="8663940" cy="4600169"/>
            <a:chOff x="240030" y="701039"/>
            <a:chExt cx="8663940" cy="4600169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80F04105-55D5-94BF-155C-1FA21C39FAB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1770" b="12842"/>
            <a:stretch/>
          </p:blipFill>
          <p:spPr>
            <a:xfrm>
              <a:off x="240030" y="701039"/>
              <a:ext cx="8663940" cy="4600169"/>
            </a:xfrm>
            <a:prstGeom prst="rect">
              <a:avLst/>
            </a:prstGeom>
          </p:spPr>
        </p:pic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2868A26E-46BF-0477-553E-BB25E970577E}"/>
                </a:ext>
              </a:extLst>
            </p:cNvPr>
            <p:cNvGrpSpPr/>
            <p:nvPr/>
          </p:nvGrpSpPr>
          <p:grpSpPr>
            <a:xfrm>
              <a:off x="3288845" y="1916832"/>
              <a:ext cx="779099" cy="1475478"/>
              <a:chOff x="3288845" y="1916832"/>
              <a:chExt cx="779099" cy="1475478"/>
            </a:xfrm>
          </p:grpSpPr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913D17CC-CB8A-A032-D750-E42DE38A4D3F}"/>
                  </a:ext>
                </a:extLst>
              </p:cNvPr>
              <p:cNvSpPr/>
              <p:nvPr/>
            </p:nvSpPr>
            <p:spPr>
              <a:xfrm>
                <a:off x="3779912" y="1916832"/>
                <a:ext cx="288032" cy="21602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D829CC40-A3C3-592C-89D4-C74EB1FE8840}"/>
                  </a:ext>
                </a:extLst>
              </p:cNvPr>
              <p:cNvSpPr/>
              <p:nvPr/>
            </p:nvSpPr>
            <p:spPr>
              <a:xfrm>
                <a:off x="3627512" y="2370667"/>
                <a:ext cx="357466" cy="20810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638A718E-ADEA-BB33-E6AA-870F53064AB4}"/>
                  </a:ext>
                </a:extLst>
              </p:cNvPr>
              <p:cNvSpPr/>
              <p:nvPr/>
            </p:nvSpPr>
            <p:spPr>
              <a:xfrm flipV="1">
                <a:off x="3633156" y="2719878"/>
                <a:ext cx="408266" cy="22652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11E83FA1-D7DC-E622-EE8A-3E3F65C4CD8E}"/>
                  </a:ext>
                </a:extLst>
              </p:cNvPr>
              <p:cNvSpPr/>
              <p:nvPr/>
            </p:nvSpPr>
            <p:spPr>
              <a:xfrm flipV="1">
                <a:off x="3288845" y="3165789"/>
                <a:ext cx="408266" cy="22652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5205060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4165D2C-3C1E-B2D6-5022-91D75E9F3B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548640"/>
          </a:xfrm>
        </p:spPr>
        <p:txBody>
          <a:bodyPr>
            <a:normAutofit fontScale="90000"/>
          </a:bodyPr>
          <a:lstStyle/>
          <a:p>
            <a:r>
              <a:rPr lang="fr-FR" dirty="0"/>
              <a:t>Résultats Récolte 2 (01/09/2022)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0B4EAEB-3CEB-E5C6-423E-6ABD35AEFCB8}"/>
              </a:ext>
            </a:extLst>
          </p:cNvPr>
          <p:cNvSpPr/>
          <p:nvPr/>
        </p:nvSpPr>
        <p:spPr>
          <a:xfrm>
            <a:off x="179512" y="956554"/>
            <a:ext cx="8784976" cy="3842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15E3A2-FE75-60DB-4786-9E281EC970E8}"/>
              </a:ext>
            </a:extLst>
          </p:cNvPr>
          <p:cNvSpPr/>
          <p:nvPr/>
        </p:nvSpPr>
        <p:spPr>
          <a:xfrm>
            <a:off x="179512" y="6308191"/>
            <a:ext cx="8784976" cy="548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F380789-E97B-7B8B-8ED0-60F0ABFCC04A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734888" y="5235405"/>
            <a:ext cx="8229600" cy="1188368"/>
          </a:xfrm>
        </p:spPr>
        <p:txBody>
          <a:bodyPr>
            <a:normAutofit fontScale="92500" lnSpcReduction="10000"/>
          </a:bodyPr>
          <a:lstStyle/>
          <a:p>
            <a:r>
              <a:rPr lang="fr-FR" sz="1800" dirty="0"/>
              <a:t>Evolution plus rapide, 68 % fruits pourris sur TNT après 10 jours.</a:t>
            </a:r>
          </a:p>
          <a:p>
            <a:r>
              <a:rPr lang="fr-FR" sz="1800" dirty="0"/>
              <a:t>Référence meilleure efficacité dans même groupe que modalité 4 =&gt; Vitisan appliqué le 31/08 a amélioré efficacité du Signum de 11 à 15 % </a:t>
            </a:r>
          </a:p>
          <a:p>
            <a:r>
              <a:rPr lang="fr-FR" sz="1800" dirty="0"/>
              <a:t>Modalité 3 (VITISAN- JULIETTA) = pas d’effet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8016B23-ED1C-54F5-999B-FE3D2A26207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923" t="678" r="-284" b="-678"/>
          <a:stretch/>
        </p:blipFill>
        <p:spPr>
          <a:xfrm>
            <a:off x="457200" y="836712"/>
            <a:ext cx="7936348" cy="4221480"/>
          </a:xfrm>
          <a:prstGeom prst="rect">
            <a:avLst/>
          </a:prstGeom>
        </p:spPr>
      </p:pic>
      <p:pic>
        <p:nvPicPr>
          <p:cNvPr id="4" name="Image 3" descr="logo centrex 2006.JPG">
            <a:extLst>
              <a:ext uri="{FF2B5EF4-FFF2-40B4-BE49-F238E27FC236}">
                <a16:creationId xmlns:a16="http://schemas.microsoft.com/office/drawing/2014/main" id="{89368C83-7AA1-97FC-D856-21C79EF99E6D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197517" y="151196"/>
            <a:ext cx="797343" cy="936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78797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1132EB-09F0-43A5-BD8C-9CA71D01E7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12304"/>
          </a:xfrm>
        </p:spPr>
        <p:txBody>
          <a:bodyPr/>
          <a:lstStyle/>
          <a:p>
            <a:r>
              <a:rPr lang="fr-FR" dirty="0"/>
              <a:t>Conclusions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A93B112-11CC-90DE-BEEB-713CD662E3BE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34173" y="1059951"/>
            <a:ext cx="8229600" cy="5248240"/>
          </a:xfrm>
        </p:spPr>
        <p:txBody>
          <a:bodyPr/>
          <a:lstStyle/>
          <a:p>
            <a:r>
              <a:rPr lang="fr-FR" dirty="0"/>
              <a:t>2 applications de Vitisan après un Signum appliqué 22 jours avant récolte =&gt; Pas de différence en comparaison de Signum seul</a:t>
            </a:r>
          </a:p>
          <a:p>
            <a:r>
              <a:rPr lang="fr-FR" dirty="0"/>
              <a:t>Application d’un Vitisan supplémentaire entre 2 passes après une pluie de 15 mm =&gt; amélioration significative de la conservation des fruits de 10 à 15 %</a:t>
            </a:r>
          </a:p>
          <a:p>
            <a:r>
              <a:rPr lang="fr-FR" dirty="0"/>
              <a:t>Programme Vitisan / Julietta efficacité significative uniquement sur les fruits de la première récolte sur un lot à évolution lente (4 jours de conservation gagnés par rapport au TNT)</a:t>
            </a:r>
          </a:p>
          <a:p>
            <a:r>
              <a:rPr lang="fr-FR" dirty="0"/>
              <a:t>Programme Vitisan/Julietta : Pas d’efficacité sur un lot à évolution plus rapide 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EF8EB86-AB32-CE21-307F-535BB98E35B9}"/>
              </a:ext>
            </a:extLst>
          </p:cNvPr>
          <p:cNvSpPr/>
          <p:nvPr/>
        </p:nvSpPr>
        <p:spPr>
          <a:xfrm>
            <a:off x="179512" y="6308191"/>
            <a:ext cx="8784976" cy="548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 descr="logo centrex 2006.JPG">
            <a:extLst>
              <a:ext uri="{FF2B5EF4-FFF2-40B4-BE49-F238E27FC236}">
                <a16:creationId xmlns:a16="http://schemas.microsoft.com/office/drawing/2014/main" id="{0137603E-C584-7BC5-3911-CF817016E86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197517" y="151196"/>
            <a:ext cx="797343" cy="936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717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219200" y="3843552"/>
            <a:ext cx="6858000" cy="533400"/>
          </a:xfrm>
        </p:spPr>
        <p:txBody>
          <a:bodyPr>
            <a:normAutofit fontScale="90000"/>
          </a:bodyPr>
          <a:lstStyle/>
          <a:p>
            <a:r>
              <a:rPr lang="fr-FR" dirty="0"/>
              <a:t>Effet secondaire essai Oïdium pêche Centrex 2023</a:t>
            </a:r>
            <a:br>
              <a:rPr lang="fr-FR" dirty="0"/>
            </a:br>
            <a:r>
              <a:rPr lang="fr-FR" dirty="0"/>
              <a:t> 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Aude LUSETTI</a:t>
            </a:r>
          </a:p>
        </p:txBody>
      </p:sp>
      <p:pic>
        <p:nvPicPr>
          <p:cNvPr id="4" name="Image 3" descr="logo centrex 200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07904" y="1412776"/>
            <a:ext cx="1433763" cy="1683279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3359" y="253102"/>
            <a:ext cx="8568952" cy="799634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fr-FR" sz="2400" dirty="0"/>
              <a:t>Objectifs : tester l’efficacité de Vitisan à 2 doses contre l’oïdium du pêcher</a:t>
            </a:r>
          </a:p>
        </p:txBody>
      </p:sp>
      <p:sp>
        <p:nvSpPr>
          <p:cNvPr id="4" name="Rectangle 3"/>
          <p:cNvSpPr/>
          <p:nvPr/>
        </p:nvSpPr>
        <p:spPr>
          <a:xfrm>
            <a:off x="323528" y="5661248"/>
            <a:ext cx="8568952" cy="9361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ADD27EA-3ACA-4817-AE76-95A65954F4B3}"/>
              </a:ext>
            </a:extLst>
          </p:cNvPr>
          <p:cNvSpPr txBox="1"/>
          <p:nvPr/>
        </p:nvSpPr>
        <p:spPr>
          <a:xfrm>
            <a:off x="719572" y="1079158"/>
            <a:ext cx="77768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Modalités et programme de traitement (Kg ou L/ha)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6AD40DC-F43F-C9FA-5CC8-6D11A3A4D097}"/>
              </a:ext>
            </a:extLst>
          </p:cNvPr>
          <p:cNvSpPr txBox="1"/>
          <p:nvPr/>
        </p:nvSpPr>
        <p:spPr>
          <a:xfrm>
            <a:off x="899592" y="3933056"/>
            <a:ext cx="7344816" cy="16389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-    Application A au stade G en préventif</a:t>
            </a:r>
          </a:p>
          <a:p>
            <a:r>
              <a:rPr lang="fr-FR" dirty="0"/>
              <a:t>-    Mouillage 555 L/ha</a:t>
            </a:r>
          </a:p>
          <a:p>
            <a:pPr marL="342900" indent="-342900">
              <a:buFontTx/>
              <a:buChar char="-"/>
            </a:pPr>
            <a:r>
              <a:rPr lang="fr-FR" sz="1800" dirty="0"/>
              <a:t>Essai en bloc de Fischer à 4 répétitions, témoin non traité inclus</a:t>
            </a:r>
            <a:endParaRPr lang="fr-FR" sz="1000" dirty="0"/>
          </a:p>
          <a:p>
            <a:pPr marL="342900" indent="-342900">
              <a:buFontTx/>
              <a:buChar char="-"/>
            </a:pPr>
            <a:r>
              <a:rPr lang="fr-FR" sz="1800" dirty="0"/>
              <a:t>Variété Corindon, verger soumis à une forte pression chaque année</a:t>
            </a:r>
          </a:p>
          <a:p>
            <a:endParaRPr lang="fr-FR" sz="1050" dirty="0"/>
          </a:p>
          <a:p>
            <a:r>
              <a:rPr lang="fr-FR" dirty="0"/>
              <a:t>Observation Monilia  : Conservation à la récolte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B312E8F9-47B5-C831-38FB-41CE9F689C0C}"/>
              </a:ext>
            </a:extLst>
          </p:cNvPr>
          <p:cNvGraphicFramePr>
            <a:graphicFrameLocks noGrp="1"/>
          </p:cNvGraphicFramePr>
          <p:nvPr/>
        </p:nvGraphicFramePr>
        <p:xfrm>
          <a:off x="467544" y="1699802"/>
          <a:ext cx="8404767" cy="19202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76064">
                  <a:extLst>
                    <a:ext uri="{9D8B030D-6E8A-4147-A177-3AD203B41FA5}">
                      <a16:colId xmlns:a16="http://schemas.microsoft.com/office/drawing/2014/main" val="2752806527"/>
                    </a:ext>
                  </a:extLst>
                </a:gridCol>
                <a:gridCol w="2592288">
                  <a:extLst>
                    <a:ext uri="{9D8B030D-6E8A-4147-A177-3AD203B41FA5}">
                      <a16:colId xmlns:a16="http://schemas.microsoft.com/office/drawing/2014/main" val="219556019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131418328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1888021505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1867787672"/>
                    </a:ext>
                  </a:extLst>
                </a:gridCol>
                <a:gridCol w="1275975">
                  <a:extLst>
                    <a:ext uri="{9D8B030D-6E8A-4147-A177-3AD203B41FA5}">
                      <a16:colId xmlns:a16="http://schemas.microsoft.com/office/drawing/2014/main" val="1527919033"/>
                    </a:ext>
                  </a:extLst>
                </a:gridCol>
              </a:tblGrid>
              <a:tr h="54610">
                <a:tc>
                  <a:txBody>
                    <a:bodyPr/>
                    <a:lstStyle/>
                    <a:p>
                      <a:pPr algn="l"/>
                      <a:endParaRPr lang="fr-FR" sz="1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fr-FR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fr-FR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endParaRPr lang="fr-FR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</a:t>
                      </a:r>
                      <a:endParaRPr lang="fr-FR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91639162"/>
                  </a:ext>
                </a:extLst>
              </a:tr>
              <a:tr h="268605">
                <a:tc>
                  <a:txBody>
                    <a:bodyPr/>
                    <a:lstStyle/>
                    <a:p>
                      <a:pPr algn="ctr"/>
                      <a:endParaRPr lang="fr-FR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i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Timing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12/04/23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19/04/23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26/04/23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03/05/23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95691036"/>
                  </a:ext>
                </a:extLst>
              </a:tr>
              <a:tr h="268605">
                <a:tc>
                  <a:txBody>
                    <a:bodyPr/>
                    <a:lstStyle/>
                    <a:p>
                      <a:pPr algn="ctr"/>
                      <a:endParaRPr lang="fr-FR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i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MODALITE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fr-FR" sz="1600" b="1" i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i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7DAA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i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7DAB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i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7DAC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26730913"/>
                  </a:ext>
                </a:extLst>
              </a:tr>
              <a:tr h="268605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fr-FR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TNT </a:t>
                      </a:r>
                      <a:endParaRPr lang="fr-FR" sz="18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TNT</a:t>
                      </a:r>
                      <a:endParaRPr lang="fr-FR" sz="1600" b="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TNT</a:t>
                      </a:r>
                      <a:endParaRPr lang="fr-FR" sz="1600" b="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TNT</a:t>
                      </a:r>
                      <a:endParaRPr lang="fr-FR" sz="1600" b="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TNT</a:t>
                      </a:r>
                      <a:endParaRPr lang="fr-FR" sz="1600" b="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27511007"/>
                  </a:ext>
                </a:extLst>
              </a:tr>
              <a:tr h="268605">
                <a:tc>
                  <a:txBody>
                    <a:bodyPr/>
                    <a:lstStyle/>
                    <a:p>
                      <a:pPr algn="ctr"/>
                      <a:r>
                        <a:rPr lang="fr-FR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fr-FR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Microthiol</a:t>
                      </a:r>
                      <a:r>
                        <a:rPr lang="fr-FR" sz="1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800" b="1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Special</a:t>
                      </a:r>
                      <a:r>
                        <a:rPr lang="fr-FR" sz="1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Dis.</a:t>
                      </a:r>
                      <a:endParaRPr lang="fr-FR" sz="18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7,5</a:t>
                      </a:r>
                      <a:endParaRPr lang="fr-FR" sz="1600" b="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7,5</a:t>
                      </a:r>
                      <a:endParaRPr kumimoji="0" lang="fr-FR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7,5</a:t>
                      </a:r>
                      <a:endParaRPr kumimoji="0" lang="fr-FR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7,5</a:t>
                      </a:r>
                      <a:endParaRPr kumimoji="0" lang="fr-FR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90507069"/>
                  </a:ext>
                </a:extLst>
              </a:tr>
              <a:tr h="268605">
                <a:tc>
                  <a:txBody>
                    <a:bodyPr/>
                    <a:lstStyle/>
                    <a:p>
                      <a:pPr algn="ctr"/>
                      <a:r>
                        <a:rPr lang="fr-FR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fr-FR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Vitisan 5 kg</a:t>
                      </a:r>
                      <a:endParaRPr lang="fr-FR" sz="18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fr-FR" sz="1600" b="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</a:t>
                      </a:r>
                      <a:endParaRPr kumimoji="0" lang="fr-FR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</a:t>
                      </a:r>
                      <a:endParaRPr kumimoji="0" lang="fr-FR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</a:t>
                      </a:r>
                      <a:endParaRPr kumimoji="0" lang="fr-FR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41478568"/>
                  </a:ext>
                </a:extLst>
              </a:tr>
              <a:tr h="268605">
                <a:tc>
                  <a:txBody>
                    <a:bodyPr/>
                    <a:lstStyle/>
                    <a:p>
                      <a:pPr algn="ctr"/>
                      <a:r>
                        <a:rPr lang="fr-FR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fr-FR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Vitisan 7,5 kg</a:t>
                      </a:r>
                      <a:endParaRPr lang="fr-FR" sz="18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368300" algn="l"/>
                        </a:tabLst>
                      </a:pPr>
                      <a:r>
                        <a:rPr lang="fr-FR" sz="1600" b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7,5 </a:t>
                      </a:r>
                      <a:endParaRPr lang="fr-FR" sz="1600" b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368300" algn="l"/>
                        </a:tabLst>
                      </a:pPr>
                      <a:r>
                        <a:rPr lang="fr-FR" sz="1600" b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7,5 </a:t>
                      </a:r>
                      <a:endParaRPr lang="fr-FR" sz="1600" b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368300" algn="l"/>
                        </a:tabLst>
                      </a:pPr>
                      <a:r>
                        <a:rPr lang="fr-FR" sz="1600" b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7,5 </a:t>
                      </a:r>
                      <a:endParaRPr lang="fr-FR" sz="1600" b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368300" algn="l"/>
                        </a:tabLst>
                      </a:pPr>
                      <a:r>
                        <a:rPr lang="fr-FR" sz="1600" b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7,5 </a:t>
                      </a:r>
                      <a:endParaRPr lang="fr-FR" sz="1600" b="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82964773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3748" y="152400"/>
            <a:ext cx="8229600" cy="540296"/>
          </a:xfrm>
        </p:spPr>
        <p:txBody>
          <a:bodyPr>
            <a:normAutofit fontScale="90000"/>
          </a:bodyPr>
          <a:lstStyle/>
          <a:p>
            <a:r>
              <a:rPr lang="fr-FR" dirty="0"/>
              <a:t>Conditions climatiques</a:t>
            </a:r>
          </a:p>
        </p:txBody>
      </p:sp>
      <p:sp>
        <p:nvSpPr>
          <p:cNvPr id="5" name="Rectangle 4"/>
          <p:cNvSpPr/>
          <p:nvPr/>
        </p:nvSpPr>
        <p:spPr>
          <a:xfrm>
            <a:off x="179512" y="5733256"/>
            <a:ext cx="8712968" cy="9361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3B9C3E4-6911-4976-8FB7-86E7B995F653}"/>
              </a:ext>
            </a:extLst>
          </p:cNvPr>
          <p:cNvSpPr/>
          <p:nvPr/>
        </p:nvSpPr>
        <p:spPr>
          <a:xfrm>
            <a:off x="323528" y="899428"/>
            <a:ext cx="8568952" cy="6573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A0B7003-0968-CA66-56D7-80210054783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5544"/>
          <a:stretch/>
        </p:blipFill>
        <p:spPr>
          <a:xfrm>
            <a:off x="421196" y="684978"/>
            <a:ext cx="8229600" cy="296004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69B87F7-3787-264E-819A-8AE749C9B04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1567"/>
          <a:stretch/>
        </p:blipFill>
        <p:spPr>
          <a:xfrm>
            <a:off x="421196" y="3709314"/>
            <a:ext cx="8229600" cy="2960046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E31513-B8C5-1898-946D-72DBAE84C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4478" y="126610"/>
            <a:ext cx="6275041" cy="548639"/>
          </a:xfrm>
        </p:spPr>
        <p:txBody>
          <a:bodyPr>
            <a:normAutofit fontScale="90000"/>
          </a:bodyPr>
          <a:lstStyle/>
          <a:p>
            <a:r>
              <a:rPr lang="fr-FR" dirty="0"/>
              <a:t>Effet sur conservation des fruits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16F17B8-5000-B2D1-1F43-B86BFB1B158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23528" y="4581127"/>
            <a:ext cx="8363272" cy="2100631"/>
          </a:xfrm>
          <a:solidFill>
            <a:schemeClr val="bg1"/>
          </a:solidFill>
        </p:spPr>
        <p:txBody>
          <a:bodyPr/>
          <a:lstStyle/>
          <a:p>
            <a:r>
              <a:rPr lang="fr-FR" sz="2000" dirty="0"/>
              <a:t>Pas d’analyse statistique possible</a:t>
            </a:r>
          </a:p>
          <a:p>
            <a:r>
              <a:rPr lang="fr-FR" sz="2000" dirty="0"/>
              <a:t>Observation de tendances sur pourcentage de fruits pourris en moins en comparaison du TNT, à 10 jours :</a:t>
            </a:r>
          </a:p>
          <a:p>
            <a:pPr lvl="1"/>
            <a:r>
              <a:rPr lang="fr-FR" sz="2400" dirty="0"/>
              <a:t>Vitisan 5 kg : 54%</a:t>
            </a:r>
          </a:p>
          <a:p>
            <a:pPr lvl="1"/>
            <a:r>
              <a:rPr lang="fr-FR" sz="2400" dirty="0"/>
              <a:t>Vitisan 7,5 kg : 34 %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EA831AC-949D-6953-F4A1-C2B087EB978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19" t="1735" r="351" b="34707"/>
          <a:stretch/>
        </p:blipFill>
        <p:spPr bwMode="auto">
          <a:xfrm>
            <a:off x="136727" y="711253"/>
            <a:ext cx="8870545" cy="379786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56635450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e">
  <a:themeElements>
    <a:clrScheme name="Débit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rigine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e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0_Conception personnalisée">
  <a:themeElements>
    <a:clrScheme name="Sudexpe">
      <a:dk1>
        <a:srgbClr val="000000"/>
      </a:dk1>
      <a:lt1>
        <a:sysClr val="window" lastClr="FFFFFF"/>
      </a:lt1>
      <a:dk2>
        <a:srgbClr val="827762"/>
      </a:dk2>
      <a:lt2>
        <a:srgbClr val="DAD2C5"/>
      </a:lt2>
      <a:accent1>
        <a:srgbClr val="7D1241"/>
      </a:accent1>
      <a:accent2>
        <a:srgbClr val="B10658"/>
      </a:accent2>
      <a:accent3>
        <a:srgbClr val="DAC996"/>
      </a:accent3>
      <a:accent4>
        <a:srgbClr val="DAD2C5"/>
      </a:accent4>
      <a:accent5>
        <a:srgbClr val="827762"/>
      </a:accent5>
      <a:accent6>
        <a:srgbClr val="DF7646"/>
      </a:accent6>
      <a:hlink>
        <a:srgbClr val="B10658"/>
      </a:hlink>
      <a:folHlink>
        <a:srgbClr val="7D1241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4_KALmodelePpt">
  <a:themeElements>
    <a:clrScheme name="Kallosme 2">
      <a:dk1>
        <a:srgbClr val="000000"/>
      </a:dk1>
      <a:lt1>
        <a:sysClr val="window" lastClr="FFFFFF"/>
      </a:lt1>
      <a:dk2>
        <a:srgbClr val="827762"/>
      </a:dk2>
      <a:lt2>
        <a:srgbClr val="DAD2C5"/>
      </a:lt2>
      <a:accent1>
        <a:srgbClr val="7D1241"/>
      </a:accent1>
      <a:accent2>
        <a:srgbClr val="B10658"/>
      </a:accent2>
      <a:accent3>
        <a:srgbClr val="9BBB59"/>
      </a:accent3>
      <a:accent4>
        <a:srgbClr val="8064A2"/>
      </a:accent4>
      <a:accent5>
        <a:srgbClr val="DAC996"/>
      </a:accent5>
      <a:accent6>
        <a:srgbClr val="F79646"/>
      </a:accent6>
      <a:hlink>
        <a:srgbClr val="B10658"/>
      </a:hlink>
      <a:folHlink>
        <a:srgbClr val="7D1241"/>
      </a:folHlink>
    </a:clrScheme>
    <a:fontScheme name="Office Classique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2665</TotalTime>
  <Words>2736</Words>
  <Application>Microsoft Office PowerPoint</Application>
  <PresentationFormat>Affichage à l'écran (4:3)</PresentationFormat>
  <Paragraphs>957</Paragraphs>
  <Slides>47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47</vt:i4>
      </vt:variant>
    </vt:vector>
  </HeadingPairs>
  <TitlesOfParts>
    <vt:vector size="60" baseType="lpstr">
      <vt:lpstr>Arial</vt:lpstr>
      <vt:lpstr>Bookman Old Style</vt:lpstr>
      <vt:lpstr>Calibri</vt:lpstr>
      <vt:lpstr>Calibri Light</vt:lpstr>
      <vt:lpstr>Cambria</vt:lpstr>
      <vt:lpstr>Gill Sans MT</vt:lpstr>
      <vt:lpstr>Helvetica</vt:lpstr>
      <vt:lpstr>Times</vt:lpstr>
      <vt:lpstr>Wingdings</vt:lpstr>
      <vt:lpstr>Wingdings 3</vt:lpstr>
      <vt:lpstr>Origine</vt:lpstr>
      <vt:lpstr>10_Conception personnalisée</vt:lpstr>
      <vt:lpstr>4_KALmodelePpt</vt:lpstr>
      <vt:lpstr>Essais Monilia pêche en vergers</vt:lpstr>
      <vt:lpstr>Monilia pêche Centrex Synthèse 2018-2020</vt:lpstr>
      <vt:lpstr>Monilia pêche</vt:lpstr>
      <vt:lpstr>Synthèse des essais 2018-2020</vt:lpstr>
      <vt:lpstr>Synthèse Armicarb et Amylo X– 2018-2020</vt:lpstr>
      <vt:lpstr>Synthèse Rhapsody</vt:lpstr>
      <vt:lpstr>Synthèse Julietta</vt:lpstr>
      <vt:lpstr>Conclusion</vt:lpstr>
      <vt:lpstr>Essais JULIETTA et ARMICARB 2023 </vt:lpstr>
      <vt:lpstr>Présentation PowerPoint</vt:lpstr>
      <vt:lpstr>Présentation PowerPoint</vt:lpstr>
      <vt:lpstr>Essais SIDEFUN et ARMICARB 2023 </vt:lpstr>
      <vt:lpstr>Présentation PowerPoint</vt:lpstr>
      <vt:lpstr>Présentation PowerPoint</vt:lpstr>
      <vt:lpstr>Présentation PowerPoint</vt:lpstr>
      <vt:lpstr>Essai 2 : Résultats Action 3 MACFAN 2023 VERGER ECOPHYTO</vt:lpstr>
      <vt:lpstr>Traitements Ecophyto 2023</vt:lpstr>
      <vt:lpstr>Résultats Ecopêche</vt:lpstr>
      <vt:lpstr>Traitements Ecophyto 2023</vt:lpstr>
      <vt:lpstr>Conditions météorologiques</vt:lpstr>
      <vt:lpstr>Traitements Ecophyto 2022</vt:lpstr>
      <vt:lpstr>Résultats Ecopêche 2022</vt:lpstr>
      <vt:lpstr>Traitements Ecophyto 2021</vt:lpstr>
      <vt:lpstr>Résultats ecophyto 2021</vt:lpstr>
      <vt:lpstr>Résultats 2020</vt:lpstr>
      <vt:lpstr>% fruits moniliés comparaison témoins non traités dans le mois qui précède la récolte à PFI 2020 Orine</vt:lpstr>
      <vt:lpstr>Conclusions</vt:lpstr>
      <vt:lpstr>Essai 3  : Résultats Action 3 MACFAN 2023 Verger Tourmaline pré-récolte</vt:lpstr>
      <vt:lpstr>Matériel et Méthodes </vt:lpstr>
      <vt:lpstr>Traitements Tourmaline 2023</vt:lpstr>
      <vt:lpstr>Conditions météorologiques</vt:lpstr>
      <vt:lpstr>Résultats Tourmaline 2023 Récolte 1</vt:lpstr>
      <vt:lpstr>Résultats Tourmaline 2023 Récolte 2</vt:lpstr>
      <vt:lpstr>CONCLUSIONS</vt:lpstr>
      <vt:lpstr>Le Constat</vt:lpstr>
      <vt:lpstr>Le Constat</vt:lpstr>
      <vt:lpstr>Monilia pêche Centrex 2023 ANDERMATT</vt:lpstr>
      <vt:lpstr>Matériel et Méthodes </vt:lpstr>
      <vt:lpstr>Conditions météorologiques</vt:lpstr>
      <vt:lpstr>Observation monilia sur arbre</vt:lpstr>
      <vt:lpstr>Résultats Monilia Récolte 1 (24/08/23)</vt:lpstr>
      <vt:lpstr>Résultats Récolte 2 (01/09/2022)</vt:lpstr>
      <vt:lpstr>Conclusions</vt:lpstr>
      <vt:lpstr>Effet secondaire essai Oïdium pêche Centrex 2023  </vt:lpstr>
      <vt:lpstr>Objectifs : tester l’efficacité de Vitisan à 2 doses contre l’oïdium du pêcher</vt:lpstr>
      <vt:lpstr>Conditions climatiques</vt:lpstr>
      <vt:lpstr>Effet sur conservation des fruits</vt:lpstr>
    </vt:vector>
  </TitlesOfParts>
  <Company>Chambre d'Agriculture Roussillon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Essais Arbo Centrex 2017</dc:title>
  <dc:creator>arbo</dc:creator>
  <cp:lastModifiedBy>SudExpé</cp:lastModifiedBy>
  <cp:revision>128</cp:revision>
  <dcterms:created xsi:type="dcterms:W3CDTF">2017-10-09T09:10:10Z</dcterms:created>
  <dcterms:modified xsi:type="dcterms:W3CDTF">2025-04-10T15:55:42Z</dcterms:modified>
</cp:coreProperties>
</file>