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E3F26F-ACF1-42AA-B376-ACFE7CFFC854}" type="datetimeFigureOut">
              <a:rPr lang="fr-FR" smtClean="0"/>
              <a:t>22/12/2025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2B3C4-4988-4C24-9D2F-64A65DD757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02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Taille</a:t>
            </a:r>
            <a:r>
              <a:rPr lang="fr-FR" baseline="0" dirty="0"/>
              <a:t> de l’image :</a:t>
            </a:r>
          </a:p>
          <a:p>
            <a:r>
              <a:rPr lang="fr-FR" baseline="0" dirty="0"/>
              <a:t>Hauteur = 11,66 cm (1377 pixels)</a:t>
            </a:r>
          </a:p>
          <a:p>
            <a:r>
              <a:rPr lang="fr-FR" baseline="0" dirty="0"/>
              <a:t>Largeur = 31,87 cm (3764 pixels)</a:t>
            </a:r>
          </a:p>
          <a:p>
            <a:endParaRPr lang="fr-FR" baseline="0" dirty="0"/>
          </a:p>
          <a:p>
            <a:r>
              <a:rPr lang="fr-FR" baseline="0" dirty="0"/>
              <a:t>Codes couleur RVB :</a:t>
            </a:r>
          </a:p>
          <a:p>
            <a:r>
              <a:rPr lang="fr-FR" baseline="0" dirty="0"/>
              <a:t>Bleu : 37 60 110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689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078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9DA35-CE3B-FFCB-6FF5-19EAF43B1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69EBC6-B204-29D2-E322-2E70E55DD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7A637E-E8CA-430C-1CB0-239B058A1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E0652D-864F-0355-C830-B877A63426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545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D4274-380D-1DD7-FB54-88281E38F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A9886A-E141-2E87-D840-E0FB889AE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CE3E237-8D2E-353F-7CB2-1C4A384502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BA9541-AC1A-455B-79FA-16C7F0EE14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09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FB3E5-CA27-8C52-1152-0EFBD3C3E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AA81C4-B87A-BAF1-3A30-1753EA9E8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51036CB-05B1-B1BC-12FA-BA5D2B9B6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D8E364-6591-6BA5-542B-753F993AB5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72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C01FB-764A-6886-23D7-024A1C69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0A99E7-4F3B-5909-D8FA-46F81E7B9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868CEB-FC3B-ADE3-015F-C1EB256EE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1BFD84-E085-1FF7-B5B7-6F726928F0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543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EF045-1E7B-2791-819B-AF5D8A66D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08531C-423A-B46B-2F0E-20542AA37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4AF1AD0-01B9-1F0B-4A39-16AB6C282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2F10F5-2323-C245-3708-6018C759E9B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2624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4F98E-28A6-D347-DBDE-BAF83B213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B4FB87A-BC87-DAB9-379B-F80E59FB43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0688" y="1544638"/>
            <a:ext cx="5956300" cy="3351212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E9218D-540A-24FD-745E-249CF0011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59A374-2644-B1EC-9BE4-7A4A2A1F83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45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algn="ctr"/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253C6E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2" name="Picture 5" descr="C:\Users\bosm49r\Desktop\1x\Plan de travail 1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211" y="5528383"/>
            <a:ext cx="3435362" cy="101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8703C85-BE17-4A21-8B66-CADC1DFE68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0629" y="4848596"/>
            <a:ext cx="1340971" cy="135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2000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rgbClr val="253C6E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  <a:p>
            <a:pPr algn="ctr"/>
            <a:r>
              <a:rPr lang="fr-FR" i="1" u="sng" dirty="0"/>
              <a:t>Hauteur</a:t>
            </a:r>
            <a:r>
              <a:rPr lang="fr-FR" i="1" u="sng" baseline="0" dirty="0"/>
              <a:t> = 6,92 cm (817 pixels)</a:t>
            </a:r>
          </a:p>
          <a:p>
            <a:pPr algn="ctr"/>
            <a:r>
              <a:rPr lang="fr-FR" i="1" u="sng" baseline="0" dirty="0"/>
              <a:t>Largeur = 31,87 cm (3764 pixels)</a:t>
            </a:r>
            <a:endParaRPr lang="fr-FR" i="1" u="sng" dirty="0"/>
          </a:p>
        </p:txBody>
      </p:sp>
      <p:pic>
        <p:nvPicPr>
          <p:cNvPr id="11" name="Picture 5" descr="C:\Users\bosm49r\Desktop\1x\Plan de travail 1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211" y="5528383"/>
            <a:ext cx="3435362" cy="101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A753E75-6AA6-4D47-B7E0-1F9F0491CE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0629" y="4848596"/>
            <a:ext cx="1340971" cy="135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6147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rgbClr val="253C6E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2" name="Picture 5" descr="C:\Users\bosm49r\Desktop\1x\Plan de travail 1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211" y="5528383"/>
            <a:ext cx="3435362" cy="1018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C0B52F4-5EE3-4E24-9E5F-09794E6F78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0629" y="4848596"/>
            <a:ext cx="1340971" cy="135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415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 userDrawn="1"/>
        </p:nvSpPr>
        <p:spPr>
          <a:xfrm>
            <a:off x="388582" y="285762"/>
            <a:ext cx="11473817" cy="6286770"/>
          </a:xfrm>
          <a:prstGeom prst="rect">
            <a:avLst/>
          </a:prstGeom>
          <a:solidFill>
            <a:srgbClr val="87878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27" y="587723"/>
            <a:ext cx="1168610" cy="9897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56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b="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/>
              <a:t>Section</a:t>
            </a:r>
          </a:p>
          <a:p>
            <a:pPr lvl="1"/>
            <a:r>
              <a:rPr lang="fr-FR" dirty="0"/>
              <a:t>Sous-titre</a:t>
            </a:r>
          </a:p>
          <a:p>
            <a:pPr lvl="1"/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332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/>
              <a:t>Section</a:t>
            </a:r>
          </a:p>
          <a:p>
            <a:pPr lvl="1"/>
            <a:r>
              <a:rPr lang="fr-FR" dirty="0"/>
              <a:t>Sous-titre</a:t>
            </a:r>
          </a:p>
          <a:p>
            <a:pPr lvl="1"/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lvl="1"/>
            <a:endParaRPr lang="fr-FR" dirty="0"/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990850" y="2080830"/>
            <a:ext cx="3021707" cy="4018638"/>
          </a:xfr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253C6E"/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/>
              <a:t>Section</a:t>
            </a:r>
          </a:p>
          <a:p>
            <a:pPr lvl="1"/>
            <a:r>
              <a:rPr lang="fr-FR" dirty="0"/>
              <a:t>Sous-titre</a:t>
            </a:r>
          </a:p>
          <a:p>
            <a:pPr lvl="1"/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marL="685800" marR="0" lvl="1" indent="-228600" algn="l" defTabSz="914400" rtl="0" eaLnBrk="1" fontAlgn="auto" latinLnBrk="0" hangingPunct="1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Sous-titre</a:t>
            </a:r>
          </a:p>
          <a:p>
            <a:pPr lvl="1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55EF23-B9B7-4C63-B3D2-D64071D4B0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077" y="5781670"/>
            <a:ext cx="792545" cy="8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6373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 userDrawn="1"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rgbClr val="253C6E">
              <a:alpha val="60000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79408669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rgbClr val="253C6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5FC2F7E6-2144-4312-BEEE-9F086A5AB2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077" y="5781670"/>
            <a:ext cx="792545" cy="8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8412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0" y="1476000"/>
            <a:ext cx="9148799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3432" y="5899254"/>
            <a:ext cx="586772" cy="669494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rgbClr val="253C6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90032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79" y="550803"/>
            <a:ext cx="739406" cy="6262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961CF8-6747-4A1E-8B24-A242A7D12F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0077" y="5781670"/>
            <a:ext cx="792545" cy="8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1873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089922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3B4600C-7654-4216-88CC-C8585DF21D9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548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432">
          <p15:clr>
            <a:srgbClr val="F26B43"/>
          </p15:clr>
        </p15:guide>
        <p15:guide id="4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plein air, ciel, plante, herbe&#10;&#10;Description générée automatiquement">
            <a:extLst>
              <a:ext uri="{FF2B5EF4-FFF2-40B4-BE49-F238E27FC236}">
                <a16:creationId xmlns:a16="http://schemas.microsoft.com/office/drawing/2014/main" id="{DA6F3728-8FCD-BED8-CA42-4DF404505D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60" y="299361"/>
            <a:ext cx="11468100" cy="42188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8C9BA55-56DF-431A-B58F-F03EDECB7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915" y="4099675"/>
            <a:ext cx="11460480" cy="1015200"/>
          </a:xfrm>
        </p:spPr>
        <p:txBody>
          <a:bodyPr>
            <a:normAutofit/>
          </a:bodyPr>
          <a:lstStyle/>
          <a:p>
            <a:r>
              <a:rPr lang="fr-FR" sz="2800" dirty="0"/>
              <a:t>PREMIERS RETOURS D’ENQUÊTE AGRI-PCAET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EDA1908-7391-6C4B-08A5-6BE99EA19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036" y="5127266"/>
            <a:ext cx="9513937" cy="522611"/>
          </a:xfrm>
        </p:spPr>
        <p:txBody>
          <a:bodyPr/>
          <a:lstStyle/>
          <a:p>
            <a:r>
              <a:rPr lang="fr-FR" dirty="0"/>
              <a:t>Mélanie LOUBAUD BERSON - CAPDL</a:t>
            </a:r>
          </a:p>
        </p:txBody>
      </p:sp>
      <p:pic>
        <p:nvPicPr>
          <p:cNvPr id="4" name="Image 3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1EE76F9-B496-39A0-A7C9-EA8467A1CB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527" y="5388571"/>
            <a:ext cx="3199099" cy="112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02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7C30C50-308E-4A6E-B91F-AE699058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/>
              <a:t>Répondants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B27A07F-82B9-4C45-AA32-6B321545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A6A561-9F48-3FB8-BC5A-1EF6C5D8E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20" y="1926274"/>
            <a:ext cx="2733675" cy="27336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58B0FF3-3350-915C-43D7-049326CFFA3E}"/>
              </a:ext>
            </a:extLst>
          </p:cNvPr>
          <p:cNvSpPr txBox="1"/>
          <p:nvPr/>
        </p:nvSpPr>
        <p:spPr>
          <a:xfrm>
            <a:off x="3411945" y="2496503"/>
            <a:ext cx="5506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6666FF"/>
                </a:solidFill>
              </a:rPr>
              <a:t>À peine 20% connaissent </a:t>
            </a:r>
            <a:r>
              <a:rPr lang="fr-FR" b="1" dirty="0" err="1">
                <a:solidFill>
                  <a:srgbClr val="6666FF"/>
                </a:solidFill>
              </a:rPr>
              <a:t>AgriPCAET</a:t>
            </a:r>
            <a:endParaRPr lang="fr-FR" b="1" dirty="0">
              <a:solidFill>
                <a:srgbClr val="6666FF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D4266C-005D-928D-532C-40F65E9C3403}"/>
              </a:ext>
            </a:extLst>
          </p:cNvPr>
          <p:cNvSpPr txBox="1"/>
          <p:nvPr/>
        </p:nvSpPr>
        <p:spPr>
          <a:xfrm>
            <a:off x="881215" y="1272569"/>
            <a:ext cx="10429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32 réponses, dont 12 PDL (1/3)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Des coordinateur/manager mais majoritairement des conseillers (2/3)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FF43F6C-657F-3832-2418-FE5AB42E10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479"/>
          <a:stretch>
            <a:fillRect/>
          </a:stretch>
        </p:blipFill>
        <p:spPr>
          <a:xfrm>
            <a:off x="7960748" y="3703100"/>
            <a:ext cx="3897261" cy="3154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43AA9E-8DFB-E6F9-D4BB-FCF4CB1F03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0160"/>
          <a:stretch>
            <a:fillRect/>
          </a:stretch>
        </p:blipFill>
        <p:spPr>
          <a:xfrm>
            <a:off x="4060874" y="4310131"/>
            <a:ext cx="3897261" cy="273367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7D1C148-39C5-847F-478B-4F9CDE049F0D}"/>
              </a:ext>
            </a:extLst>
          </p:cNvPr>
          <p:cNvSpPr txBox="1"/>
          <p:nvPr/>
        </p:nvSpPr>
        <p:spPr>
          <a:xfrm>
            <a:off x="530633" y="5366376"/>
            <a:ext cx="3451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5"/>
                </a:solidFill>
              </a:rPr>
              <a:t>Des niveaux d’expertise variés ! </a:t>
            </a:r>
          </a:p>
          <a:p>
            <a:r>
              <a:rPr lang="fr-FR" b="1" dirty="0">
                <a:solidFill>
                  <a:schemeClr val="accent5"/>
                </a:solidFill>
              </a:rPr>
              <a:t>Déjà 20% d’experts !</a:t>
            </a:r>
          </a:p>
        </p:txBody>
      </p:sp>
    </p:spTree>
    <p:extLst>
      <p:ext uri="{BB962C8B-B14F-4D97-AF65-F5344CB8AC3E}">
        <p14:creationId xmlns:p14="http://schemas.microsoft.com/office/powerpoint/2010/main" val="386605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931E4-A837-5202-AAF0-58A13E78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949A968-0D89-E2D8-28A5-C16F00F91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91" y="250089"/>
            <a:ext cx="10980000" cy="864000"/>
          </a:xfrm>
        </p:spPr>
        <p:txBody>
          <a:bodyPr/>
          <a:lstStyle/>
          <a:p>
            <a:r>
              <a:rPr lang="fr-FR" cap="small" dirty="0"/>
              <a:t>Profil des répondants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23E4148-CAFD-CD88-A1F3-B5082081D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1B77C30-FE94-2CFB-5F5A-5C23B87827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87"/>
          <a:stretch>
            <a:fillRect/>
          </a:stretch>
        </p:blipFill>
        <p:spPr>
          <a:xfrm>
            <a:off x="4463845" y="1224966"/>
            <a:ext cx="5039578" cy="48800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6B807C-0039-B890-AA1D-C584AA29A0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426"/>
          <a:stretch>
            <a:fillRect/>
          </a:stretch>
        </p:blipFill>
        <p:spPr>
          <a:xfrm>
            <a:off x="604138" y="1224966"/>
            <a:ext cx="3879372" cy="4880016"/>
          </a:xfrm>
          <a:prstGeom prst="rect">
            <a:avLst/>
          </a:prstGeom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5785EDF-4D68-F8A5-810A-6E215396D4C8}"/>
              </a:ext>
            </a:extLst>
          </p:cNvPr>
          <p:cNvSpPr/>
          <p:nvPr/>
        </p:nvSpPr>
        <p:spPr>
          <a:xfrm rot="10800000">
            <a:off x="7885473" y="2337975"/>
            <a:ext cx="363793" cy="23597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C1CBC69-8AE9-3509-3CF4-B6ECDC9F1746}"/>
              </a:ext>
            </a:extLst>
          </p:cNvPr>
          <p:cNvSpPr/>
          <p:nvPr/>
        </p:nvSpPr>
        <p:spPr>
          <a:xfrm>
            <a:off x="604138" y="3116826"/>
            <a:ext cx="8195733" cy="14109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6B833B5E-C775-AF10-849A-BED5413760C0}"/>
              </a:ext>
            </a:extLst>
          </p:cNvPr>
          <p:cNvSpPr/>
          <p:nvPr/>
        </p:nvSpPr>
        <p:spPr>
          <a:xfrm rot="10800000">
            <a:off x="8878529" y="3664974"/>
            <a:ext cx="363793" cy="23597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8AD6776-6DDE-048F-27C3-F4CF0D8950BF}"/>
              </a:ext>
            </a:extLst>
          </p:cNvPr>
          <p:cNvSpPr txBox="1"/>
          <p:nvPr/>
        </p:nvSpPr>
        <p:spPr>
          <a:xfrm>
            <a:off x="607863" y="6001528"/>
            <a:ext cx="1097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Des profils déjà engagés, avec 2 niveaux : sensibilisation (encore!) et accompagnement plutôt en animation et participation qu’en conseil et co-construction. </a:t>
            </a:r>
          </a:p>
        </p:txBody>
      </p:sp>
    </p:spTree>
    <p:extLst>
      <p:ext uri="{BB962C8B-B14F-4D97-AF65-F5344CB8AC3E}">
        <p14:creationId xmlns:p14="http://schemas.microsoft.com/office/powerpoint/2010/main" val="388961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68F64-88E9-7137-21F4-222722F4A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5F079DA-88A4-9F00-7D75-A56472F71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/>
              <a:t>Besoin des répondants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89B80DA-82EB-1160-912A-1632A6283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754D600-DC65-65F6-C9D6-8291B437B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12" y="1229125"/>
            <a:ext cx="9782175" cy="5191125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66F02929-4996-3A7B-7641-785D88D7BF04}"/>
              </a:ext>
            </a:extLst>
          </p:cNvPr>
          <p:cNvSpPr/>
          <p:nvPr/>
        </p:nvSpPr>
        <p:spPr>
          <a:xfrm>
            <a:off x="6096000" y="4927836"/>
            <a:ext cx="363793" cy="23597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A738FE2-A33D-1DD8-0C2D-249DC863B929}"/>
              </a:ext>
            </a:extLst>
          </p:cNvPr>
          <p:cNvSpPr/>
          <p:nvPr/>
        </p:nvSpPr>
        <p:spPr>
          <a:xfrm>
            <a:off x="6105834" y="5350435"/>
            <a:ext cx="363793" cy="23597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84B4278F-1E1B-F43F-3160-FF9DA80D6514}"/>
              </a:ext>
            </a:extLst>
          </p:cNvPr>
          <p:cNvSpPr/>
          <p:nvPr/>
        </p:nvSpPr>
        <p:spPr>
          <a:xfrm>
            <a:off x="6440130" y="2524928"/>
            <a:ext cx="363793" cy="235974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C40686E1-3977-C176-F94B-0470994A4287}"/>
              </a:ext>
            </a:extLst>
          </p:cNvPr>
          <p:cNvSpPr/>
          <p:nvPr/>
        </p:nvSpPr>
        <p:spPr>
          <a:xfrm>
            <a:off x="6287730" y="4398607"/>
            <a:ext cx="363793" cy="235974"/>
          </a:xfrm>
          <a:prstGeom prst="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95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22F31-5F85-7289-C81F-A0A1E318F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CC18731-1721-7187-3857-2C2DC0264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2415213-01A8-FE86-F702-7BEEF18E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cap="small" dirty="0">
                <a:solidFill>
                  <a:srgbClr val="000000"/>
                </a:solidFill>
              </a:rPr>
              <a:t>Principales difficultés mentionnées</a:t>
            </a:r>
            <a:endParaRPr lang="fr-FR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9A49FF4-0C0D-AF3B-9B3E-40BD718BB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38" y="1442167"/>
            <a:ext cx="11039168" cy="4840645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Le manque de légitimité et de reconnaissance =&gt; CA insuffisamment associées aux démarches PCAET</a:t>
            </a:r>
          </a:p>
          <a:p>
            <a:pPr marL="0" indent="0">
              <a:buNone/>
            </a:pPr>
            <a:endParaRPr lang="fr-FR" sz="500" dirty="0"/>
          </a:p>
          <a:p>
            <a:r>
              <a:rPr lang="fr-FR" dirty="0"/>
              <a:t>Implication de nos élus (méconnaissance ? intérêt ? temps court/long ) =&gt; peu de financements/moyens dédiés</a:t>
            </a:r>
          </a:p>
          <a:p>
            <a:pPr marL="0" indent="0">
              <a:buNone/>
            </a:pPr>
            <a:endParaRPr lang="fr-FR" sz="500" dirty="0"/>
          </a:p>
          <a:p>
            <a:r>
              <a:rPr lang="fr-FR" dirty="0"/>
              <a:t>Mobiliser les acteurs des territoires sur cette thématique complexe </a:t>
            </a:r>
            <a:r>
              <a:rPr lang="fr-FR" i="1" dirty="0"/>
              <a:t>(« par où commencer ? »</a:t>
            </a:r>
            <a:r>
              <a:rPr lang="fr-FR" dirty="0"/>
              <a:t>), surtout sur des territoires déjà bien sensibilisés (</a:t>
            </a:r>
            <a:r>
              <a:rPr lang="fr-FR" dirty="0">
                <a:solidFill>
                  <a:srgbClr val="FF0000"/>
                </a:solidFill>
              </a:rPr>
              <a:t>rappel %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sz="600" dirty="0"/>
          </a:p>
          <a:p>
            <a:r>
              <a:rPr lang="fr-FR" dirty="0"/>
              <a:t>Manque d’outils de modélisation des risques territoriaux et d’outils internes Chambre,</a:t>
            </a:r>
          </a:p>
          <a:p>
            <a:pPr marL="0" indent="0">
              <a:buNone/>
            </a:pPr>
            <a:endParaRPr lang="fr-FR" sz="600" dirty="0"/>
          </a:p>
          <a:p>
            <a:r>
              <a:rPr lang="fr-FR" dirty="0"/>
              <a:t>Analyse du besoin des collectivités : «  </a:t>
            </a:r>
            <a:r>
              <a:rPr lang="fr-FR" i="1" dirty="0"/>
              <a:t>Du mal a cerner les propositions à faire au niveau du public collectivité territoriale en lien avec l’agriculture </a:t>
            </a:r>
            <a:r>
              <a:rPr lang="fr-FR" dirty="0"/>
              <a:t>» ; </a:t>
            </a:r>
            <a:r>
              <a:rPr lang="fr-FR" i="1" dirty="0"/>
              <a:t>« passer du plan à l’opérationnel »</a:t>
            </a:r>
          </a:p>
          <a:p>
            <a:pPr marL="0" indent="0">
              <a:buNone/>
            </a:pPr>
            <a:endParaRPr lang="fr-FR" sz="600" dirty="0"/>
          </a:p>
          <a:p>
            <a:r>
              <a:rPr lang="fr-FR" dirty="0"/>
              <a:t>L’idéologie </a:t>
            </a:r>
            <a:r>
              <a:rPr lang="fr-FR" i="1" dirty="0"/>
              <a:t>(«  Nous payons parfois le prix d'être jugé "non sensible" au changement climatique en tant que chambre d'agriculture » ; </a:t>
            </a:r>
            <a:r>
              <a:rPr lang="fr-FR" dirty="0"/>
              <a:t>« </a:t>
            </a:r>
            <a:r>
              <a:rPr lang="fr-FR" i="1" dirty="0"/>
              <a:t>Les EPCI ne veulent pas financer des actions agricoles, cela incombe à la Chambre </a:t>
            </a:r>
            <a:r>
              <a:rPr lang="fr-FR" dirty="0"/>
              <a:t>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635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981B2-BB83-4FF1-4078-349BBF179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117546-465F-75B7-8DD8-5209A499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E3084AB-1405-42CB-1726-820893A7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35" y="1397562"/>
            <a:ext cx="10051200" cy="4428000"/>
          </a:xfrm>
        </p:spPr>
        <p:txBody>
          <a:bodyPr/>
          <a:lstStyle/>
          <a:p>
            <a:r>
              <a:rPr lang="fr-FR" dirty="0"/>
              <a:t>6 utilisations, trop peu pour pouvoir exploiter finement</a:t>
            </a:r>
          </a:p>
          <a:p>
            <a:r>
              <a:rPr lang="fr-FR" dirty="0"/>
              <a:t>Points saillants : demande de mise à jour des fiches, d’avoir des données locales. Le tableur Excel recueille de bonnes impressions (synthèse, choix des leviers)</a:t>
            </a:r>
          </a:p>
          <a:p>
            <a:r>
              <a:rPr lang="fr-FR" dirty="0"/>
              <a:t>Usages :</a:t>
            </a:r>
          </a:p>
          <a:p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E86B414B-CB64-0CCC-3492-64C20D74D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365125"/>
            <a:ext cx="10979150" cy="863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571500">
              <a:buBlip>
                <a:blip r:embed="rId3"/>
              </a:buBlip>
            </a:pPr>
            <a:r>
              <a:rPr lang="fr-FR" sz="3200" b="1" cap="small" dirty="0">
                <a:solidFill>
                  <a:srgbClr val="000000"/>
                </a:solidFill>
                <a:latin typeface="Verdana"/>
              </a:rPr>
              <a:t>Retours d’usage </a:t>
            </a:r>
            <a:r>
              <a:rPr lang="fr-FR" sz="3200" b="1" cap="small" dirty="0" err="1">
                <a:solidFill>
                  <a:srgbClr val="000000"/>
                </a:solidFill>
                <a:latin typeface="Verdana"/>
              </a:rPr>
              <a:t>AgriPCAET</a:t>
            </a:r>
            <a:endParaRPr lang="fr-FR" sz="3200" b="1" cap="small" dirty="0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0AD6F6-6E67-97C9-7BE3-7D4B320441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957" r="60453" b="20416"/>
          <a:stretch>
            <a:fillRect/>
          </a:stretch>
        </p:blipFill>
        <p:spPr>
          <a:xfrm>
            <a:off x="1224577" y="4229703"/>
            <a:ext cx="4979578" cy="206294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C12CAB2-22FA-0453-CA47-F802C622B1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5579"/>
          <a:stretch>
            <a:fillRect/>
          </a:stretch>
        </p:blipFill>
        <p:spPr>
          <a:xfrm>
            <a:off x="6204155" y="3759200"/>
            <a:ext cx="3367087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B4C54-6B13-C87C-2AE7-501F7D470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7D82CAD-C543-8DFA-9549-F2A79AB5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811192F2-1602-6BB8-E70E-B12E69B80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365125"/>
            <a:ext cx="10979150" cy="863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571500">
              <a:buBlip>
                <a:blip r:embed="rId3"/>
              </a:buBlip>
            </a:pPr>
            <a:r>
              <a:rPr lang="fr-FR" sz="3200" b="1" cap="small" dirty="0">
                <a:solidFill>
                  <a:srgbClr val="000000"/>
                </a:solidFill>
                <a:latin typeface="Verdana"/>
              </a:rPr>
              <a:t>Pratiques d’accompagnement des CA</a:t>
            </a:r>
          </a:p>
        </p:txBody>
      </p:sp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5F7FF81F-1347-4B56-7C3E-8EC564299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35" y="1397562"/>
            <a:ext cx="10051200" cy="4428000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Sur l’ensemble de la démarche, de la sensibilisation à l’animation d’action agricole en passant par le consulaire (gouvernance des PCAET).</a:t>
            </a:r>
          </a:p>
          <a:p>
            <a:r>
              <a:rPr lang="fr-FR" dirty="0"/>
              <a:t>Diversité qui se retrouve dans les profils d’accompagnants : équipes pluridisciplinaires à 67 %.</a:t>
            </a:r>
          </a:p>
          <a:p>
            <a:r>
              <a:rPr lang="fr-FR" dirty="0"/>
              <a:t> 20 % des répondants indiquent « pas de PCAET » sur leurs territoires, en moyenne 4 PCAET en cours, et jusqu’à 40.</a:t>
            </a:r>
          </a:p>
          <a:p>
            <a:r>
              <a:rPr lang="fr-FR" dirty="0"/>
              <a:t>Etat d’avancement = 50 % en moyenne mais 25% des répondants n’ont pas cette information. </a:t>
            </a:r>
          </a:p>
          <a:p>
            <a:r>
              <a:rPr lang="fr-FR" dirty="0"/>
              <a:t>Taille des collectivités très hétérogène.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788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8EA2F-8438-18F7-7886-8B446E30F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CA3F0DC-BC87-2CB9-57B4-197E78DF7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E8F7F0-C5B7-4E9B-9302-0DABCAE046B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9BC2CF96-0B59-C0D5-02E7-01CDA9F09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365125"/>
            <a:ext cx="10979150" cy="863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71500" indent="-571500">
              <a:buBlip>
                <a:blip r:embed="rId3"/>
              </a:buBlip>
            </a:pPr>
            <a:r>
              <a:rPr lang="fr-FR" sz="3200" b="1" cap="small" dirty="0">
                <a:solidFill>
                  <a:srgbClr val="000000"/>
                </a:solidFill>
                <a:latin typeface="Verdana"/>
              </a:rPr>
              <a:t>Quelques verbatims 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A6BE91-18C8-FA70-4CF5-7BBF0B417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090" y="1228725"/>
            <a:ext cx="10518058" cy="5150942"/>
          </a:xfrm>
        </p:spPr>
        <p:txBody>
          <a:bodyPr>
            <a:noAutofit/>
          </a:bodyPr>
          <a:lstStyle/>
          <a:p>
            <a:r>
              <a:rPr lang="fr-FR" sz="1600" dirty="0"/>
              <a:t>« Besoin d'acculturer et de travailler sur des outils / chiffres clés </a:t>
            </a:r>
          </a:p>
          <a:p>
            <a:r>
              <a:rPr lang="fr-FR" sz="1600" dirty="0"/>
              <a:t>« Avoir du retour d'expériences d'actions menées par les CA » </a:t>
            </a:r>
          </a:p>
          <a:p>
            <a:r>
              <a:rPr lang="fr-FR" sz="1600" dirty="0"/>
              <a:t>« Mieux intégrer nos missions et prestations dans le cadre de ces démarches »</a:t>
            </a:r>
          </a:p>
          <a:p>
            <a:r>
              <a:rPr lang="fr-FR" sz="1600" dirty="0"/>
              <a:t>Manque de structuration de nos accompagnements et le marché reste immature : cela nous contraint souvent à recourir à des financements publics via des AAP, dont les règles sont peu claires et que nous ne maîtrisons pas toujours, avec un travail administratif trop lourd ». </a:t>
            </a:r>
          </a:p>
          <a:p>
            <a:r>
              <a:rPr lang="fr-FR" sz="1600" dirty="0"/>
              <a:t>« Notre intervention se limite souvent à fournir des conseils et à élaborer des plans d’action dépourvus d’objectifs précis et d’indicateurs de suivi ». </a:t>
            </a:r>
          </a:p>
          <a:p>
            <a:r>
              <a:rPr lang="fr-FR" sz="1600" dirty="0"/>
              <a:t>« Renforcer notre positionnement en conseil, avec nos propres méthodes, avec des outils efficaces et adaptés pour apporter une réelle valeur ajoutée ». </a:t>
            </a:r>
          </a:p>
          <a:p>
            <a:r>
              <a:rPr lang="fr-FR" sz="1600" dirty="0"/>
              <a:t>« La sensibilisation reste essentielle, mais elle doit être plus impactante (distinction entre atténuation et adaptation). Parler d’approche stratégique et de gestion de crise ».</a:t>
            </a:r>
          </a:p>
          <a:p>
            <a:r>
              <a:rPr lang="fr-FR" sz="1600" dirty="0"/>
              <a:t>« </a:t>
            </a:r>
            <a:r>
              <a:rPr lang="fr-FR" sz="1600" dirty="0" err="1"/>
              <a:t>Etre</a:t>
            </a:r>
            <a:r>
              <a:rPr lang="fr-FR" sz="1600" dirty="0"/>
              <a:t> force de propositions et montrer aux élus locaux que la CA se pose aussi la question de s'adapter/d'atténuer. Trouver des passerelles d'actions entre </a:t>
            </a:r>
            <a:r>
              <a:rPr lang="fr-FR" sz="1600" dirty="0" err="1"/>
              <a:t>EPCIs</a:t>
            </a:r>
            <a:r>
              <a:rPr lang="fr-FR" sz="1600" dirty="0"/>
              <a:t> et CA. Lister les prestations ou accompagnements à proposer aux collectivités ».</a:t>
            </a:r>
          </a:p>
          <a:p>
            <a:r>
              <a:rPr lang="fr-FR" sz="1600" dirty="0"/>
              <a:t>« Englober les points de vue sociaux et économiques »</a:t>
            </a:r>
          </a:p>
        </p:txBody>
      </p:sp>
    </p:spTree>
    <p:extLst>
      <p:ext uri="{BB962C8B-B14F-4D97-AF65-F5344CB8AC3E}">
        <p14:creationId xmlns:p14="http://schemas.microsoft.com/office/powerpoint/2010/main" val="1076579212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4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4" id="{0CBBDABC-D257-42FF-ABF0-F640E900CD05}" vid="{97DA5C92-51CD-442F-8C04-E24AE513E8D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612</Words>
  <Application>Microsoft Office PowerPoint</Application>
  <PresentationFormat>Grand écran</PresentationFormat>
  <Paragraphs>56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Aptos</vt:lpstr>
      <vt:lpstr>Arial</vt:lpstr>
      <vt:lpstr>Verdana</vt:lpstr>
      <vt:lpstr>Wingdings</vt:lpstr>
      <vt:lpstr>APCA_V4</vt:lpstr>
      <vt:lpstr>PREMIERS RETOURS D’ENQUÊTE AGRI-PCAET</vt:lpstr>
      <vt:lpstr>Répondants</vt:lpstr>
      <vt:lpstr>Profil des répondants</vt:lpstr>
      <vt:lpstr>Besoin des répondants</vt:lpstr>
      <vt:lpstr>Principales difficultés mentionnées</vt:lpstr>
      <vt:lpstr>Retours d’usage AgriPCAET</vt:lpstr>
      <vt:lpstr>Pratiques d’accompagnement des CA</vt:lpstr>
      <vt:lpstr>Quelques verbatims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Melanie LOUBAUD BERSON</dc:creator>
  <cp:lastModifiedBy>Melanie LOUBAUD BERSON</cp:lastModifiedBy>
  <cp:revision>7</cp:revision>
  <dcterms:created xsi:type="dcterms:W3CDTF">2025-11-24T15:45:06Z</dcterms:created>
  <dcterms:modified xsi:type="dcterms:W3CDTF">2025-12-22T15:29:00Z</dcterms:modified>
</cp:coreProperties>
</file>