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1284" r:id="rId2"/>
    <p:sldId id="1356" r:id="rId3"/>
    <p:sldId id="1365" r:id="rId4"/>
    <p:sldId id="1361" r:id="rId5"/>
    <p:sldId id="1363" r:id="rId6"/>
    <p:sldId id="1364" r:id="rId7"/>
    <p:sldId id="1372" r:id="rId8"/>
    <p:sldId id="1120" r:id="rId9"/>
    <p:sldId id="1272" r:id="rId10"/>
    <p:sldId id="1257" r:id="rId11"/>
    <p:sldId id="1273" r:id="rId12"/>
    <p:sldId id="1371" r:id="rId13"/>
    <p:sldId id="1362" r:id="rId14"/>
    <p:sldId id="1157" r:id="rId15"/>
    <p:sldId id="1317" r:id="rId16"/>
    <p:sldId id="1320" r:id="rId17"/>
    <p:sldId id="1321" r:id="rId18"/>
    <p:sldId id="1388" r:id="rId19"/>
    <p:sldId id="1322" r:id="rId20"/>
    <p:sldId id="1329" r:id="rId21"/>
    <p:sldId id="1206" r:id="rId22"/>
    <p:sldId id="1160" r:id="rId23"/>
    <p:sldId id="1125" r:id="rId24"/>
    <p:sldId id="1222" r:id="rId25"/>
    <p:sldId id="1162" r:id="rId26"/>
    <p:sldId id="957" r:id="rId27"/>
    <p:sldId id="1264" r:id="rId28"/>
    <p:sldId id="1266" r:id="rId29"/>
    <p:sldId id="1367" r:id="rId30"/>
    <p:sldId id="1376" r:id="rId31"/>
    <p:sldId id="1378" r:id="rId32"/>
    <p:sldId id="1285" r:id="rId33"/>
    <p:sldId id="1380" r:id="rId34"/>
    <p:sldId id="1133" r:id="rId35"/>
    <p:sldId id="1381" r:id="rId36"/>
    <p:sldId id="1116" r:id="rId37"/>
    <p:sldId id="1279" r:id="rId38"/>
    <p:sldId id="1387" r:id="rId39"/>
    <p:sldId id="1383" r:id="rId40"/>
    <p:sldId id="1382" r:id="rId41"/>
    <p:sldId id="1390" r:id="rId42"/>
    <p:sldId id="1366" r:id="rId43"/>
    <p:sldId id="1355" r:id="rId44"/>
    <p:sldId id="1391" r:id="rId45"/>
    <p:sldId id="1392" r:id="rId46"/>
    <p:sldId id="1393" r:id="rId47"/>
    <p:sldId id="1389" r:id="rId48"/>
    <p:sldId id="1394" r:id="rId4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99"/>
    <a:srgbClr val="008000"/>
    <a:srgbClr val="83B81A"/>
    <a:srgbClr val="006600"/>
    <a:srgbClr val="FFD629"/>
    <a:srgbClr val="800000"/>
    <a:srgbClr val="A50021"/>
    <a:srgbClr val="990033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99" autoAdjust="0"/>
    <p:restoredTop sz="96793" autoAdjust="0"/>
  </p:normalViewPr>
  <p:slideViewPr>
    <p:cSldViewPr>
      <p:cViewPr varScale="1">
        <p:scale>
          <a:sx n="124" d="100"/>
          <a:sy n="124" d="100"/>
        </p:scale>
        <p:origin x="1205" y="1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176"/>
    </p:cViewPr>
  </p:sorterViewPr>
  <p:notesViewPr>
    <p:cSldViewPr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E1555-A1F7-4162-B5BE-2173259F8B24}" type="datetimeFigureOut">
              <a:rPr lang="fr-FR" smtClean="0"/>
              <a:t>22/07/2025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0CF0A-34E1-4F6B-99CC-B45FE4E991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2008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9A38A1-78B5-4E3F-BA04-E9348C41CDB4}" type="datetimeFigureOut">
              <a:rPr lang="fr-FR" smtClean="0"/>
              <a:t>22/07/2025</a:t>
            </a:fld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ECA321-7E8D-4D28-ABFC-CAE97B7CD0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21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2227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14508" y="4342665"/>
            <a:ext cx="5028986" cy="26020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charset="0"/>
            </a:endParaRPr>
          </a:p>
        </p:txBody>
      </p:sp>
      <p:sp>
        <p:nvSpPr>
          <p:cNvPr id="5222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FB80D0A-FB68-4BEF-A8F6-9521B582D98C}" type="slidenum">
              <a:rPr lang="fr-FR" altLang="fr-FR" sz="1200" smtClean="0">
                <a:latin typeface="Arial" charset="0"/>
              </a:rPr>
              <a:pPr/>
              <a:t>2</a:t>
            </a:fld>
            <a:endParaRPr lang="fr-FR" altLang="fr-FR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189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2227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14508" y="4342665"/>
            <a:ext cx="5028986" cy="26020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charset="0"/>
            </a:endParaRPr>
          </a:p>
        </p:txBody>
      </p:sp>
      <p:sp>
        <p:nvSpPr>
          <p:cNvPr id="5222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FB80D0A-FB68-4BEF-A8F6-9521B582D98C}" type="slidenum">
              <a:rPr lang="fr-FR" altLang="fr-FR" sz="1200" smtClean="0">
                <a:latin typeface="Arial" charset="0"/>
              </a:rPr>
              <a:pPr/>
              <a:t>3</a:t>
            </a:fld>
            <a:endParaRPr lang="fr-FR" altLang="fr-FR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506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2227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14508" y="4342665"/>
            <a:ext cx="5028986" cy="26020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charset="0"/>
            </a:endParaRPr>
          </a:p>
        </p:txBody>
      </p:sp>
      <p:sp>
        <p:nvSpPr>
          <p:cNvPr id="5222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FB80D0A-FB68-4BEF-A8F6-9521B582D98C}" type="slidenum">
              <a:rPr lang="fr-FR" altLang="fr-FR" sz="1200" smtClean="0">
                <a:latin typeface="Arial" charset="0"/>
              </a:rPr>
              <a:pPr/>
              <a:t>4</a:t>
            </a:fld>
            <a:endParaRPr lang="fr-FR" altLang="fr-FR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062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2227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14508" y="4342665"/>
            <a:ext cx="5028986" cy="26020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charset="0"/>
            </a:endParaRPr>
          </a:p>
        </p:txBody>
      </p:sp>
      <p:sp>
        <p:nvSpPr>
          <p:cNvPr id="5222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FB80D0A-FB68-4BEF-A8F6-9521B582D98C}" type="slidenum">
              <a:rPr lang="fr-FR" altLang="fr-FR" sz="1200" smtClean="0">
                <a:latin typeface="Arial" charset="0"/>
              </a:rPr>
              <a:pPr/>
              <a:t>5</a:t>
            </a:fld>
            <a:endParaRPr lang="fr-FR" altLang="fr-FR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91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2227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14508" y="4342665"/>
            <a:ext cx="5028986" cy="26020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charset="0"/>
            </a:endParaRPr>
          </a:p>
        </p:txBody>
      </p:sp>
      <p:sp>
        <p:nvSpPr>
          <p:cNvPr id="5222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FB80D0A-FB68-4BEF-A8F6-9521B582D98C}" type="slidenum">
              <a:rPr lang="fr-FR" altLang="fr-FR" sz="1200" smtClean="0">
                <a:latin typeface="Arial" charset="0"/>
              </a:rPr>
              <a:pPr/>
              <a:t>6</a:t>
            </a:fld>
            <a:endParaRPr lang="fr-FR" altLang="fr-FR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139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-FR"/>
              <a:t>Céline</a:t>
            </a:r>
            <a:endParaRPr/>
          </a:p>
        </p:txBody>
      </p:sp>
      <p:sp>
        <p:nvSpPr>
          <p:cNvPr id="143" name="Google Shape;143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5507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2227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14508" y="4342665"/>
            <a:ext cx="5028986" cy="26020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charset="0"/>
            </a:endParaRPr>
          </a:p>
        </p:txBody>
      </p:sp>
      <p:sp>
        <p:nvSpPr>
          <p:cNvPr id="5222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FB80D0A-FB68-4BEF-A8F6-9521B582D98C}" type="slidenum">
              <a:rPr lang="fr-FR" altLang="fr-FR" sz="1200" smtClean="0">
                <a:latin typeface="Arial" charset="0"/>
              </a:rPr>
              <a:pPr/>
              <a:t>13</a:t>
            </a:fld>
            <a:endParaRPr lang="fr-FR" altLang="fr-FR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7476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2227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14508" y="4342665"/>
            <a:ext cx="5028986" cy="26020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charset="0"/>
            </a:endParaRPr>
          </a:p>
        </p:txBody>
      </p:sp>
      <p:sp>
        <p:nvSpPr>
          <p:cNvPr id="5222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FB80D0A-FB68-4BEF-A8F6-9521B582D98C}" type="slidenum">
              <a:rPr lang="fr-FR" altLang="fr-FR" sz="1200" smtClean="0">
                <a:latin typeface="Arial" charset="0"/>
              </a:rPr>
              <a:pPr/>
              <a:t>14</a:t>
            </a:fld>
            <a:endParaRPr lang="fr-FR" altLang="fr-FR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169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49155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14508" y="4342665"/>
            <a:ext cx="5028986" cy="26020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charset="0"/>
            </a:endParaRPr>
          </a:p>
        </p:txBody>
      </p:sp>
      <p:sp>
        <p:nvSpPr>
          <p:cNvPr id="4915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7E29337-1064-4BB3-9524-8C8D691836E5}" type="slidenum">
              <a:rPr lang="fr-FR" altLang="fr-FR" sz="1200" smtClean="0">
                <a:latin typeface="Arial" charset="0"/>
              </a:rPr>
              <a:pPr/>
              <a:t>15</a:t>
            </a:fld>
            <a:endParaRPr lang="fr-FR" altLang="fr-FR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675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49155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14508" y="4342665"/>
            <a:ext cx="5028986" cy="26020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charset="0"/>
            </a:endParaRPr>
          </a:p>
        </p:txBody>
      </p:sp>
      <p:sp>
        <p:nvSpPr>
          <p:cNvPr id="4915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7E29337-1064-4BB3-9524-8C8D691836E5}" type="slidenum">
              <a:rPr lang="fr-FR" altLang="fr-FR" sz="1200" smtClean="0">
                <a:latin typeface="Arial" charset="0"/>
              </a:rPr>
              <a:pPr/>
              <a:t>16</a:t>
            </a:fld>
            <a:endParaRPr lang="fr-FR" altLang="fr-FR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6587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49155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14508" y="4342665"/>
            <a:ext cx="5028986" cy="26020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charset="0"/>
            </a:endParaRPr>
          </a:p>
        </p:txBody>
      </p:sp>
      <p:sp>
        <p:nvSpPr>
          <p:cNvPr id="4915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7E29337-1064-4BB3-9524-8C8D691836E5}" type="slidenum">
              <a:rPr lang="fr-FR" altLang="fr-FR" sz="1200" smtClean="0">
                <a:latin typeface="Arial" charset="0"/>
              </a:rPr>
              <a:pPr/>
              <a:t>17</a:t>
            </a:fld>
            <a:endParaRPr lang="fr-FR" altLang="fr-FR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0385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49155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14508" y="4342665"/>
            <a:ext cx="5028986" cy="26020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charset="0"/>
            </a:endParaRPr>
          </a:p>
        </p:txBody>
      </p:sp>
      <p:sp>
        <p:nvSpPr>
          <p:cNvPr id="4915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7E29337-1064-4BB3-9524-8C8D691836E5}" type="slidenum">
              <a:rPr lang="fr-FR" altLang="fr-FR" sz="1200" smtClean="0">
                <a:latin typeface="Arial" charset="0"/>
              </a:rPr>
              <a:pPr/>
              <a:t>18</a:t>
            </a:fld>
            <a:endParaRPr lang="fr-FR" altLang="fr-FR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1691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49155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14508" y="4342665"/>
            <a:ext cx="5028986" cy="26020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charset="0"/>
            </a:endParaRPr>
          </a:p>
        </p:txBody>
      </p:sp>
      <p:sp>
        <p:nvSpPr>
          <p:cNvPr id="4915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7E29337-1064-4BB3-9524-8C8D691836E5}" type="slidenum">
              <a:rPr lang="fr-FR" altLang="fr-FR" sz="1200" smtClean="0">
                <a:latin typeface="Arial" charset="0"/>
              </a:rPr>
              <a:pPr/>
              <a:t>19</a:t>
            </a:fld>
            <a:endParaRPr lang="fr-FR" altLang="fr-FR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1981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2227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14508" y="4342665"/>
            <a:ext cx="5028986" cy="26020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charset="0"/>
            </a:endParaRPr>
          </a:p>
        </p:txBody>
      </p:sp>
      <p:sp>
        <p:nvSpPr>
          <p:cNvPr id="5222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FB80D0A-FB68-4BEF-A8F6-9521B582D98C}" type="slidenum">
              <a:rPr lang="fr-FR" altLang="fr-FR" sz="1200" smtClean="0">
                <a:latin typeface="Arial" charset="0"/>
              </a:rPr>
              <a:pPr/>
              <a:t>22</a:t>
            </a:fld>
            <a:endParaRPr lang="fr-FR" altLang="fr-FR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3900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2227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14508" y="4342665"/>
            <a:ext cx="5028986" cy="26020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charset="0"/>
            </a:endParaRPr>
          </a:p>
        </p:txBody>
      </p:sp>
      <p:sp>
        <p:nvSpPr>
          <p:cNvPr id="5222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FB80D0A-FB68-4BEF-A8F6-9521B582D98C}" type="slidenum">
              <a:rPr lang="fr-FR" altLang="fr-FR" sz="1200" smtClean="0">
                <a:latin typeface="Arial" charset="0"/>
              </a:rPr>
              <a:pPr/>
              <a:t>25</a:t>
            </a:fld>
            <a:endParaRPr lang="fr-FR" altLang="fr-FR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1640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2227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14508" y="4342665"/>
            <a:ext cx="5028986" cy="26020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charset="0"/>
            </a:endParaRPr>
          </a:p>
        </p:txBody>
      </p:sp>
      <p:sp>
        <p:nvSpPr>
          <p:cNvPr id="5222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FB80D0A-FB68-4BEF-A8F6-9521B582D98C}" type="slidenum">
              <a:rPr lang="fr-FR" altLang="fr-FR" sz="1200" smtClean="0">
                <a:latin typeface="Arial" charset="0"/>
              </a:rPr>
              <a:pPr/>
              <a:t>42</a:t>
            </a:fld>
            <a:endParaRPr lang="fr-FR" altLang="fr-FR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3820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-FR"/>
              <a:t>Céline</a:t>
            </a:r>
            <a:endParaRPr/>
          </a:p>
        </p:txBody>
      </p:sp>
      <p:sp>
        <p:nvSpPr>
          <p:cNvPr id="143" name="Google Shape;143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46728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2227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14508" y="4342665"/>
            <a:ext cx="5028986" cy="26020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charset="0"/>
            </a:endParaRPr>
          </a:p>
        </p:txBody>
      </p:sp>
      <p:sp>
        <p:nvSpPr>
          <p:cNvPr id="5222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FB80D0A-FB68-4BEF-A8F6-9521B582D98C}" type="slidenum">
              <a:rPr lang="fr-FR" altLang="fr-FR" sz="1200" smtClean="0">
                <a:latin typeface="Arial" charset="0"/>
              </a:rPr>
              <a:pPr/>
              <a:t>44</a:t>
            </a:fld>
            <a:endParaRPr lang="fr-FR" altLang="fr-FR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1674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2227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14508" y="4342665"/>
            <a:ext cx="5028986" cy="26020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charset="0"/>
            </a:endParaRPr>
          </a:p>
        </p:txBody>
      </p:sp>
      <p:sp>
        <p:nvSpPr>
          <p:cNvPr id="5222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FB80D0A-FB68-4BEF-A8F6-9521B582D98C}" type="slidenum">
              <a:rPr lang="fr-FR" altLang="fr-FR" sz="1200" smtClean="0">
                <a:latin typeface="Arial" charset="0"/>
              </a:rPr>
              <a:pPr/>
              <a:t>45</a:t>
            </a:fld>
            <a:endParaRPr lang="fr-FR" altLang="fr-FR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0019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2227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14508" y="4342665"/>
            <a:ext cx="5028986" cy="26020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charset="0"/>
            </a:endParaRPr>
          </a:p>
        </p:txBody>
      </p:sp>
      <p:sp>
        <p:nvSpPr>
          <p:cNvPr id="5222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71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FB80D0A-FB68-4BEF-A8F6-9521B582D98C}" type="slidenum">
              <a:rPr lang="fr-FR" altLang="fr-FR" sz="1200" smtClean="0">
                <a:latin typeface="Arial" charset="0"/>
              </a:rPr>
              <a:pPr/>
              <a:t>46</a:t>
            </a:fld>
            <a:endParaRPr lang="fr-FR" altLang="fr-FR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283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0764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70C0"/>
                </a:solidFill>
                <a:latin typeface="Futura LtCn BT" panose="020B04080202040302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Futura LtCn BT" panose="020B0408020204030204" pitchFamily="34" charset="0"/>
              </a:defRPr>
            </a:lvl1pPr>
            <a:lvl2pPr>
              <a:defRPr>
                <a:latin typeface="Futura LtCn BT" panose="020B0408020204030204" pitchFamily="34" charset="0"/>
              </a:defRPr>
            </a:lvl2pPr>
            <a:lvl3pPr>
              <a:defRPr>
                <a:latin typeface="Futura LtCn BT" panose="020B0408020204030204" pitchFamily="34" charset="0"/>
              </a:defRPr>
            </a:lvl3pPr>
            <a:lvl4pPr>
              <a:defRPr>
                <a:latin typeface="Futura LtCn BT" panose="020B0408020204030204" pitchFamily="34" charset="0"/>
              </a:defRPr>
            </a:lvl4pPr>
            <a:lvl5pPr>
              <a:defRPr>
                <a:latin typeface="Futura LtCn BT" panose="020B040802020403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9C7473-5C58-4E62-AD4B-1E342444399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741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70C0"/>
                </a:solidFill>
                <a:latin typeface="Futura LtCn BT" panose="020B04080202040302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utura LtCn BT" panose="020B0408020204030204" pitchFamily="34" charset="0"/>
              </a:defRPr>
            </a:lvl1pPr>
            <a:lvl2pPr>
              <a:defRPr sz="2400">
                <a:latin typeface="Futura LtCn BT" panose="020B0408020204030204" pitchFamily="34" charset="0"/>
              </a:defRPr>
            </a:lvl2pPr>
            <a:lvl3pPr>
              <a:defRPr sz="2000">
                <a:latin typeface="Futura LtCn BT" panose="020B0408020204030204" pitchFamily="34" charset="0"/>
              </a:defRPr>
            </a:lvl3pPr>
            <a:lvl4pPr>
              <a:defRPr sz="1800">
                <a:latin typeface="Futura LtCn BT" panose="020B0408020204030204" pitchFamily="34" charset="0"/>
              </a:defRPr>
            </a:lvl4pPr>
            <a:lvl5pPr>
              <a:defRPr sz="1800">
                <a:latin typeface="Futura LtCn BT" panose="020B0408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utura LtCn BT" panose="020B0408020204030204" pitchFamily="34" charset="0"/>
              </a:defRPr>
            </a:lvl1pPr>
            <a:lvl2pPr>
              <a:defRPr sz="2400">
                <a:latin typeface="Futura LtCn BT" panose="020B0408020204030204" pitchFamily="34" charset="0"/>
              </a:defRPr>
            </a:lvl2pPr>
            <a:lvl3pPr>
              <a:defRPr sz="2000">
                <a:latin typeface="Futura LtCn BT" panose="020B0408020204030204" pitchFamily="34" charset="0"/>
              </a:defRPr>
            </a:lvl3pPr>
            <a:lvl4pPr>
              <a:defRPr sz="1800">
                <a:latin typeface="Futura LtCn BT" panose="020B0408020204030204" pitchFamily="34" charset="0"/>
              </a:defRPr>
            </a:lvl4pPr>
            <a:lvl5pPr>
              <a:defRPr sz="1800">
                <a:latin typeface="Futura LtCn BT" panose="020B0408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9C7473-5C58-4E62-AD4B-1E342444399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2574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9C7473-5C58-4E62-AD4B-1E342444399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79512" y="6597352"/>
            <a:ext cx="7848872" cy="36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2000" b="1" i="1" kern="1200" spc="100" baseline="30000">
                <a:solidFill>
                  <a:schemeClr val="bg1"/>
                </a:solidFill>
                <a:latin typeface="Futura LtCn BT" panose="020B0408020204030204" pitchFamily="34" charset="0"/>
              </a:defRPr>
            </a:lvl1pPr>
          </a:lstStyle>
          <a:p>
            <a:pPr algn="ctr"/>
            <a:r>
              <a:rPr lang="fr-FR" dirty="0" smtClean="0"/>
              <a:t>Etats Généraux de l’Innovation LES COUVERTS VEGETAUX – Salon de l’agriculture Nouvelle-Aquitaine - Bordeaux – 15 mai 2018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916969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453336"/>
            <a:ext cx="9180512" cy="432048"/>
          </a:xfrm>
          <a:prstGeom prst="rect">
            <a:avLst/>
          </a:prstGeom>
          <a:solidFill>
            <a:srgbClr val="83B8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88224" y="6592266"/>
            <a:ext cx="2133600" cy="216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400" b="1" i="1">
                <a:solidFill>
                  <a:schemeClr val="bg1"/>
                </a:solidFill>
                <a:latin typeface="Futura LtCn BT" panose="020B040802020403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79512" y="6597352"/>
            <a:ext cx="7848872" cy="36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600" b="1" i="1" kern="1200" spc="100" baseline="30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smtClean="0"/>
              <a:t>Etats Généraux de l’Innovation LES COUVERTS VEGETAUX</a:t>
            </a:r>
          </a:p>
          <a:p>
            <a:r>
              <a:rPr lang="fr-FR" dirty="0" smtClean="0"/>
              <a:t>Salon de l’agriculture Nouvelle-Aquitaine - Bordeaux – 15 mai 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489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12" Type="http://schemas.openxmlformats.org/officeDocument/2006/relationships/image" Target="../media/image30.jpeg"/><Relationship Id="rId17" Type="http://schemas.openxmlformats.org/officeDocument/2006/relationships/image" Target="../media/image35.png"/><Relationship Id="rId2" Type="http://schemas.openxmlformats.org/officeDocument/2006/relationships/image" Target="../media/image21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jpe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9.png"/><Relationship Id="rId9" Type="http://schemas.openxmlformats.org/officeDocument/2006/relationships/image" Target="../media/image27.png"/><Relationship Id="rId1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ebastien.minette@na.chambagri.fr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0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w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wmf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thode-merci.fr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5.png"/><Relationship Id="rId4" Type="http://schemas.openxmlformats.org/officeDocument/2006/relationships/image" Target="../media/image7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6" descr=".ep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18" descr=".ep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1763688" y="44624"/>
            <a:ext cx="5760640" cy="577148"/>
          </a:xfrm>
          <a:prstGeom prst="rect">
            <a:avLst/>
          </a:prstGeom>
          <a:solidFill>
            <a:srgbClr val="83B81A"/>
          </a:solidFill>
        </p:spPr>
        <p:txBody>
          <a:bodyPr lIns="72000" tIns="36000" rIns="72000" bIns="36000"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rgbClr val="406CAE"/>
                </a:solidFill>
                <a:latin typeface="Futura BdCn BT" panose="020B0706020204020204" pitchFamily="34" charset="0"/>
                <a:ea typeface="+mj-ea"/>
                <a:cs typeface="+mj-cs"/>
              </a:defRPr>
            </a:lvl1pPr>
          </a:lstStyle>
          <a:p>
            <a:r>
              <a:rPr lang="fr-FR" sz="2800" dirty="0" smtClean="0">
                <a:solidFill>
                  <a:schemeClr val="bg1"/>
                </a:solidFill>
              </a:rPr>
              <a:t>Apprendre à cultiver les services</a:t>
            </a:r>
            <a:endParaRPr lang="fr-FR" sz="2800" dirty="0">
              <a:solidFill>
                <a:schemeClr val="bg1"/>
              </a:solidFill>
            </a:endParaRPr>
          </a:p>
        </p:txBody>
      </p:sp>
      <p:pic>
        <p:nvPicPr>
          <p:cNvPr id="13" name="Picture 14" descr="Picture 14"/>
          <p:cNvPicPr>
            <a:picLocks noChangeAspect="1"/>
          </p:cNvPicPr>
          <p:nvPr/>
        </p:nvPicPr>
        <p:blipFill rotWithShape="1">
          <a:blip r:embed="rId2">
            <a:extLst/>
          </a:blip>
          <a:srcRect r="29377"/>
          <a:stretch/>
        </p:blipFill>
        <p:spPr>
          <a:xfrm>
            <a:off x="2610652" y="2775057"/>
            <a:ext cx="4320480" cy="3098383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007" y="723504"/>
            <a:ext cx="2267744" cy="13578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75" y="758210"/>
            <a:ext cx="1717914" cy="12884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692696"/>
            <a:ext cx="1890985" cy="14182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515" y="746506"/>
            <a:ext cx="1733520" cy="13001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" y="5115418"/>
            <a:ext cx="1253942" cy="1317033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740352" y="6474445"/>
            <a:ext cx="1572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26 juin 2025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971600" y="1986248"/>
            <a:ext cx="7598585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>
                <a:solidFill>
                  <a:srgbClr val="000099"/>
                </a:solidFill>
                <a:latin typeface="+mj-lt"/>
              </a:rPr>
              <a:t>Dites MERCI à vos couverts végétaux !</a:t>
            </a: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3491880" y="6021288"/>
            <a:ext cx="25202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fr-FR" sz="1400" b="1" dirty="0" smtClean="0">
                <a:solidFill>
                  <a:srgbClr val="000099"/>
                </a:solidFill>
              </a:rPr>
              <a:t>Webinaire – projet FNMPP</a:t>
            </a:r>
            <a:endParaRPr lang="fr-FR" sz="1400" b="1" dirty="0">
              <a:solidFill>
                <a:srgbClr val="000099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3106799"/>
            <a:ext cx="989667" cy="102073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072" y="4127532"/>
            <a:ext cx="1092097" cy="107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2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/>
          <p:cNvSpPr txBox="1">
            <a:spLocks/>
          </p:cNvSpPr>
          <p:nvPr/>
        </p:nvSpPr>
        <p:spPr>
          <a:xfrm>
            <a:off x="8532496" y="6381328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58EBF25-1E81-4656-BBEC-1D192ACD98C0}" type="slidenum">
              <a:rPr lang="fr-FR" sz="1400" b="1" smtClean="0">
                <a:solidFill>
                  <a:prstClr val="white"/>
                </a:solidFill>
              </a:rPr>
              <a:pPr algn="ctr"/>
              <a:t>2</a:t>
            </a:fld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Google Shape;147;p4"/>
          <p:cNvSpPr txBox="1"/>
          <p:nvPr/>
        </p:nvSpPr>
        <p:spPr>
          <a:xfrm>
            <a:off x="1619672" y="48746"/>
            <a:ext cx="8136904" cy="5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800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Pour le </a:t>
            </a:r>
            <a:r>
              <a:rPr lang="fr-FR" sz="28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bon </a:t>
            </a:r>
            <a:r>
              <a:rPr lang="fr-FR" sz="2800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déroulement du webinaire</a:t>
            </a:r>
            <a:endParaRPr sz="11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3316" y="6479640"/>
            <a:ext cx="1311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Juin 2025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A391F246-01BD-DDB7-ED9A-FA0132DA1A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59" y="3212976"/>
            <a:ext cx="8892481" cy="94862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84DB71C7-55EA-6698-ABD4-76615A1B98CF}"/>
              </a:ext>
            </a:extLst>
          </p:cNvPr>
          <p:cNvSpPr txBox="1"/>
          <p:nvPr/>
        </p:nvSpPr>
        <p:spPr>
          <a:xfrm>
            <a:off x="726205" y="5143169"/>
            <a:ext cx="1784233" cy="830997"/>
          </a:xfrm>
          <a:prstGeom prst="rect">
            <a:avLst/>
          </a:prstGeom>
          <a:solidFill>
            <a:srgbClr val="83B81A"/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tx2">
                    <a:lumMod val="50000"/>
                  </a:schemeClr>
                </a:solidFill>
              </a:rPr>
              <a:t>Écrire vos questions</a:t>
            </a:r>
          </a:p>
        </p:txBody>
      </p:sp>
      <p:sp>
        <p:nvSpPr>
          <p:cNvPr id="13" name="Flèche : droite 8">
            <a:extLst>
              <a:ext uri="{FF2B5EF4-FFF2-40B4-BE49-F238E27FC236}">
                <a16:creationId xmlns="" xmlns:a16="http://schemas.microsoft.com/office/drawing/2014/main" id="{8C26B7E0-ECDD-29C5-8B0F-79B3350A7A04}"/>
              </a:ext>
            </a:extLst>
          </p:cNvPr>
          <p:cNvSpPr/>
          <p:nvPr/>
        </p:nvSpPr>
        <p:spPr>
          <a:xfrm rot="14502168">
            <a:off x="403580" y="3805349"/>
            <a:ext cx="1366463" cy="1161633"/>
          </a:xfrm>
          <a:prstGeom prst="rightArrow">
            <a:avLst/>
          </a:prstGeom>
          <a:solidFill>
            <a:srgbClr val="83B81A"/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fr-FR" sz="3200"/>
          </a:p>
        </p:txBody>
      </p:sp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22B34CC6-1109-B01E-4128-6DC056E1F20F}"/>
              </a:ext>
            </a:extLst>
          </p:cNvPr>
          <p:cNvSpPr txBox="1"/>
          <p:nvPr/>
        </p:nvSpPr>
        <p:spPr>
          <a:xfrm>
            <a:off x="6588224" y="5182423"/>
            <a:ext cx="2069976" cy="830997"/>
          </a:xfrm>
          <a:prstGeom prst="rect">
            <a:avLst/>
          </a:prstGeom>
          <a:solidFill>
            <a:srgbClr val="83B81A"/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tx2">
                    <a:lumMod val="50000"/>
                  </a:schemeClr>
                </a:solidFill>
              </a:rPr>
              <a:t>Couper votre micro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BEA5A11E-EA04-7412-9225-F038641798AB}"/>
              </a:ext>
            </a:extLst>
          </p:cNvPr>
          <p:cNvSpPr txBox="1"/>
          <p:nvPr/>
        </p:nvSpPr>
        <p:spPr>
          <a:xfrm>
            <a:off x="3851920" y="5084196"/>
            <a:ext cx="1974583" cy="830997"/>
          </a:xfrm>
          <a:prstGeom prst="rect">
            <a:avLst/>
          </a:prstGeom>
          <a:solidFill>
            <a:srgbClr val="83B81A"/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tx2">
                    <a:lumMod val="50000"/>
                  </a:schemeClr>
                </a:solidFill>
              </a:rPr>
              <a:t>Couper votre caméra</a:t>
            </a:r>
          </a:p>
        </p:txBody>
      </p:sp>
      <p:sp>
        <p:nvSpPr>
          <p:cNvPr id="16" name="Flèche : droite 11">
            <a:extLst>
              <a:ext uri="{FF2B5EF4-FFF2-40B4-BE49-F238E27FC236}">
                <a16:creationId xmlns="" xmlns:a16="http://schemas.microsoft.com/office/drawing/2014/main" id="{42863A0E-BA98-D271-ABD8-11E40897A954}"/>
              </a:ext>
            </a:extLst>
          </p:cNvPr>
          <p:cNvSpPr/>
          <p:nvPr/>
        </p:nvSpPr>
        <p:spPr>
          <a:xfrm rot="18048391">
            <a:off x="4862200" y="3755373"/>
            <a:ext cx="1228261" cy="1161633"/>
          </a:xfrm>
          <a:prstGeom prst="rightArrow">
            <a:avLst/>
          </a:prstGeom>
          <a:solidFill>
            <a:srgbClr val="83B81A"/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fr-FR" sz="3200"/>
          </a:p>
        </p:txBody>
      </p:sp>
      <p:sp>
        <p:nvSpPr>
          <p:cNvPr id="17" name="Flèche : droite 12">
            <a:extLst>
              <a:ext uri="{FF2B5EF4-FFF2-40B4-BE49-F238E27FC236}">
                <a16:creationId xmlns="" xmlns:a16="http://schemas.microsoft.com/office/drawing/2014/main" id="{AABE01EE-F137-32D7-2BD7-A6DFF55F8559}"/>
              </a:ext>
            </a:extLst>
          </p:cNvPr>
          <p:cNvSpPr/>
          <p:nvPr/>
        </p:nvSpPr>
        <p:spPr>
          <a:xfrm rot="13956600">
            <a:off x="6275773" y="3793415"/>
            <a:ext cx="1374193" cy="1161633"/>
          </a:xfrm>
          <a:prstGeom prst="rightArrow">
            <a:avLst/>
          </a:prstGeom>
          <a:solidFill>
            <a:srgbClr val="83B81A"/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fr-FR" sz="3200"/>
          </a:p>
        </p:txBody>
      </p:sp>
      <p:sp>
        <p:nvSpPr>
          <p:cNvPr id="19" name="Espace réservé du contenu 2">
            <a:extLst>
              <a:ext uri="{FF2B5EF4-FFF2-40B4-BE49-F238E27FC236}">
                <a16:creationId xmlns="" xmlns:a16="http://schemas.microsoft.com/office/drawing/2014/main" id="{85468199-A3F8-039A-8229-CD7E41AB079B}"/>
              </a:ext>
            </a:extLst>
          </p:cNvPr>
          <p:cNvSpPr txBox="1">
            <a:spLocks/>
          </p:cNvSpPr>
          <p:nvPr/>
        </p:nvSpPr>
        <p:spPr>
          <a:xfrm>
            <a:off x="467544" y="776459"/>
            <a:ext cx="8136904" cy="2264085"/>
          </a:xfrm>
          <a:prstGeom prst="rect">
            <a:avLst/>
          </a:prstGeom>
        </p:spPr>
        <p:txBody>
          <a:bodyPr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7DB834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b="1" dirty="0" smtClean="0">
                <a:solidFill>
                  <a:srgbClr val="002060"/>
                </a:solidFill>
                <a:latin typeface="+mj-lt"/>
              </a:rPr>
              <a:t>- webinaire enregistré</a:t>
            </a:r>
          </a:p>
          <a:p>
            <a:pPr marL="0" indent="0">
              <a:buNone/>
            </a:pPr>
            <a:r>
              <a:rPr lang="fr-FR" sz="2400" b="1" dirty="0" smtClean="0">
                <a:solidFill>
                  <a:srgbClr val="002060"/>
                </a:solidFill>
                <a:latin typeface="+mj-lt"/>
              </a:rPr>
              <a:t>- </a:t>
            </a:r>
            <a:r>
              <a:rPr lang="fr-FR" sz="2400" b="1" dirty="0" err="1" smtClean="0">
                <a:solidFill>
                  <a:srgbClr val="002060"/>
                </a:solidFill>
                <a:latin typeface="+mj-lt"/>
              </a:rPr>
              <a:t>replay</a:t>
            </a:r>
            <a:r>
              <a:rPr lang="fr-FR" sz="2400" b="1" dirty="0" smtClean="0">
                <a:solidFill>
                  <a:srgbClr val="002060"/>
                </a:solidFill>
                <a:latin typeface="+mj-lt"/>
              </a:rPr>
              <a:t> mis </a:t>
            </a:r>
            <a:r>
              <a:rPr lang="fr-FR" sz="2400" b="1" dirty="0">
                <a:solidFill>
                  <a:srgbClr val="002060"/>
                </a:solidFill>
                <a:latin typeface="+mj-lt"/>
              </a:rPr>
              <a:t>en ligne </a:t>
            </a:r>
            <a:r>
              <a:rPr lang="fr-FR" sz="2400" b="1" dirty="0" smtClean="0">
                <a:solidFill>
                  <a:srgbClr val="002060"/>
                </a:solidFill>
                <a:latin typeface="+mj-lt"/>
              </a:rPr>
              <a:t>sur : www.methode-merci.fr</a:t>
            </a:r>
            <a:r>
              <a:rPr lang="fr-FR" sz="2400" b="1" dirty="0">
                <a:solidFill>
                  <a:srgbClr val="002060"/>
                </a:solidFill>
                <a:latin typeface="+mj-lt"/>
              </a:rPr>
              <a:t/>
            </a:r>
            <a:br>
              <a:rPr lang="fr-FR" sz="2400" b="1" dirty="0">
                <a:solidFill>
                  <a:srgbClr val="002060"/>
                </a:solidFill>
                <a:latin typeface="+mj-lt"/>
              </a:rPr>
            </a:br>
            <a:endParaRPr lang="fr-FR" sz="2400" b="1" dirty="0" smtClean="0">
              <a:solidFill>
                <a:srgbClr val="002060"/>
              </a:solidFill>
              <a:latin typeface="+mj-lt"/>
            </a:endParaRPr>
          </a:p>
          <a:p>
            <a:pPr marL="0" indent="0">
              <a:buNone/>
            </a:pPr>
            <a:r>
              <a:rPr lang="fr-FR" sz="2400" b="1" dirty="0" smtClean="0">
                <a:solidFill>
                  <a:srgbClr val="002060"/>
                </a:solidFill>
                <a:latin typeface="+mj-lt"/>
              </a:rPr>
              <a:t>Merci </a:t>
            </a:r>
            <a:r>
              <a:rPr lang="fr-FR" sz="2400" b="1" dirty="0">
                <a:solidFill>
                  <a:srgbClr val="002060"/>
                </a:solidFill>
                <a:latin typeface="+mj-lt"/>
              </a:rPr>
              <a:t>de </a:t>
            </a:r>
          </a:p>
          <a:p>
            <a:pPr lvl="1"/>
            <a:r>
              <a:rPr lang="fr-FR" sz="2000" b="1" dirty="0">
                <a:solidFill>
                  <a:srgbClr val="002060"/>
                </a:solidFill>
                <a:latin typeface="+mj-lt"/>
              </a:rPr>
              <a:t>couper vos micro et caméra</a:t>
            </a:r>
          </a:p>
          <a:p>
            <a:pPr lvl="1"/>
            <a:r>
              <a:rPr lang="fr-FR" sz="2000" b="1" dirty="0">
                <a:solidFill>
                  <a:srgbClr val="002060"/>
                </a:solidFill>
                <a:latin typeface="+mj-lt"/>
              </a:rPr>
              <a:t>poser vos questions via la </a:t>
            </a:r>
            <a:r>
              <a:rPr lang="fr-FR" sz="2000" b="1" dirty="0" smtClean="0">
                <a:solidFill>
                  <a:srgbClr val="002060"/>
                </a:solidFill>
                <a:latin typeface="+mj-lt"/>
              </a:rPr>
              <a:t>conversation</a:t>
            </a:r>
            <a:endParaRPr lang="fr-FR" sz="2000" b="1" dirty="0">
              <a:solidFill>
                <a:srgbClr val="002060"/>
              </a:solidFill>
              <a:latin typeface="+mj-lt"/>
            </a:endParaRPr>
          </a:p>
          <a:p>
            <a:pPr algn="ctr"/>
            <a:endParaRPr lang="fr-FR" sz="2800" dirty="0">
              <a:latin typeface="+mj-lt"/>
            </a:endParaRPr>
          </a:p>
          <a:p>
            <a:pPr algn="ctr"/>
            <a:endParaRPr lang="fr-FR" sz="2800" dirty="0">
              <a:latin typeface="+mj-lt"/>
            </a:endParaRPr>
          </a:p>
          <a:p>
            <a:pPr algn="ctr"/>
            <a:endParaRPr lang="fr-FR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634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/>
          <p:cNvSpPr txBox="1">
            <a:spLocks/>
          </p:cNvSpPr>
          <p:nvPr/>
        </p:nvSpPr>
        <p:spPr>
          <a:xfrm>
            <a:off x="8532496" y="6381328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58EBF25-1E81-4656-BBEC-1D192ACD98C0}" type="slidenum">
              <a:rPr lang="fr-FR" sz="1400" b="1" smtClean="0">
                <a:solidFill>
                  <a:prstClr val="white"/>
                </a:solidFill>
              </a:rPr>
              <a:pPr algn="ctr"/>
              <a:t>3</a:t>
            </a:fld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Google Shape;147;p4"/>
          <p:cNvSpPr txBox="1"/>
          <p:nvPr/>
        </p:nvSpPr>
        <p:spPr>
          <a:xfrm>
            <a:off x="1619672" y="48746"/>
            <a:ext cx="8136904" cy="5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8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Déroulement </a:t>
            </a:r>
            <a:r>
              <a:rPr lang="fr-FR" sz="2800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 webinaire</a:t>
            </a:r>
            <a:endParaRPr sz="11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3316" y="6479640"/>
            <a:ext cx="1311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Juin 2025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9" name="Espace réservé du contenu 2">
            <a:extLst>
              <a:ext uri="{FF2B5EF4-FFF2-40B4-BE49-F238E27FC236}">
                <a16:creationId xmlns="" xmlns:a16="http://schemas.microsoft.com/office/drawing/2014/main" id="{85468199-A3F8-039A-8229-CD7E41AB079B}"/>
              </a:ext>
            </a:extLst>
          </p:cNvPr>
          <p:cNvSpPr txBox="1">
            <a:spLocks/>
          </p:cNvSpPr>
          <p:nvPr/>
        </p:nvSpPr>
        <p:spPr>
          <a:xfrm>
            <a:off x="636334" y="1274622"/>
            <a:ext cx="7517093" cy="3594538"/>
          </a:xfrm>
          <a:prstGeom prst="rect">
            <a:avLst/>
          </a:prstGeom>
        </p:spPr>
        <p:txBody>
          <a:bodyPr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7DB834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 dirty="0">
                <a:solidFill>
                  <a:srgbClr val="002060"/>
                </a:solidFill>
                <a:latin typeface="+mj-lt"/>
              </a:rPr>
              <a:t>Le </a:t>
            </a:r>
            <a:r>
              <a:rPr lang="fr-FR" b="1" dirty="0" smtClean="0">
                <a:solidFill>
                  <a:srgbClr val="002060"/>
                </a:solidFill>
                <a:latin typeface="+mj-lt"/>
              </a:rPr>
              <a:t>déroulé …..</a:t>
            </a:r>
          </a:p>
          <a:p>
            <a:pPr marL="0" indent="0">
              <a:buNone/>
            </a:pPr>
            <a:endParaRPr lang="fr-FR" b="1" dirty="0" smtClean="0">
              <a:solidFill>
                <a:srgbClr val="002060"/>
              </a:solidFill>
              <a:latin typeface="+mj-lt"/>
            </a:endParaRPr>
          </a:p>
          <a:p>
            <a:pPr marL="0" indent="0">
              <a:buNone/>
            </a:pPr>
            <a:r>
              <a:rPr lang="fr-FR" b="1" dirty="0" smtClean="0">
                <a:solidFill>
                  <a:srgbClr val="002060"/>
                </a:solidFill>
                <a:latin typeface="+mj-lt"/>
              </a:rPr>
              <a:t>	</a:t>
            </a:r>
            <a:r>
              <a:rPr lang="fr-FR" b="1" dirty="0" smtClean="0">
                <a:solidFill>
                  <a:srgbClr val="002060"/>
                </a:solidFill>
                <a:latin typeface="+mj-lt"/>
                <a:sym typeface="Wingdings" panose="05000000000000000000" pitchFamily="2" charset="2"/>
              </a:rPr>
              <a:t> </a:t>
            </a:r>
            <a:r>
              <a:rPr lang="fr-FR" b="1" dirty="0" smtClean="0">
                <a:solidFill>
                  <a:srgbClr val="002060"/>
                </a:solidFill>
                <a:latin typeface="+mj-lt"/>
              </a:rPr>
              <a:t>40 minutes de présentations</a:t>
            </a:r>
          </a:p>
          <a:p>
            <a:pPr marL="0" indent="0">
              <a:buNone/>
            </a:pPr>
            <a:endParaRPr lang="fr-FR" dirty="0">
              <a:latin typeface="+mj-lt"/>
            </a:endParaRPr>
          </a:p>
          <a:p>
            <a:pPr marL="0" indent="0">
              <a:buNone/>
            </a:pPr>
            <a:r>
              <a:rPr lang="fr-FR" b="1" dirty="0">
                <a:solidFill>
                  <a:srgbClr val="002060"/>
                </a:solidFill>
                <a:latin typeface="+mj-lt"/>
              </a:rPr>
              <a:t>	</a:t>
            </a:r>
            <a:r>
              <a:rPr lang="fr-FR" b="1" dirty="0">
                <a:solidFill>
                  <a:srgbClr val="002060"/>
                </a:solidFill>
                <a:latin typeface="+mj-lt"/>
                <a:sym typeface="Wingdings" panose="05000000000000000000" pitchFamily="2" charset="2"/>
              </a:rPr>
              <a:t> </a:t>
            </a:r>
            <a:r>
              <a:rPr lang="fr-FR" b="1" dirty="0" smtClean="0">
                <a:solidFill>
                  <a:srgbClr val="002060"/>
                </a:solidFill>
                <a:latin typeface="+mj-lt"/>
              </a:rPr>
              <a:t>40 - 50 </a:t>
            </a:r>
            <a:r>
              <a:rPr lang="fr-FR" b="1" dirty="0">
                <a:solidFill>
                  <a:srgbClr val="002060"/>
                </a:solidFill>
                <a:latin typeface="+mj-lt"/>
              </a:rPr>
              <a:t>minutes </a:t>
            </a:r>
            <a:r>
              <a:rPr lang="fr-FR" b="1" dirty="0" smtClean="0">
                <a:solidFill>
                  <a:srgbClr val="002060"/>
                </a:solidFill>
                <a:latin typeface="+mj-lt"/>
              </a:rPr>
              <a:t>d’échanges et de 	réponses à vos questions</a:t>
            </a:r>
            <a:endParaRPr lang="fr-FR" dirty="0">
              <a:latin typeface="+mj-lt"/>
            </a:endParaRPr>
          </a:p>
          <a:p>
            <a:pPr marL="0" indent="0">
              <a:buNone/>
            </a:pPr>
            <a:endParaRPr lang="fr-FR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4937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/>
          <p:cNvSpPr txBox="1">
            <a:spLocks/>
          </p:cNvSpPr>
          <p:nvPr/>
        </p:nvSpPr>
        <p:spPr>
          <a:xfrm>
            <a:off x="8532496" y="6381328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58EBF25-1E81-4656-BBEC-1D192ACD98C0}" type="slidenum">
              <a:rPr lang="fr-FR" sz="1400" b="1" smtClean="0">
                <a:solidFill>
                  <a:prstClr val="white"/>
                </a:solidFill>
              </a:rPr>
              <a:pPr algn="ctr"/>
              <a:t>4</a:t>
            </a:fld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3316" y="6479640"/>
            <a:ext cx="1311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Juin 2025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11024" y="-177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13" name="Google Shape;147;p4"/>
          <p:cNvSpPr txBox="1"/>
          <p:nvPr/>
        </p:nvSpPr>
        <p:spPr>
          <a:xfrm>
            <a:off x="3491880" y="48657"/>
            <a:ext cx="3312368" cy="5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8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Projet FNMPP </a:t>
            </a:r>
            <a:endParaRPr sz="11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989518" y="825041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FOND </a:t>
            </a:r>
            <a:r>
              <a:rPr lang="fr-FR" sz="1600" dirty="0"/>
              <a:t>NATIONAL DE MODERNISATION, DE PERFORMANCE ET DE </a:t>
            </a:r>
            <a:r>
              <a:rPr lang="fr-FR" sz="1600" dirty="0" smtClean="0"/>
              <a:t>PEREQUATION (FNMPP)</a:t>
            </a:r>
            <a:endParaRPr lang="fr-FR" sz="1600" dirty="0"/>
          </a:p>
        </p:txBody>
      </p:sp>
      <p:sp>
        <p:nvSpPr>
          <p:cNvPr id="15" name="Google Shape;147;p4"/>
          <p:cNvSpPr txBox="1"/>
          <p:nvPr/>
        </p:nvSpPr>
        <p:spPr>
          <a:xfrm>
            <a:off x="241794" y="857716"/>
            <a:ext cx="2160436" cy="3154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16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Soutien financier</a:t>
            </a:r>
            <a:endParaRPr sz="16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31" y="918686"/>
            <a:ext cx="1832256" cy="708857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53" y="1181309"/>
            <a:ext cx="712310" cy="734669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625" y="1181309"/>
            <a:ext cx="734840" cy="722647"/>
          </a:xfrm>
          <a:prstGeom prst="rect">
            <a:avLst/>
          </a:prstGeom>
        </p:spPr>
      </p:pic>
      <p:sp>
        <p:nvSpPr>
          <p:cNvPr id="19" name="Google Shape;147;p4"/>
          <p:cNvSpPr txBox="1"/>
          <p:nvPr/>
        </p:nvSpPr>
        <p:spPr>
          <a:xfrm>
            <a:off x="241794" y="2169203"/>
            <a:ext cx="2160436" cy="3154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16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Participants</a:t>
            </a:r>
            <a:endParaRPr sz="16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987824" y="2147372"/>
            <a:ext cx="55276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/>
              <a:t>- </a:t>
            </a:r>
            <a:r>
              <a:rPr lang="fr-FR" sz="1600" dirty="0" err="1" smtClean="0"/>
              <a:t>Gwenael</a:t>
            </a:r>
            <a:r>
              <a:rPr lang="fr-FR" sz="1600" dirty="0" smtClean="0"/>
              <a:t> </a:t>
            </a:r>
            <a:r>
              <a:rPr lang="fr-FR" sz="1600" dirty="0"/>
              <a:t>Morin		</a:t>
            </a:r>
            <a:r>
              <a:rPr lang="fr-FR" sz="1600" dirty="0" smtClean="0"/>
              <a:t>CRA </a:t>
            </a:r>
            <a:r>
              <a:rPr lang="fr-FR" sz="1600" dirty="0"/>
              <a:t>Bretagne</a:t>
            </a:r>
          </a:p>
          <a:p>
            <a:r>
              <a:rPr lang="fr-FR" sz="1600" dirty="0"/>
              <a:t>- Jean-Philippe </a:t>
            </a:r>
            <a:r>
              <a:rPr lang="fr-FR" sz="1600" dirty="0" err="1"/>
              <a:t>Chenault</a:t>
            </a:r>
            <a:r>
              <a:rPr lang="fr-FR" sz="1600" dirty="0"/>
              <a:t>	</a:t>
            </a:r>
            <a:r>
              <a:rPr lang="fr-FR" sz="1600" dirty="0" smtClean="0"/>
              <a:t>CRA </a:t>
            </a:r>
            <a:r>
              <a:rPr lang="fr-FR" sz="1600" dirty="0"/>
              <a:t>Normandie</a:t>
            </a:r>
          </a:p>
          <a:p>
            <a:r>
              <a:rPr lang="fr-FR" sz="1600" dirty="0"/>
              <a:t>- Marie-Pascale Couronne	</a:t>
            </a:r>
            <a:r>
              <a:rPr lang="fr-FR" sz="1600" dirty="0" err="1" smtClean="0"/>
              <a:t>CdA</a:t>
            </a:r>
            <a:r>
              <a:rPr lang="fr-FR" sz="1600" dirty="0" smtClean="0"/>
              <a:t> </a:t>
            </a:r>
            <a:r>
              <a:rPr lang="fr-FR" sz="1600" dirty="0"/>
              <a:t>Drôme</a:t>
            </a:r>
          </a:p>
          <a:p>
            <a:r>
              <a:rPr lang="fr-FR" sz="1600" dirty="0"/>
              <a:t>- Aline </a:t>
            </a:r>
            <a:r>
              <a:rPr lang="fr-FR" sz="1600" dirty="0" err="1"/>
              <a:t>Crouigneau</a:t>
            </a:r>
            <a:r>
              <a:rPr lang="fr-FR" sz="1600" dirty="0"/>
              <a:t>		</a:t>
            </a:r>
            <a:r>
              <a:rPr lang="fr-FR" sz="1600" dirty="0" err="1" smtClean="0"/>
              <a:t>CdA</a:t>
            </a:r>
            <a:r>
              <a:rPr lang="fr-FR" sz="1600" dirty="0" smtClean="0"/>
              <a:t> </a:t>
            </a:r>
            <a:r>
              <a:rPr lang="fr-FR" sz="1600" dirty="0"/>
              <a:t>Landes</a:t>
            </a:r>
          </a:p>
          <a:p>
            <a:r>
              <a:rPr lang="fr-FR" sz="1600" dirty="0"/>
              <a:t>- Patrice </a:t>
            </a:r>
            <a:r>
              <a:rPr lang="fr-FR" sz="1600" dirty="0" err="1"/>
              <a:t>Mahieu</a:t>
            </a:r>
            <a:r>
              <a:rPr lang="fr-FR" sz="1600" dirty="0"/>
              <a:t>		</a:t>
            </a:r>
            <a:r>
              <a:rPr lang="fr-FR" sz="1600" dirty="0" err="1"/>
              <a:t>CdA</a:t>
            </a:r>
            <a:r>
              <a:rPr lang="fr-FR" sz="1600" dirty="0"/>
              <a:t> Pyrénées-Atlantiques</a:t>
            </a:r>
            <a:endParaRPr lang="fr-FR" sz="1600" dirty="0" smtClean="0"/>
          </a:p>
          <a:p>
            <a:r>
              <a:rPr lang="fr-FR" sz="1600" dirty="0" smtClean="0"/>
              <a:t>- Sébastien </a:t>
            </a:r>
            <a:r>
              <a:rPr lang="fr-FR" sz="1600" dirty="0"/>
              <a:t>Minette		</a:t>
            </a:r>
            <a:r>
              <a:rPr lang="fr-FR" sz="1600" dirty="0" smtClean="0"/>
              <a:t>CRA </a:t>
            </a:r>
            <a:r>
              <a:rPr lang="fr-FR" sz="1600" dirty="0"/>
              <a:t>Nouvelle </a:t>
            </a:r>
            <a:r>
              <a:rPr lang="fr-FR" sz="1600" dirty="0" smtClean="0"/>
              <a:t>Aquitaine</a:t>
            </a:r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39"/>
          <a:stretch/>
        </p:blipFill>
        <p:spPr>
          <a:xfrm>
            <a:off x="7737963" y="1925543"/>
            <a:ext cx="1406037" cy="1215425"/>
          </a:xfrm>
          <a:prstGeom prst="rect">
            <a:avLst/>
          </a:prstGeom>
        </p:spPr>
      </p:pic>
      <p:sp>
        <p:nvSpPr>
          <p:cNvPr id="32" name="Google Shape;147;p4"/>
          <p:cNvSpPr txBox="1"/>
          <p:nvPr/>
        </p:nvSpPr>
        <p:spPr>
          <a:xfrm>
            <a:off x="241794" y="4041411"/>
            <a:ext cx="2160436" cy="3154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16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Objectifs</a:t>
            </a:r>
            <a:endParaRPr sz="16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67544" y="4392695"/>
            <a:ext cx="8555529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dirty="0" smtClean="0"/>
              <a:t>- Promouvoir la méthode MERCI au sein du réseau Chambres d’Agriculture</a:t>
            </a:r>
          </a:p>
          <a:p>
            <a:pPr>
              <a:spcAft>
                <a:spcPts val="600"/>
              </a:spcAft>
            </a:pPr>
            <a:r>
              <a:rPr lang="fr-FR" sz="2000" dirty="0" smtClean="0"/>
              <a:t>- Augmenter le nombre d’utilisateurs et faciliter les utilisations</a:t>
            </a:r>
          </a:p>
          <a:p>
            <a:pPr>
              <a:spcAft>
                <a:spcPts val="600"/>
              </a:spcAft>
            </a:pPr>
            <a:r>
              <a:rPr lang="fr-FR" sz="2000" dirty="0" smtClean="0"/>
              <a:t>- Réaliser des améliorations de la plateforme : </a:t>
            </a:r>
            <a:r>
              <a:rPr lang="fr-FR" sz="1600" i="1" dirty="0" smtClean="0">
                <a:solidFill>
                  <a:srgbClr val="000099"/>
                </a:solidFill>
              </a:rPr>
              <a:t>ergonomie, paramétrage, fonctionnalités supplémentaires, …</a:t>
            </a:r>
            <a:endParaRPr lang="fr-FR" sz="2000" i="1" dirty="0" smtClean="0">
              <a:solidFill>
                <a:srgbClr val="000099"/>
              </a:solidFill>
            </a:endParaRPr>
          </a:p>
          <a:p>
            <a:pPr>
              <a:spcAft>
                <a:spcPts val="600"/>
              </a:spcAft>
            </a:pPr>
            <a:r>
              <a:rPr lang="fr-FR" sz="2000" dirty="0"/>
              <a:t>- Exploiter et valoriser les calculs réalisés sur la plateforme </a:t>
            </a:r>
            <a:r>
              <a:rPr lang="fr-FR" sz="2000" dirty="0" smtClean="0"/>
              <a:t>MERCI</a:t>
            </a:r>
            <a:endParaRPr lang="fr-FR" sz="2000" dirty="0"/>
          </a:p>
          <a:p>
            <a:pPr>
              <a:spcAft>
                <a:spcPts val="600"/>
              </a:spcAft>
            </a:pPr>
            <a:endParaRPr lang="fr-FR" sz="2000" dirty="0"/>
          </a:p>
        </p:txBody>
      </p:sp>
      <p:sp>
        <p:nvSpPr>
          <p:cNvPr id="21" name="ZoneTexte 20"/>
          <p:cNvSpPr txBox="1"/>
          <p:nvPr/>
        </p:nvSpPr>
        <p:spPr>
          <a:xfrm>
            <a:off x="3748349" y="1379627"/>
            <a:ext cx="2229262" cy="338554"/>
          </a:xfrm>
          <a:prstGeom prst="rect">
            <a:avLst/>
          </a:prstGeom>
          <a:solidFill>
            <a:srgbClr val="83B81A"/>
          </a:solidFill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Janvier 2024 à juin 2025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17439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/>
          <p:cNvSpPr txBox="1">
            <a:spLocks/>
          </p:cNvSpPr>
          <p:nvPr/>
        </p:nvSpPr>
        <p:spPr>
          <a:xfrm>
            <a:off x="8532496" y="6381328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58EBF25-1E81-4656-BBEC-1D192ACD98C0}" type="slidenum">
              <a:rPr lang="fr-FR" sz="1400" b="1" smtClean="0">
                <a:solidFill>
                  <a:prstClr val="white"/>
                </a:solidFill>
              </a:rPr>
              <a:pPr algn="ctr"/>
              <a:t>5</a:t>
            </a:fld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3316" y="6479640"/>
            <a:ext cx="1311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Juin 2025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11024" y="-177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13" name="Google Shape;147;p4"/>
          <p:cNvSpPr txBox="1"/>
          <p:nvPr/>
        </p:nvSpPr>
        <p:spPr>
          <a:xfrm>
            <a:off x="3491880" y="48657"/>
            <a:ext cx="3312368" cy="5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8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Projet FNMPP </a:t>
            </a:r>
            <a:endParaRPr sz="11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5" name="Google Shape;147;p4"/>
          <p:cNvSpPr txBox="1"/>
          <p:nvPr/>
        </p:nvSpPr>
        <p:spPr>
          <a:xfrm>
            <a:off x="179512" y="723613"/>
            <a:ext cx="3610126" cy="3154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16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 objectifs déclinés en livrables</a:t>
            </a:r>
            <a:endParaRPr sz="16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51519" y="4005064"/>
            <a:ext cx="8208913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b="1" dirty="0" smtClean="0"/>
              <a:t>Réaliser des améliorations de la plateforme</a:t>
            </a:r>
          </a:p>
        </p:txBody>
      </p:sp>
      <p:sp>
        <p:nvSpPr>
          <p:cNvPr id="2" name="Rectangle 1"/>
          <p:cNvSpPr/>
          <p:nvPr/>
        </p:nvSpPr>
        <p:spPr>
          <a:xfrm>
            <a:off x="251520" y="1150857"/>
            <a:ext cx="828092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fr-FR" b="1" dirty="0"/>
              <a:t>Promouvoir la méthode MERCI au sein du réseau Chambres </a:t>
            </a:r>
            <a:r>
              <a:rPr lang="fr-FR" b="1" dirty="0" smtClean="0"/>
              <a:t>d’Agriculture</a:t>
            </a:r>
          </a:p>
          <a:p>
            <a:r>
              <a:rPr lang="fr-FR" b="1" dirty="0" smtClean="0"/>
              <a:t>Augmenter le nombre d’utilisateurs et les utilisations</a:t>
            </a:r>
            <a:endParaRPr lang="fr-FR" b="1" dirty="0"/>
          </a:p>
        </p:txBody>
      </p:sp>
      <p:sp>
        <p:nvSpPr>
          <p:cNvPr id="22" name="Rectangle 21"/>
          <p:cNvSpPr/>
          <p:nvPr/>
        </p:nvSpPr>
        <p:spPr>
          <a:xfrm>
            <a:off x="280198" y="1780574"/>
            <a:ext cx="890031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dirty="0" smtClean="0"/>
              <a:t>- Création de posters</a:t>
            </a:r>
          </a:p>
          <a:p>
            <a:pPr>
              <a:spcAft>
                <a:spcPts val="600"/>
              </a:spcAft>
            </a:pPr>
            <a:r>
              <a:rPr lang="fr-FR" dirty="0" smtClean="0"/>
              <a:t>- Création et diffusion d’un diaporama pédagogique présentant la méthode MERCI</a:t>
            </a:r>
            <a:endParaRPr lang="fr-FR" i="1" dirty="0" smtClean="0">
              <a:solidFill>
                <a:srgbClr val="000099"/>
              </a:solidFill>
            </a:endParaRPr>
          </a:p>
          <a:p>
            <a:r>
              <a:rPr lang="fr-FR" dirty="0" smtClean="0"/>
              <a:t>- Création </a:t>
            </a:r>
            <a:r>
              <a:rPr lang="fr-FR" dirty="0"/>
              <a:t>d’un </a:t>
            </a:r>
            <a:r>
              <a:rPr lang="fr-FR" dirty="0" smtClean="0"/>
              <a:t>exercice </a:t>
            </a:r>
            <a:r>
              <a:rPr lang="fr-FR" dirty="0"/>
              <a:t>pédagogique à destination des Lycées Agricoles ou Ecoles d’Ingénieurs </a:t>
            </a:r>
            <a:r>
              <a:rPr lang="fr-FR" dirty="0" smtClean="0"/>
              <a:t>     </a:t>
            </a:r>
            <a:r>
              <a:rPr lang="fr-FR" sz="1400" i="1" dirty="0" smtClean="0">
                <a:solidFill>
                  <a:srgbClr val="000099"/>
                </a:solidFill>
              </a:rPr>
              <a:t>=&gt; </a:t>
            </a:r>
            <a:r>
              <a:rPr lang="fr-FR" sz="1400" b="1" i="1" dirty="0" smtClean="0">
                <a:solidFill>
                  <a:srgbClr val="000099"/>
                </a:solidFill>
              </a:rPr>
              <a:t>Utiliser MERCI </a:t>
            </a:r>
            <a:r>
              <a:rPr lang="fr-FR" sz="1400" i="1" dirty="0" smtClean="0">
                <a:solidFill>
                  <a:srgbClr val="000099"/>
                </a:solidFill>
              </a:rPr>
              <a:t>pour :	- apporter des connaissances sur les couverts,</a:t>
            </a:r>
          </a:p>
          <a:p>
            <a:r>
              <a:rPr lang="fr-FR" sz="1400" i="1" dirty="0" smtClean="0">
                <a:solidFill>
                  <a:srgbClr val="000099"/>
                </a:solidFill>
              </a:rPr>
              <a:t>				- travailler sur la fertilisation de la culture suivante</a:t>
            </a:r>
          </a:p>
          <a:p>
            <a:r>
              <a:rPr lang="fr-FR" sz="1400" i="1" dirty="0">
                <a:solidFill>
                  <a:srgbClr val="000099"/>
                </a:solidFill>
              </a:rPr>
              <a:t>	</a:t>
            </a:r>
            <a:r>
              <a:rPr lang="fr-FR" sz="1400" i="1" dirty="0" smtClean="0">
                <a:solidFill>
                  <a:srgbClr val="000099"/>
                </a:solidFill>
              </a:rPr>
              <a:t>			- statuer sur le bilan humique</a:t>
            </a:r>
          </a:p>
          <a:p>
            <a:pPr>
              <a:spcAft>
                <a:spcPts val="600"/>
              </a:spcAft>
            </a:pPr>
            <a:r>
              <a:rPr lang="fr-FR" dirty="0" smtClean="0"/>
              <a:t>- Réalisation d’un webinaire</a:t>
            </a:r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280198" y="4335937"/>
            <a:ext cx="8794893" cy="176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dirty="0" smtClean="0"/>
              <a:t>- Enquête </a:t>
            </a:r>
            <a:r>
              <a:rPr lang="fr-FR" dirty="0"/>
              <a:t>auprès des conseillers en mars-avril </a:t>
            </a:r>
            <a:r>
              <a:rPr lang="fr-FR" dirty="0" smtClean="0"/>
              <a:t>2024 sur les besoins, satisfactions et améliorations souhaitées</a:t>
            </a:r>
          </a:p>
          <a:p>
            <a:pPr>
              <a:spcAft>
                <a:spcPts val="600"/>
              </a:spcAft>
            </a:pPr>
            <a:r>
              <a:rPr lang="fr-FR" dirty="0" smtClean="0"/>
              <a:t>- Paramétrage des modifications </a:t>
            </a:r>
            <a:r>
              <a:rPr lang="fr-FR" sz="1600" i="1" dirty="0" smtClean="0"/>
              <a:t>(juin à décembre 2024) </a:t>
            </a:r>
            <a:r>
              <a:rPr lang="fr-FR" dirty="0" smtClean="0"/>
              <a:t>et mises en œuvre </a:t>
            </a:r>
            <a:r>
              <a:rPr lang="fr-FR" sz="1600" i="1" dirty="0" smtClean="0"/>
              <a:t>(février 2025)</a:t>
            </a:r>
            <a:endParaRPr lang="fr-FR" sz="1600" i="1" dirty="0"/>
          </a:p>
          <a:p>
            <a:pPr>
              <a:spcAft>
                <a:spcPts val="600"/>
              </a:spcAft>
            </a:pPr>
            <a:endParaRPr lang="fr-FR" sz="2000" i="1" dirty="0" smtClean="0">
              <a:solidFill>
                <a:srgbClr val="000099"/>
              </a:solidFill>
            </a:endParaRPr>
          </a:p>
          <a:p>
            <a:pPr>
              <a:spcAft>
                <a:spcPts val="600"/>
              </a:spcAft>
            </a:pPr>
            <a:endParaRPr lang="fr-FR" sz="2000" dirty="0"/>
          </a:p>
        </p:txBody>
      </p:sp>
      <p:sp>
        <p:nvSpPr>
          <p:cNvPr id="25" name="Rectangle 24"/>
          <p:cNvSpPr/>
          <p:nvPr/>
        </p:nvSpPr>
        <p:spPr>
          <a:xfrm>
            <a:off x="251519" y="5589240"/>
            <a:ext cx="8208913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b="1" dirty="0" smtClean="0"/>
              <a:t>Exploiter </a:t>
            </a:r>
            <a:r>
              <a:rPr lang="fr-FR" b="1" dirty="0"/>
              <a:t>et valoriser les calculs réalisés sur la plateforme </a:t>
            </a:r>
            <a:r>
              <a:rPr lang="fr-FR" b="1" dirty="0" smtClean="0"/>
              <a:t>MERCI</a:t>
            </a:r>
            <a:endParaRPr lang="fr-FR" b="1" dirty="0"/>
          </a:p>
        </p:txBody>
      </p:sp>
      <p:sp>
        <p:nvSpPr>
          <p:cNvPr id="26" name="Rectangle 25"/>
          <p:cNvSpPr/>
          <p:nvPr/>
        </p:nvSpPr>
        <p:spPr>
          <a:xfrm>
            <a:off x="280197" y="5936925"/>
            <a:ext cx="8462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dirty="0" smtClean="0"/>
              <a:t>- Valorisation par département ou région =&gt; création d’infographies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57485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/>
          <p:cNvSpPr txBox="1">
            <a:spLocks/>
          </p:cNvSpPr>
          <p:nvPr/>
        </p:nvSpPr>
        <p:spPr>
          <a:xfrm>
            <a:off x="8532496" y="6381328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58EBF25-1E81-4656-BBEC-1D192ACD98C0}" type="slidenum">
              <a:rPr lang="fr-FR" sz="1400" b="1" smtClean="0">
                <a:solidFill>
                  <a:prstClr val="white"/>
                </a:solidFill>
              </a:rPr>
              <a:pPr algn="ctr"/>
              <a:t>6</a:t>
            </a:fld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3316" y="6479640"/>
            <a:ext cx="1311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Juin 2025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11024" y="-177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13" name="Google Shape;147;p4"/>
          <p:cNvSpPr txBox="1"/>
          <p:nvPr/>
        </p:nvSpPr>
        <p:spPr>
          <a:xfrm>
            <a:off x="3491880" y="48657"/>
            <a:ext cx="3312368" cy="5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8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Projet FNMPP </a:t>
            </a:r>
            <a:endParaRPr sz="11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5" name="Google Shape;147;p4"/>
          <p:cNvSpPr txBox="1"/>
          <p:nvPr/>
        </p:nvSpPr>
        <p:spPr>
          <a:xfrm>
            <a:off x="241794" y="857716"/>
            <a:ext cx="3610126" cy="3154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16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 objectifs déclinés en livrables</a:t>
            </a:r>
            <a:endParaRPr sz="16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12486" y="1641574"/>
            <a:ext cx="8737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- </a:t>
            </a:r>
            <a:r>
              <a:rPr lang="fr-FR" b="1" dirty="0" smtClean="0"/>
              <a:t>Livrables en « libre accès » </a:t>
            </a:r>
            <a:r>
              <a:rPr lang="fr-FR" dirty="0" smtClean="0"/>
              <a:t>sur la plateforme MERCI</a:t>
            </a:r>
            <a:endParaRPr lang="fr-FR" sz="1600" i="1" dirty="0" smtClean="0"/>
          </a:p>
          <a:p>
            <a:r>
              <a:rPr lang="fr-FR" dirty="0" smtClean="0">
                <a:sym typeface="Wingdings" panose="05000000000000000000" pitchFamily="2" charset="2"/>
              </a:rPr>
              <a:t>	</a:t>
            </a:r>
            <a:r>
              <a:rPr lang="fr-FR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 </a:t>
            </a:r>
            <a:r>
              <a:rPr lang="fr-FR" i="1" dirty="0">
                <a:solidFill>
                  <a:schemeClr val="tx2"/>
                </a:solidFill>
                <a:sym typeface="Wingdings" panose="05000000000000000000" pitchFamily="2" charset="2"/>
              </a:rPr>
              <a:t>Notices 2025  (bibliothèque)</a:t>
            </a:r>
          </a:p>
          <a:p>
            <a:r>
              <a:rPr lang="fr-FR" i="1" dirty="0">
                <a:solidFill>
                  <a:schemeClr val="tx2"/>
                </a:solidFill>
                <a:sym typeface="Wingdings" panose="05000000000000000000" pitchFamily="2" charset="2"/>
              </a:rPr>
              <a:t>	 Infographies</a:t>
            </a:r>
          </a:p>
          <a:p>
            <a:r>
              <a:rPr lang="fr-FR" i="1" dirty="0">
                <a:solidFill>
                  <a:schemeClr val="tx2"/>
                </a:solidFill>
                <a:sym typeface="Wingdings" panose="05000000000000000000" pitchFamily="2" charset="2"/>
              </a:rPr>
              <a:t>	 </a:t>
            </a:r>
            <a:r>
              <a:rPr lang="fr-FR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Modifications /</a:t>
            </a:r>
            <a:r>
              <a:rPr lang="fr-FR" i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fr-FR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améliorations de la méthode MERCI  =&gt; plateforme….</a:t>
            </a:r>
            <a:r>
              <a:rPr lang="fr-FR" dirty="0" smtClean="0"/>
              <a:t>	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2486" y="3246126"/>
            <a:ext cx="87374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- </a:t>
            </a:r>
            <a:r>
              <a:rPr lang="fr-FR" b="1" dirty="0" smtClean="0"/>
              <a:t>Livrables « sur demande » </a:t>
            </a:r>
            <a:r>
              <a:rPr lang="fr-FR" dirty="0" smtClean="0"/>
              <a:t>auprès des participants du projet ou Sébastien Minette </a:t>
            </a:r>
            <a:endParaRPr lang="fr-FR" sz="1600" i="1" dirty="0"/>
          </a:p>
          <a:p>
            <a:r>
              <a:rPr lang="fr-FR" sz="1600" i="1" dirty="0" smtClean="0"/>
              <a:t>	</a:t>
            </a:r>
            <a:r>
              <a:rPr lang="fr-FR" sz="1600" i="1" dirty="0">
                <a:solidFill>
                  <a:srgbClr val="C00000"/>
                </a:solidFill>
                <a:sym typeface="Wingdings" panose="05000000000000000000" pitchFamily="2" charset="2"/>
              </a:rPr>
              <a:t> </a:t>
            </a:r>
            <a:r>
              <a:rPr lang="fr-FR" sz="1600" i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fr-FR" sz="1600" i="1" dirty="0" smtClean="0">
                <a:solidFill>
                  <a:srgbClr val="C00000"/>
                </a:solidFill>
              </a:rPr>
              <a:t>priorité au réseau Chambres</a:t>
            </a:r>
            <a:endParaRPr lang="fr-FR" i="1" dirty="0" smtClean="0">
              <a:solidFill>
                <a:srgbClr val="C00000"/>
              </a:solidFill>
            </a:endParaRPr>
          </a:p>
          <a:p>
            <a:r>
              <a:rPr lang="fr-FR" dirty="0" smtClean="0"/>
              <a:t>	</a:t>
            </a:r>
            <a:r>
              <a:rPr lang="fr-FR" i="1" dirty="0">
                <a:solidFill>
                  <a:schemeClr val="tx2"/>
                </a:solidFill>
                <a:sym typeface="Wingdings" panose="05000000000000000000" pitchFamily="2" charset="2"/>
              </a:rPr>
              <a:t> </a:t>
            </a:r>
            <a:r>
              <a:rPr lang="fr-FR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Exercice pédagogique pour étudiants</a:t>
            </a:r>
            <a:endParaRPr lang="fr-FR" dirty="0" smtClean="0"/>
          </a:p>
          <a:p>
            <a:r>
              <a:rPr lang="fr-FR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	 Diaporama pédagogique pour réaliser des formations sur MERCI</a:t>
            </a:r>
          </a:p>
          <a:p>
            <a:r>
              <a:rPr lang="fr-FR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	 Posters</a:t>
            </a:r>
            <a:endParaRPr lang="fr-FR" dirty="0" smtClean="0"/>
          </a:p>
        </p:txBody>
      </p:sp>
      <p:sp>
        <p:nvSpPr>
          <p:cNvPr id="3" name="ZoneTexte 2"/>
          <p:cNvSpPr txBox="1"/>
          <p:nvPr/>
        </p:nvSpPr>
        <p:spPr>
          <a:xfrm>
            <a:off x="4067944" y="4973106"/>
            <a:ext cx="4700767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sebastien.minette@na.chambagri.fr</a:t>
            </a:r>
            <a:endParaRPr lang="fr-F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94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6" descr=".ep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18" descr=".ep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3" name="Picture 14" descr="Picture 14"/>
          <p:cNvPicPr>
            <a:picLocks noChangeAspect="1"/>
          </p:cNvPicPr>
          <p:nvPr/>
        </p:nvPicPr>
        <p:blipFill rotWithShape="1">
          <a:blip r:embed="rId2">
            <a:extLst/>
          </a:blip>
          <a:srcRect r="29377"/>
          <a:stretch/>
        </p:blipFill>
        <p:spPr>
          <a:xfrm>
            <a:off x="2555776" y="2775057"/>
            <a:ext cx="4320480" cy="3098383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" y="5115418"/>
            <a:ext cx="1253942" cy="1317033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740352" y="6474445"/>
            <a:ext cx="1572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26 juin 2025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59669" y="878596"/>
            <a:ext cx="7598585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600" b="1" dirty="0" smtClean="0">
                <a:solidFill>
                  <a:srgbClr val="000099"/>
                </a:solidFill>
                <a:latin typeface="+mj-lt"/>
              </a:rPr>
              <a:t>C’est quoi MERCI ?</a:t>
            </a:r>
            <a:endParaRPr lang="fr-FR" sz="3600" b="1" dirty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3491880" y="6021288"/>
            <a:ext cx="25202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fr-FR" sz="1400" b="1" dirty="0" smtClean="0">
                <a:solidFill>
                  <a:srgbClr val="000099"/>
                </a:solidFill>
              </a:rPr>
              <a:t>Webinaire – projet FNMPP</a:t>
            </a:r>
            <a:endParaRPr lang="fr-FR" sz="1400" b="1" dirty="0">
              <a:solidFill>
                <a:srgbClr val="000099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3106799"/>
            <a:ext cx="989667" cy="102073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072" y="4127532"/>
            <a:ext cx="1092097" cy="107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06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Google Shape;147;p4"/>
          <p:cNvSpPr txBox="1"/>
          <p:nvPr/>
        </p:nvSpPr>
        <p:spPr>
          <a:xfrm>
            <a:off x="1765288" y="82319"/>
            <a:ext cx="7192807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C’est quoi MERCI ?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2" y="1465316"/>
            <a:ext cx="5867293" cy="3467917"/>
          </a:xfrm>
          <a:prstGeom prst="rect">
            <a:avLst/>
          </a:prstGeom>
        </p:spPr>
      </p:pic>
      <p:sp>
        <p:nvSpPr>
          <p:cNvPr id="8" name="Rectangle à coins arrondis 1"/>
          <p:cNvSpPr/>
          <p:nvPr/>
        </p:nvSpPr>
        <p:spPr>
          <a:xfrm>
            <a:off x="939353" y="1968829"/>
            <a:ext cx="3078342" cy="1317996"/>
          </a:xfrm>
          <a:custGeom>
            <a:avLst/>
            <a:gdLst>
              <a:gd name="connsiteX0" fmla="*/ 0 w 2817957"/>
              <a:gd name="connsiteY0" fmla="*/ 128278 h 769651"/>
              <a:gd name="connsiteX1" fmla="*/ 128278 w 2817957"/>
              <a:gd name="connsiteY1" fmla="*/ 0 h 769651"/>
              <a:gd name="connsiteX2" fmla="*/ 469660 w 2817957"/>
              <a:gd name="connsiteY2" fmla="*/ 0 h 769651"/>
              <a:gd name="connsiteX3" fmla="*/ 469660 w 2817957"/>
              <a:gd name="connsiteY3" fmla="*/ 0 h 769651"/>
              <a:gd name="connsiteX4" fmla="*/ 1174149 w 2817957"/>
              <a:gd name="connsiteY4" fmla="*/ 0 h 769651"/>
              <a:gd name="connsiteX5" fmla="*/ 2689679 w 2817957"/>
              <a:gd name="connsiteY5" fmla="*/ 0 h 769651"/>
              <a:gd name="connsiteX6" fmla="*/ 2817957 w 2817957"/>
              <a:gd name="connsiteY6" fmla="*/ 128278 h 769651"/>
              <a:gd name="connsiteX7" fmla="*/ 2817957 w 2817957"/>
              <a:gd name="connsiteY7" fmla="*/ 448963 h 769651"/>
              <a:gd name="connsiteX8" fmla="*/ 2817957 w 2817957"/>
              <a:gd name="connsiteY8" fmla="*/ 448963 h 769651"/>
              <a:gd name="connsiteX9" fmla="*/ 2817957 w 2817957"/>
              <a:gd name="connsiteY9" fmla="*/ 641376 h 769651"/>
              <a:gd name="connsiteX10" fmla="*/ 2817957 w 2817957"/>
              <a:gd name="connsiteY10" fmla="*/ 641373 h 769651"/>
              <a:gd name="connsiteX11" fmla="*/ 2689679 w 2817957"/>
              <a:gd name="connsiteY11" fmla="*/ 769651 h 769651"/>
              <a:gd name="connsiteX12" fmla="*/ 1174149 w 2817957"/>
              <a:gd name="connsiteY12" fmla="*/ 769651 h 769651"/>
              <a:gd name="connsiteX13" fmla="*/ 411704 w 2817957"/>
              <a:gd name="connsiteY13" fmla="*/ 1131880 h 769651"/>
              <a:gd name="connsiteX14" fmla="*/ 469660 w 2817957"/>
              <a:gd name="connsiteY14" fmla="*/ 769651 h 769651"/>
              <a:gd name="connsiteX15" fmla="*/ 128278 w 2817957"/>
              <a:gd name="connsiteY15" fmla="*/ 769651 h 769651"/>
              <a:gd name="connsiteX16" fmla="*/ 0 w 2817957"/>
              <a:gd name="connsiteY16" fmla="*/ 641373 h 769651"/>
              <a:gd name="connsiteX17" fmla="*/ 0 w 2817957"/>
              <a:gd name="connsiteY17" fmla="*/ 641376 h 769651"/>
              <a:gd name="connsiteX18" fmla="*/ 0 w 2817957"/>
              <a:gd name="connsiteY18" fmla="*/ 448963 h 769651"/>
              <a:gd name="connsiteX19" fmla="*/ 0 w 2817957"/>
              <a:gd name="connsiteY19" fmla="*/ 448963 h 769651"/>
              <a:gd name="connsiteX20" fmla="*/ 0 w 2817957"/>
              <a:gd name="connsiteY20" fmla="*/ 128278 h 769651"/>
              <a:gd name="connsiteX0" fmla="*/ 0 w 2817957"/>
              <a:gd name="connsiteY0" fmla="*/ 128278 h 1131880"/>
              <a:gd name="connsiteX1" fmla="*/ 128278 w 2817957"/>
              <a:gd name="connsiteY1" fmla="*/ 0 h 1131880"/>
              <a:gd name="connsiteX2" fmla="*/ 469660 w 2817957"/>
              <a:gd name="connsiteY2" fmla="*/ 0 h 1131880"/>
              <a:gd name="connsiteX3" fmla="*/ 469660 w 2817957"/>
              <a:gd name="connsiteY3" fmla="*/ 0 h 1131880"/>
              <a:gd name="connsiteX4" fmla="*/ 1174149 w 2817957"/>
              <a:gd name="connsiteY4" fmla="*/ 0 h 1131880"/>
              <a:gd name="connsiteX5" fmla="*/ 2689679 w 2817957"/>
              <a:gd name="connsiteY5" fmla="*/ 0 h 1131880"/>
              <a:gd name="connsiteX6" fmla="*/ 2817957 w 2817957"/>
              <a:gd name="connsiteY6" fmla="*/ 128278 h 1131880"/>
              <a:gd name="connsiteX7" fmla="*/ 2817957 w 2817957"/>
              <a:gd name="connsiteY7" fmla="*/ 448963 h 1131880"/>
              <a:gd name="connsiteX8" fmla="*/ 2817957 w 2817957"/>
              <a:gd name="connsiteY8" fmla="*/ 448963 h 1131880"/>
              <a:gd name="connsiteX9" fmla="*/ 2817957 w 2817957"/>
              <a:gd name="connsiteY9" fmla="*/ 641376 h 1131880"/>
              <a:gd name="connsiteX10" fmla="*/ 2817957 w 2817957"/>
              <a:gd name="connsiteY10" fmla="*/ 641373 h 1131880"/>
              <a:gd name="connsiteX11" fmla="*/ 2689679 w 2817957"/>
              <a:gd name="connsiteY11" fmla="*/ 769651 h 1131880"/>
              <a:gd name="connsiteX12" fmla="*/ 728875 w 2817957"/>
              <a:gd name="connsiteY12" fmla="*/ 769651 h 1131880"/>
              <a:gd name="connsiteX13" fmla="*/ 411704 w 2817957"/>
              <a:gd name="connsiteY13" fmla="*/ 1131880 h 1131880"/>
              <a:gd name="connsiteX14" fmla="*/ 469660 w 2817957"/>
              <a:gd name="connsiteY14" fmla="*/ 769651 h 1131880"/>
              <a:gd name="connsiteX15" fmla="*/ 128278 w 2817957"/>
              <a:gd name="connsiteY15" fmla="*/ 769651 h 1131880"/>
              <a:gd name="connsiteX16" fmla="*/ 0 w 2817957"/>
              <a:gd name="connsiteY16" fmla="*/ 641373 h 1131880"/>
              <a:gd name="connsiteX17" fmla="*/ 0 w 2817957"/>
              <a:gd name="connsiteY17" fmla="*/ 641376 h 1131880"/>
              <a:gd name="connsiteX18" fmla="*/ 0 w 2817957"/>
              <a:gd name="connsiteY18" fmla="*/ 448963 h 1131880"/>
              <a:gd name="connsiteX19" fmla="*/ 0 w 2817957"/>
              <a:gd name="connsiteY19" fmla="*/ 448963 h 1131880"/>
              <a:gd name="connsiteX20" fmla="*/ 0 w 2817957"/>
              <a:gd name="connsiteY20" fmla="*/ 128278 h 1131880"/>
              <a:gd name="connsiteX0" fmla="*/ 0 w 2817957"/>
              <a:gd name="connsiteY0" fmla="*/ 128278 h 1125653"/>
              <a:gd name="connsiteX1" fmla="*/ 128278 w 2817957"/>
              <a:gd name="connsiteY1" fmla="*/ 0 h 1125653"/>
              <a:gd name="connsiteX2" fmla="*/ 469660 w 2817957"/>
              <a:gd name="connsiteY2" fmla="*/ 0 h 1125653"/>
              <a:gd name="connsiteX3" fmla="*/ 469660 w 2817957"/>
              <a:gd name="connsiteY3" fmla="*/ 0 h 1125653"/>
              <a:gd name="connsiteX4" fmla="*/ 1174149 w 2817957"/>
              <a:gd name="connsiteY4" fmla="*/ 0 h 1125653"/>
              <a:gd name="connsiteX5" fmla="*/ 2689679 w 2817957"/>
              <a:gd name="connsiteY5" fmla="*/ 0 h 1125653"/>
              <a:gd name="connsiteX6" fmla="*/ 2817957 w 2817957"/>
              <a:gd name="connsiteY6" fmla="*/ 128278 h 1125653"/>
              <a:gd name="connsiteX7" fmla="*/ 2817957 w 2817957"/>
              <a:gd name="connsiteY7" fmla="*/ 448963 h 1125653"/>
              <a:gd name="connsiteX8" fmla="*/ 2817957 w 2817957"/>
              <a:gd name="connsiteY8" fmla="*/ 448963 h 1125653"/>
              <a:gd name="connsiteX9" fmla="*/ 2817957 w 2817957"/>
              <a:gd name="connsiteY9" fmla="*/ 641376 h 1125653"/>
              <a:gd name="connsiteX10" fmla="*/ 2817957 w 2817957"/>
              <a:gd name="connsiteY10" fmla="*/ 641373 h 1125653"/>
              <a:gd name="connsiteX11" fmla="*/ 2689679 w 2817957"/>
              <a:gd name="connsiteY11" fmla="*/ 769651 h 1125653"/>
              <a:gd name="connsiteX12" fmla="*/ 728875 w 2817957"/>
              <a:gd name="connsiteY12" fmla="*/ 769651 h 1125653"/>
              <a:gd name="connsiteX13" fmla="*/ 683973 w 2817957"/>
              <a:gd name="connsiteY13" fmla="*/ 1125653 h 1125653"/>
              <a:gd name="connsiteX14" fmla="*/ 469660 w 2817957"/>
              <a:gd name="connsiteY14" fmla="*/ 769651 h 1125653"/>
              <a:gd name="connsiteX15" fmla="*/ 128278 w 2817957"/>
              <a:gd name="connsiteY15" fmla="*/ 769651 h 1125653"/>
              <a:gd name="connsiteX16" fmla="*/ 0 w 2817957"/>
              <a:gd name="connsiteY16" fmla="*/ 641373 h 1125653"/>
              <a:gd name="connsiteX17" fmla="*/ 0 w 2817957"/>
              <a:gd name="connsiteY17" fmla="*/ 641376 h 1125653"/>
              <a:gd name="connsiteX18" fmla="*/ 0 w 2817957"/>
              <a:gd name="connsiteY18" fmla="*/ 448963 h 1125653"/>
              <a:gd name="connsiteX19" fmla="*/ 0 w 2817957"/>
              <a:gd name="connsiteY19" fmla="*/ 448963 h 1125653"/>
              <a:gd name="connsiteX20" fmla="*/ 0 w 2817957"/>
              <a:gd name="connsiteY20" fmla="*/ 128278 h 1125653"/>
              <a:gd name="connsiteX0" fmla="*/ 0 w 2817957"/>
              <a:gd name="connsiteY0" fmla="*/ 128278 h 1125653"/>
              <a:gd name="connsiteX1" fmla="*/ 128278 w 2817957"/>
              <a:gd name="connsiteY1" fmla="*/ 0 h 1125653"/>
              <a:gd name="connsiteX2" fmla="*/ 469660 w 2817957"/>
              <a:gd name="connsiteY2" fmla="*/ 0 h 1125653"/>
              <a:gd name="connsiteX3" fmla="*/ 469660 w 2817957"/>
              <a:gd name="connsiteY3" fmla="*/ 0 h 1125653"/>
              <a:gd name="connsiteX4" fmla="*/ 1174149 w 2817957"/>
              <a:gd name="connsiteY4" fmla="*/ 0 h 1125653"/>
              <a:gd name="connsiteX5" fmla="*/ 2689679 w 2817957"/>
              <a:gd name="connsiteY5" fmla="*/ 0 h 1125653"/>
              <a:gd name="connsiteX6" fmla="*/ 2817957 w 2817957"/>
              <a:gd name="connsiteY6" fmla="*/ 128278 h 1125653"/>
              <a:gd name="connsiteX7" fmla="*/ 2817957 w 2817957"/>
              <a:gd name="connsiteY7" fmla="*/ 448963 h 1125653"/>
              <a:gd name="connsiteX8" fmla="*/ 2817957 w 2817957"/>
              <a:gd name="connsiteY8" fmla="*/ 448963 h 1125653"/>
              <a:gd name="connsiteX9" fmla="*/ 2817957 w 2817957"/>
              <a:gd name="connsiteY9" fmla="*/ 641376 h 1125653"/>
              <a:gd name="connsiteX10" fmla="*/ 2817957 w 2817957"/>
              <a:gd name="connsiteY10" fmla="*/ 641373 h 1125653"/>
              <a:gd name="connsiteX11" fmla="*/ 2689679 w 2817957"/>
              <a:gd name="connsiteY11" fmla="*/ 769651 h 1125653"/>
              <a:gd name="connsiteX12" fmla="*/ 728875 w 2817957"/>
              <a:gd name="connsiteY12" fmla="*/ 769651 h 1125653"/>
              <a:gd name="connsiteX13" fmla="*/ 528390 w 2817957"/>
              <a:gd name="connsiteY13" fmla="*/ 1125653 h 1125653"/>
              <a:gd name="connsiteX14" fmla="*/ 469660 w 2817957"/>
              <a:gd name="connsiteY14" fmla="*/ 769651 h 1125653"/>
              <a:gd name="connsiteX15" fmla="*/ 128278 w 2817957"/>
              <a:gd name="connsiteY15" fmla="*/ 769651 h 1125653"/>
              <a:gd name="connsiteX16" fmla="*/ 0 w 2817957"/>
              <a:gd name="connsiteY16" fmla="*/ 641373 h 1125653"/>
              <a:gd name="connsiteX17" fmla="*/ 0 w 2817957"/>
              <a:gd name="connsiteY17" fmla="*/ 641376 h 1125653"/>
              <a:gd name="connsiteX18" fmla="*/ 0 w 2817957"/>
              <a:gd name="connsiteY18" fmla="*/ 448963 h 1125653"/>
              <a:gd name="connsiteX19" fmla="*/ 0 w 2817957"/>
              <a:gd name="connsiteY19" fmla="*/ 448963 h 1125653"/>
              <a:gd name="connsiteX20" fmla="*/ 0 w 2817957"/>
              <a:gd name="connsiteY20" fmla="*/ 128278 h 1125653"/>
              <a:gd name="connsiteX0" fmla="*/ 0 w 2817957"/>
              <a:gd name="connsiteY0" fmla="*/ 128278 h 1340085"/>
              <a:gd name="connsiteX1" fmla="*/ 128278 w 2817957"/>
              <a:gd name="connsiteY1" fmla="*/ 0 h 1340085"/>
              <a:gd name="connsiteX2" fmla="*/ 469660 w 2817957"/>
              <a:gd name="connsiteY2" fmla="*/ 0 h 1340085"/>
              <a:gd name="connsiteX3" fmla="*/ 469660 w 2817957"/>
              <a:gd name="connsiteY3" fmla="*/ 0 h 1340085"/>
              <a:gd name="connsiteX4" fmla="*/ 1174149 w 2817957"/>
              <a:gd name="connsiteY4" fmla="*/ 0 h 1340085"/>
              <a:gd name="connsiteX5" fmla="*/ 2689679 w 2817957"/>
              <a:gd name="connsiteY5" fmla="*/ 0 h 1340085"/>
              <a:gd name="connsiteX6" fmla="*/ 2817957 w 2817957"/>
              <a:gd name="connsiteY6" fmla="*/ 128278 h 1340085"/>
              <a:gd name="connsiteX7" fmla="*/ 2817957 w 2817957"/>
              <a:gd name="connsiteY7" fmla="*/ 448963 h 1340085"/>
              <a:gd name="connsiteX8" fmla="*/ 2817957 w 2817957"/>
              <a:gd name="connsiteY8" fmla="*/ 448963 h 1340085"/>
              <a:gd name="connsiteX9" fmla="*/ 2817957 w 2817957"/>
              <a:gd name="connsiteY9" fmla="*/ 641376 h 1340085"/>
              <a:gd name="connsiteX10" fmla="*/ 2817957 w 2817957"/>
              <a:gd name="connsiteY10" fmla="*/ 641373 h 1340085"/>
              <a:gd name="connsiteX11" fmla="*/ 2689679 w 2817957"/>
              <a:gd name="connsiteY11" fmla="*/ 769651 h 1340085"/>
              <a:gd name="connsiteX12" fmla="*/ 728875 w 2817957"/>
              <a:gd name="connsiteY12" fmla="*/ 769651 h 1340085"/>
              <a:gd name="connsiteX13" fmla="*/ 455691 w 2817957"/>
              <a:gd name="connsiteY13" fmla="*/ 1340085 h 1340085"/>
              <a:gd name="connsiteX14" fmla="*/ 469660 w 2817957"/>
              <a:gd name="connsiteY14" fmla="*/ 769651 h 1340085"/>
              <a:gd name="connsiteX15" fmla="*/ 128278 w 2817957"/>
              <a:gd name="connsiteY15" fmla="*/ 769651 h 1340085"/>
              <a:gd name="connsiteX16" fmla="*/ 0 w 2817957"/>
              <a:gd name="connsiteY16" fmla="*/ 641373 h 1340085"/>
              <a:gd name="connsiteX17" fmla="*/ 0 w 2817957"/>
              <a:gd name="connsiteY17" fmla="*/ 641376 h 1340085"/>
              <a:gd name="connsiteX18" fmla="*/ 0 w 2817957"/>
              <a:gd name="connsiteY18" fmla="*/ 448963 h 1340085"/>
              <a:gd name="connsiteX19" fmla="*/ 0 w 2817957"/>
              <a:gd name="connsiteY19" fmla="*/ 448963 h 1340085"/>
              <a:gd name="connsiteX20" fmla="*/ 0 w 2817957"/>
              <a:gd name="connsiteY20" fmla="*/ 128278 h 1340085"/>
              <a:gd name="connsiteX0" fmla="*/ 0 w 2817957"/>
              <a:gd name="connsiteY0" fmla="*/ 128278 h 1803800"/>
              <a:gd name="connsiteX1" fmla="*/ 128278 w 2817957"/>
              <a:gd name="connsiteY1" fmla="*/ 0 h 1803800"/>
              <a:gd name="connsiteX2" fmla="*/ 469660 w 2817957"/>
              <a:gd name="connsiteY2" fmla="*/ 0 h 1803800"/>
              <a:gd name="connsiteX3" fmla="*/ 469660 w 2817957"/>
              <a:gd name="connsiteY3" fmla="*/ 0 h 1803800"/>
              <a:gd name="connsiteX4" fmla="*/ 1174149 w 2817957"/>
              <a:gd name="connsiteY4" fmla="*/ 0 h 1803800"/>
              <a:gd name="connsiteX5" fmla="*/ 2689679 w 2817957"/>
              <a:gd name="connsiteY5" fmla="*/ 0 h 1803800"/>
              <a:gd name="connsiteX6" fmla="*/ 2817957 w 2817957"/>
              <a:gd name="connsiteY6" fmla="*/ 128278 h 1803800"/>
              <a:gd name="connsiteX7" fmla="*/ 2817957 w 2817957"/>
              <a:gd name="connsiteY7" fmla="*/ 448963 h 1803800"/>
              <a:gd name="connsiteX8" fmla="*/ 2817957 w 2817957"/>
              <a:gd name="connsiteY8" fmla="*/ 448963 h 1803800"/>
              <a:gd name="connsiteX9" fmla="*/ 2817957 w 2817957"/>
              <a:gd name="connsiteY9" fmla="*/ 641376 h 1803800"/>
              <a:gd name="connsiteX10" fmla="*/ 2817957 w 2817957"/>
              <a:gd name="connsiteY10" fmla="*/ 641373 h 1803800"/>
              <a:gd name="connsiteX11" fmla="*/ 2689679 w 2817957"/>
              <a:gd name="connsiteY11" fmla="*/ 769651 h 1803800"/>
              <a:gd name="connsiteX12" fmla="*/ 728875 w 2817957"/>
              <a:gd name="connsiteY12" fmla="*/ 769651 h 1803800"/>
              <a:gd name="connsiteX13" fmla="*/ 426078 w 2817957"/>
              <a:gd name="connsiteY13" fmla="*/ 1803800 h 1803800"/>
              <a:gd name="connsiteX14" fmla="*/ 469660 w 2817957"/>
              <a:gd name="connsiteY14" fmla="*/ 769651 h 1803800"/>
              <a:gd name="connsiteX15" fmla="*/ 128278 w 2817957"/>
              <a:gd name="connsiteY15" fmla="*/ 769651 h 1803800"/>
              <a:gd name="connsiteX16" fmla="*/ 0 w 2817957"/>
              <a:gd name="connsiteY16" fmla="*/ 641373 h 1803800"/>
              <a:gd name="connsiteX17" fmla="*/ 0 w 2817957"/>
              <a:gd name="connsiteY17" fmla="*/ 641376 h 1803800"/>
              <a:gd name="connsiteX18" fmla="*/ 0 w 2817957"/>
              <a:gd name="connsiteY18" fmla="*/ 448963 h 1803800"/>
              <a:gd name="connsiteX19" fmla="*/ 0 w 2817957"/>
              <a:gd name="connsiteY19" fmla="*/ 448963 h 1803800"/>
              <a:gd name="connsiteX20" fmla="*/ 0 w 2817957"/>
              <a:gd name="connsiteY20" fmla="*/ 128278 h 1803800"/>
              <a:gd name="connsiteX0" fmla="*/ 0 w 2817957"/>
              <a:gd name="connsiteY0" fmla="*/ 128278 h 1968032"/>
              <a:gd name="connsiteX1" fmla="*/ 128278 w 2817957"/>
              <a:gd name="connsiteY1" fmla="*/ 0 h 1968032"/>
              <a:gd name="connsiteX2" fmla="*/ 469660 w 2817957"/>
              <a:gd name="connsiteY2" fmla="*/ 0 h 1968032"/>
              <a:gd name="connsiteX3" fmla="*/ 469660 w 2817957"/>
              <a:gd name="connsiteY3" fmla="*/ 0 h 1968032"/>
              <a:gd name="connsiteX4" fmla="*/ 1174149 w 2817957"/>
              <a:gd name="connsiteY4" fmla="*/ 0 h 1968032"/>
              <a:gd name="connsiteX5" fmla="*/ 2689679 w 2817957"/>
              <a:gd name="connsiteY5" fmla="*/ 0 h 1968032"/>
              <a:gd name="connsiteX6" fmla="*/ 2817957 w 2817957"/>
              <a:gd name="connsiteY6" fmla="*/ 128278 h 1968032"/>
              <a:gd name="connsiteX7" fmla="*/ 2817957 w 2817957"/>
              <a:gd name="connsiteY7" fmla="*/ 448963 h 1968032"/>
              <a:gd name="connsiteX8" fmla="*/ 2817957 w 2817957"/>
              <a:gd name="connsiteY8" fmla="*/ 448963 h 1968032"/>
              <a:gd name="connsiteX9" fmla="*/ 2817957 w 2817957"/>
              <a:gd name="connsiteY9" fmla="*/ 641376 h 1968032"/>
              <a:gd name="connsiteX10" fmla="*/ 2817957 w 2817957"/>
              <a:gd name="connsiteY10" fmla="*/ 641373 h 1968032"/>
              <a:gd name="connsiteX11" fmla="*/ 2689679 w 2817957"/>
              <a:gd name="connsiteY11" fmla="*/ 769651 h 1968032"/>
              <a:gd name="connsiteX12" fmla="*/ 728875 w 2817957"/>
              <a:gd name="connsiteY12" fmla="*/ 769651 h 1968032"/>
              <a:gd name="connsiteX13" fmla="*/ 402388 w 2817957"/>
              <a:gd name="connsiteY13" fmla="*/ 1968032 h 1968032"/>
              <a:gd name="connsiteX14" fmla="*/ 469660 w 2817957"/>
              <a:gd name="connsiteY14" fmla="*/ 769651 h 1968032"/>
              <a:gd name="connsiteX15" fmla="*/ 128278 w 2817957"/>
              <a:gd name="connsiteY15" fmla="*/ 769651 h 1968032"/>
              <a:gd name="connsiteX16" fmla="*/ 0 w 2817957"/>
              <a:gd name="connsiteY16" fmla="*/ 641373 h 1968032"/>
              <a:gd name="connsiteX17" fmla="*/ 0 w 2817957"/>
              <a:gd name="connsiteY17" fmla="*/ 641376 h 1968032"/>
              <a:gd name="connsiteX18" fmla="*/ 0 w 2817957"/>
              <a:gd name="connsiteY18" fmla="*/ 448963 h 1968032"/>
              <a:gd name="connsiteX19" fmla="*/ 0 w 2817957"/>
              <a:gd name="connsiteY19" fmla="*/ 448963 h 1968032"/>
              <a:gd name="connsiteX20" fmla="*/ 0 w 2817957"/>
              <a:gd name="connsiteY20" fmla="*/ 128278 h 1968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17957" h="1968032">
                <a:moveTo>
                  <a:pt x="0" y="128278"/>
                </a:moveTo>
                <a:cubicBezTo>
                  <a:pt x="0" y="57432"/>
                  <a:pt x="57432" y="0"/>
                  <a:pt x="128278" y="0"/>
                </a:cubicBezTo>
                <a:lnTo>
                  <a:pt x="469660" y="0"/>
                </a:lnTo>
                <a:lnTo>
                  <a:pt x="469660" y="0"/>
                </a:lnTo>
                <a:lnTo>
                  <a:pt x="1174149" y="0"/>
                </a:lnTo>
                <a:lnTo>
                  <a:pt x="2689679" y="0"/>
                </a:lnTo>
                <a:cubicBezTo>
                  <a:pt x="2760525" y="0"/>
                  <a:pt x="2817957" y="57432"/>
                  <a:pt x="2817957" y="128278"/>
                </a:cubicBezTo>
                <a:lnTo>
                  <a:pt x="2817957" y="448963"/>
                </a:lnTo>
                <a:lnTo>
                  <a:pt x="2817957" y="448963"/>
                </a:lnTo>
                <a:lnTo>
                  <a:pt x="2817957" y="641376"/>
                </a:lnTo>
                <a:lnTo>
                  <a:pt x="2817957" y="641373"/>
                </a:lnTo>
                <a:cubicBezTo>
                  <a:pt x="2817957" y="712219"/>
                  <a:pt x="2760525" y="769651"/>
                  <a:pt x="2689679" y="769651"/>
                </a:cubicBezTo>
                <a:lnTo>
                  <a:pt x="728875" y="769651"/>
                </a:lnTo>
                <a:lnTo>
                  <a:pt x="402388" y="1968032"/>
                </a:lnTo>
                <a:lnTo>
                  <a:pt x="469660" y="769651"/>
                </a:lnTo>
                <a:lnTo>
                  <a:pt x="128278" y="769651"/>
                </a:lnTo>
                <a:cubicBezTo>
                  <a:pt x="57432" y="769651"/>
                  <a:pt x="0" y="712219"/>
                  <a:pt x="0" y="641373"/>
                </a:cubicBezTo>
                <a:lnTo>
                  <a:pt x="0" y="641376"/>
                </a:lnTo>
                <a:lnTo>
                  <a:pt x="0" y="448963"/>
                </a:lnTo>
                <a:lnTo>
                  <a:pt x="0" y="448963"/>
                </a:lnTo>
                <a:lnTo>
                  <a:pt x="0" y="128278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sz="1400" dirty="0"/>
              <a:t>Ceci est une usine « d’azote naturel »</a:t>
            </a:r>
          </a:p>
          <a:p>
            <a:pPr algn="ctr"/>
            <a:r>
              <a:rPr lang="fr-FR" sz="1400" i="1" dirty="0"/>
              <a:t>(légumineuses )</a:t>
            </a:r>
          </a:p>
        </p:txBody>
      </p:sp>
      <p:sp>
        <p:nvSpPr>
          <p:cNvPr id="9" name="Rectangle à coins arrondis 1"/>
          <p:cNvSpPr/>
          <p:nvPr/>
        </p:nvSpPr>
        <p:spPr>
          <a:xfrm>
            <a:off x="253120" y="3771505"/>
            <a:ext cx="3024336" cy="948329"/>
          </a:xfrm>
          <a:custGeom>
            <a:avLst/>
            <a:gdLst>
              <a:gd name="connsiteX0" fmla="*/ 0 w 2817957"/>
              <a:gd name="connsiteY0" fmla="*/ 128278 h 769651"/>
              <a:gd name="connsiteX1" fmla="*/ 128278 w 2817957"/>
              <a:gd name="connsiteY1" fmla="*/ 0 h 769651"/>
              <a:gd name="connsiteX2" fmla="*/ 469660 w 2817957"/>
              <a:gd name="connsiteY2" fmla="*/ 0 h 769651"/>
              <a:gd name="connsiteX3" fmla="*/ 469660 w 2817957"/>
              <a:gd name="connsiteY3" fmla="*/ 0 h 769651"/>
              <a:gd name="connsiteX4" fmla="*/ 1174149 w 2817957"/>
              <a:gd name="connsiteY4" fmla="*/ 0 h 769651"/>
              <a:gd name="connsiteX5" fmla="*/ 2689679 w 2817957"/>
              <a:gd name="connsiteY5" fmla="*/ 0 h 769651"/>
              <a:gd name="connsiteX6" fmla="*/ 2817957 w 2817957"/>
              <a:gd name="connsiteY6" fmla="*/ 128278 h 769651"/>
              <a:gd name="connsiteX7" fmla="*/ 2817957 w 2817957"/>
              <a:gd name="connsiteY7" fmla="*/ 448963 h 769651"/>
              <a:gd name="connsiteX8" fmla="*/ 2817957 w 2817957"/>
              <a:gd name="connsiteY8" fmla="*/ 448963 h 769651"/>
              <a:gd name="connsiteX9" fmla="*/ 2817957 w 2817957"/>
              <a:gd name="connsiteY9" fmla="*/ 641376 h 769651"/>
              <a:gd name="connsiteX10" fmla="*/ 2817957 w 2817957"/>
              <a:gd name="connsiteY10" fmla="*/ 641373 h 769651"/>
              <a:gd name="connsiteX11" fmla="*/ 2689679 w 2817957"/>
              <a:gd name="connsiteY11" fmla="*/ 769651 h 769651"/>
              <a:gd name="connsiteX12" fmla="*/ 1174149 w 2817957"/>
              <a:gd name="connsiteY12" fmla="*/ 769651 h 769651"/>
              <a:gd name="connsiteX13" fmla="*/ 411704 w 2817957"/>
              <a:gd name="connsiteY13" fmla="*/ 1131880 h 769651"/>
              <a:gd name="connsiteX14" fmla="*/ 469660 w 2817957"/>
              <a:gd name="connsiteY14" fmla="*/ 769651 h 769651"/>
              <a:gd name="connsiteX15" fmla="*/ 128278 w 2817957"/>
              <a:gd name="connsiteY15" fmla="*/ 769651 h 769651"/>
              <a:gd name="connsiteX16" fmla="*/ 0 w 2817957"/>
              <a:gd name="connsiteY16" fmla="*/ 641373 h 769651"/>
              <a:gd name="connsiteX17" fmla="*/ 0 w 2817957"/>
              <a:gd name="connsiteY17" fmla="*/ 641376 h 769651"/>
              <a:gd name="connsiteX18" fmla="*/ 0 w 2817957"/>
              <a:gd name="connsiteY18" fmla="*/ 448963 h 769651"/>
              <a:gd name="connsiteX19" fmla="*/ 0 w 2817957"/>
              <a:gd name="connsiteY19" fmla="*/ 448963 h 769651"/>
              <a:gd name="connsiteX20" fmla="*/ 0 w 2817957"/>
              <a:gd name="connsiteY20" fmla="*/ 128278 h 769651"/>
              <a:gd name="connsiteX0" fmla="*/ 0 w 2817957"/>
              <a:gd name="connsiteY0" fmla="*/ 128278 h 1131880"/>
              <a:gd name="connsiteX1" fmla="*/ 128278 w 2817957"/>
              <a:gd name="connsiteY1" fmla="*/ 0 h 1131880"/>
              <a:gd name="connsiteX2" fmla="*/ 469660 w 2817957"/>
              <a:gd name="connsiteY2" fmla="*/ 0 h 1131880"/>
              <a:gd name="connsiteX3" fmla="*/ 469660 w 2817957"/>
              <a:gd name="connsiteY3" fmla="*/ 0 h 1131880"/>
              <a:gd name="connsiteX4" fmla="*/ 1174149 w 2817957"/>
              <a:gd name="connsiteY4" fmla="*/ 0 h 1131880"/>
              <a:gd name="connsiteX5" fmla="*/ 2689679 w 2817957"/>
              <a:gd name="connsiteY5" fmla="*/ 0 h 1131880"/>
              <a:gd name="connsiteX6" fmla="*/ 2817957 w 2817957"/>
              <a:gd name="connsiteY6" fmla="*/ 128278 h 1131880"/>
              <a:gd name="connsiteX7" fmla="*/ 2817957 w 2817957"/>
              <a:gd name="connsiteY7" fmla="*/ 448963 h 1131880"/>
              <a:gd name="connsiteX8" fmla="*/ 2817957 w 2817957"/>
              <a:gd name="connsiteY8" fmla="*/ 448963 h 1131880"/>
              <a:gd name="connsiteX9" fmla="*/ 2817957 w 2817957"/>
              <a:gd name="connsiteY9" fmla="*/ 641376 h 1131880"/>
              <a:gd name="connsiteX10" fmla="*/ 2817957 w 2817957"/>
              <a:gd name="connsiteY10" fmla="*/ 641373 h 1131880"/>
              <a:gd name="connsiteX11" fmla="*/ 2689679 w 2817957"/>
              <a:gd name="connsiteY11" fmla="*/ 769651 h 1131880"/>
              <a:gd name="connsiteX12" fmla="*/ 728875 w 2817957"/>
              <a:gd name="connsiteY12" fmla="*/ 769651 h 1131880"/>
              <a:gd name="connsiteX13" fmla="*/ 411704 w 2817957"/>
              <a:gd name="connsiteY13" fmla="*/ 1131880 h 1131880"/>
              <a:gd name="connsiteX14" fmla="*/ 469660 w 2817957"/>
              <a:gd name="connsiteY14" fmla="*/ 769651 h 1131880"/>
              <a:gd name="connsiteX15" fmla="*/ 128278 w 2817957"/>
              <a:gd name="connsiteY15" fmla="*/ 769651 h 1131880"/>
              <a:gd name="connsiteX16" fmla="*/ 0 w 2817957"/>
              <a:gd name="connsiteY16" fmla="*/ 641373 h 1131880"/>
              <a:gd name="connsiteX17" fmla="*/ 0 w 2817957"/>
              <a:gd name="connsiteY17" fmla="*/ 641376 h 1131880"/>
              <a:gd name="connsiteX18" fmla="*/ 0 w 2817957"/>
              <a:gd name="connsiteY18" fmla="*/ 448963 h 1131880"/>
              <a:gd name="connsiteX19" fmla="*/ 0 w 2817957"/>
              <a:gd name="connsiteY19" fmla="*/ 448963 h 1131880"/>
              <a:gd name="connsiteX20" fmla="*/ 0 w 2817957"/>
              <a:gd name="connsiteY20" fmla="*/ 128278 h 1131880"/>
              <a:gd name="connsiteX0" fmla="*/ 0 w 2817957"/>
              <a:gd name="connsiteY0" fmla="*/ 128278 h 1125653"/>
              <a:gd name="connsiteX1" fmla="*/ 128278 w 2817957"/>
              <a:gd name="connsiteY1" fmla="*/ 0 h 1125653"/>
              <a:gd name="connsiteX2" fmla="*/ 469660 w 2817957"/>
              <a:gd name="connsiteY2" fmla="*/ 0 h 1125653"/>
              <a:gd name="connsiteX3" fmla="*/ 469660 w 2817957"/>
              <a:gd name="connsiteY3" fmla="*/ 0 h 1125653"/>
              <a:gd name="connsiteX4" fmla="*/ 1174149 w 2817957"/>
              <a:gd name="connsiteY4" fmla="*/ 0 h 1125653"/>
              <a:gd name="connsiteX5" fmla="*/ 2689679 w 2817957"/>
              <a:gd name="connsiteY5" fmla="*/ 0 h 1125653"/>
              <a:gd name="connsiteX6" fmla="*/ 2817957 w 2817957"/>
              <a:gd name="connsiteY6" fmla="*/ 128278 h 1125653"/>
              <a:gd name="connsiteX7" fmla="*/ 2817957 w 2817957"/>
              <a:gd name="connsiteY7" fmla="*/ 448963 h 1125653"/>
              <a:gd name="connsiteX8" fmla="*/ 2817957 w 2817957"/>
              <a:gd name="connsiteY8" fmla="*/ 448963 h 1125653"/>
              <a:gd name="connsiteX9" fmla="*/ 2817957 w 2817957"/>
              <a:gd name="connsiteY9" fmla="*/ 641376 h 1125653"/>
              <a:gd name="connsiteX10" fmla="*/ 2817957 w 2817957"/>
              <a:gd name="connsiteY10" fmla="*/ 641373 h 1125653"/>
              <a:gd name="connsiteX11" fmla="*/ 2689679 w 2817957"/>
              <a:gd name="connsiteY11" fmla="*/ 769651 h 1125653"/>
              <a:gd name="connsiteX12" fmla="*/ 728875 w 2817957"/>
              <a:gd name="connsiteY12" fmla="*/ 769651 h 1125653"/>
              <a:gd name="connsiteX13" fmla="*/ 683973 w 2817957"/>
              <a:gd name="connsiteY13" fmla="*/ 1125653 h 1125653"/>
              <a:gd name="connsiteX14" fmla="*/ 469660 w 2817957"/>
              <a:gd name="connsiteY14" fmla="*/ 769651 h 1125653"/>
              <a:gd name="connsiteX15" fmla="*/ 128278 w 2817957"/>
              <a:gd name="connsiteY15" fmla="*/ 769651 h 1125653"/>
              <a:gd name="connsiteX16" fmla="*/ 0 w 2817957"/>
              <a:gd name="connsiteY16" fmla="*/ 641373 h 1125653"/>
              <a:gd name="connsiteX17" fmla="*/ 0 w 2817957"/>
              <a:gd name="connsiteY17" fmla="*/ 641376 h 1125653"/>
              <a:gd name="connsiteX18" fmla="*/ 0 w 2817957"/>
              <a:gd name="connsiteY18" fmla="*/ 448963 h 1125653"/>
              <a:gd name="connsiteX19" fmla="*/ 0 w 2817957"/>
              <a:gd name="connsiteY19" fmla="*/ 448963 h 1125653"/>
              <a:gd name="connsiteX20" fmla="*/ 0 w 2817957"/>
              <a:gd name="connsiteY20" fmla="*/ 128278 h 1125653"/>
              <a:gd name="connsiteX0" fmla="*/ 0 w 2817957"/>
              <a:gd name="connsiteY0" fmla="*/ 128278 h 1125653"/>
              <a:gd name="connsiteX1" fmla="*/ 128278 w 2817957"/>
              <a:gd name="connsiteY1" fmla="*/ 0 h 1125653"/>
              <a:gd name="connsiteX2" fmla="*/ 469660 w 2817957"/>
              <a:gd name="connsiteY2" fmla="*/ 0 h 1125653"/>
              <a:gd name="connsiteX3" fmla="*/ 469660 w 2817957"/>
              <a:gd name="connsiteY3" fmla="*/ 0 h 1125653"/>
              <a:gd name="connsiteX4" fmla="*/ 1174149 w 2817957"/>
              <a:gd name="connsiteY4" fmla="*/ 0 h 1125653"/>
              <a:gd name="connsiteX5" fmla="*/ 2689679 w 2817957"/>
              <a:gd name="connsiteY5" fmla="*/ 0 h 1125653"/>
              <a:gd name="connsiteX6" fmla="*/ 2817957 w 2817957"/>
              <a:gd name="connsiteY6" fmla="*/ 128278 h 1125653"/>
              <a:gd name="connsiteX7" fmla="*/ 2817957 w 2817957"/>
              <a:gd name="connsiteY7" fmla="*/ 448963 h 1125653"/>
              <a:gd name="connsiteX8" fmla="*/ 2817957 w 2817957"/>
              <a:gd name="connsiteY8" fmla="*/ 448963 h 1125653"/>
              <a:gd name="connsiteX9" fmla="*/ 2817957 w 2817957"/>
              <a:gd name="connsiteY9" fmla="*/ 641376 h 1125653"/>
              <a:gd name="connsiteX10" fmla="*/ 2817957 w 2817957"/>
              <a:gd name="connsiteY10" fmla="*/ 641373 h 1125653"/>
              <a:gd name="connsiteX11" fmla="*/ 2689679 w 2817957"/>
              <a:gd name="connsiteY11" fmla="*/ 769651 h 1125653"/>
              <a:gd name="connsiteX12" fmla="*/ 728875 w 2817957"/>
              <a:gd name="connsiteY12" fmla="*/ 769651 h 1125653"/>
              <a:gd name="connsiteX13" fmla="*/ 528390 w 2817957"/>
              <a:gd name="connsiteY13" fmla="*/ 1125653 h 1125653"/>
              <a:gd name="connsiteX14" fmla="*/ 469660 w 2817957"/>
              <a:gd name="connsiteY14" fmla="*/ 769651 h 1125653"/>
              <a:gd name="connsiteX15" fmla="*/ 128278 w 2817957"/>
              <a:gd name="connsiteY15" fmla="*/ 769651 h 1125653"/>
              <a:gd name="connsiteX16" fmla="*/ 0 w 2817957"/>
              <a:gd name="connsiteY16" fmla="*/ 641373 h 1125653"/>
              <a:gd name="connsiteX17" fmla="*/ 0 w 2817957"/>
              <a:gd name="connsiteY17" fmla="*/ 641376 h 1125653"/>
              <a:gd name="connsiteX18" fmla="*/ 0 w 2817957"/>
              <a:gd name="connsiteY18" fmla="*/ 448963 h 1125653"/>
              <a:gd name="connsiteX19" fmla="*/ 0 w 2817957"/>
              <a:gd name="connsiteY19" fmla="*/ 448963 h 1125653"/>
              <a:gd name="connsiteX20" fmla="*/ 0 w 2817957"/>
              <a:gd name="connsiteY20" fmla="*/ 128278 h 1125653"/>
              <a:gd name="connsiteX0" fmla="*/ 0 w 2817957"/>
              <a:gd name="connsiteY0" fmla="*/ 128278 h 1340085"/>
              <a:gd name="connsiteX1" fmla="*/ 128278 w 2817957"/>
              <a:gd name="connsiteY1" fmla="*/ 0 h 1340085"/>
              <a:gd name="connsiteX2" fmla="*/ 469660 w 2817957"/>
              <a:gd name="connsiteY2" fmla="*/ 0 h 1340085"/>
              <a:gd name="connsiteX3" fmla="*/ 469660 w 2817957"/>
              <a:gd name="connsiteY3" fmla="*/ 0 h 1340085"/>
              <a:gd name="connsiteX4" fmla="*/ 1174149 w 2817957"/>
              <a:gd name="connsiteY4" fmla="*/ 0 h 1340085"/>
              <a:gd name="connsiteX5" fmla="*/ 2689679 w 2817957"/>
              <a:gd name="connsiteY5" fmla="*/ 0 h 1340085"/>
              <a:gd name="connsiteX6" fmla="*/ 2817957 w 2817957"/>
              <a:gd name="connsiteY6" fmla="*/ 128278 h 1340085"/>
              <a:gd name="connsiteX7" fmla="*/ 2817957 w 2817957"/>
              <a:gd name="connsiteY7" fmla="*/ 448963 h 1340085"/>
              <a:gd name="connsiteX8" fmla="*/ 2817957 w 2817957"/>
              <a:gd name="connsiteY8" fmla="*/ 448963 h 1340085"/>
              <a:gd name="connsiteX9" fmla="*/ 2817957 w 2817957"/>
              <a:gd name="connsiteY9" fmla="*/ 641376 h 1340085"/>
              <a:gd name="connsiteX10" fmla="*/ 2817957 w 2817957"/>
              <a:gd name="connsiteY10" fmla="*/ 641373 h 1340085"/>
              <a:gd name="connsiteX11" fmla="*/ 2689679 w 2817957"/>
              <a:gd name="connsiteY11" fmla="*/ 769651 h 1340085"/>
              <a:gd name="connsiteX12" fmla="*/ 728875 w 2817957"/>
              <a:gd name="connsiteY12" fmla="*/ 769651 h 1340085"/>
              <a:gd name="connsiteX13" fmla="*/ 455691 w 2817957"/>
              <a:gd name="connsiteY13" fmla="*/ 1340085 h 1340085"/>
              <a:gd name="connsiteX14" fmla="*/ 469660 w 2817957"/>
              <a:gd name="connsiteY14" fmla="*/ 769651 h 1340085"/>
              <a:gd name="connsiteX15" fmla="*/ 128278 w 2817957"/>
              <a:gd name="connsiteY15" fmla="*/ 769651 h 1340085"/>
              <a:gd name="connsiteX16" fmla="*/ 0 w 2817957"/>
              <a:gd name="connsiteY16" fmla="*/ 641373 h 1340085"/>
              <a:gd name="connsiteX17" fmla="*/ 0 w 2817957"/>
              <a:gd name="connsiteY17" fmla="*/ 641376 h 1340085"/>
              <a:gd name="connsiteX18" fmla="*/ 0 w 2817957"/>
              <a:gd name="connsiteY18" fmla="*/ 448963 h 1340085"/>
              <a:gd name="connsiteX19" fmla="*/ 0 w 2817957"/>
              <a:gd name="connsiteY19" fmla="*/ 448963 h 1340085"/>
              <a:gd name="connsiteX20" fmla="*/ 0 w 2817957"/>
              <a:gd name="connsiteY20" fmla="*/ 128278 h 1340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17957" h="1340085">
                <a:moveTo>
                  <a:pt x="0" y="128278"/>
                </a:moveTo>
                <a:cubicBezTo>
                  <a:pt x="0" y="57432"/>
                  <a:pt x="57432" y="0"/>
                  <a:pt x="128278" y="0"/>
                </a:cubicBezTo>
                <a:lnTo>
                  <a:pt x="469660" y="0"/>
                </a:lnTo>
                <a:lnTo>
                  <a:pt x="469660" y="0"/>
                </a:lnTo>
                <a:lnTo>
                  <a:pt x="1174149" y="0"/>
                </a:lnTo>
                <a:lnTo>
                  <a:pt x="2689679" y="0"/>
                </a:lnTo>
                <a:cubicBezTo>
                  <a:pt x="2760525" y="0"/>
                  <a:pt x="2817957" y="57432"/>
                  <a:pt x="2817957" y="128278"/>
                </a:cubicBezTo>
                <a:lnTo>
                  <a:pt x="2817957" y="448963"/>
                </a:lnTo>
                <a:lnTo>
                  <a:pt x="2817957" y="448963"/>
                </a:lnTo>
                <a:lnTo>
                  <a:pt x="2817957" y="641376"/>
                </a:lnTo>
                <a:lnTo>
                  <a:pt x="2817957" y="641373"/>
                </a:lnTo>
                <a:cubicBezTo>
                  <a:pt x="2817957" y="712219"/>
                  <a:pt x="2760525" y="769651"/>
                  <a:pt x="2689679" y="769651"/>
                </a:cubicBezTo>
                <a:lnTo>
                  <a:pt x="728875" y="769651"/>
                </a:lnTo>
                <a:lnTo>
                  <a:pt x="455691" y="1340085"/>
                </a:lnTo>
                <a:lnTo>
                  <a:pt x="469660" y="769651"/>
                </a:lnTo>
                <a:lnTo>
                  <a:pt x="128278" y="769651"/>
                </a:lnTo>
                <a:cubicBezTo>
                  <a:pt x="57432" y="769651"/>
                  <a:pt x="0" y="712219"/>
                  <a:pt x="0" y="641373"/>
                </a:cubicBezTo>
                <a:lnTo>
                  <a:pt x="0" y="641376"/>
                </a:lnTo>
                <a:lnTo>
                  <a:pt x="0" y="448963"/>
                </a:lnTo>
                <a:lnTo>
                  <a:pt x="0" y="448963"/>
                </a:lnTo>
                <a:lnTo>
                  <a:pt x="0" y="128278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sz="1400" dirty="0" smtClean="0"/>
              <a:t>Remobilisation </a:t>
            </a:r>
            <a:r>
              <a:rPr lang="fr-FR" sz="1050" dirty="0" smtClean="0"/>
              <a:t>&amp;</a:t>
            </a:r>
            <a:r>
              <a:rPr lang="fr-FR" sz="1400" dirty="0" smtClean="0"/>
              <a:t> </a:t>
            </a:r>
            <a:r>
              <a:rPr lang="fr-FR" sz="1400" dirty="0"/>
              <a:t>mise à disposition</a:t>
            </a:r>
          </a:p>
          <a:p>
            <a:pPr algn="ctr"/>
            <a:r>
              <a:rPr lang="fr-FR" sz="1400" dirty="0"/>
              <a:t>d</a:t>
            </a:r>
            <a:r>
              <a:rPr lang="fr-FR" sz="1400" dirty="0" smtClean="0"/>
              <a:t>e nombreux </a:t>
            </a:r>
            <a:r>
              <a:rPr lang="fr-FR" sz="1400" dirty="0"/>
              <a:t>éléments fertilisants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3736087" y="3039166"/>
            <a:ext cx="3327770" cy="2282425"/>
            <a:chOff x="5655105" y="3364369"/>
            <a:chExt cx="4146182" cy="2772318"/>
          </a:xfrm>
        </p:grpSpPr>
        <p:pic>
          <p:nvPicPr>
            <p:cNvPr id="11" name="Picture 2" descr="Résultat de recherche d'images pour &quot;nodosités féverole&quot;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7117" y="3364369"/>
              <a:ext cx="4094170" cy="272488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/>
            <p:cNvSpPr txBox="1"/>
            <p:nvPr/>
          </p:nvSpPr>
          <p:spPr>
            <a:xfrm>
              <a:off x="5655105" y="5800234"/>
              <a:ext cx="1748651" cy="336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i="1" dirty="0">
                  <a:solidFill>
                    <a:schemeClr val="bg1"/>
                  </a:solidFill>
                </a:rPr>
                <a:t>OSAE, </a:t>
              </a:r>
              <a:r>
                <a:rPr lang="fr-FR" sz="600" i="1" dirty="0" err="1">
                  <a:solidFill>
                    <a:schemeClr val="bg1"/>
                  </a:solidFill>
                </a:rPr>
                <a:t>Solagro</a:t>
              </a:r>
              <a:r>
                <a:rPr lang="fr-FR" sz="600" i="1" dirty="0">
                  <a:solidFill>
                    <a:schemeClr val="bg1"/>
                  </a:solidFill>
                </a:rPr>
                <a:t>, Système racinaire et nodosités de la féverole (avril 2015)</a:t>
              </a:r>
            </a:p>
          </p:txBody>
        </p:sp>
      </p:grpSp>
      <p:sp>
        <p:nvSpPr>
          <p:cNvPr id="13" name="Google Shape;146;p4"/>
          <p:cNvSpPr/>
          <p:nvPr/>
        </p:nvSpPr>
        <p:spPr>
          <a:xfrm>
            <a:off x="-156425" y="623748"/>
            <a:ext cx="8825518" cy="807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342900" lvl="1">
              <a:lnSpc>
                <a:spcPct val="120000"/>
              </a:lnSpc>
              <a:buClr>
                <a:srgbClr val="000000"/>
              </a:buClr>
              <a:buSzPts val="2000"/>
            </a:pPr>
            <a:r>
              <a:rPr lang="fr-FR" sz="2000" b="1" dirty="0">
                <a:solidFill>
                  <a:srgbClr val="41775F"/>
                </a:solidFill>
                <a:latin typeface="+mj-lt"/>
                <a:ea typeface="Century Gothic"/>
                <a:cs typeface="Century Gothic"/>
                <a:sym typeface="Century Gothic"/>
              </a:rPr>
              <a:t>Les couverts immobilisent de nombreux éléments dans leurs parties aériennes et racinaires</a:t>
            </a:r>
            <a:endParaRPr sz="2000" b="1" dirty="0">
              <a:solidFill>
                <a:srgbClr val="41775F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" name="Image 353" descr="Afficher l'image d'orig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675" y="2506583"/>
            <a:ext cx="1004569" cy="106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5975320" y="1522401"/>
            <a:ext cx="107917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350"/>
              </a:spcBef>
              <a:buClr>
                <a:srgbClr val="9ECD33"/>
              </a:buClr>
              <a:buSzPts val="2500"/>
            </a:pPr>
            <a:r>
              <a:rPr lang="fr-FR" sz="1500" b="1" dirty="0">
                <a:latin typeface="Century Gothic" panose="020B0502020202020204" pitchFamily="34" charset="0"/>
              </a:rPr>
              <a:t>Azote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29896" y="1868151"/>
            <a:ext cx="129233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350"/>
              </a:spcBef>
              <a:buClr>
                <a:srgbClr val="9ECD33"/>
              </a:buClr>
              <a:buSzPts val="2500"/>
            </a:pPr>
            <a:r>
              <a:rPr lang="fr-FR" sz="1500" b="1" dirty="0">
                <a:latin typeface="Century Gothic" panose="020B0502020202020204" pitchFamily="34" charset="0"/>
              </a:rPr>
              <a:t>Phosphore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55549" y="2172192"/>
            <a:ext cx="129233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350"/>
              </a:spcBef>
              <a:buClr>
                <a:srgbClr val="9ECD33"/>
              </a:buClr>
              <a:buSzPts val="2500"/>
            </a:pPr>
            <a:r>
              <a:rPr lang="fr-FR" sz="1500" b="1" dirty="0">
                <a:latin typeface="Century Gothic" panose="020B0502020202020204" pitchFamily="34" charset="0"/>
              </a:rPr>
              <a:t>Potasse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173635" y="1522401"/>
            <a:ext cx="91020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350"/>
              </a:spcBef>
              <a:buClr>
                <a:srgbClr val="9ECD33"/>
              </a:buClr>
              <a:buSzPts val="2500"/>
            </a:pPr>
            <a:r>
              <a:rPr lang="fr-FR" sz="1500" b="1" dirty="0">
                <a:latin typeface="Century Gothic" panose="020B0502020202020204" pitchFamily="34" charset="0"/>
              </a:rPr>
              <a:t>Soufre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53337" y="2241873"/>
            <a:ext cx="98445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350"/>
              </a:spcBef>
              <a:buClr>
                <a:srgbClr val="9ECD33"/>
              </a:buClr>
              <a:buSzPts val="2500"/>
            </a:pPr>
            <a:r>
              <a:rPr lang="fr-FR" sz="1500" b="1" dirty="0">
                <a:latin typeface="Century Gothic" panose="020B0502020202020204" pitchFamily="34" charset="0"/>
              </a:rPr>
              <a:t>Calcium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601715" y="2648504"/>
            <a:ext cx="145419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350"/>
              </a:spcBef>
              <a:buClr>
                <a:srgbClr val="9ECD33"/>
              </a:buClr>
              <a:buSzPts val="2500"/>
            </a:pPr>
            <a:r>
              <a:rPr lang="fr-FR" sz="1500" b="1" dirty="0">
                <a:latin typeface="Century Gothic" panose="020B0502020202020204" pitchFamily="34" charset="0"/>
              </a:rPr>
              <a:t>Magnésium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279964" y="3121161"/>
            <a:ext cx="145419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350"/>
              </a:spcBef>
              <a:buClr>
                <a:srgbClr val="9ECD33"/>
              </a:buClr>
              <a:buSzPts val="2500"/>
            </a:pPr>
            <a:r>
              <a:rPr lang="fr-FR" sz="1500" b="1" dirty="0">
                <a:latin typeface="Century Gothic" panose="020B0502020202020204" pitchFamily="34" charset="0"/>
              </a:rPr>
              <a:t>Fer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279964" y="3562399"/>
            <a:ext cx="145419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350"/>
              </a:spcBef>
              <a:buClr>
                <a:srgbClr val="9ECD33"/>
              </a:buClr>
              <a:buSzPts val="2500"/>
            </a:pPr>
            <a:r>
              <a:rPr lang="fr-FR" sz="1500" b="1" dirty="0">
                <a:latin typeface="Century Gothic" panose="020B0502020202020204" pitchFamily="34" charset="0"/>
              </a:rPr>
              <a:t>Manganèse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243844" y="3991258"/>
            <a:ext cx="145419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350"/>
              </a:spcBef>
              <a:buClr>
                <a:srgbClr val="9ECD33"/>
              </a:buClr>
              <a:buSzPts val="2500"/>
            </a:pPr>
            <a:r>
              <a:rPr lang="fr-FR" sz="1500" b="1" dirty="0">
                <a:latin typeface="Century Gothic" panose="020B0502020202020204" pitchFamily="34" charset="0"/>
              </a:rPr>
              <a:t>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292796" y="5517232"/>
            <a:ext cx="809562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dirty="0" smtClean="0">
                <a:solidFill>
                  <a:srgbClr val="006600"/>
                </a:solidFill>
              </a:rPr>
              <a:t>- Comment </a:t>
            </a:r>
            <a:r>
              <a:rPr lang="fr-FR" sz="2000" dirty="0">
                <a:solidFill>
                  <a:srgbClr val="006600"/>
                </a:solidFill>
              </a:rPr>
              <a:t>estimer ces restitutions ? </a:t>
            </a:r>
            <a:endParaRPr lang="fr-FR" sz="1400" i="1" dirty="0">
              <a:solidFill>
                <a:srgbClr val="006600"/>
              </a:solidFill>
            </a:endParaRPr>
          </a:p>
          <a:p>
            <a:pPr>
              <a:spcAft>
                <a:spcPts val="600"/>
              </a:spcAft>
            </a:pPr>
            <a:r>
              <a:rPr lang="fr-FR" sz="2000" dirty="0">
                <a:solidFill>
                  <a:srgbClr val="006600"/>
                </a:solidFill>
              </a:rPr>
              <a:t>- Comment adapter ces pratiques de fertilisation ?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27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58EBF25-1E81-4656-BBEC-1D192ACD98C0}" type="slidenum">
              <a:rPr lang="fr-FR" sz="1400" b="1" smtClean="0">
                <a:solidFill>
                  <a:prstClr val="white"/>
                </a:solidFill>
              </a:rPr>
              <a:pPr algn="ctr"/>
              <a:t>8</a:t>
            </a:fld>
            <a:endParaRPr lang="fr-FR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83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Google Shape;147;p4"/>
          <p:cNvSpPr txBox="1"/>
          <p:nvPr/>
        </p:nvSpPr>
        <p:spPr>
          <a:xfrm>
            <a:off x="1765288" y="82319"/>
            <a:ext cx="7192807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C’est quoi MERCI ?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251544" y="826047"/>
            <a:ext cx="8640912" cy="521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fr-FR" sz="2000" u="sng" dirty="0" smtClean="0">
                <a:latin typeface="+mj-lt"/>
              </a:rPr>
              <a:t>Concrètement, MERCI permet de montrer l’intérêt des couverts et d’estimer</a:t>
            </a:r>
            <a:r>
              <a:rPr lang="fr-FR" sz="2000" dirty="0" smtClean="0">
                <a:latin typeface="+mj-lt"/>
              </a:rPr>
              <a:t> :</a:t>
            </a:r>
          </a:p>
          <a:p>
            <a:pPr>
              <a:spcAft>
                <a:spcPts val="600"/>
              </a:spcAft>
            </a:pPr>
            <a:endParaRPr lang="fr-FR" sz="100" dirty="0" smtClean="0">
              <a:latin typeface="+mj-lt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F"/>
            </a:pPr>
            <a:r>
              <a:rPr lang="fr-FR" sz="2000" dirty="0" smtClean="0">
                <a:solidFill>
                  <a:srgbClr val="000099"/>
                </a:solidFill>
                <a:latin typeface="+mj-lt"/>
              </a:rPr>
              <a:t>Montrer l’intérêt des couverts végétaux et estimer des services rendus</a:t>
            </a:r>
          </a:p>
          <a:p>
            <a:pPr>
              <a:spcAft>
                <a:spcPts val="600"/>
              </a:spcAft>
            </a:pPr>
            <a:endParaRPr lang="fr-FR" sz="1000" dirty="0" smtClean="0">
              <a:latin typeface="+mj-lt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F"/>
            </a:pPr>
            <a:r>
              <a:rPr lang="fr-FR" sz="2000" dirty="0" smtClean="0">
                <a:latin typeface="+mj-lt"/>
              </a:rPr>
              <a:t>La biomasse aérienne sèche produite et l’azote stocké dans le couvert végétal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F"/>
            </a:pPr>
            <a:endParaRPr lang="fr-FR" sz="1000" dirty="0" smtClean="0">
              <a:latin typeface="+mj-lt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F"/>
            </a:pPr>
            <a:r>
              <a:rPr lang="fr-FR" sz="2000" dirty="0" smtClean="0">
                <a:latin typeface="+mj-lt"/>
              </a:rPr>
              <a:t>Les restitutions </a:t>
            </a:r>
            <a:r>
              <a:rPr lang="fr-FR" sz="2000" b="1" u="sng" dirty="0" smtClean="0">
                <a:solidFill>
                  <a:srgbClr val="000099"/>
                </a:solidFill>
                <a:latin typeface="+mj-lt"/>
              </a:rPr>
              <a:t>rapides</a:t>
            </a:r>
            <a:r>
              <a:rPr lang="fr-FR" sz="2000" dirty="0" smtClean="0">
                <a:latin typeface="+mj-lt"/>
              </a:rPr>
              <a:t> en azote au sol pour adapter la fertilisation de la culture suivante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F"/>
            </a:pPr>
            <a:endParaRPr lang="fr-FR" sz="1000" dirty="0">
              <a:latin typeface="+mj-lt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F"/>
            </a:pPr>
            <a:r>
              <a:rPr lang="fr-FR" sz="2000" dirty="0" smtClean="0">
                <a:latin typeface="+mj-lt"/>
              </a:rPr>
              <a:t>La remobilisation et mise à disposition des éléments minéraux : potasse, phosphore, magnésium et soufre</a:t>
            </a:r>
          </a:p>
          <a:p>
            <a:pPr>
              <a:spcAft>
                <a:spcPts val="600"/>
              </a:spcAft>
            </a:pPr>
            <a:endParaRPr lang="fr-FR" sz="1200" dirty="0">
              <a:latin typeface="+mj-lt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F"/>
            </a:pPr>
            <a:r>
              <a:rPr lang="fr-FR" sz="2000" dirty="0" smtClean="0">
                <a:latin typeface="+mj-lt"/>
              </a:rPr>
              <a:t>La contribution du couvert végétal au stockage de carbone et de matière organique dans le sol</a:t>
            </a:r>
          </a:p>
          <a:p>
            <a:pPr>
              <a:spcAft>
                <a:spcPts val="600"/>
              </a:spcAft>
            </a:pPr>
            <a:endParaRPr lang="fr-FR" sz="1000" dirty="0">
              <a:latin typeface="+mj-lt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F"/>
            </a:pPr>
            <a:r>
              <a:rPr lang="fr-FR" sz="2000" dirty="0" smtClean="0">
                <a:latin typeface="+mj-lt"/>
              </a:rPr>
              <a:t>Une valeur fourragère du couvert à titre indicative permettant éventuellement un dialogue entre partenaires</a:t>
            </a:r>
            <a:endParaRPr lang="fr-FR" sz="2000" dirty="0">
              <a:latin typeface="+mj-lt"/>
            </a:endParaRPr>
          </a:p>
        </p:txBody>
      </p:sp>
      <p:sp>
        <p:nvSpPr>
          <p:cNvPr id="7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58EBF25-1E81-4656-BBEC-1D192ACD98C0}" type="slidenum">
              <a:rPr lang="fr-FR" sz="1400" b="1" smtClean="0">
                <a:solidFill>
                  <a:prstClr val="white"/>
                </a:solidFill>
              </a:rPr>
              <a:pPr algn="ctr"/>
              <a:t>9</a:t>
            </a:fld>
            <a:endParaRPr lang="fr-FR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88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SEBASTIEN\Seb_CRAPC\3._INDICATEURS_LOGICIELS\1_AZOTE\MERCI\data_MERCI\5 MERCI_PHOTOS\PB0600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8" t="22398" r="20586" b="15704"/>
          <a:stretch>
            <a:fillRect/>
          </a:stretch>
        </p:blipFill>
        <p:spPr bwMode="auto">
          <a:xfrm>
            <a:off x="107950" y="1187679"/>
            <a:ext cx="2820988" cy="1943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311944" y="3313404"/>
            <a:ext cx="2413000" cy="769441"/>
          </a:xfrm>
          <a:prstGeom prst="rect">
            <a:avLst/>
          </a:prstGeom>
          <a:solidFill>
            <a:srgbClr val="006600"/>
          </a:solidFill>
          <a:ln w="12700">
            <a:solidFill>
              <a:srgbClr val="006600"/>
            </a:solidFill>
            <a:prstDash val="dashDot"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fr-FR" sz="1600" b="1" dirty="0">
                <a:solidFill>
                  <a:schemeClr val="bg1"/>
                </a:solidFill>
              </a:rPr>
              <a:t>Estimation biomasse produite au champ </a:t>
            </a:r>
            <a:r>
              <a:rPr lang="fr-FR" sz="1200" i="1" dirty="0">
                <a:solidFill>
                  <a:schemeClr val="bg1"/>
                </a:solidFill>
              </a:rPr>
              <a:t>(matière verte  / hectare</a:t>
            </a:r>
            <a:r>
              <a:rPr lang="fr-FR" sz="12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3" name="Flèche droite 12"/>
          <p:cNvSpPr/>
          <p:nvPr/>
        </p:nvSpPr>
        <p:spPr>
          <a:xfrm>
            <a:off x="3057327" y="2327107"/>
            <a:ext cx="2735262" cy="519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4" name="ZoneTexte 13"/>
          <p:cNvSpPr txBox="1">
            <a:spLocks noChangeArrowheads="1"/>
          </p:cNvSpPr>
          <p:nvPr/>
        </p:nvSpPr>
        <p:spPr bwMode="auto">
          <a:xfrm>
            <a:off x="2925564" y="1403182"/>
            <a:ext cx="28670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fr-FR" b="1" dirty="0"/>
              <a:t>Utilisation de l’applicatif</a:t>
            </a:r>
          </a:p>
          <a:p>
            <a:pPr algn="ctr"/>
            <a:r>
              <a:rPr lang="fr-FR" b="1" dirty="0"/>
              <a:t>et des abaques</a:t>
            </a:r>
          </a:p>
          <a:p>
            <a:pPr algn="ctr"/>
            <a:r>
              <a:rPr lang="fr-FR" b="1" dirty="0"/>
              <a:t>de la méthode MERCI</a:t>
            </a: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5436096" y="5701680"/>
            <a:ext cx="41662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fr-FR" b="1" dirty="0" smtClean="0"/>
              <a:t>Conseils en fertilisation</a:t>
            </a:r>
          </a:p>
          <a:p>
            <a:pPr algn="ctr"/>
            <a:r>
              <a:rPr lang="fr-FR" b="1" dirty="0" smtClean="0"/>
              <a:t>et fumure</a:t>
            </a:r>
            <a:endParaRPr lang="fr-FR" b="1" dirty="0"/>
          </a:p>
        </p:txBody>
      </p:sp>
      <p:sp>
        <p:nvSpPr>
          <p:cNvPr id="17" name="Flèche droite 16"/>
          <p:cNvSpPr/>
          <p:nvPr/>
        </p:nvSpPr>
        <p:spPr>
          <a:xfrm rot="5400000">
            <a:off x="7227843" y="5301599"/>
            <a:ext cx="350748" cy="4175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42061" name="Picture 7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524" y="1052736"/>
            <a:ext cx="3146673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ZoneTexte 18"/>
          <p:cNvSpPr txBox="1">
            <a:spLocks noChangeArrowheads="1"/>
          </p:cNvSpPr>
          <p:nvPr/>
        </p:nvSpPr>
        <p:spPr bwMode="auto">
          <a:xfrm>
            <a:off x="4917182" y="4305095"/>
            <a:ext cx="4140000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sz="1600" i="1" u="sng" dirty="0" smtClean="0"/>
              <a:t>Estimations des éléments restitués </a:t>
            </a:r>
            <a:r>
              <a:rPr lang="fr-FR" sz="1600" i="1" dirty="0" smtClean="0"/>
              <a:t>: </a:t>
            </a:r>
          </a:p>
          <a:p>
            <a:r>
              <a:rPr lang="fr-FR" sz="1200" b="1" i="1" dirty="0" smtClean="0">
                <a:solidFill>
                  <a:srgbClr val="000099"/>
                </a:solidFill>
              </a:rPr>
              <a:t>Azote, phosphore, potasse, soufre, magnésium</a:t>
            </a:r>
            <a:endParaRPr lang="fr-FR" sz="1200" b="1" i="1" dirty="0">
              <a:solidFill>
                <a:srgbClr val="000099"/>
              </a:solidFill>
            </a:endParaRP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5669829" y="3647688"/>
            <a:ext cx="33123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fr-FR" b="1" dirty="0" smtClean="0">
                <a:solidFill>
                  <a:srgbClr val="000099"/>
                </a:solidFill>
                <a:sym typeface="Wingdings"/>
              </a:rPr>
              <a:t>  </a:t>
            </a:r>
            <a:r>
              <a:rPr lang="fr-FR" b="1" dirty="0" smtClean="0">
                <a:solidFill>
                  <a:srgbClr val="000099"/>
                </a:solidFill>
              </a:rPr>
              <a:t>www.methode-merci.fr</a:t>
            </a:r>
            <a:endParaRPr lang="fr-FR" b="1" dirty="0">
              <a:solidFill>
                <a:srgbClr val="000099"/>
              </a:solidFill>
            </a:endParaRPr>
          </a:p>
        </p:txBody>
      </p:sp>
      <p:pic>
        <p:nvPicPr>
          <p:cNvPr id="1026" name="Picture 2" descr="Ordinateur portable ouvert Clipart PNG transparents - Stick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065" y="2920280"/>
            <a:ext cx="1252758" cy="116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4917182" y="4903824"/>
            <a:ext cx="4140000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sz="1400" b="1" i="1" dirty="0" smtClean="0">
                <a:solidFill>
                  <a:srgbClr val="000099"/>
                </a:solidFill>
              </a:rPr>
              <a:t>Carbone, valeurs alimentaires du couvert, …</a:t>
            </a:r>
            <a:endParaRPr lang="fr-FR" sz="1400" b="1" i="1" dirty="0">
              <a:solidFill>
                <a:srgbClr val="000099"/>
              </a:solidFill>
            </a:endParaRPr>
          </a:p>
        </p:txBody>
      </p:sp>
      <p:sp>
        <p:nvSpPr>
          <p:cNvPr id="21" name="ZoneTexte 20"/>
          <p:cNvSpPr txBox="1">
            <a:spLocks noChangeArrowheads="1"/>
          </p:cNvSpPr>
          <p:nvPr/>
        </p:nvSpPr>
        <p:spPr bwMode="auto">
          <a:xfrm>
            <a:off x="91009" y="4437112"/>
            <a:ext cx="4450512" cy="210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fr-FR" sz="1600" b="1" u="sng" dirty="0" smtClean="0"/>
              <a:t>Méthode</a:t>
            </a:r>
            <a:endParaRPr lang="fr-FR" sz="1600" b="1" u="sng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F"/>
            </a:pPr>
            <a:r>
              <a:rPr lang="fr-FR" sz="1600" dirty="0" smtClean="0">
                <a:solidFill>
                  <a:srgbClr val="000099"/>
                </a:solidFill>
                <a:sym typeface="Wingdings" pitchFamily="2" charset="2"/>
              </a:rPr>
              <a:t>simple</a:t>
            </a:r>
            <a:r>
              <a:rPr lang="fr-FR" sz="1600" dirty="0">
                <a:solidFill>
                  <a:srgbClr val="000099"/>
                </a:solidFill>
                <a:sym typeface="Wingdings" pitchFamily="2" charset="2"/>
              </a:rPr>
              <a:t>, </a:t>
            </a:r>
            <a:r>
              <a:rPr lang="fr-FR" sz="1600" dirty="0" smtClean="0">
                <a:solidFill>
                  <a:srgbClr val="000099"/>
                </a:solidFill>
              </a:rPr>
              <a:t>opérationnelle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F"/>
            </a:pPr>
            <a:r>
              <a:rPr lang="fr-FR" sz="1600" dirty="0" smtClean="0">
                <a:solidFill>
                  <a:srgbClr val="000099"/>
                </a:solidFill>
              </a:rPr>
              <a:t>Valable pour de nombreuses espèces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F"/>
            </a:pPr>
            <a:r>
              <a:rPr lang="fr-FR" sz="1600" dirty="0" smtClean="0">
                <a:solidFill>
                  <a:srgbClr val="000099"/>
                </a:solidFill>
              </a:rPr>
              <a:t>gratuite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F"/>
            </a:pPr>
            <a:r>
              <a:rPr lang="fr-FR" sz="1600" dirty="0" smtClean="0">
                <a:solidFill>
                  <a:srgbClr val="000099"/>
                </a:solidFill>
              </a:rPr>
              <a:t>destinataires : agriculteurs et conseillers</a:t>
            </a:r>
            <a:endParaRPr lang="fr-FR" sz="1600" dirty="0">
              <a:solidFill>
                <a:srgbClr val="000099"/>
              </a:solidFill>
            </a:endParaRPr>
          </a:p>
          <a:p>
            <a:pPr>
              <a:lnSpc>
                <a:spcPct val="150000"/>
              </a:lnSpc>
            </a:pPr>
            <a:endParaRPr lang="fr-FR" sz="800" dirty="0"/>
          </a:p>
        </p:txBody>
      </p:sp>
      <p:sp>
        <p:nvSpPr>
          <p:cNvPr id="22" name="Rectangle 21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Google Shape;147;p4"/>
          <p:cNvSpPr txBox="1"/>
          <p:nvPr/>
        </p:nvSpPr>
        <p:spPr>
          <a:xfrm>
            <a:off x="1518444" y="69494"/>
            <a:ext cx="7192807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C’est quoi MERCI ?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25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58EBF25-1E81-4656-BBEC-1D192ACD98C0}" type="slidenum">
              <a:rPr lang="fr-FR" sz="1400" b="1" smtClean="0">
                <a:solidFill>
                  <a:prstClr val="white"/>
                </a:solidFill>
              </a:rPr>
              <a:pPr algn="ctr"/>
              <a:t>10</a:t>
            </a:fld>
            <a:endParaRPr lang="fr-FR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79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/>
      <p:bldP spid="15" grpId="0"/>
      <p:bldP spid="17" grpId="0" animBg="1"/>
      <p:bldP spid="19" grpId="0" animBg="1"/>
      <p:bldP spid="20" grpId="0"/>
      <p:bldP spid="16" grpId="0" animBg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re 1"/>
          <p:cNvSpPr txBox="1">
            <a:spLocks noGrp="1"/>
          </p:cNvSpPr>
          <p:nvPr>
            <p:ph type="title"/>
          </p:nvPr>
        </p:nvSpPr>
        <p:spPr>
          <a:xfrm>
            <a:off x="-24832" y="620688"/>
            <a:ext cx="9155605" cy="395314"/>
          </a:xfrm>
          <a:prstGeom prst="rect">
            <a:avLst/>
          </a:prstGeom>
          <a:noFill/>
        </p:spPr>
        <p:txBody>
          <a:bodyPr anchor="ctr" anchorCtr="0">
            <a:noAutofit/>
          </a:bodyPr>
          <a:lstStyle>
            <a:lvl1pPr defTabSz="795527">
              <a:defRPr sz="2610"/>
            </a:lvl1pPr>
          </a:lstStyle>
          <a:p>
            <a:r>
              <a:rPr sz="2400" dirty="0" err="1">
                <a:solidFill>
                  <a:srgbClr val="000099"/>
                </a:solidFill>
              </a:rPr>
              <a:t>Historique</a:t>
            </a:r>
            <a:r>
              <a:rPr sz="2400" dirty="0">
                <a:solidFill>
                  <a:srgbClr val="000099"/>
                </a:solidFill>
              </a:rPr>
              <a:t> de la </a:t>
            </a:r>
            <a:r>
              <a:rPr sz="2400" dirty="0" err="1" smtClean="0">
                <a:solidFill>
                  <a:srgbClr val="000099"/>
                </a:solidFill>
              </a:rPr>
              <a:t>méthode</a:t>
            </a:r>
            <a:r>
              <a:rPr lang="fr-FR" sz="2400" dirty="0" smtClean="0">
                <a:solidFill>
                  <a:srgbClr val="000099"/>
                </a:solidFill>
              </a:rPr>
              <a:t> – Une construction collaborative</a:t>
            </a:r>
            <a:endParaRPr sz="2400" dirty="0">
              <a:solidFill>
                <a:srgbClr val="000099"/>
              </a:solidFill>
            </a:endParaRPr>
          </a:p>
        </p:txBody>
      </p:sp>
      <p:sp>
        <p:nvSpPr>
          <p:cNvPr id="137" name="Chevron"/>
          <p:cNvSpPr/>
          <p:nvPr/>
        </p:nvSpPr>
        <p:spPr>
          <a:xfrm>
            <a:off x="50981" y="2896553"/>
            <a:ext cx="8985515" cy="457587"/>
          </a:xfrm>
          <a:prstGeom prst="chevron">
            <a:avLst>
              <a:gd name="adj" fmla="val 71843"/>
            </a:avLst>
          </a:prstGeom>
          <a:solidFill>
            <a:srgbClr val="0099FF"/>
          </a:solidFill>
          <a:ln w="25400" cap="flat">
            <a:solidFill>
              <a:srgbClr val="0066FF"/>
            </a:solidFill>
            <a:prstDash val="solid"/>
            <a:round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 b="1">
                <a:solidFill>
                  <a:schemeClr val="accent3">
                    <a:lumOff val="44000"/>
                  </a:schemeClr>
                </a:solidFill>
              </a:defRPr>
            </a:pPr>
            <a:endParaRPr sz="2000"/>
          </a:p>
        </p:txBody>
      </p:sp>
      <p:sp>
        <p:nvSpPr>
          <p:cNvPr id="138" name="1992…"/>
          <p:cNvSpPr txBox="1"/>
          <p:nvPr/>
        </p:nvSpPr>
        <p:spPr>
          <a:xfrm>
            <a:off x="310174" y="2953022"/>
            <a:ext cx="819103" cy="3804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6000" tIns="36000" rIns="36000" bIns="36000" numCol="1" anchor="ctr">
            <a:spAutoFit/>
          </a:bodyPr>
          <a:lstStyle/>
          <a:p>
            <a:pPr algn="ctr">
              <a:defRPr b="1">
                <a:solidFill>
                  <a:schemeClr val="accent3">
                    <a:lumOff val="44000"/>
                  </a:schemeClr>
                </a:solidFill>
              </a:defRPr>
            </a:pPr>
            <a:r>
              <a:rPr lang="fr-FR" sz="2000" dirty="0" smtClean="0"/>
              <a:t>2001</a:t>
            </a:r>
            <a:endParaRPr sz="2000" dirty="0"/>
          </a:p>
        </p:txBody>
      </p:sp>
      <p:sp>
        <p:nvSpPr>
          <p:cNvPr id="45" name="1992…"/>
          <p:cNvSpPr txBox="1"/>
          <p:nvPr/>
        </p:nvSpPr>
        <p:spPr>
          <a:xfrm>
            <a:off x="1520649" y="2966171"/>
            <a:ext cx="819103" cy="3804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6000" tIns="36000" rIns="36000" bIns="36000" numCol="1" anchor="ctr">
            <a:spAutoFit/>
          </a:bodyPr>
          <a:lstStyle/>
          <a:p>
            <a:pPr algn="ctr">
              <a:defRPr b="1">
                <a:solidFill>
                  <a:schemeClr val="accent3">
                    <a:lumOff val="44000"/>
                  </a:schemeClr>
                </a:solidFill>
              </a:defRPr>
            </a:pPr>
            <a:r>
              <a:rPr lang="fr-FR" sz="2000" dirty="0" smtClean="0"/>
              <a:t>2010</a:t>
            </a:r>
            <a:endParaRPr sz="2000" dirty="0"/>
          </a:p>
        </p:txBody>
      </p:sp>
      <p:sp>
        <p:nvSpPr>
          <p:cNvPr id="46" name="1992…"/>
          <p:cNvSpPr txBox="1"/>
          <p:nvPr/>
        </p:nvSpPr>
        <p:spPr>
          <a:xfrm>
            <a:off x="3005165" y="2924944"/>
            <a:ext cx="1758875" cy="3804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6000" tIns="36000" rIns="36000" bIns="36000" numCol="1" anchor="ctr">
            <a:spAutoFit/>
          </a:bodyPr>
          <a:lstStyle/>
          <a:p>
            <a:pPr algn="ctr">
              <a:defRPr b="1">
                <a:solidFill>
                  <a:schemeClr val="accent3">
                    <a:lumOff val="44000"/>
                  </a:schemeClr>
                </a:solidFill>
              </a:defRPr>
            </a:pPr>
            <a:r>
              <a:rPr lang="fr-FR" sz="2000" dirty="0" smtClean="0"/>
              <a:t>2018 - 2020</a:t>
            </a:r>
            <a:endParaRPr sz="2000" dirty="0"/>
          </a:p>
        </p:txBody>
      </p:sp>
      <p:sp>
        <p:nvSpPr>
          <p:cNvPr id="47" name="1992…"/>
          <p:cNvSpPr txBox="1"/>
          <p:nvPr/>
        </p:nvSpPr>
        <p:spPr>
          <a:xfrm>
            <a:off x="4902537" y="2924944"/>
            <a:ext cx="1475841" cy="3804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6000" tIns="36000" rIns="36000" bIns="36000" numCol="1" anchor="ctr">
            <a:spAutoFit/>
          </a:bodyPr>
          <a:lstStyle/>
          <a:p>
            <a:pPr algn="ctr">
              <a:defRPr b="1">
                <a:solidFill>
                  <a:schemeClr val="accent3">
                    <a:lumOff val="44000"/>
                  </a:schemeClr>
                </a:solidFill>
              </a:defRPr>
            </a:pPr>
            <a:r>
              <a:rPr lang="fr-FR" sz="2000" dirty="0" smtClean="0"/>
              <a:t>2024-2025</a:t>
            </a:r>
            <a:endParaRPr sz="2000" dirty="0"/>
          </a:p>
        </p:txBody>
      </p:sp>
      <p:sp>
        <p:nvSpPr>
          <p:cNvPr id="2" name="Accolade fermante 1"/>
          <p:cNvSpPr/>
          <p:nvPr/>
        </p:nvSpPr>
        <p:spPr>
          <a:xfrm rot="5400000">
            <a:off x="1075211" y="2718579"/>
            <a:ext cx="205899" cy="156524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-194775" y="3570227"/>
            <a:ext cx="281309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rgbClr val="000099"/>
                </a:solidFill>
              </a:rPr>
              <a:t>Essais couverts végétaux</a:t>
            </a:r>
          </a:p>
          <a:p>
            <a:pPr algn="ctr"/>
            <a:r>
              <a:rPr lang="fr-FR" sz="1400" dirty="0" smtClean="0">
                <a:solidFill>
                  <a:srgbClr val="000099"/>
                </a:solidFill>
              </a:rPr>
              <a:t>Acquisitions de références</a:t>
            </a:r>
          </a:p>
          <a:p>
            <a:pPr algn="ctr"/>
            <a:r>
              <a:rPr lang="fr-FR" sz="1000" i="1" dirty="0" smtClean="0">
                <a:solidFill>
                  <a:srgbClr val="000099"/>
                </a:solidFill>
              </a:rPr>
              <a:t>(Poitou-Charentes, 1200 références)</a:t>
            </a:r>
            <a:endParaRPr lang="fr-FR" sz="1000" i="1" dirty="0">
              <a:solidFill>
                <a:srgbClr val="000099"/>
              </a:solidFill>
            </a:endParaRPr>
          </a:p>
        </p:txBody>
      </p:sp>
      <p:sp>
        <p:nvSpPr>
          <p:cNvPr id="4" name="Flèche vers le bas 3"/>
          <p:cNvSpPr/>
          <p:nvPr/>
        </p:nvSpPr>
        <p:spPr>
          <a:xfrm>
            <a:off x="1935668" y="2534873"/>
            <a:ext cx="99671" cy="28803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623118" y="2013656"/>
            <a:ext cx="2646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MERCI V1</a:t>
            </a:r>
          </a:p>
          <a:p>
            <a:pPr algn="ctr"/>
            <a:r>
              <a:rPr lang="fr-FR" sz="1000" dirty="0" smtClean="0"/>
              <a:t>(version 1, tableur </a:t>
            </a:r>
            <a:r>
              <a:rPr lang="fr-FR" sz="1000" dirty="0" err="1" smtClean="0"/>
              <a:t>excel</a:t>
            </a:r>
            <a:r>
              <a:rPr lang="fr-FR" sz="1000" dirty="0" smtClean="0"/>
              <a:t>)</a:t>
            </a:r>
            <a:endParaRPr lang="fr-FR" sz="1000" dirty="0"/>
          </a:p>
        </p:txBody>
      </p:sp>
      <p:sp>
        <p:nvSpPr>
          <p:cNvPr id="48" name="Flèche vers le bas 47"/>
          <p:cNvSpPr/>
          <p:nvPr/>
        </p:nvSpPr>
        <p:spPr>
          <a:xfrm>
            <a:off x="4241151" y="2544838"/>
            <a:ext cx="99671" cy="28803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ZoneTexte 48"/>
          <p:cNvSpPr txBox="1"/>
          <p:nvPr/>
        </p:nvSpPr>
        <p:spPr>
          <a:xfrm>
            <a:off x="2733248" y="1949802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MERCI V2</a:t>
            </a:r>
          </a:p>
          <a:p>
            <a:pPr algn="ctr"/>
            <a:r>
              <a:rPr lang="fr-FR" sz="1000" dirty="0" smtClean="0"/>
              <a:t>(plateforme internet)</a:t>
            </a:r>
            <a:endParaRPr lang="fr-FR" sz="1000" dirty="0"/>
          </a:p>
        </p:txBody>
      </p:sp>
      <p:pic>
        <p:nvPicPr>
          <p:cNvPr id="50" name="Picture 7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606" y="1298555"/>
            <a:ext cx="1392548" cy="68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061" y="1450660"/>
            <a:ext cx="877964" cy="604366"/>
          </a:xfrm>
          <a:prstGeom prst="rect">
            <a:avLst/>
          </a:prstGeom>
        </p:spPr>
      </p:pic>
      <p:sp>
        <p:nvSpPr>
          <p:cNvPr id="51" name="Accolade fermante 50"/>
          <p:cNvSpPr/>
          <p:nvPr/>
        </p:nvSpPr>
        <p:spPr>
          <a:xfrm rot="5400000">
            <a:off x="3693048" y="2978687"/>
            <a:ext cx="205899" cy="104028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ZoneTexte 51"/>
          <p:cNvSpPr txBox="1"/>
          <p:nvPr/>
        </p:nvSpPr>
        <p:spPr>
          <a:xfrm>
            <a:off x="2411760" y="3548304"/>
            <a:ext cx="2696465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rgbClr val="000099"/>
                </a:solidFill>
              </a:rPr>
              <a:t>Compilation des références</a:t>
            </a:r>
          </a:p>
          <a:p>
            <a:pPr algn="ctr"/>
            <a:r>
              <a:rPr lang="fr-FR" sz="1400" dirty="0" smtClean="0">
                <a:solidFill>
                  <a:srgbClr val="000099"/>
                </a:solidFill>
              </a:rPr>
              <a:t>sur les couverts végétaux</a:t>
            </a:r>
          </a:p>
          <a:p>
            <a:pPr algn="ctr"/>
            <a:r>
              <a:rPr lang="fr-FR" sz="1400" dirty="0" smtClean="0">
                <a:solidFill>
                  <a:srgbClr val="000099"/>
                </a:solidFill>
              </a:rPr>
              <a:t>à l’échelle France</a:t>
            </a:r>
          </a:p>
          <a:p>
            <a:pPr algn="ctr"/>
            <a:r>
              <a:rPr lang="fr-FR" sz="1000" i="1" dirty="0" smtClean="0">
                <a:solidFill>
                  <a:srgbClr val="000099"/>
                </a:solidFill>
              </a:rPr>
              <a:t>(12 000 références)</a:t>
            </a:r>
          </a:p>
        </p:txBody>
      </p:sp>
      <p:sp>
        <p:nvSpPr>
          <p:cNvPr id="53" name="Flèche vers le bas 52"/>
          <p:cNvSpPr/>
          <p:nvPr/>
        </p:nvSpPr>
        <p:spPr>
          <a:xfrm>
            <a:off x="5851764" y="2492896"/>
            <a:ext cx="99671" cy="28803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ZoneTexte 53"/>
          <p:cNvSpPr txBox="1"/>
          <p:nvPr/>
        </p:nvSpPr>
        <p:spPr>
          <a:xfrm>
            <a:off x="5192110" y="1979548"/>
            <a:ext cx="1426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MERCI V3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Google Shape;147;p4"/>
          <p:cNvSpPr txBox="1"/>
          <p:nvPr/>
        </p:nvSpPr>
        <p:spPr>
          <a:xfrm>
            <a:off x="1765288" y="82319"/>
            <a:ext cx="7192807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C’est quoi MERCI ?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26" name="Accolade fermante 25"/>
          <p:cNvSpPr/>
          <p:nvPr/>
        </p:nvSpPr>
        <p:spPr>
          <a:xfrm rot="5400000">
            <a:off x="5605093" y="2980919"/>
            <a:ext cx="205899" cy="104028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4723757" y="3555593"/>
            <a:ext cx="2152499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rgbClr val="000099"/>
                </a:solidFill>
              </a:rPr>
              <a:t>Améliorations</a:t>
            </a:r>
          </a:p>
          <a:p>
            <a:pPr algn="ctr"/>
            <a:r>
              <a:rPr lang="fr-FR" sz="1400" dirty="0" smtClean="0">
                <a:solidFill>
                  <a:srgbClr val="000099"/>
                </a:solidFill>
              </a:rPr>
              <a:t>Ergonomie de la plateforme</a:t>
            </a:r>
          </a:p>
          <a:p>
            <a:pPr algn="ctr"/>
            <a:r>
              <a:rPr lang="fr-FR" sz="1400" dirty="0" smtClean="0">
                <a:solidFill>
                  <a:srgbClr val="000099"/>
                </a:solidFill>
              </a:rPr>
              <a:t>Intégration du pâturage</a:t>
            </a:r>
          </a:p>
          <a:p>
            <a:pPr algn="ctr"/>
            <a:r>
              <a:rPr lang="fr-FR" sz="1400" dirty="0" smtClean="0">
                <a:solidFill>
                  <a:srgbClr val="000099"/>
                </a:solidFill>
              </a:rPr>
              <a:t>Domaine de validité élargi</a:t>
            </a:r>
          </a:p>
          <a:p>
            <a:pPr algn="ctr"/>
            <a:r>
              <a:rPr lang="fr-FR" sz="1000" i="1" dirty="0" smtClean="0">
                <a:solidFill>
                  <a:srgbClr val="000099"/>
                </a:solidFill>
              </a:rPr>
              <a:t>(18 000 références)</a:t>
            </a:r>
            <a:endParaRPr lang="fr-FR" sz="900" i="1" dirty="0" smtClean="0">
              <a:solidFill>
                <a:srgbClr val="000099"/>
              </a:solidFill>
            </a:endParaRPr>
          </a:p>
        </p:txBody>
      </p:sp>
      <p:sp>
        <p:nvSpPr>
          <p:cNvPr id="28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58EBF25-1E81-4656-BBEC-1D192ACD98C0}" type="slidenum">
              <a:rPr lang="fr-FR" sz="1400" b="1" smtClean="0">
                <a:solidFill>
                  <a:prstClr val="white"/>
                </a:solidFill>
              </a:rPr>
              <a:pPr algn="ctr"/>
              <a:t>11</a:t>
            </a:fld>
            <a:endParaRPr lang="fr-FR" sz="1400" b="1" dirty="0">
              <a:solidFill>
                <a:prstClr val="white"/>
              </a:solidFill>
            </a:endParaRPr>
          </a:p>
        </p:txBody>
      </p:sp>
      <p:pic>
        <p:nvPicPr>
          <p:cNvPr id="29" name="Picture 2" descr="Landes, retour à la page d'accuei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131" y="5381128"/>
            <a:ext cx="519123" cy="526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8504" y="5360182"/>
            <a:ext cx="519122" cy="525415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2399" y="4869160"/>
            <a:ext cx="519122" cy="526988"/>
          </a:xfrm>
          <a:prstGeom prst="rect">
            <a:avLst/>
          </a:prstGeom>
        </p:spPr>
      </p:pic>
      <p:pic>
        <p:nvPicPr>
          <p:cNvPr id="32" name="Picture 360" descr="C:\SEBASTIEN\Seb_CRAPC\1. CRA_NA\2. CRA ALPC 2016\4. Logo\CRAs_vectoris+®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32" y="4421873"/>
            <a:ext cx="539995" cy="60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02760" y="4907374"/>
            <a:ext cx="423664" cy="484602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945" y="5789135"/>
            <a:ext cx="1288380" cy="498444"/>
          </a:xfrm>
          <a:prstGeom prst="rect">
            <a:avLst/>
          </a:prstGeom>
        </p:spPr>
      </p:pic>
      <p:pic>
        <p:nvPicPr>
          <p:cNvPr id="35" name="Picture 4" descr="Picture 4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3697114" y="4924086"/>
            <a:ext cx="631578" cy="631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Picture 25" descr="Picture 25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2987824" y="4509120"/>
            <a:ext cx="551224" cy="628914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Picture 2" descr="Picture 2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3719316" y="4521517"/>
            <a:ext cx="678141" cy="3311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Picture 3" descr="Picture 3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197598" y="4507868"/>
            <a:ext cx="704445" cy="173513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Picture 3" descr="Picture 3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3043690" y="5250402"/>
            <a:ext cx="704445" cy="173513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 3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5948000"/>
            <a:ext cx="1288380" cy="498444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00216" y="5863708"/>
            <a:ext cx="845681" cy="301815"/>
          </a:xfrm>
          <a:prstGeom prst="rect">
            <a:avLst/>
          </a:prstGeom>
        </p:spPr>
      </p:pic>
      <p:pic>
        <p:nvPicPr>
          <p:cNvPr id="56" name="Picture 25" descr="Picture 25"/>
          <p:cNvPicPr>
            <a:picLocks noChangeAspect="1"/>
          </p:cNvPicPr>
          <p:nvPr/>
        </p:nvPicPr>
        <p:blipFill rotWithShape="1">
          <a:blip r:embed="rId12">
            <a:extLst/>
          </a:blip>
          <a:srcRect t="-106" b="17606"/>
          <a:stretch/>
        </p:blipFill>
        <p:spPr>
          <a:xfrm>
            <a:off x="7411791" y="4421959"/>
            <a:ext cx="767692" cy="721099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ZoneTexte 60"/>
          <p:cNvSpPr txBox="1"/>
          <p:nvPr/>
        </p:nvSpPr>
        <p:spPr>
          <a:xfrm>
            <a:off x="6534293" y="3612120"/>
            <a:ext cx="25125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rgbClr val="000099"/>
                </a:solidFill>
              </a:rPr>
              <a:t>MERCI</a:t>
            </a:r>
          </a:p>
          <a:p>
            <a:pPr algn="ctr"/>
            <a:r>
              <a:rPr lang="fr-FR" sz="1400" dirty="0" smtClean="0">
                <a:solidFill>
                  <a:srgbClr val="000099"/>
                </a:solidFill>
              </a:rPr>
              <a:t>Restitutions N</a:t>
            </a:r>
          </a:p>
          <a:p>
            <a:pPr algn="ctr"/>
            <a:r>
              <a:rPr lang="fr-FR" sz="1400" dirty="0" smtClean="0">
                <a:solidFill>
                  <a:srgbClr val="000099"/>
                </a:solidFill>
              </a:rPr>
              <a:t>à la culture suivante</a:t>
            </a:r>
            <a:endParaRPr lang="fr-FR" sz="1200" dirty="0" smtClean="0">
              <a:solidFill>
                <a:srgbClr val="000099"/>
              </a:solidFill>
            </a:endParaRPr>
          </a:p>
        </p:txBody>
      </p:sp>
      <p:sp>
        <p:nvSpPr>
          <p:cNvPr id="62" name="Accolade fermante 61"/>
          <p:cNvSpPr/>
          <p:nvPr/>
        </p:nvSpPr>
        <p:spPr>
          <a:xfrm rot="5400000">
            <a:off x="7538469" y="2602344"/>
            <a:ext cx="205899" cy="181835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1992…"/>
          <p:cNvSpPr txBox="1"/>
          <p:nvPr/>
        </p:nvSpPr>
        <p:spPr>
          <a:xfrm>
            <a:off x="6517891" y="2904150"/>
            <a:ext cx="2302581" cy="3804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6000" tIns="36000" rIns="36000" bIns="36000" numCol="1" anchor="ctr">
            <a:spAutoFit/>
          </a:bodyPr>
          <a:lstStyle/>
          <a:p>
            <a:pPr algn="ctr">
              <a:defRPr b="1">
                <a:solidFill>
                  <a:schemeClr val="accent3">
                    <a:lumOff val="44000"/>
                  </a:schemeClr>
                </a:solidFill>
              </a:defRPr>
            </a:pPr>
            <a:r>
              <a:rPr lang="fr-FR" sz="2000" dirty="0" smtClean="0"/>
              <a:t>2025  </a:t>
            </a:r>
            <a:r>
              <a:rPr lang="fr-FR" sz="2000" dirty="0"/>
              <a:t> </a:t>
            </a:r>
            <a:r>
              <a:rPr lang="fr-FR" sz="2000" dirty="0" smtClean="0"/>
              <a:t>              2028</a:t>
            </a:r>
            <a:endParaRPr sz="2000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190" y="5172463"/>
            <a:ext cx="893547" cy="446995"/>
          </a:xfrm>
          <a:prstGeom prst="rect">
            <a:avLst/>
          </a:prstGeom>
        </p:spPr>
      </p:pic>
      <p:sp>
        <p:nvSpPr>
          <p:cNvPr id="64" name="Flèche vers le bas 63"/>
          <p:cNvSpPr/>
          <p:nvPr/>
        </p:nvSpPr>
        <p:spPr>
          <a:xfrm>
            <a:off x="8532496" y="2509999"/>
            <a:ext cx="99671" cy="28803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ZoneTexte 64"/>
          <p:cNvSpPr txBox="1"/>
          <p:nvPr/>
        </p:nvSpPr>
        <p:spPr>
          <a:xfrm>
            <a:off x="7756047" y="1974883"/>
            <a:ext cx="1426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MERCI V4 ?</a:t>
            </a:r>
          </a:p>
        </p:txBody>
      </p:sp>
      <p:pic>
        <p:nvPicPr>
          <p:cNvPr id="55" name="Image 5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073" y="4864463"/>
            <a:ext cx="519926" cy="536246"/>
          </a:xfrm>
          <a:prstGeom prst="rect">
            <a:avLst/>
          </a:prstGeom>
        </p:spPr>
      </p:pic>
      <p:pic>
        <p:nvPicPr>
          <p:cNvPr id="57" name="Image 5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161" y="5422474"/>
            <a:ext cx="534393" cy="52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67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37" grpId="0" animBg="1"/>
      <p:bldP spid="138" grpId="0"/>
      <p:bldP spid="45" grpId="0"/>
      <p:bldP spid="46" grpId="0"/>
      <p:bldP spid="47" grpId="0"/>
      <p:bldP spid="2" grpId="0" animBg="1"/>
      <p:bldP spid="3" grpId="0"/>
      <p:bldP spid="4" grpId="0" animBg="1"/>
      <p:bldP spid="5" grpId="0"/>
      <p:bldP spid="48" grpId="0" animBg="1"/>
      <p:bldP spid="49" grpId="0"/>
      <p:bldP spid="51" grpId="0" animBg="1"/>
      <p:bldP spid="52" grpId="0"/>
      <p:bldP spid="53" grpId="0" animBg="1"/>
      <p:bldP spid="54" grpId="0"/>
      <p:bldP spid="26" grpId="0" animBg="1"/>
      <p:bldP spid="27" grpId="0"/>
      <p:bldP spid="61" grpId="0"/>
      <p:bldP spid="62" grpId="0" animBg="1"/>
      <p:bldP spid="63" grpId="0"/>
      <p:bldP spid="64" grpId="0" animBg="1"/>
      <p:bldP spid="6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6" descr=".ep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18" descr=".ep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3" name="Picture 14" descr="Picture 14"/>
          <p:cNvPicPr>
            <a:picLocks noChangeAspect="1"/>
          </p:cNvPicPr>
          <p:nvPr/>
        </p:nvPicPr>
        <p:blipFill rotWithShape="1">
          <a:blip r:embed="rId2">
            <a:extLst/>
          </a:blip>
          <a:srcRect r="29377"/>
          <a:stretch/>
        </p:blipFill>
        <p:spPr>
          <a:xfrm>
            <a:off x="2555776" y="2775057"/>
            <a:ext cx="4320480" cy="3098383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" y="5115418"/>
            <a:ext cx="1253942" cy="1317033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740352" y="6474445"/>
            <a:ext cx="1572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26 juin 2025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38767" y="104346"/>
            <a:ext cx="7598585" cy="1668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600" b="1" dirty="0" smtClean="0">
                <a:solidFill>
                  <a:srgbClr val="000099"/>
                </a:solidFill>
                <a:latin typeface="+mj-lt"/>
              </a:rPr>
              <a:t>PROJET FNMPP</a:t>
            </a:r>
          </a:p>
          <a:p>
            <a:pPr algn="ctr">
              <a:lnSpc>
                <a:spcPct val="150000"/>
              </a:lnSpc>
            </a:pPr>
            <a:r>
              <a:rPr lang="fr-FR" sz="3600" b="1" dirty="0" smtClean="0">
                <a:solidFill>
                  <a:srgbClr val="000099"/>
                </a:solidFill>
                <a:latin typeface="+mj-lt"/>
              </a:rPr>
              <a:t>Création d’un diaporama pédagogique</a:t>
            </a:r>
            <a:endParaRPr lang="fr-FR" sz="3600" b="1" dirty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3491880" y="6021288"/>
            <a:ext cx="25202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fr-FR" sz="1400" b="1" dirty="0" smtClean="0">
                <a:solidFill>
                  <a:srgbClr val="000099"/>
                </a:solidFill>
              </a:rPr>
              <a:t>Webinaire – projet FNMPP</a:t>
            </a:r>
            <a:endParaRPr lang="fr-FR" sz="1400" b="1" dirty="0">
              <a:solidFill>
                <a:srgbClr val="000099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3106799"/>
            <a:ext cx="989667" cy="102073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072" y="4127532"/>
            <a:ext cx="1092097" cy="107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72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/>
          <p:cNvSpPr txBox="1">
            <a:spLocks/>
          </p:cNvSpPr>
          <p:nvPr/>
        </p:nvSpPr>
        <p:spPr>
          <a:xfrm>
            <a:off x="8532496" y="6381328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58EBF25-1E81-4656-BBEC-1D192ACD98C0}" type="slidenum">
              <a:rPr lang="fr-FR" sz="1400" b="1" smtClean="0">
                <a:solidFill>
                  <a:prstClr val="white"/>
                </a:solidFill>
              </a:rPr>
              <a:pPr algn="ctr"/>
              <a:t>13</a:t>
            </a:fld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Google Shape;147;p4"/>
          <p:cNvSpPr txBox="1"/>
          <p:nvPr/>
        </p:nvSpPr>
        <p:spPr>
          <a:xfrm>
            <a:off x="3635896" y="48746"/>
            <a:ext cx="2304256" cy="5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8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Préambule</a:t>
            </a:r>
            <a:endParaRPr sz="11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3316" y="6479640"/>
            <a:ext cx="1311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Juin 2025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60602" y="793679"/>
            <a:ext cx="842279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>
                <a:sym typeface="Wingdings" panose="05000000000000000000" pitchFamily="2" charset="2"/>
              </a:rPr>
              <a:t> </a:t>
            </a:r>
            <a:r>
              <a:rPr lang="fr-FR" dirty="0" smtClean="0"/>
              <a:t>Diaporama mis à disposition gratuitement auprès des conseillers agricoles et animateurs des </a:t>
            </a:r>
            <a:r>
              <a:rPr lang="fr-FR" b="1" dirty="0"/>
              <a:t>C</a:t>
            </a:r>
            <a:r>
              <a:rPr lang="fr-FR" b="1" dirty="0" smtClean="0"/>
              <a:t>hambres d’Agriculture </a:t>
            </a:r>
            <a:r>
              <a:rPr lang="fr-FR" dirty="0" smtClean="0"/>
              <a:t>pour présenter et comprendre la méthode MERCI : </a:t>
            </a:r>
            <a:r>
              <a:rPr lang="fr-FR" sz="1600" i="1" dirty="0" smtClean="0">
                <a:solidFill>
                  <a:srgbClr val="000099"/>
                </a:solidFill>
              </a:rPr>
              <a:t>formalismes, principes de calculs, domaine de validité, utilisations de la plateforme, interprétations des résultats.</a:t>
            </a:r>
          </a:p>
          <a:p>
            <a:pPr algn="just"/>
            <a:endParaRPr lang="fr-FR" dirty="0" smtClean="0"/>
          </a:p>
          <a:p>
            <a:pPr algn="just"/>
            <a:endParaRPr lang="fr-FR" dirty="0"/>
          </a:p>
          <a:p>
            <a:pPr algn="just"/>
            <a:r>
              <a:rPr lang="fr-FR" dirty="0" smtClean="0"/>
              <a:t>Il comporte </a:t>
            </a:r>
            <a:r>
              <a:rPr lang="fr-FR" b="1" dirty="0" smtClean="0"/>
              <a:t>189</a:t>
            </a:r>
            <a:r>
              <a:rPr lang="fr-FR" dirty="0" smtClean="0"/>
              <a:t> diapositives et est diffusé en « mode diaporama » permettant à chacun de le réutiliser et de </a:t>
            </a:r>
            <a:r>
              <a:rPr lang="fr-FR" u="sng" dirty="0" smtClean="0"/>
              <a:t>l’adapter au public visé </a:t>
            </a:r>
            <a:r>
              <a:rPr lang="fr-FR" dirty="0" smtClean="0"/>
              <a:t>:</a:t>
            </a:r>
          </a:p>
          <a:p>
            <a:pPr algn="just"/>
            <a:endParaRPr lang="fr-FR" sz="1000" dirty="0" smtClean="0"/>
          </a:p>
          <a:p>
            <a:pPr algn="just"/>
            <a:r>
              <a:rPr lang="fr-FR" dirty="0" smtClean="0"/>
              <a:t>- Diaporama </a:t>
            </a:r>
            <a:r>
              <a:rPr lang="fr-FR" dirty="0"/>
              <a:t>« conseillers </a:t>
            </a:r>
            <a:r>
              <a:rPr lang="fr-FR" dirty="0" smtClean="0"/>
              <a:t>»</a:t>
            </a:r>
          </a:p>
          <a:p>
            <a:pPr algn="just"/>
            <a:r>
              <a:rPr lang="fr-FR" sz="1600" i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	</a:t>
            </a:r>
            <a:r>
              <a:rPr lang="fr-FR" sz="1600" i="1" dirty="0" smtClean="0">
                <a:solidFill>
                  <a:srgbClr val="C00000"/>
                </a:solidFill>
              </a:rPr>
              <a:t> complet avec beaucoup d’explications sur les formalismes et méthodes de calculs</a:t>
            </a:r>
          </a:p>
          <a:p>
            <a:pPr algn="just"/>
            <a:endParaRPr lang="fr-FR" sz="1000" dirty="0" smtClean="0"/>
          </a:p>
          <a:p>
            <a:pPr algn="just"/>
            <a:r>
              <a:rPr lang="fr-FR" dirty="0" smtClean="0"/>
              <a:t>- Diaporama « agriculteurs »</a:t>
            </a:r>
          </a:p>
          <a:p>
            <a:pPr algn="just"/>
            <a:r>
              <a:rPr lang="fr-FR" sz="1600" i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	</a:t>
            </a:r>
            <a:r>
              <a:rPr lang="fr-FR" sz="1600" i="1" dirty="0" smtClean="0">
                <a:solidFill>
                  <a:srgbClr val="C00000"/>
                </a:solidFill>
              </a:rPr>
              <a:t> </a:t>
            </a:r>
            <a:r>
              <a:rPr lang="fr-FR" sz="1600" i="1" dirty="0">
                <a:solidFill>
                  <a:srgbClr val="C00000"/>
                </a:solidFill>
              </a:rPr>
              <a:t>simplification </a:t>
            </a:r>
            <a:r>
              <a:rPr lang="fr-FR" sz="1600" i="1" dirty="0" smtClean="0">
                <a:solidFill>
                  <a:srgbClr val="C00000"/>
                </a:solidFill>
              </a:rPr>
              <a:t>en masquant des diapositives</a:t>
            </a:r>
            <a:endParaRPr lang="fr-FR" sz="1600" i="1" dirty="0">
              <a:solidFill>
                <a:srgbClr val="C00000"/>
              </a:solidFill>
            </a:endParaRPr>
          </a:p>
          <a:p>
            <a:pPr algn="just"/>
            <a:endParaRPr lang="fr-FR" dirty="0" smtClean="0"/>
          </a:p>
          <a:p>
            <a:pPr algn="just"/>
            <a:endParaRPr lang="fr-FR" dirty="0"/>
          </a:p>
          <a:p>
            <a:pPr algn="just"/>
            <a:r>
              <a:rPr lang="fr-FR" dirty="0" smtClean="0"/>
              <a:t>Vous pouvez personnaliser ce diaporama avec vos essais et données locales.</a:t>
            </a:r>
          </a:p>
        </p:txBody>
      </p:sp>
      <p:sp>
        <p:nvSpPr>
          <p:cNvPr id="3" name="Rectangle 2"/>
          <p:cNvSpPr/>
          <p:nvPr/>
        </p:nvSpPr>
        <p:spPr>
          <a:xfrm>
            <a:off x="49386" y="5916835"/>
            <a:ext cx="532859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fr-FR" sz="1200" dirty="0"/>
              <a:t>Pour toutes suggestions, améliorations, questions, n’hésitez pas à contacter Sébastien MINETTE (CRA Nouvelle Aquitaine) : </a:t>
            </a:r>
            <a:r>
              <a:rPr lang="fr-FR" sz="1200" dirty="0" smtClean="0">
                <a:hlinkClick r:id="rId4"/>
              </a:rPr>
              <a:t>sebastien.minette@na.chambagri.fr</a:t>
            </a:r>
            <a:endParaRPr lang="fr-FR" sz="1200" dirty="0" smtClean="0"/>
          </a:p>
        </p:txBody>
      </p:sp>
    </p:spTree>
    <p:extLst>
      <p:ext uri="{BB962C8B-B14F-4D97-AF65-F5344CB8AC3E}">
        <p14:creationId xmlns:p14="http://schemas.microsoft.com/office/powerpoint/2010/main" val="37076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/>
          <p:cNvSpPr txBox="1">
            <a:spLocks/>
          </p:cNvSpPr>
          <p:nvPr/>
        </p:nvSpPr>
        <p:spPr>
          <a:xfrm>
            <a:off x="8532496" y="6381328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58EBF25-1E81-4656-BBEC-1D192ACD98C0}" type="slidenum">
              <a:rPr lang="fr-FR" sz="1400" b="1" smtClean="0">
                <a:solidFill>
                  <a:prstClr val="white"/>
                </a:solidFill>
              </a:rPr>
              <a:pPr algn="ctr"/>
              <a:t>14</a:t>
            </a:fld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Google Shape;147;p4"/>
          <p:cNvSpPr txBox="1"/>
          <p:nvPr/>
        </p:nvSpPr>
        <p:spPr>
          <a:xfrm>
            <a:off x="3635896" y="17393"/>
            <a:ext cx="7192807" cy="5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8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Sommaire</a:t>
            </a:r>
            <a:endParaRPr sz="11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23316" y="6479640"/>
            <a:ext cx="1311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Juin 2025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315764" y="729642"/>
            <a:ext cx="8727380" cy="54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Aft>
                <a:spcPts val="1200"/>
              </a:spcAft>
            </a:pPr>
            <a:r>
              <a:rPr lang="fr-FR" sz="2400" b="1" dirty="0" smtClean="0">
                <a:latin typeface="+mj-lt"/>
              </a:rPr>
              <a:t>    8 chapitres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F"/>
            </a:pPr>
            <a:r>
              <a:rPr lang="fr-FR" sz="2000" dirty="0" smtClean="0">
                <a:latin typeface="+mj-lt"/>
              </a:rPr>
              <a:t>Introduction  </a:t>
            </a:r>
            <a:r>
              <a:rPr lang="fr-FR" sz="1600" i="1" dirty="0" smtClean="0">
                <a:solidFill>
                  <a:srgbClr val="000099"/>
                </a:solidFill>
                <a:latin typeface="+mj-lt"/>
              </a:rPr>
              <a:t>(4 diapos)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F"/>
            </a:pPr>
            <a:r>
              <a:rPr lang="fr-FR" sz="2000" dirty="0" smtClean="0">
                <a:latin typeface="+mj-lt"/>
              </a:rPr>
              <a:t>C’est quoi la méthode MERCI  </a:t>
            </a:r>
            <a:r>
              <a:rPr lang="fr-FR" sz="1600" i="1" dirty="0" smtClean="0">
                <a:solidFill>
                  <a:srgbClr val="000099"/>
                </a:solidFill>
                <a:latin typeface="+mj-lt"/>
              </a:rPr>
              <a:t>(8 diapos)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F"/>
            </a:pPr>
            <a:r>
              <a:rPr lang="fr-FR" sz="2000" dirty="0" smtClean="0">
                <a:latin typeface="+mj-lt"/>
              </a:rPr>
              <a:t>Formalismes et modalités de calculs   </a:t>
            </a:r>
            <a:r>
              <a:rPr lang="fr-FR" sz="1600" i="1" dirty="0" smtClean="0">
                <a:solidFill>
                  <a:srgbClr val="000099"/>
                </a:solidFill>
                <a:latin typeface="+mj-lt"/>
              </a:rPr>
              <a:t>(79 diapos)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F"/>
            </a:pPr>
            <a:r>
              <a:rPr lang="fr-FR" sz="2000" dirty="0" smtClean="0">
                <a:latin typeface="+mj-lt"/>
              </a:rPr>
              <a:t>Mise en œuvre au champ &amp; Utilisations de la plateforme internet   </a:t>
            </a:r>
            <a:r>
              <a:rPr lang="fr-FR" sz="1600" i="1" dirty="0" smtClean="0">
                <a:solidFill>
                  <a:srgbClr val="000099"/>
                </a:solidFill>
                <a:latin typeface="+mj-lt"/>
              </a:rPr>
              <a:t>(42 diapos)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F"/>
            </a:pPr>
            <a:r>
              <a:rPr lang="fr-FR" sz="2000" dirty="0" smtClean="0">
                <a:latin typeface="+mj-lt"/>
              </a:rPr>
              <a:t>Exemples de calculs MERCI   </a:t>
            </a:r>
            <a:r>
              <a:rPr lang="fr-FR" sz="1600" i="1" dirty="0" smtClean="0">
                <a:solidFill>
                  <a:srgbClr val="000099"/>
                </a:solidFill>
                <a:latin typeface="+mj-lt"/>
              </a:rPr>
              <a:t>(3 diapos)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F"/>
            </a:pPr>
            <a:r>
              <a:rPr lang="fr-FR" sz="2000" dirty="0" smtClean="0">
                <a:latin typeface="+mj-lt"/>
              </a:rPr>
              <a:t>Domaine de validité de la méthode  </a:t>
            </a:r>
            <a:r>
              <a:rPr lang="fr-FR" sz="1600" i="1" dirty="0" smtClean="0">
                <a:solidFill>
                  <a:srgbClr val="000099"/>
                </a:solidFill>
                <a:latin typeface="+mj-lt"/>
              </a:rPr>
              <a:t>(10 diapos)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F"/>
            </a:pPr>
            <a:r>
              <a:rPr lang="fr-FR" sz="2000" dirty="0" smtClean="0">
                <a:latin typeface="+mj-lt"/>
              </a:rPr>
              <a:t>Estimation rapide de la biomasse au champ  </a:t>
            </a:r>
            <a:r>
              <a:rPr lang="fr-FR" sz="1600" i="1" dirty="0" smtClean="0">
                <a:solidFill>
                  <a:srgbClr val="000099"/>
                </a:solidFill>
                <a:latin typeface="+mj-lt"/>
              </a:rPr>
              <a:t>(8 diapos)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F"/>
            </a:pPr>
            <a:r>
              <a:rPr lang="fr-FR" sz="2000" dirty="0" smtClean="0">
                <a:latin typeface="+mj-lt"/>
              </a:rPr>
              <a:t>Robustesse de la méthode MERCI – Exemple de prise en compte des restitutions rapides en azote à la culture suivante  </a:t>
            </a:r>
            <a:r>
              <a:rPr lang="fr-FR" sz="1600" i="1" dirty="0" smtClean="0">
                <a:solidFill>
                  <a:srgbClr val="000099"/>
                </a:solidFill>
                <a:latin typeface="+mj-lt"/>
              </a:rPr>
              <a:t>(19 diapos)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F"/>
            </a:pPr>
            <a:r>
              <a:rPr lang="fr-FR" sz="2000" dirty="0" smtClean="0">
                <a:latin typeface="+mj-lt"/>
              </a:rPr>
              <a:t>Données / Références issues de la base de données des calculs MERCI  </a:t>
            </a:r>
            <a:r>
              <a:rPr lang="fr-FR" sz="1600" i="1" dirty="0" smtClean="0">
                <a:solidFill>
                  <a:srgbClr val="000099"/>
                </a:solidFill>
                <a:latin typeface="+mj-lt"/>
              </a:rPr>
              <a:t>(10 </a:t>
            </a:r>
            <a:r>
              <a:rPr lang="fr-FR" sz="1600" i="1" dirty="0">
                <a:solidFill>
                  <a:srgbClr val="000099"/>
                </a:solidFill>
                <a:latin typeface="+mj-lt"/>
              </a:rPr>
              <a:t>diapos)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F"/>
            </a:pPr>
            <a:r>
              <a:rPr lang="fr-FR" sz="2000" dirty="0" smtClean="0">
                <a:latin typeface="+mj-lt"/>
              </a:rPr>
              <a:t>Conclusions  </a:t>
            </a:r>
            <a:r>
              <a:rPr lang="fr-FR" sz="1600" i="1" dirty="0" smtClean="0">
                <a:solidFill>
                  <a:srgbClr val="000099"/>
                </a:solidFill>
                <a:latin typeface="+mj-lt"/>
              </a:rPr>
              <a:t>(6 </a:t>
            </a:r>
            <a:r>
              <a:rPr lang="fr-FR" sz="1600" i="1" dirty="0">
                <a:solidFill>
                  <a:srgbClr val="000099"/>
                </a:solidFill>
                <a:latin typeface="+mj-lt"/>
              </a:rPr>
              <a:t>diapos</a:t>
            </a:r>
            <a:r>
              <a:rPr lang="fr-FR" sz="1600" i="1" dirty="0" smtClean="0">
                <a:solidFill>
                  <a:srgbClr val="000099"/>
                </a:solidFill>
                <a:latin typeface="+mj-lt"/>
              </a:rPr>
              <a:t>)</a:t>
            </a:r>
            <a:endParaRPr lang="fr-FR" sz="1600" i="1" dirty="0">
              <a:solidFill>
                <a:srgbClr val="00009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982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SEBASTIEN\Seb_CRAPC\1. CRA_NA\2. CRA ALPC 2016\4. Logo\CRAs_vectoris+®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3" y="5613537"/>
            <a:ext cx="721617" cy="81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043608" y="1484784"/>
            <a:ext cx="6984776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-342900" algn="ctr">
              <a:lnSpc>
                <a:spcPct val="90000"/>
              </a:lnSpc>
            </a:pPr>
            <a:r>
              <a:rPr lang="fr-FR" altLang="fr-FR" sz="2800" b="1" dirty="0" smtClean="0">
                <a:solidFill>
                  <a:srgbClr val="000099"/>
                </a:solidFill>
                <a:latin typeface="Comic Sans MS" pitchFamily="66" charset="0"/>
                <a:cs typeface="Arial" charset="0"/>
              </a:rPr>
              <a:t>Exemple de contenu</a:t>
            </a:r>
          </a:p>
          <a:p>
            <a:pPr indent="-342900" algn="ctr">
              <a:lnSpc>
                <a:spcPct val="90000"/>
              </a:lnSpc>
            </a:pPr>
            <a:endParaRPr lang="fr-FR" altLang="fr-FR" sz="2800" b="1" dirty="0" smtClean="0">
              <a:solidFill>
                <a:srgbClr val="000099"/>
              </a:solidFill>
              <a:latin typeface="Comic Sans MS" pitchFamily="66" charset="0"/>
              <a:cs typeface="Arial" charset="0"/>
            </a:endParaRPr>
          </a:p>
          <a:p>
            <a:pPr indent="-342900" algn="ctr">
              <a:lnSpc>
                <a:spcPct val="90000"/>
              </a:lnSpc>
            </a:pPr>
            <a:r>
              <a:rPr lang="fr-FR" altLang="fr-FR" sz="2800" b="1" dirty="0">
                <a:solidFill>
                  <a:srgbClr val="000099"/>
                </a:solidFill>
                <a:latin typeface="Comic Sans MS" pitchFamily="66" charset="0"/>
                <a:cs typeface="Arial" charset="0"/>
              </a:rPr>
              <a:t>d</a:t>
            </a:r>
            <a:r>
              <a:rPr lang="fr-FR" altLang="fr-FR" sz="2800" b="1" dirty="0" smtClean="0">
                <a:solidFill>
                  <a:srgbClr val="000099"/>
                </a:solidFill>
                <a:latin typeface="Comic Sans MS" pitchFamily="66" charset="0"/>
                <a:cs typeface="Arial" charset="0"/>
              </a:rPr>
              <a:t>u</a:t>
            </a:r>
          </a:p>
          <a:p>
            <a:pPr indent="-342900" algn="ctr">
              <a:lnSpc>
                <a:spcPct val="90000"/>
              </a:lnSpc>
            </a:pPr>
            <a:endParaRPr lang="fr-FR" altLang="fr-FR" sz="2800" b="1" dirty="0">
              <a:solidFill>
                <a:srgbClr val="000099"/>
              </a:solidFill>
              <a:latin typeface="Comic Sans MS" pitchFamily="66" charset="0"/>
              <a:cs typeface="Arial" charset="0"/>
            </a:endParaRPr>
          </a:p>
          <a:p>
            <a:pPr indent="-342900" algn="ctr">
              <a:lnSpc>
                <a:spcPct val="90000"/>
              </a:lnSpc>
            </a:pPr>
            <a:r>
              <a:rPr lang="fr-FR" altLang="fr-FR" sz="2800" b="1" dirty="0" smtClean="0">
                <a:solidFill>
                  <a:srgbClr val="000099"/>
                </a:solidFill>
                <a:latin typeface="Comic Sans MS" pitchFamily="66" charset="0"/>
                <a:cs typeface="Arial" charset="0"/>
              </a:rPr>
              <a:t>diaporama pédagogique</a:t>
            </a:r>
            <a:endParaRPr lang="fr-FR" altLang="fr-FR" sz="1400" b="1" dirty="0" smtClean="0">
              <a:solidFill>
                <a:srgbClr val="000099"/>
              </a:solidFill>
              <a:latin typeface="Comic Sans MS" pitchFamily="66" charset="0"/>
              <a:cs typeface="Arial" charset="0"/>
            </a:endParaRPr>
          </a:p>
          <a:p>
            <a:pPr indent="-342900" algn="ctr">
              <a:lnSpc>
                <a:spcPct val="90000"/>
              </a:lnSpc>
            </a:pPr>
            <a:endParaRPr lang="fr-FR" altLang="fr-FR" sz="1200" b="1" dirty="0">
              <a:solidFill>
                <a:srgbClr val="000099"/>
              </a:solidFill>
              <a:latin typeface="Comic Sans MS" pitchFamily="66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39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Google Shape;147;p4"/>
          <p:cNvSpPr txBox="1"/>
          <p:nvPr/>
        </p:nvSpPr>
        <p:spPr>
          <a:xfrm>
            <a:off x="1475656" y="69494"/>
            <a:ext cx="7192807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Consultations &amp; Utilisations de la plateforme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722" y="1857269"/>
            <a:ext cx="8175870" cy="45240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9"/>
          <p:cNvSpPr txBox="1"/>
          <p:nvPr/>
        </p:nvSpPr>
        <p:spPr>
          <a:xfrm>
            <a:off x="1475656" y="629435"/>
            <a:ext cx="6334703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000099"/>
                </a:solidFill>
                <a:latin typeface="Berlin Sans FB"/>
                <a:ea typeface="Berlin Sans FB"/>
                <a:cs typeface="Berlin Sans FB"/>
                <a:sym typeface="Berlin Sans FB"/>
              </a:defRPr>
            </a:pPr>
            <a:r>
              <a:rPr lang="fr-FR" dirty="0" smtClean="0"/>
              <a:t>Plateforme internet MERCI</a:t>
            </a:r>
            <a:endParaRPr dirty="0"/>
          </a:p>
        </p:txBody>
      </p:sp>
      <p:sp>
        <p:nvSpPr>
          <p:cNvPr id="11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58EBF25-1E81-4656-BBEC-1D192ACD98C0}" type="slidenum">
              <a:rPr lang="fr-FR" sz="1400" b="1" smtClean="0">
                <a:solidFill>
                  <a:prstClr val="white"/>
                </a:solidFill>
              </a:rPr>
              <a:pPr algn="ctr"/>
              <a:t>16</a:t>
            </a:fld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107504" y="6519446"/>
            <a:ext cx="30243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fr-FR" sz="1600" b="1" dirty="0" smtClean="0">
                <a:solidFill>
                  <a:srgbClr val="000099"/>
                </a:solidFill>
                <a:sym typeface="Wingdings"/>
              </a:rPr>
              <a:t>  </a:t>
            </a:r>
            <a:r>
              <a:rPr lang="fr-FR" sz="1600" b="1" dirty="0" smtClean="0">
                <a:solidFill>
                  <a:srgbClr val="000099"/>
                </a:solidFill>
              </a:rPr>
              <a:t>www.methode-merci.fr</a:t>
            </a:r>
            <a:endParaRPr lang="fr-FR" sz="1600" b="1" dirty="0">
              <a:solidFill>
                <a:srgbClr val="000099"/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488401" y="2204864"/>
            <a:ext cx="64807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72000" rtlCol="0" anchor="ctr"/>
          <a:lstStyle/>
          <a:p>
            <a:pPr algn="ctr"/>
            <a:r>
              <a:rPr lang="fr-FR" sz="2800" b="1" dirty="0" smtClean="0"/>
              <a:t>1</a:t>
            </a:r>
            <a:endParaRPr lang="fr-FR" sz="2800" b="1" dirty="0"/>
          </a:p>
        </p:txBody>
      </p:sp>
      <p:sp>
        <p:nvSpPr>
          <p:cNvPr id="18" name="Ellipse 17"/>
          <p:cNvSpPr/>
          <p:nvPr/>
        </p:nvSpPr>
        <p:spPr>
          <a:xfrm>
            <a:off x="1602756" y="2204864"/>
            <a:ext cx="64807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72000" rtlCol="0" anchor="ctr"/>
          <a:lstStyle/>
          <a:p>
            <a:pPr algn="ctr"/>
            <a:r>
              <a:rPr lang="fr-FR" sz="2800" b="1" dirty="0" smtClean="0"/>
              <a:t>2</a:t>
            </a:r>
            <a:endParaRPr lang="fr-FR" sz="2800" b="1" dirty="0"/>
          </a:p>
        </p:txBody>
      </p:sp>
      <p:sp>
        <p:nvSpPr>
          <p:cNvPr id="19" name="Ellipse 18"/>
          <p:cNvSpPr/>
          <p:nvPr/>
        </p:nvSpPr>
        <p:spPr>
          <a:xfrm>
            <a:off x="2678408" y="2226037"/>
            <a:ext cx="64807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72000" rtlCol="0" anchor="ctr"/>
          <a:lstStyle/>
          <a:p>
            <a:pPr algn="ctr"/>
            <a:r>
              <a:rPr lang="fr-FR" sz="2800" b="1" dirty="0" smtClean="0"/>
              <a:t>3</a:t>
            </a:r>
            <a:endParaRPr lang="fr-FR" sz="2800" b="1" dirty="0"/>
          </a:p>
        </p:txBody>
      </p:sp>
      <p:sp>
        <p:nvSpPr>
          <p:cNvPr id="20" name="Ellipse 19"/>
          <p:cNvSpPr/>
          <p:nvPr/>
        </p:nvSpPr>
        <p:spPr>
          <a:xfrm>
            <a:off x="5940152" y="2226037"/>
            <a:ext cx="64807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72000" rtlCol="0" anchor="ctr"/>
          <a:lstStyle/>
          <a:p>
            <a:pPr algn="ctr"/>
            <a:r>
              <a:rPr lang="fr-FR" sz="2800" b="1" dirty="0" smtClean="0"/>
              <a:t>5</a:t>
            </a:r>
            <a:endParaRPr lang="fr-FR" sz="2800" b="1" dirty="0"/>
          </a:p>
        </p:txBody>
      </p:sp>
      <p:sp>
        <p:nvSpPr>
          <p:cNvPr id="21" name="Ellipse 20"/>
          <p:cNvSpPr/>
          <p:nvPr/>
        </p:nvSpPr>
        <p:spPr>
          <a:xfrm>
            <a:off x="7596336" y="2226037"/>
            <a:ext cx="64807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72000" rtlCol="0" anchor="ctr"/>
          <a:lstStyle/>
          <a:p>
            <a:pPr algn="ctr"/>
            <a:r>
              <a:rPr lang="fr-FR" sz="2800" b="1" dirty="0" smtClean="0"/>
              <a:t>4</a:t>
            </a:r>
            <a:endParaRPr lang="fr-FR" sz="2800" b="1" dirty="0"/>
          </a:p>
        </p:txBody>
      </p:sp>
      <p:grpSp>
        <p:nvGrpSpPr>
          <p:cNvPr id="15" name="Groupe 14"/>
          <p:cNvGrpSpPr/>
          <p:nvPr/>
        </p:nvGrpSpPr>
        <p:grpSpPr>
          <a:xfrm>
            <a:off x="7682007" y="743284"/>
            <a:ext cx="1124801" cy="925625"/>
            <a:chOff x="4691298" y="4905961"/>
            <a:chExt cx="1516595" cy="1409289"/>
          </a:xfrm>
        </p:grpSpPr>
        <p:pic>
          <p:nvPicPr>
            <p:cNvPr id="22" name="Picture 2" descr="Ordinateur portable ouvert Clipart PNG transparents - Stick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1298" y="4905961"/>
              <a:ext cx="1516595" cy="1409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4" descr="Picture 14"/>
            <p:cNvPicPr>
              <a:picLocks noChangeAspect="1"/>
            </p:cNvPicPr>
            <p:nvPr/>
          </p:nvPicPr>
          <p:blipFill rotWithShape="1">
            <a:blip r:embed="rId6">
              <a:extLst/>
            </a:blip>
            <a:srcRect r="29377"/>
            <a:stretch/>
          </p:blipFill>
          <p:spPr>
            <a:xfrm rot="1379463">
              <a:off x="5368439" y="5133807"/>
              <a:ext cx="652596" cy="468000"/>
            </a:xfrm>
            <a:prstGeom prst="rect">
              <a:avLst/>
            </a:prstGeom>
            <a:ln>
              <a:solidFill>
                <a:srgbClr val="000000"/>
              </a:solidFill>
              <a:miter/>
            </a:ln>
          </p:spPr>
        </p:pic>
      </p:grpSp>
      <p:sp>
        <p:nvSpPr>
          <p:cNvPr id="24" name="Rectangle 23"/>
          <p:cNvSpPr/>
          <p:nvPr/>
        </p:nvSpPr>
        <p:spPr>
          <a:xfrm>
            <a:off x="395536" y="1015506"/>
            <a:ext cx="48245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9ECD33"/>
              </a:buClr>
              <a:buSzPts val="2500"/>
              <a:buFont typeface="Arial" panose="020B0604020202020204" pitchFamily="34" charset="0"/>
              <a:buChar char="•"/>
            </a:pPr>
            <a:r>
              <a:rPr lang="fr-FR" sz="2000" b="1" dirty="0"/>
              <a:t>Page d’accueil :  5 menus</a:t>
            </a:r>
          </a:p>
          <a:p>
            <a:pPr marL="285750" indent="-285750">
              <a:buClr>
                <a:srgbClr val="9ECD33"/>
              </a:buClr>
              <a:buSzPts val="2500"/>
              <a:buFont typeface="Arial" panose="020B0604020202020204" pitchFamily="34" charset="0"/>
              <a:buChar char="•"/>
            </a:pPr>
            <a:r>
              <a:rPr lang="fr-FR" sz="2000" b="1" dirty="0" smtClean="0">
                <a:latin typeface="+mj-lt"/>
              </a:rPr>
              <a:t>Utilisation gratuite</a:t>
            </a:r>
            <a:endParaRPr lang="fr-FR" sz="2000" i="1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5823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Google Shape;147;p4"/>
          <p:cNvSpPr txBox="1"/>
          <p:nvPr/>
        </p:nvSpPr>
        <p:spPr>
          <a:xfrm>
            <a:off x="1475656" y="69494"/>
            <a:ext cx="7192807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Consultations &amp; Utilisations de la plateforme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9" name="ZoneTexte 9"/>
          <p:cNvSpPr txBox="1"/>
          <p:nvPr/>
        </p:nvSpPr>
        <p:spPr>
          <a:xfrm>
            <a:off x="1413400" y="690151"/>
            <a:ext cx="6334703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000099"/>
                </a:solidFill>
                <a:latin typeface="Berlin Sans FB"/>
                <a:ea typeface="Berlin Sans FB"/>
                <a:cs typeface="Berlin Sans FB"/>
                <a:sym typeface="Berlin Sans FB"/>
              </a:defRPr>
            </a:pPr>
            <a:r>
              <a:rPr lang="fr-FR" dirty="0" smtClean="0"/>
              <a:t>Plateforme internet MERCI</a:t>
            </a:r>
            <a:endParaRPr dirty="0"/>
          </a:p>
        </p:txBody>
      </p:sp>
      <p:sp>
        <p:nvSpPr>
          <p:cNvPr id="11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58EBF25-1E81-4656-BBEC-1D192ACD98C0}" type="slidenum">
              <a:rPr lang="fr-FR" sz="1400" b="1" smtClean="0">
                <a:solidFill>
                  <a:prstClr val="white"/>
                </a:solidFill>
              </a:rPr>
              <a:pPr algn="ctr"/>
              <a:t>17</a:t>
            </a:fld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127584" y="1425324"/>
            <a:ext cx="64807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72000" rtlCol="0" anchor="ctr"/>
          <a:lstStyle/>
          <a:p>
            <a:pPr algn="ctr"/>
            <a:r>
              <a:rPr lang="fr-FR" sz="2800" b="1" dirty="0" smtClean="0"/>
              <a:t>1</a:t>
            </a:r>
            <a:endParaRPr lang="fr-FR" sz="2800" b="1" dirty="0"/>
          </a:p>
        </p:txBody>
      </p:sp>
      <p:sp>
        <p:nvSpPr>
          <p:cNvPr id="18" name="Ellipse 17"/>
          <p:cNvSpPr/>
          <p:nvPr/>
        </p:nvSpPr>
        <p:spPr>
          <a:xfrm>
            <a:off x="127584" y="2527475"/>
            <a:ext cx="64807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72000" rtlCol="0" anchor="ctr"/>
          <a:lstStyle/>
          <a:p>
            <a:pPr algn="ctr"/>
            <a:r>
              <a:rPr lang="fr-FR" sz="2800" b="1" dirty="0" smtClean="0"/>
              <a:t>2</a:t>
            </a:r>
            <a:endParaRPr lang="fr-FR" sz="2800" b="1" dirty="0"/>
          </a:p>
        </p:txBody>
      </p:sp>
      <p:sp>
        <p:nvSpPr>
          <p:cNvPr id="19" name="Ellipse 18"/>
          <p:cNvSpPr/>
          <p:nvPr/>
        </p:nvSpPr>
        <p:spPr>
          <a:xfrm>
            <a:off x="121893" y="3648349"/>
            <a:ext cx="64807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72000" rtlCol="0" anchor="ctr"/>
          <a:lstStyle/>
          <a:p>
            <a:pPr algn="ctr"/>
            <a:r>
              <a:rPr lang="fr-FR" sz="2800" b="1" dirty="0" smtClean="0"/>
              <a:t>3</a:t>
            </a:r>
            <a:endParaRPr lang="fr-FR" sz="2800" b="1" dirty="0"/>
          </a:p>
        </p:txBody>
      </p:sp>
      <p:sp>
        <p:nvSpPr>
          <p:cNvPr id="21" name="Ellipse 20"/>
          <p:cNvSpPr/>
          <p:nvPr/>
        </p:nvSpPr>
        <p:spPr>
          <a:xfrm>
            <a:off x="121893" y="4845475"/>
            <a:ext cx="64807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72000" rtlCol="0" anchor="ctr"/>
          <a:lstStyle/>
          <a:p>
            <a:pPr algn="ctr"/>
            <a:r>
              <a:rPr lang="fr-FR" sz="2800" b="1" dirty="0" smtClean="0"/>
              <a:t>4</a:t>
            </a:r>
            <a:endParaRPr lang="fr-FR" sz="2800" b="1" dirty="0"/>
          </a:p>
        </p:txBody>
      </p:sp>
      <p:sp>
        <p:nvSpPr>
          <p:cNvPr id="24" name="Espace réservé du contenu 2"/>
          <p:cNvSpPr txBox="1"/>
          <p:nvPr/>
        </p:nvSpPr>
        <p:spPr>
          <a:xfrm>
            <a:off x="1915433" y="1271889"/>
            <a:ext cx="6990231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 b="1"/>
            </a:pP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Présentation et remerciement des contributeurs techniques et financiers pour leurs implications dans le développement de la plateforme MERCI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712" y="1450630"/>
            <a:ext cx="951058" cy="597460"/>
          </a:xfrm>
          <a:prstGeom prst="rect">
            <a:avLst/>
          </a:prstGeom>
        </p:spPr>
      </p:pic>
      <p:sp>
        <p:nvSpPr>
          <p:cNvPr id="25" name="Espace réservé du contenu 2"/>
          <p:cNvSpPr txBox="1"/>
          <p:nvPr/>
        </p:nvSpPr>
        <p:spPr>
          <a:xfrm>
            <a:off x="2267744" y="2528425"/>
            <a:ext cx="6480720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 b="1"/>
            </a:pP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Informations sur la méthode et réponses aux questions les plus fréquentes     </a:t>
            </a:r>
            <a:r>
              <a:rPr lang="fr-FR" sz="1600" dirty="0" smtClean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 À consulter avant la réalisation des calculs</a:t>
            </a:r>
            <a:endParaRPr sz="1600" dirty="0">
              <a:solidFill>
                <a:srgbClr val="0000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18" y="2641555"/>
            <a:ext cx="1316850" cy="48162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871" y="3753052"/>
            <a:ext cx="951058" cy="481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Espace réservé du contenu 2"/>
          <p:cNvSpPr txBox="1"/>
          <p:nvPr/>
        </p:nvSpPr>
        <p:spPr>
          <a:xfrm>
            <a:off x="1978810" y="3491740"/>
            <a:ext cx="7057686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 b="1"/>
            </a:pP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Notices de la méthode, vidéos explicatives, informations sur l’interprétation des résultats, ressources sur les cultures intermédiaires            </a:t>
            </a:r>
            <a:r>
              <a:rPr lang="fr-FR" sz="1600" dirty="0" smtClean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  Accès à la totalité des ressources après inscription</a:t>
            </a:r>
            <a:endParaRPr sz="1600" dirty="0">
              <a:solidFill>
                <a:srgbClr val="0000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18" y="4954095"/>
            <a:ext cx="1536325" cy="487722"/>
          </a:xfrm>
          <a:prstGeom prst="rect">
            <a:avLst/>
          </a:prstGeom>
        </p:spPr>
      </p:pic>
      <p:sp>
        <p:nvSpPr>
          <p:cNvPr id="27" name="Espace réservé du contenu 2"/>
          <p:cNvSpPr txBox="1"/>
          <p:nvPr/>
        </p:nvSpPr>
        <p:spPr>
          <a:xfrm>
            <a:off x="4144476" y="4985715"/>
            <a:ext cx="4761188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 b="1"/>
            </a:pP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Inscription à la plateforme, gestion de votre compte, accès à votre espace personnel regroupant tous vos calculs</a:t>
            </a:r>
            <a:endParaRPr sz="1600" dirty="0">
              <a:solidFill>
                <a:srgbClr val="0000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7824" y="4985715"/>
            <a:ext cx="1112487" cy="11440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Flèche droite 13"/>
          <p:cNvSpPr/>
          <p:nvPr/>
        </p:nvSpPr>
        <p:spPr>
          <a:xfrm>
            <a:off x="2529228" y="5097698"/>
            <a:ext cx="323010" cy="2314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7937" y="5105401"/>
            <a:ext cx="801746" cy="794134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-8120" y="6478991"/>
            <a:ext cx="22252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 smtClean="0"/>
              <a:t>Téléchargez la notice</a:t>
            </a:r>
          </a:p>
          <a:p>
            <a:r>
              <a:rPr lang="fr-FR" sz="1000" dirty="0" smtClean="0"/>
              <a:t>https</a:t>
            </a:r>
            <a:r>
              <a:rPr lang="fr-FR" sz="1000" dirty="0"/>
              <a:t>://methode-merci.fr/bibliotheque</a:t>
            </a:r>
          </a:p>
        </p:txBody>
      </p:sp>
    </p:spTree>
    <p:extLst>
      <p:ext uri="{BB962C8B-B14F-4D97-AF65-F5344CB8AC3E}">
        <p14:creationId xmlns:p14="http://schemas.microsoft.com/office/powerpoint/2010/main" val="377801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 animBg="1"/>
      <p:bldP spid="25" grpId="0" animBg="1"/>
      <p:bldP spid="26" grpId="0" animBg="1"/>
      <p:bldP spid="27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Google Shape;147;p4"/>
          <p:cNvSpPr txBox="1"/>
          <p:nvPr/>
        </p:nvSpPr>
        <p:spPr>
          <a:xfrm>
            <a:off x="1475656" y="69494"/>
            <a:ext cx="7192807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Consultations &amp; Utilisations de la plateforme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9" name="ZoneTexte 9"/>
          <p:cNvSpPr txBox="1"/>
          <p:nvPr/>
        </p:nvSpPr>
        <p:spPr>
          <a:xfrm>
            <a:off x="1413400" y="690151"/>
            <a:ext cx="6334703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000099"/>
                </a:solidFill>
                <a:latin typeface="Berlin Sans FB"/>
                <a:ea typeface="Berlin Sans FB"/>
                <a:cs typeface="Berlin Sans FB"/>
                <a:sym typeface="Berlin Sans FB"/>
              </a:defRPr>
            </a:pPr>
            <a:r>
              <a:rPr lang="fr-FR" dirty="0" smtClean="0"/>
              <a:t>Plateforme internet MERCI</a:t>
            </a:r>
            <a:endParaRPr dirty="0"/>
          </a:p>
        </p:txBody>
      </p:sp>
      <p:sp>
        <p:nvSpPr>
          <p:cNvPr id="11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58EBF25-1E81-4656-BBEC-1D192ACD98C0}" type="slidenum">
              <a:rPr lang="fr-FR" sz="1400" b="1" smtClean="0">
                <a:solidFill>
                  <a:prstClr val="white"/>
                </a:solidFill>
              </a:rPr>
              <a:pPr algn="ctr"/>
              <a:t>18</a:t>
            </a:fld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262351" y="1185147"/>
            <a:ext cx="64807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72000" rtlCol="0" anchor="ctr"/>
          <a:lstStyle/>
          <a:p>
            <a:pPr algn="ctr"/>
            <a:r>
              <a:rPr lang="fr-FR" sz="2800" b="1" dirty="0" smtClean="0"/>
              <a:t>4</a:t>
            </a:r>
            <a:endParaRPr lang="fr-FR" sz="2800" b="1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776" y="1293767"/>
            <a:ext cx="1536325" cy="487722"/>
          </a:xfrm>
          <a:prstGeom prst="rect">
            <a:avLst/>
          </a:prstGeom>
        </p:spPr>
      </p:pic>
      <p:sp>
        <p:nvSpPr>
          <p:cNvPr id="27" name="Espace réservé du contenu 2"/>
          <p:cNvSpPr txBox="1"/>
          <p:nvPr/>
        </p:nvSpPr>
        <p:spPr>
          <a:xfrm>
            <a:off x="4919932" y="1668826"/>
            <a:ext cx="3601682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defRPr sz="2400" b="1"/>
            </a:pPr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Evolutions des fonctionnalités de votre espace personnel</a:t>
            </a:r>
            <a:endParaRPr sz="1600" dirty="0">
              <a:solidFill>
                <a:srgbClr val="0000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9473" y="1325386"/>
            <a:ext cx="1112487" cy="11440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Flèche droite 13"/>
          <p:cNvSpPr/>
          <p:nvPr/>
        </p:nvSpPr>
        <p:spPr>
          <a:xfrm>
            <a:off x="2669686" y="1437370"/>
            <a:ext cx="323010" cy="2314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8395" y="1445073"/>
            <a:ext cx="801746" cy="794134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-8120" y="6478991"/>
            <a:ext cx="22252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 smtClean="0"/>
              <a:t>Téléchargez la notice</a:t>
            </a:r>
          </a:p>
          <a:p>
            <a:r>
              <a:rPr lang="fr-FR" sz="1000" dirty="0" smtClean="0"/>
              <a:t>https</a:t>
            </a:r>
            <a:r>
              <a:rPr lang="fr-FR" sz="1000" dirty="0"/>
              <a:t>://methode-merci.fr/bibliotheque</a:t>
            </a:r>
          </a:p>
        </p:txBody>
      </p:sp>
      <p:sp>
        <p:nvSpPr>
          <p:cNvPr id="2" name="Rectangle à coins arrondis 1"/>
          <p:cNvSpPr/>
          <p:nvPr/>
        </p:nvSpPr>
        <p:spPr>
          <a:xfrm>
            <a:off x="3059832" y="1897394"/>
            <a:ext cx="1180937" cy="341813"/>
          </a:xfrm>
          <a:prstGeom prst="roundRect">
            <a:avLst/>
          </a:prstGeom>
          <a:noFill/>
          <a:ln w="57150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Flèche droite 28"/>
          <p:cNvSpPr/>
          <p:nvPr/>
        </p:nvSpPr>
        <p:spPr>
          <a:xfrm>
            <a:off x="4451224" y="1972435"/>
            <a:ext cx="323010" cy="2314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536" y="2551000"/>
            <a:ext cx="8532440" cy="2784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0" name="ZoneTexte 29"/>
          <p:cNvSpPr txBox="1"/>
          <p:nvPr/>
        </p:nvSpPr>
        <p:spPr>
          <a:xfrm>
            <a:off x="417928" y="5445643"/>
            <a:ext cx="1709479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Renommer un calcul</a:t>
            </a:r>
            <a:endParaRPr lang="fr-FR" sz="1400" dirty="0"/>
          </a:p>
        </p:txBody>
      </p:sp>
      <p:cxnSp>
        <p:nvCxnSpPr>
          <p:cNvPr id="16" name="Connecteur droit avec flèche 15"/>
          <p:cNvCxnSpPr>
            <a:stCxn id="30" idx="3"/>
          </p:cNvCxnSpPr>
          <p:nvPr/>
        </p:nvCxnSpPr>
        <p:spPr>
          <a:xfrm flipV="1">
            <a:off x="2127407" y="4149080"/>
            <a:ext cx="5468929" cy="1450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1754270" y="5859179"/>
            <a:ext cx="1709479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Recharger un calcul pour le modifier</a:t>
            </a:r>
            <a:endParaRPr lang="fr-FR" sz="1400" dirty="0"/>
          </a:p>
        </p:txBody>
      </p:sp>
      <p:cxnSp>
        <p:nvCxnSpPr>
          <p:cNvPr id="34" name="Connecteur droit avec flèche 33"/>
          <p:cNvCxnSpPr>
            <a:stCxn id="31" idx="3"/>
          </p:cNvCxnSpPr>
          <p:nvPr/>
        </p:nvCxnSpPr>
        <p:spPr>
          <a:xfrm flipV="1">
            <a:off x="3463749" y="4311779"/>
            <a:ext cx="4132586" cy="18090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4590713" y="5879710"/>
            <a:ext cx="1709479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Exporter un calcul</a:t>
            </a:r>
            <a:endParaRPr lang="fr-FR" sz="1400" dirty="0"/>
          </a:p>
        </p:txBody>
      </p:sp>
      <p:cxnSp>
        <p:nvCxnSpPr>
          <p:cNvPr id="23" name="Connecteur droit avec flèche 22"/>
          <p:cNvCxnSpPr>
            <a:stCxn id="22" idx="3"/>
          </p:cNvCxnSpPr>
          <p:nvPr/>
        </p:nvCxnSpPr>
        <p:spPr>
          <a:xfrm flipV="1">
            <a:off x="6300192" y="4771972"/>
            <a:ext cx="1296143" cy="1261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3347864" y="3942204"/>
            <a:ext cx="3574343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Exporter en format linéaire de tous vos calculs</a:t>
            </a:r>
            <a:endParaRPr lang="fr-FR" sz="1400" dirty="0"/>
          </a:p>
        </p:txBody>
      </p:sp>
      <p:cxnSp>
        <p:nvCxnSpPr>
          <p:cNvPr id="25" name="Connecteur droit avec flèche 24"/>
          <p:cNvCxnSpPr>
            <a:stCxn id="24" idx="1"/>
          </p:cNvCxnSpPr>
          <p:nvPr/>
        </p:nvCxnSpPr>
        <p:spPr>
          <a:xfrm flipH="1" flipV="1">
            <a:off x="2669686" y="2917857"/>
            <a:ext cx="678178" cy="11782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584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0" grpId="0" animBg="1"/>
      <p:bldP spid="31" grpId="0" animBg="1"/>
      <p:bldP spid="22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Google Shape;147;p4"/>
          <p:cNvSpPr txBox="1"/>
          <p:nvPr/>
        </p:nvSpPr>
        <p:spPr>
          <a:xfrm>
            <a:off x="1475656" y="69494"/>
            <a:ext cx="7192807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Consultations &amp; Utilisations de la plateforme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11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58EBF25-1E81-4656-BBEC-1D192ACD98C0}" type="slidenum">
              <a:rPr lang="fr-FR" sz="1400" b="1" smtClean="0">
                <a:solidFill>
                  <a:prstClr val="white"/>
                </a:solidFill>
              </a:rPr>
              <a:pPr algn="ctr"/>
              <a:t>19</a:t>
            </a:fld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145565" y="1236978"/>
            <a:ext cx="64807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72000" rtlCol="0" anchor="ctr"/>
          <a:lstStyle/>
          <a:p>
            <a:pPr algn="ctr"/>
            <a:r>
              <a:rPr lang="fr-FR" sz="2800" b="1" dirty="0" smtClean="0"/>
              <a:t>5</a:t>
            </a:r>
            <a:endParaRPr lang="fr-FR" sz="2800" b="1" dirty="0"/>
          </a:p>
        </p:txBody>
      </p:sp>
      <p:sp>
        <p:nvSpPr>
          <p:cNvPr id="22" name="ZoneTexte 9"/>
          <p:cNvSpPr txBox="1"/>
          <p:nvPr/>
        </p:nvSpPr>
        <p:spPr>
          <a:xfrm>
            <a:off x="1413400" y="690151"/>
            <a:ext cx="6334703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000099"/>
                </a:solidFill>
                <a:latin typeface="Berlin Sans FB"/>
                <a:ea typeface="Berlin Sans FB"/>
                <a:cs typeface="Berlin Sans FB"/>
                <a:sym typeface="Berlin Sans FB"/>
              </a:defRPr>
            </a:pPr>
            <a:r>
              <a:rPr lang="fr-FR" dirty="0" smtClean="0"/>
              <a:t>Plateforme internet MERCI – Interface de saisie</a:t>
            </a:r>
            <a:endParaRPr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615" y="1322618"/>
            <a:ext cx="1758169" cy="476792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2703762" y="1261209"/>
            <a:ext cx="640871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9ECD33"/>
              </a:buClr>
              <a:buSzPts val="2500"/>
              <a:buFont typeface="Arial" panose="020B0604020202020204" pitchFamily="34" charset="0"/>
              <a:buChar char="•"/>
            </a:pPr>
            <a:r>
              <a:rPr lang="fr-FR" sz="2000" b="1" dirty="0">
                <a:cs typeface="Calibri" panose="020F0502020204030204" pitchFamily="34" charset="0"/>
              </a:rPr>
              <a:t>Menu permettant la réalisation des calculs ! </a:t>
            </a:r>
            <a:endParaRPr lang="fr-FR" sz="2000" b="1" dirty="0" smtClean="0">
              <a:cs typeface="Calibri" panose="020F0502020204030204" pitchFamily="34" charset="0"/>
            </a:endParaRPr>
          </a:p>
          <a:p>
            <a:pPr marL="285750" indent="-285750">
              <a:buClr>
                <a:srgbClr val="9ECD33"/>
              </a:buClr>
              <a:buSzPts val="2500"/>
              <a:buFont typeface="Arial" panose="020B0604020202020204" pitchFamily="34" charset="0"/>
              <a:buChar char="•"/>
            </a:pPr>
            <a:r>
              <a:rPr lang="fr-FR" sz="2000" b="1" dirty="0" smtClean="0"/>
              <a:t>Compléter </a:t>
            </a:r>
            <a:r>
              <a:rPr lang="fr-FR" sz="2000" b="1" dirty="0"/>
              <a:t>les paramètres nécessaires aux </a:t>
            </a:r>
            <a:r>
              <a:rPr lang="fr-FR" sz="2000" b="1" dirty="0" smtClean="0"/>
              <a:t>calculs</a:t>
            </a:r>
            <a:endParaRPr lang="fr-FR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9ECD33"/>
              </a:buClr>
              <a:buSzPts val="2500"/>
            </a:pPr>
            <a:r>
              <a:rPr lang="fr-FR" sz="1600" b="1" dirty="0" smtClean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                                 </a:t>
            </a:r>
            <a:r>
              <a:rPr lang="fr-FR" sz="1600" dirty="0" smtClean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 infobulles avec explications pour chaque paramètre</a:t>
            </a:r>
            <a:endParaRPr lang="fr-FR" sz="1600" dirty="0"/>
          </a:p>
          <a:p>
            <a:pPr marL="285750" indent="-285750">
              <a:buClr>
                <a:srgbClr val="9ECD33"/>
              </a:buClr>
              <a:buSzPts val="2500"/>
              <a:buFont typeface="Arial" panose="020B0604020202020204" pitchFamily="34" charset="0"/>
              <a:buChar char="•"/>
            </a:pPr>
            <a:r>
              <a:rPr lang="fr-FR" sz="2000" b="1" dirty="0" smtClean="0"/>
              <a:t>Munissez vous de votre feuille de pesée</a:t>
            </a:r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0443" y="1450458"/>
            <a:ext cx="801746" cy="794134"/>
          </a:xfrm>
          <a:prstGeom prst="rect">
            <a:avLst/>
          </a:prstGeom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 flipV="1">
            <a:off x="2979872" y="1654000"/>
            <a:ext cx="749576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55529"/>
            <a:ext cx="4584651" cy="422938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ccolade ouvrante 14"/>
          <p:cNvSpPr/>
          <p:nvPr/>
        </p:nvSpPr>
        <p:spPr>
          <a:xfrm>
            <a:off x="2979872" y="3068960"/>
            <a:ext cx="295984" cy="212487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449413" y="3823622"/>
            <a:ext cx="2496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Contexte du calcul </a:t>
            </a:r>
            <a:r>
              <a:rPr lang="fr-FR" sz="1400" i="1" dirty="0" smtClean="0"/>
              <a:t>(localisation, sol, dates, …)</a:t>
            </a:r>
            <a:endParaRPr lang="fr-FR" sz="1400" i="1" dirty="0"/>
          </a:p>
        </p:txBody>
      </p:sp>
      <p:sp>
        <p:nvSpPr>
          <p:cNvPr id="30" name="Accolade ouvrante 29"/>
          <p:cNvSpPr/>
          <p:nvPr/>
        </p:nvSpPr>
        <p:spPr>
          <a:xfrm>
            <a:off x="3012720" y="5315308"/>
            <a:ext cx="295984" cy="121003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>
            <a:off x="251520" y="5441162"/>
            <a:ext cx="273682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Valeurs de la pesée aux champs</a:t>
            </a:r>
          </a:p>
          <a:p>
            <a:pPr algn="ctr"/>
            <a:r>
              <a:rPr lang="fr-FR" sz="1400" i="1" dirty="0" smtClean="0"/>
              <a:t>(gramme/m²)</a:t>
            </a:r>
            <a:endParaRPr lang="fr-FR" sz="1200" i="1" dirty="0"/>
          </a:p>
        </p:txBody>
      </p:sp>
      <p:sp>
        <p:nvSpPr>
          <p:cNvPr id="32" name="Rectangle 31"/>
          <p:cNvSpPr/>
          <p:nvPr/>
        </p:nvSpPr>
        <p:spPr>
          <a:xfrm>
            <a:off x="-8120" y="6478991"/>
            <a:ext cx="22252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dirty="0" smtClean="0"/>
              <a:t>Téléchargez la notice</a:t>
            </a:r>
          </a:p>
          <a:p>
            <a:r>
              <a:rPr lang="fr-FR" sz="1000" dirty="0" smtClean="0"/>
              <a:t>https</a:t>
            </a:r>
            <a:r>
              <a:rPr lang="fr-FR" sz="1000" dirty="0"/>
              <a:t>://methode-merci.fr/bibliotheque</a:t>
            </a:r>
          </a:p>
        </p:txBody>
      </p:sp>
      <p:grpSp>
        <p:nvGrpSpPr>
          <p:cNvPr id="33" name="Groupe 32"/>
          <p:cNvGrpSpPr/>
          <p:nvPr/>
        </p:nvGrpSpPr>
        <p:grpSpPr>
          <a:xfrm>
            <a:off x="8066819" y="667271"/>
            <a:ext cx="982727" cy="768073"/>
            <a:chOff x="4691298" y="4905961"/>
            <a:chExt cx="1516595" cy="1409289"/>
          </a:xfrm>
        </p:grpSpPr>
        <p:pic>
          <p:nvPicPr>
            <p:cNvPr id="34" name="Picture 2" descr="Ordinateur portable ouvert Clipart PNG transparents - Stick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1298" y="4905961"/>
              <a:ext cx="1516595" cy="1409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14" descr="Picture 14"/>
            <p:cNvPicPr>
              <a:picLocks noChangeAspect="1"/>
            </p:cNvPicPr>
            <p:nvPr/>
          </p:nvPicPr>
          <p:blipFill rotWithShape="1">
            <a:blip r:embed="rId8">
              <a:extLst/>
            </a:blip>
            <a:srcRect r="29377"/>
            <a:stretch/>
          </p:blipFill>
          <p:spPr>
            <a:xfrm rot="1379463">
              <a:off x="5368439" y="5133807"/>
              <a:ext cx="652596" cy="468000"/>
            </a:xfrm>
            <a:prstGeom prst="rect">
              <a:avLst/>
            </a:prstGeom>
            <a:ln>
              <a:solidFill>
                <a:srgbClr val="000000"/>
              </a:solidFill>
              <a:miter/>
            </a:ln>
          </p:spPr>
        </p:pic>
      </p:grpSp>
    </p:spTree>
    <p:extLst>
      <p:ext uri="{BB962C8B-B14F-4D97-AF65-F5344CB8AC3E}">
        <p14:creationId xmlns:p14="http://schemas.microsoft.com/office/powerpoint/2010/main" val="196379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30" grpId="0" animBg="1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Espace réservé du contenu 2"/>
          <p:cNvSpPr txBox="1"/>
          <p:nvPr/>
        </p:nvSpPr>
        <p:spPr>
          <a:xfrm>
            <a:off x="683568" y="620688"/>
            <a:ext cx="820891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defRPr sz="2400" b="1"/>
            </a:pPr>
            <a:r>
              <a:rPr lang="fr-FR" sz="2400" dirty="0" smtClean="0">
                <a:solidFill>
                  <a:srgbClr val="FF0000"/>
                </a:solidFill>
              </a:rPr>
              <a:t>Utilisation du paramètre : « Surface occupée par le couvert »</a:t>
            </a:r>
            <a:endParaRPr sz="1600" i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12" name="Google Shape;147;p4"/>
          <p:cNvSpPr txBox="1"/>
          <p:nvPr/>
        </p:nvSpPr>
        <p:spPr>
          <a:xfrm>
            <a:off x="1475656" y="69494"/>
            <a:ext cx="7192807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Saisies des données &amp; Réalisation </a:t>
            </a:r>
            <a:r>
              <a:rPr lang="fr-FR" sz="24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 calculs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35132" y="1218451"/>
            <a:ext cx="84737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9ECD33"/>
              </a:buClr>
              <a:buSzPts val="2500"/>
              <a:buFont typeface="Arial" panose="020B0604020202020204" pitchFamily="34" charset="0"/>
              <a:buChar char="•"/>
            </a:pPr>
            <a:r>
              <a:rPr lang="fr-FR" sz="2000" b="1" dirty="0" smtClean="0">
                <a:cs typeface="Calibri" panose="020F0502020204030204" pitchFamily="34" charset="0"/>
              </a:rPr>
              <a:t>Constat d’une mauvaise utilisation de ce paramètre, normalement réservé à un semis </a:t>
            </a:r>
            <a:r>
              <a:rPr lang="fr-FR" sz="2400" b="1" u="sng" dirty="0" smtClean="0">
                <a:solidFill>
                  <a:srgbClr val="C00000"/>
                </a:solidFill>
                <a:cs typeface="Calibri" panose="020F0502020204030204" pitchFamily="34" charset="0"/>
              </a:rPr>
              <a:t>partiel </a:t>
            </a:r>
            <a:r>
              <a:rPr lang="fr-FR" sz="2000" b="1" dirty="0" smtClean="0">
                <a:cs typeface="Calibri" panose="020F0502020204030204" pitchFamily="34" charset="0"/>
              </a:rPr>
              <a:t>d’une parcelle  </a:t>
            </a:r>
            <a:r>
              <a:rPr lang="fr-FR" sz="1600" i="1" dirty="0" smtClean="0">
                <a:cs typeface="Calibri" panose="020F0502020204030204" pitchFamily="34" charset="0"/>
              </a:rPr>
              <a:t>(vigne, arboriculture, …)</a:t>
            </a:r>
          </a:p>
          <a:p>
            <a:pPr marL="285750" indent="-285750">
              <a:buClr>
                <a:srgbClr val="9ECD33"/>
              </a:buClr>
              <a:buSzPts val="2500"/>
              <a:buFont typeface="Arial" panose="020B0604020202020204" pitchFamily="34" charset="0"/>
              <a:buChar char="•"/>
            </a:pPr>
            <a:endParaRPr lang="fr-FR" sz="2000" b="1" dirty="0" smtClean="0">
              <a:cs typeface="Calibri" panose="020F0502020204030204" pitchFamily="34" charset="0"/>
            </a:endParaRPr>
          </a:p>
          <a:p>
            <a:pPr marL="285750" indent="-285750">
              <a:buClr>
                <a:srgbClr val="9ECD33"/>
              </a:buClr>
              <a:buSzPts val="2500"/>
              <a:buFont typeface="Arial" panose="020B0604020202020204" pitchFamily="34" charset="0"/>
              <a:buChar char="•"/>
            </a:pPr>
            <a:r>
              <a:rPr lang="fr-FR" sz="2000" b="1" dirty="0" smtClean="0">
                <a:cs typeface="Calibri" panose="020F0502020204030204" pitchFamily="34" charset="0"/>
              </a:rPr>
              <a:t>Depuis 2025 :	</a:t>
            </a:r>
            <a:r>
              <a:rPr lang="fr-FR" dirty="0" smtClean="0">
                <a:cs typeface="Calibri" panose="020F0502020204030204" pitchFamily="34" charset="0"/>
              </a:rPr>
              <a:t>- blocage de l’utilisation pour la filière « Grandes Cultures/Elevage »</a:t>
            </a:r>
          </a:p>
          <a:p>
            <a:pPr>
              <a:buClr>
                <a:srgbClr val="9ECD33"/>
              </a:buClr>
              <a:buSzPts val="2500"/>
            </a:pPr>
            <a:r>
              <a:rPr lang="fr-FR" sz="2000" b="1" dirty="0" smtClean="0">
                <a:cs typeface="Calibri" panose="020F0502020204030204" pitchFamily="34" charset="0"/>
              </a:rPr>
              <a:t>			</a:t>
            </a:r>
            <a:r>
              <a:rPr lang="fr-FR" sz="1600" i="1" dirty="0" smtClean="0">
                <a:solidFill>
                  <a:srgbClr val="000099"/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 valeur à 100 % par défaut</a:t>
            </a:r>
            <a:endParaRPr lang="fr-FR" sz="1600" i="1" dirty="0">
              <a:solidFill>
                <a:srgbClr val="000099"/>
              </a:solidFill>
              <a:cs typeface="Calibri" panose="020F0502020204030204" pitchFamily="34" charset="0"/>
            </a:endParaRPr>
          </a:p>
          <a:p>
            <a:pPr>
              <a:buClr>
                <a:srgbClr val="9ECD33"/>
              </a:buClr>
              <a:buSzPts val="2500"/>
            </a:pPr>
            <a:endParaRPr lang="fr-FR" sz="2000" b="1" dirty="0" smtClean="0">
              <a:cs typeface="Calibri" panose="020F0502020204030204" pitchFamily="34" charset="0"/>
            </a:endParaRPr>
          </a:p>
          <a:p>
            <a:pPr>
              <a:buClr>
                <a:srgbClr val="9ECD33"/>
              </a:buClr>
              <a:buSzPts val="2500"/>
            </a:pPr>
            <a:endParaRPr lang="fr-FR" sz="2000" b="1" dirty="0">
              <a:cs typeface="Calibri" panose="020F0502020204030204" pitchFamily="34" charset="0"/>
            </a:endParaRPr>
          </a:p>
          <a:p>
            <a:pPr>
              <a:buClr>
                <a:srgbClr val="9ECD33"/>
              </a:buClr>
              <a:buSzPts val="2500"/>
            </a:pPr>
            <a:endParaRPr lang="fr-FR" sz="2000" b="1" dirty="0" smtClean="0">
              <a:cs typeface="Calibri" panose="020F0502020204030204" pitchFamily="34" charset="0"/>
            </a:endParaRPr>
          </a:p>
          <a:p>
            <a:pPr>
              <a:buClr>
                <a:srgbClr val="9ECD33"/>
              </a:buClr>
              <a:buSzPts val="2500"/>
            </a:pPr>
            <a:endParaRPr lang="fr-FR" sz="2000" b="1" dirty="0">
              <a:cs typeface="Calibri" panose="020F0502020204030204" pitchFamily="34" charset="0"/>
            </a:endParaRPr>
          </a:p>
          <a:p>
            <a:pPr>
              <a:buClr>
                <a:srgbClr val="9ECD33"/>
              </a:buClr>
              <a:buSzPts val="2500"/>
            </a:pPr>
            <a:endParaRPr lang="fr-FR" sz="2000" b="1" dirty="0" smtClean="0">
              <a:cs typeface="Calibri" panose="020F0502020204030204" pitchFamily="34" charset="0"/>
            </a:endParaRPr>
          </a:p>
          <a:p>
            <a:pPr>
              <a:buClr>
                <a:srgbClr val="9ECD33"/>
              </a:buClr>
              <a:buSzPts val="2500"/>
            </a:pPr>
            <a:endParaRPr lang="fr-FR" sz="2000" b="1" dirty="0" smtClean="0">
              <a:cs typeface="Calibri" panose="020F0502020204030204" pitchFamily="34" charset="0"/>
            </a:endParaRPr>
          </a:p>
          <a:p>
            <a:pPr>
              <a:buClr>
                <a:srgbClr val="9ECD33"/>
              </a:buClr>
              <a:buSzPts val="2500"/>
            </a:pPr>
            <a:endParaRPr lang="fr-FR" sz="2000" b="1" dirty="0">
              <a:cs typeface="Calibri" panose="020F0502020204030204" pitchFamily="34" charset="0"/>
            </a:endParaRPr>
          </a:p>
          <a:p>
            <a:pPr>
              <a:buClr>
                <a:srgbClr val="9ECD33"/>
              </a:buClr>
              <a:buSzPts val="2500"/>
            </a:pPr>
            <a:endParaRPr lang="fr-FR" sz="2000" b="1" dirty="0" smtClean="0">
              <a:cs typeface="Calibri" panose="020F0502020204030204" pitchFamily="34" charset="0"/>
            </a:endParaRPr>
          </a:p>
          <a:p>
            <a:pPr>
              <a:buClr>
                <a:srgbClr val="9ECD33"/>
              </a:buClr>
              <a:buSzPts val="2500"/>
            </a:pPr>
            <a:endParaRPr lang="fr-FR" sz="2000" b="1" dirty="0" smtClean="0">
              <a:cs typeface="Calibri" panose="020F0502020204030204" pitchFamily="34" charset="0"/>
            </a:endParaRPr>
          </a:p>
          <a:p>
            <a:pPr marL="285750" indent="-285750">
              <a:buClr>
                <a:srgbClr val="9ECD33"/>
              </a:buClr>
              <a:buSzPts val="2500"/>
              <a:buFont typeface="Arial" panose="020B0604020202020204" pitchFamily="34" charset="0"/>
              <a:buChar char="•"/>
            </a:pPr>
            <a:r>
              <a:rPr lang="fr-FR" sz="2000" b="1" dirty="0" smtClean="0">
                <a:cs typeface="Calibri" panose="020F0502020204030204" pitchFamily="34" charset="0"/>
              </a:rPr>
              <a:t>Rappel : l’hétérogénéité du couvert prise en compte par la réalisation de plusieurs prélèvements sur une parcelle</a:t>
            </a:r>
          </a:p>
        </p:txBody>
      </p:sp>
      <p:sp>
        <p:nvSpPr>
          <p:cNvPr id="25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58EBF25-1E81-4656-BBEC-1D192ACD98C0}" type="slidenum">
              <a:rPr lang="fr-FR" sz="1400" b="1" smtClean="0">
                <a:solidFill>
                  <a:prstClr val="white"/>
                </a:solidFill>
              </a:rPr>
              <a:pPr algn="ctr"/>
              <a:t>20</a:t>
            </a:fld>
            <a:endParaRPr lang="fr-FR" sz="1400" b="1" dirty="0">
              <a:solidFill>
                <a:prstClr val="white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3212976"/>
            <a:ext cx="7322026" cy="1972720"/>
          </a:xfrm>
          <a:prstGeom prst="rect">
            <a:avLst/>
          </a:prstGeom>
        </p:spPr>
      </p:pic>
      <p:cxnSp>
        <p:nvCxnSpPr>
          <p:cNvPr id="6" name="Connecteur droit avec flèche 5"/>
          <p:cNvCxnSpPr/>
          <p:nvPr/>
        </p:nvCxnSpPr>
        <p:spPr>
          <a:xfrm>
            <a:off x="1691680" y="2502570"/>
            <a:ext cx="288032" cy="771791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 flipV="1">
            <a:off x="1115616" y="5136895"/>
            <a:ext cx="3661013" cy="380337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78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Espace réservé du contenu 2"/>
          <p:cNvSpPr txBox="1"/>
          <p:nvPr/>
        </p:nvSpPr>
        <p:spPr>
          <a:xfrm>
            <a:off x="2915816" y="620688"/>
            <a:ext cx="280831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defRPr sz="2400" b="1"/>
            </a:pPr>
            <a:r>
              <a:rPr lang="fr-FR" dirty="0" smtClean="0">
                <a:solidFill>
                  <a:srgbClr val="FF0000"/>
                </a:solidFill>
              </a:rPr>
              <a:t>Choix d’une espèce</a:t>
            </a:r>
            <a:endParaRPr sz="1600" i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12" name="Google Shape;147;p4"/>
          <p:cNvSpPr txBox="1"/>
          <p:nvPr/>
        </p:nvSpPr>
        <p:spPr>
          <a:xfrm>
            <a:off x="1475656" y="69494"/>
            <a:ext cx="7192807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Saisies des données &amp; Réalisation </a:t>
            </a:r>
            <a:r>
              <a:rPr lang="fr-FR" sz="24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 calculs</a:t>
            </a:r>
          </a:p>
        </p:txBody>
      </p:sp>
      <p:sp>
        <p:nvSpPr>
          <p:cNvPr id="20" name="Oval 7"/>
          <p:cNvSpPr>
            <a:spLocks noChangeArrowheads="1"/>
          </p:cNvSpPr>
          <p:nvPr/>
        </p:nvSpPr>
        <p:spPr bwMode="auto">
          <a:xfrm>
            <a:off x="114761" y="764704"/>
            <a:ext cx="215900" cy="215900"/>
          </a:xfrm>
          <a:prstGeom prst="ellipse">
            <a:avLst/>
          </a:prstGeom>
          <a:solidFill>
            <a:schemeClr val="tx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Aptos Display"/>
                <a:cs typeface="Aptos Display"/>
              </a:rPr>
              <a:t>13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616148" y="1628800"/>
            <a:ext cx="35278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9ECD33"/>
              </a:buClr>
              <a:buSzPts val="2500"/>
              <a:buFont typeface="Arial" panose="020B0604020202020204" pitchFamily="34" charset="0"/>
              <a:buChar char="•"/>
            </a:pPr>
            <a:r>
              <a:rPr lang="fr-FR" sz="2000" b="1" dirty="0" smtClean="0">
                <a:cs typeface="Calibri" panose="020F0502020204030204" pitchFamily="34" charset="0"/>
              </a:rPr>
              <a:t>69 espèces paramétrées dans la méthode MERCI</a:t>
            </a:r>
          </a:p>
          <a:p>
            <a:pPr>
              <a:buClr>
                <a:srgbClr val="9ECD33"/>
              </a:buClr>
              <a:buSzPts val="2500"/>
            </a:pPr>
            <a:endParaRPr lang="fr-FR" sz="2000" b="1" dirty="0" smtClean="0">
              <a:cs typeface="Calibri" panose="020F0502020204030204" pitchFamily="34" charset="0"/>
            </a:endParaRPr>
          </a:p>
          <a:p>
            <a:pPr>
              <a:buClr>
                <a:srgbClr val="9ECD33"/>
              </a:buClr>
              <a:buSzPts val="2500"/>
            </a:pPr>
            <a:endParaRPr lang="fr-FR" sz="2000" b="1" dirty="0">
              <a:cs typeface="Calibri" panose="020F0502020204030204" pitchFamily="34" charset="0"/>
            </a:endParaRPr>
          </a:p>
          <a:p>
            <a:pPr>
              <a:buClr>
                <a:srgbClr val="9ECD33"/>
              </a:buClr>
              <a:buSzPts val="2500"/>
            </a:pPr>
            <a:endParaRPr lang="fr-FR" sz="2000" b="1" dirty="0" smtClean="0">
              <a:cs typeface="Calibri" panose="020F0502020204030204" pitchFamily="34" charset="0"/>
            </a:endParaRPr>
          </a:p>
          <a:p>
            <a:pPr marL="285750" indent="-285750">
              <a:buClr>
                <a:srgbClr val="9ECD33"/>
              </a:buClr>
              <a:buSzPts val="2500"/>
              <a:buFont typeface="Arial" panose="020B0604020202020204" pitchFamily="34" charset="0"/>
              <a:buChar char="•"/>
            </a:pPr>
            <a:r>
              <a:rPr lang="fr-FR" sz="2000" b="1" dirty="0" smtClean="0">
                <a:cs typeface="Calibri" panose="020F0502020204030204" pitchFamily="34" charset="0"/>
              </a:rPr>
              <a:t>Des valeurs « moyennes » </a:t>
            </a:r>
            <a:r>
              <a:rPr lang="fr-FR" sz="1600" i="1" dirty="0" smtClean="0">
                <a:cs typeface="Calibri" panose="020F0502020204030204" pitchFamily="34" charset="0"/>
              </a:rPr>
              <a:t>(par famille ou espèce)</a:t>
            </a:r>
            <a:r>
              <a:rPr lang="fr-FR" sz="2000" b="1" dirty="0" smtClean="0">
                <a:cs typeface="Calibri" panose="020F0502020204030204" pitchFamily="34" charset="0"/>
              </a:rPr>
              <a:t> si difficulté d’identification</a:t>
            </a:r>
            <a:endParaRPr lang="fr-FR" sz="2000" b="1" dirty="0">
              <a:cs typeface="Calibri" panose="020F0502020204030204" pitchFamily="34" charset="0"/>
            </a:endParaRPr>
          </a:p>
          <a:p>
            <a:pPr>
              <a:buClr>
                <a:srgbClr val="9ECD33"/>
              </a:buClr>
              <a:buSzPts val="2500"/>
            </a:pPr>
            <a:endParaRPr lang="fr-FR" sz="2000" b="1" dirty="0" smtClean="0">
              <a:cs typeface="Calibri" panose="020F0502020204030204" pitchFamily="34" charset="0"/>
            </a:endParaRP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77" y="1169370"/>
            <a:ext cx="5277911" cy="5618379"/>
          </a:xfrm>
          <a:prstGeom prst="rect">
            <a:avLst/>
          </a:prstGeom>
        </p:spPr>
      </p:pic>
      <p:sp>
        <p:nvSpPr>
          <p:cNvPr id="25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58EBF25-1E81-4656-BBEC-1D192ACD98C0}" type="slidenum">
              <a:rPr lang="fr-FR" sz="1400" b="1" smtClean="0">
                <a:solidFill>
                  <a:prstClr val="white"/>
                </a:solidFill>
              </a:rPr>
              <a:pPr algn="ctr"/>
              <a:t>21</a:t>
            </a:fld>
            <a:endParaRPr lang="fr-FR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40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/>
        </p:nvSpPr>
        <p:spPr>
          <a:xfrm>
            <a:off x="3203848" y="260648"/>
            <a:ext cx="2592288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500" dirty="0" smtClean="0"/>
              <a:t>4</a:t>
            </a:r>
            <a:endParaRPr lang="fr-FR" sz="11500" dirty="0"/>
          </a:p>
        </p:txBody>
      </p:sp>
      <p:sp>
        <p:nvSpPr>
          <p:cNvPr id="3" name="ZoneTexte 2"/>
          <p:cNvSpPr txBox="1"/>
          <p:nvPr/>
        </p:nvSpPr>
        <p:spPr>
          <a:xfrm>
            <a:off x="0" y="227687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000099"/>
                </a:solidFill>
                <a:latin typeface="Comic Sans MS" panose="030F0702030302020204" pitchFamily="66" charset="0"/>
              </a:rPr>
              <a:t>Limites d’utilisation de la méthode MERCI</a:t>
            </a:r>
            <a:endParaRPr lang="fr-FR" sz="2800" dirty="0">
              <a:solidFill>
                <a:srgbClr val="000099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fr-FR" sz="2800" dirty="0" smtClean="0">
                <a:solidFill>
                  <a:srgbClr val="000099"/>
                </a:solidFill>
                <a:latin typeface="Comic Sans MS" panose="030F0702030302020204" pitchFamily="66" charset="0"/>
              </a:rPr>
              <a:t>Domaine de validité</a:t>
            </a:r>
            <a:endParaRPr lang="fr-FR" sz="2800" dirty="0">
              <a:solidFill>
                <a:srgbClr val="0000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14" descr="Picture 14"/>
          <p:cNvPicPr>
            <a:picLocks noChangeAspect="1"/>
          </p:cNvPicPr>
          <p:nvPr/>
        </p:nvPicPr>
        <p:blipFill rotWithShape="1">
          <a:blip r:embed="rId3">
            <a:extLst/>
          </a:blip>
          <a:srcRect r="29377"/>
          <a:stretch/>
        </p:blipFill>
        <p:spPr>
          <a:xfrm>
            <a:off x="2555776" y="3284984"/>
            <a:ext cx="4317637" cy="3096344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</p:spTree>
    <p:extLst>
      <p:ext uri="{BB962C8B-B14F-4D97-AF65-F5344CB8AC3E}">
        <p14:creationId xmlns:p14="http://schemas.microsoft.com/office/powerpoint/2010/main" val="419873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 txBox="1"/>
          <p:nvPr/>
        </p:nvSpPr>
        <p:spPr>
          <a:xfrm>
            <a:off x="251520" y="1556792"/>
            <a:ext cx="8640960" cy="360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6000" tIns="36000" rIns="36000" bIns="36000">
            <a:noAutofit/>
          </a:bodyPr>
          <a:lstStyle/>
          <a:p>
            <a:pPr algn="just">
              <a:buSzPct val="100000"/>
              <a:defRPr sz="2000"/>
            </a:pPr>
            <a:r>
              <a:rPr lang="fr-FR" dirty="0" smtClean="0"/>
              <a:t>- MERCI est un « indicateur »   =&gt;  estimation rapide</a:t>
            </a:r>
          </a:p>
          <a:p>
            <a:pPr algn="just">
              <a:buSzPct val="100000"/>
              <a:defRPr sz="2000"/>
            </a:pPr>
            <a:endParaRPr lang="fr-FR" sz="2400" dirty="0" smtClean="0"/>
          </a:p>
          <a:p>
            <a:pPr algn="just">
              <a:buSzPct val="100000"/>
              <a:defRPr sz="2000"/>
            </a:pPr>
            <a:r>
              <a:rPr lang="fr-FR" dirty="0" smtClean="0"/>
              <a:t>- MERCI = valorisation d’une base de données </a:t>
            </a:r>
            <a:r>
              <a:rPr lang="fr-FR" dirty="0"/>
              <a:t>« terrain » </a:t>
            </a:r>
            <a:r>
              <a:rPr lang="fr-FR" sz="1600" i="1" dirty="0"/>
              <a:t>(~</a:t>
            </a:r>
            <a:r>
              <a:rPr lang="fr-FR" sz="1600" i="1" dirty="0" smtClean="0"/>
              <a:t>18 </a:t>
            </a:r>
            <a:r>
              <a:rPr lang="fr-FR" sz="1600" i="1" dirty="0"/>
              <a:t>000 </a:t>
            </a:r>
            <a:r>
              <a:rPr lang="fr-FR" sz="1600" i="1" dirty="0" smtClean="0"/>
              <a:t>références)</a:t>
            </a:r>
            <a:r>
              <a:rPr lang="fr-FR" sz="2000" dirty="0"/>
              <a:t> </a:t>
            </a:r>
            <a:r>
              <a:rPr lang="fr-FR" dirty="0" smtClean="0"/>
              <a:t>: </a:t>
            </a:r>
            <a:r>
              <a:rPr lang="fr-FR" dirty="0" smtClean="0">
                <a:solidFill>
                  <a:srgbClr val="C00000"/>
                </a:solidFill>
              </a:rPr>
              <a:t>valeurs </a:t>
            </a:r>
            <a:r>
              <a:rPr lang="fr-FR" dirty="0">
                <a:solidFill>
                  <a:srgbClr val="C00000"/>
                </a:solidFill>
              </a:rPr>
              <a:t>médianes </a:t>
            </a:r>
            <a:r>
              <a:rPr lang="fr-FR" dirty="0" smtClean="0">
                <a:solidFill>
                  <a:srgbClr val="C00000"/>
                </a:solidFill>
              </a:rPr>
              <a:t>pour % </a:t>
            </a:r>
            <a:r>
              <a:rPr lang="fr-FR" dirty="0">
                <a:solidFill>
                  <a:srgbClr val="C00000"/>
                </a:solidFill>
              </a:rPr>
              <a:t>MS, % N, ….. par espèces !</a:t>
            </a:r>
            <a:endParaRPr lang="fr-FR" i="1" dirty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pPr algn="just">
              <a:buSzPct val="100000"/>
              <a:defRPr sz="2000"/>
            </a:pPr>
            <a:r>
              <a:rPr lang="fr-FR" dirty="0" smtClean="0"/>
              <a:t>	</a:t>
            </a:r>
            <a:r>
              <a:rPr lang="fr-FR" i="1" dirty="0" smtClean="0">
                <a:sym typeface="Wingdings" panose="05000000000000000000" pitchFamily="2" charset="2"/>
              </a:rPr>
              <a:t> </a:t>
            </a:r>
            <a:r>
              <a:rPr lang="fr-FR" dirty="0" smtClean="0"/>
              <a:t> </a:t>
            </a:r>
            <a:r>
              <a:rPr lang="fr-FR" i="1" dirty="0">
                <a:sym typeface="Wingdings" panose="05000000000000000000" pitchFamily="2" charset="2"/>
              </a:rPr>
              <a:t>variations possibles selon contexte </a:t>
            </a:r>
            <a:r>
              <a:rPr lang="fr-FR" i="1" dirty="0" smtClean="0">
                <a:sym typeface="Wingdings" panose="05000000000000000000" pitchFamily="2" charset="2"/>
              </a:rPr>
              <a:t>année (pluie), sol, dispo en N</a:t>
            </a:r>
            <a:r>
              <a:rPr lang="fr-FR" i="1" dirty="0">
                <a:sym typeface="Wingdings" panose="05000000000000000000" pitchFamily="2" charset="2"/>
              </a:rPr>
              <a:t>		</a:t>
            </a:r>
            <a:r>
              <a:rPr lang="fr-FR" i="1" dirty="0" smtClean="0">
                <a:sym typeface="Wingdings" panose="05000000000000000000" pitchFamily="2" charset="2"/>
              </a:rPr>
              <a:t></a:t>
            </a:r>
            <a:r>
              <a:rPr lang="fr-FR" i="1" dirty="0">
                <a:sym typeface="Wingdings" panose="05000000000000000000" pitchFamily="2" charset="2"/>
              </a:rPr>
              <a:t> </a:t>
            </a:r>
            <a:r>
              <a:rPr lang="fr-FR" i="1" dirty="0" smtClean="0">
                <a:sym typeface="Wingdings" panose="05000000000000000000" pitchFamily="2" charset="2"/>
              </a:rPr>
              <a:t>variations possible selon la variété    </a:t>
            </a:r>
            <a:r>
              <a:rPr lang="fr-FR" sz="1600" i="1" dirty="0" smtClean="0"/>
              <a:t>(</a:t>
            </a:r>
            <a:r>
              <a:rPr lang="fr-FR" sz="1600" i="1" dirty="0"/>
              <a:t>ex. moutarde blanche), </a:t>
            </a:r>
            <a:endParaRPr lang="fr-FR" sz="1600" i="1" dirty="0">
              <a:sym typeface="Wingdings" panose="05000000000000000000" pitchFamily="2" charset="2"/>
            </a:endParaRPr>
          </a:p>
          <a:p>
            <a:pPr algn="just">
              <a:buSzPct val="100000"/>
              <a:defRPr sz="2000"/>
            </a:pPr>
            <a:r>
              <a:rPr lang="fr-FR" dirty="0" smtClean="0">
                <a:sym typeface="Wingdings" panose="05000000000000000000" pitchFamily="2" charset="2"/>
              </a:rPr>
              <a:t>		</a:t>
            </a:r>
            <a:endParaRPr lang="fr-FR" dirty="0" smtClean="0"/>
          </a:p>
          <a:p>
            <a:pPr algn="just">
              <a:buSzPct val="100000"/>
              <a:defRPr sz="2000"/>
            </a:pPr>
            <a:r>
              <a:rPr lang="fr-FR" dirty="0" smtClean="0"/>
              <a:t>- MERCI : estimation des « risques de lixiviation » sur 24 contextes pédoclimatiques sur 20 années sur 4 sols x 4 RU   (16 situations x 20 ans)</a:t>
            </a:r>
          </a:p>
          <a:p>
            <a:pPr algn="just">
              <a:buSzPct val="100000"/>
              <a:defRPr sz="2000"/>
            </a:pPr>
            <a:r>
              <a:rPr lang="fr-FR" dirty="0" smtClean="0"/>
              <a:t>	</a:t>
            </a:r>
            <a:r>
              <a:rPr lang="fr-FR" i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 </a:t>
            </a:r>
            <a:r>
              <a:rPr lang="fr-FR" dirty="0" smtClean="0">
                <a:solidFill>
                  <a:srgbClr val="C00000"/>
                </a:solidFill>
              </a:rPr>
              <a:t> </a:t>
            </a:r>
            <a:r>
              <a:rPr lang="fr-FR" i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valeurs médianes de lixiviation par situation</a:t>
            </a:r>
          </a:p>
          <a:p>
            <a:pPr algn="just">
              <a:buSzPct val="100000"/>
              <a:defRPr sz="2000"/>
            </a:pPr>
            <a:r>
              <a:rPr lang="fr-FR" i="1" dirty="0">
                <a:solidFill>
                  <a:srgbClr val="C00000"/>
                </a:solidFill>
                <a:sym typeface="Wingdings" panose="05000000000000000000" pitchFamily="2" charset="2"/>
              </a:rPr>
              <a:t>	 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i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variation selon « situations climatiques anormales »</a:t>
            </a:r>
            <a:endParaRPr lang="fr-FR" dirty="0">
              <a:solidFill>
                <a:srgbClr val="C00000"/>
              </a:solidFill>
            </a:endParaRPr>
          </a:p>
          <a:p>
            <a:pPr algn="just">
              <a:buSzPct val="100000"/>
              <a:defRPr sz="2000"/>
            </a:pPr>
            <a:endParaRPr lang="fr-FR" dirty="0"/>
          </a:p>
          <a:p>
            <a:pPr algn="just">
              <a:buSzPct val="100000"/>
              <a:defRPr sz="2000"/>
            </a:pPr>
            <a:r>
              <a:rPr lang="fr-FR" dirty="0" smtClean="0"/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395536" y="5399940"/>
            <a:ext cx="8352928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buSzPct val="100000"/>
              <a:defRPr sz="2000"/>
            </a:pPr>
            <a:r>
              <a:rPr lang="fr-FR" dirty="0"/>
              <a:t>L’utilisateur de MERCI doit toujours conserver un « sens critique » vis-à-vis des résultats fournis.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-1"/>
            <a:ext cx="9144000" cy="842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Google Shape;147;p4"/>
          <p:cNvSpPr txBox="1"/>
          <p:nvPr/>
        </p:nvSpPr>
        <p:spPr>
          <a:xfrm>
            <a:off x="2051720" y="161462"/>
            <a:ext cx="6235417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Limites d’utilisation de la méthode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794183" cy="842485"/>
          </a:xfrm>
          <a:prstGeom prst="rect">
            <a:avLst/>
          </a:prstGeom>
        </p:spPr>
      </p:pic>
      <p:sp>
        <p:nvSpPr>
          <p:cNvPr id="8" name="Espace réservé du contenu 2"/>
          <p:cNvSpPr txBox="1"/>
          <p:nvPr/>
        </p:nvSpPr>
        <p:spPr>
          <a:xfrm>
            <a:off x="2771800" y="854400"/>
            <a:ext cx="2880320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defRPr sz="2400" b="1"/>
            </a:pPr>
            <a:r>
              <a:rPr lang="fr-FR" dirty="0" smtClean="0"/>
              <a:t>Domaine de validité</a:t>
            </a:r>
            <a:endParaRPr sz="1600" i="1" dirty="0"/>
          </a:p>
        </p:txBody>
      </p:sp>
      <p:sp>
        <p:nvSpPr>
          <p:cNvPr id="12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>
                <a:solidFill>
                  <a:prstClr val="white"/>
                </a:solidFill>
              </a:rPr>
              <a:t>2</a:t>
            </a:r>
            <a:r>
              <a:rPr lang="fr-FR" sz="1400" b="1" dirty="0" smtClean="0">
                <a:solidFill>
                  <a:prstClr val="white"/>
                </a:solidFill>
              </a:rPr>
              <a:t>3</a:t>
            </a:r>
            <a:endParaRPr lang="fr-FR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54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 vers le bas 1"/>
          <p:cNvSpPr/>
          <p:nvPr/>
        </p:nvSpPr>
        <p:spPr>
          <a:xfrm>
            <a:off x="8316416" y="3356992"/>
            <a:ext cx="570480" cy="2880320"/>
          </a:xfrm>
          <a:prstGeom prst="downArrow">
            <a:avLst/>
          </a:prstGeom>
          <a:gradFill>
            <a:gsLst>
              <a:gs pos="0">
                <a:srgbClr val="00B050"/>
              </a:gs>
              <a:gs pos="34000">
                <a:schemeClr val="accent3">
                  <a:lumMod val="60000"/>
                  <a:lumOff val="40000"/>
                </a:schemeClr>
              </a:gs>
              <a:gs pos="69000">
                <a:srgbClr val="FFC000"/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 de texte 2"/>
          <p:cNvSpPr txBox="1"/>
          <p:nvPr/>
        </p:nvSpPr>
        <p:spPr>
          <a:xfrm>
            <a:off x="8118771" y="2847380"/>
            <a:ext cx="917725" cy="24765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200" b="1" kern="100" dirty="0" smtClean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Fiabilité</a:t>
            </a:r>
          </a:p>
          <a:p>
            <a:pPr algn="ctr"/>
            <a:r>
              <a:rPr lang="fr-FR" sz="1200" b="1" kern="100" dirty="0" smtClean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 prélèvement</a:t>
            </a:r>
            <a:endParaRPr lang="fr-FR" sz="1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-1"/>
            <a:ext cx="9144000" cy="842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Google Shape;147;p4"/>
          <p:cNvSpPr txBox="1"/>
          <p:nvPr/>
        </p:nvSpPr>
        <p:spPr>
          <a:xfrm>
            <a:off x="2051720" y="161462"/>
            <a:ext cx="6235417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Limites d’utilisation de la méthode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794183" cy="842485"/>
          </a:xfrm>
          <a:prstGeom prst="rect">
            <a:avLst/>
          </a:prstGeom>
        </p:spPr>
      </p:pic>
      <p:sp>
        <p:nvSpPr>
          <p:cNvPr id="14" name="Espace réservé du contenu 2"/>
          <p:cNvSpPr txBox="1"/>
          <p:nvPr/>
        </p:nvSpPr>
        <p:spPr>
          <a:xfrm>
            <a:off x="380590" y="1052133"/>
            <a:ext cx="8367850" cy="13549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6000" tIns="36000" rIns="36000" bIns="36000">
            <a:noAutofit/>
          </a:bodyPr>
          <a:lstStyle/>
          <a:p>
            <a:pPr algn="just">
              <a:spcAft>
                <a:spcPts val="1200"/>
              </a:spcAft>
              <a:buSzPct val="100000"/>
              <a:defRPr sz="2000"/>
            </a:pPr>
            <a:r>
              <a:rPr lang="fr-FR" dirty="0">
                <a:latin typeface="Calibri" panose="020F0502020204030204" pitchFamily="34" charset="0"/>
              </a:rPr>
              <a:t>Qualité des résultats obtenus dépendante </a:t>
            </a:r>
            <a:r>
              <a:rPr lang="fr-FR" dirty="0" smtClean="0">
                <a:latin typeface="Calibri" panose="020F0502020204030204" pitchFamily="34" charset="0"/>
              </a:rPr>
              <a:t>: </a:t>
            </a:r>
            <a:r>
              <a:rPr lang="fr-FR" b="1" dirty="0" smtClean="0">
                <a:solidFill>
                  <a:srgbClr val="000099"/>
                </a:solidFill>
                <a:latin typeface="Calibri" panose="020F0502020204030204" pitchFamily="34" charset="0"/>
              </a:rPr>
              <a:t>ressuyage des couverts végétaux !</a:t>
            </a:r>
          </a:p>
          <a:p>
            <a:pPr algn="just">
              <a:buSzPct val="100000"/>
              <a:defRPr sz="2000"/>
            </a:pPr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Couvert végétal non ressuyé </a:t>
            </a:r>
            <a:r>
              <a:rPr lang="fr-FR" dirty="0" smtClean="0">
                <a:latin typeface="Calibri" panose="020F0502020204030204" pitchFamily="34" charset="0"/>
              </a:rPr>
              <a:t>lors du prélèvement</a:t>
            </a:r>
          </a:p>
          <a:p>
            <a:pPr algn="just">
              <a:buSzPct val="100000"/>
              <a:defRPr sz="2000"/>
            </a:pPr>
            <a:r>
              <a:rPr lang="fr-FR" dirty="0">
                <a:latin typeface="Calibri" panose="020F0502020204030204" pitchFamily="34" charset="0"/>
              </a:rPr>
              <a:t>	</a:t>
            </a:r>
            <a:r>
              <a:rPr lang="fr-FR" dirty="0" smtClean="0">
                <a:latin typeface="Calibri" panose="020F0502020204030204" pitchFamily="34" charset="0"/>
              </a:rPr>
              <a:t>			</a:t>
            </a:r>
            <a:r>
              <a:rPr lang="fr-FR" sz="2400" b="1" dirty="0" smtClean="0">
                <a:latin typeface="Calibri" panose="020F0502020204030204" pitchFamily="34" charset="0"/>
              </a:rPr>
              <a:t>=</a:t>
            </a:r>
            <a:r>
              <a:rPr lang="fr-FR" dirty="0" smtClean="0">
                <a:latin typeface="Calibri" panose="020F0502020204030204" pitchFamily="34" charset="0"/>
              </a:rPr>
              <a:t>  </a:t>
            </a:r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« </a:t>
            </a:r>
            <a:r>
              <a:rPr lang="fr-FR" b="1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sur-estimation</a:t>
            </a:r>
            <a:r>
              <a:rPr lang="fr-FR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 » </a:t>
            </a:r>
            <a:r>
              <a:rPr lang="fr-FR" dirty="0" smtClean="0">
                <a:latin typeface="Calibri" panose="020F0502020204030204" pitchFamily="34" charset="0"/>
              </a:rPr>
              <a:t>de la biomasse verte</a:t>
            </a:r>
          </a:p>
          <a:p>
            <a:pPr algn="just">
              <a:buSzPct val="100000"/>
              <a:defRPr sz="2000"/>
            </a:pPr>
            <a:endParaRPr lang="fr-FR" dirty="0">
              <a:latin typeface="Calibri" panose="020F0502020204030204" pitchFamily="34" charset="0"/>
            </a:endParaRPr>
          </a:p>
          <a:p>
            <a:pPr algn="ctr">
              <a:buSzPct val="100000"/>
              <a:defRPr sz="2000"/>
            </a:pPr>
            <a:r>
              <a:rPr lang="fr-FR" dirty="0" smtClean="0">
                <a:latin typeface="Calibri" panose="020F0502020204030204" pitchFamily="34" charset="0"/>
              </a:rPr>
              <a:t>---------------------------------</a:t>
            </a:r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80590" y="2852936"/>
            <a:ext cx="790654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Que </a:t>
            </a:r>
            <a:r>
              <a:rPr lang="fr-FR" sz="2000" b="1" dirty="0" smtClean="0">
                <a:solidFill>
                  <a:srgbClr val="C00000"/>
                </a:solidFill>
              </a:rPr>
              <a:t>faire </a:t>
            </a:r>
            <a:r>
              <a:rPr lang="fr-FR" sz="2000" b="1" dirty="0">
                <a:solidFill>
                  <a:srgbClr val="C00000"/>
                </a:solidFill>
              </a:rPr>
              <a:t>si </a:t>
            </a:r>
            <a:r>
              <a:rPr lang="fr-FR" sz="2000" b="1" dirty="0" smtClean="0">
                <a:solidFill>
                  <a:srgbClr val="C00000"/>
                </a:solidFill>
              </a:rPr>
              <a:t>prélèvement en conditions non </a:t>
            </a:r>
            <a:r>
              <a:rPr lang="fr-FR" sz="2000" b="1" dirty="0">
                <a:solidFill>
                  <a:srgbClr val="C00000"/>
                </a:solidFill>
              </a:rPr>
              <a:t>« ressuyées »</a:t>
            </a:r>
          </a:p>
          <a:p>
            <a:r>
              <a:rPr lang="fr-FR" sz="2000" dirty="0" smtClean="0">
                <a:solidFill>
                  <a:srgbClr val="000099"/>
                </a:solidFill>
              </a:rPr>
              <a:t>- S’abstenir </a:t>
            </a:r>
            <a:r>
              <a:rPr lang="fr-FR" sz="2000" dirty="0">
                <a:solidFill>
                  <a:srgbClr val="000099"/>
                </a:solidFill>
              </a:rPr>
              <a:t>et attendre les beaux jours</a:t>
            </a:r>
          </a:p>
          <a:p>
            <a:r>
              <a:rPr lang="fr-FR" sz="2000" dirty="0" smtClean="0">
                <a:solidFill>
                  <a:srgbClr val="000099"/>
                </a:solidFill>
              </a:rPr>
              <a:t>- Passer </a:t>
            </a:r>
            <a:r>
              <a:rPr lang="fr-FR" sz="2000" dirty="0">
                <a:solidFill>
                  <a:srgbClr val="000099"/>
                </a:solidFill>
              </a:rPr>
              <a:t>à l’étuve toute la surface </a:t>
            </a:r>
            <a:r>
              <a:rPr lang="fr-FR" sz="2000" dirty="0" smtClean="0">
                <a:solidFill>
                  <a:srgbClr val="000099"/>
                </a:solidFill>
              </a:rPr>
              <a:t>prélevée </a:t>
            </a:r>
            <a:r>
              <a:rPr lang="fr-FR" sz="1600" i="1" dirty="0" smtClean="0">
                <a:solidFill>
                  <a:srgbClr val="000099"/>
                </a:solidFill>
              </a:rPr>
              <a:t>(72 heures à 60 °C)</a:t>
            </a:r>
            <a:endParaRPr lang="fr-FR" sz="1600" i="1" dirty="0">
              <a:solidFill>
                <a:srgbClr val="000099"/>
              </a:solidFill>
            </a:endParaRPr>
          </a:p>
          <a:p>
            <a:endParaRPr lang="fr-FR" sz="2000" dirty="0" smtClean="0"/>
          </a:p>
          <a:p>
            <a:r>
              <a:rPr lang="fr-FR" sz="2000" u="sng" dirty="0" smtClean="0"/>
              <a:t>Solutions avec une « fiabilité dégradée » des résultats</a:t>
            </a:r>
            <a:r>
              <a:rPr lang="fr-FR" sz="2000" dirty="0" smtClean="0"/>
              <a:t>  </a:t>
            </a:r>
            <a:r>
              <a:rPr lang="fr-FR" sz="1600" i="1" dirty="0" smtClean="0">
                <a:solidFill>
                  <a:srgbClr val="C00000"/>
                </a:solidFill>
              </a:rPr>
              <a:t>(non préconisée) </a:t>
            </a:r>
            <a:r>
              <a:rPr lang="fr-FR" sz="2000" dirty="0" smtClean="0"/>
              <a:t>:</a:t>
            </a:r>
            <a:endParaRPr lang="fr-FR" sz="2000" dirty="0"/>
          </a:p>
          <a:p>
            <a:r>
              <a:rPr lang="fr-FR" sz="2000" dirty="0" smtClean="0"/>
              <a:t>- Avant </a:t>
            </a:r>
            <a:r>
              <a:rPr lang="fr-FR" sz="2000" dirty="0"/>
              <a:t>pesée </a:t>
            </a:r>
            <a:r>
              <a:rPr lang="fr-FR" sz="2000" dirty="0" smtClean="0"/>
              <a:t>« en vert », </a:t>
            </a:r>
            <a:r>
              <a:rPr lang="fr-FR" sz="2000" dirty="0"/>
              <a:t>mettre </a:t>
            </a:r>
            <a:r>
              <a:rPr lang="fr-FR" sz="2000" dirty="0" smtClean="0"/>
              <a:t>une </a:t>
            </a:r>
            <a:r>
              <a:rPr lang="fr-FR" sz="2000" dirty="0"/>
              <a:t>nuit </a:t>
            </a:r>
            <a:r>
              <a:rPr lang="fr-FR" sz="2000" dirty="0" smtClean="0"/>
              <a:t>complète </a:t>
            </a:r>
            <a:r>
              <a:rPr lang="fr-FR" sz="2000" dirty="0"/>
              <a:t>sur du papier journal </a:t>
            </a:r>
            <a:r>
              <a:rPr lang="fr-FR" sz="2000" dirty="0" smtClean="0"/>
              <a:t>dans une pièce sèche pour </a:t>
            </a:r>
            <a:r>
              <a:rPr lang="fr-FR" sz="2000" dirty="0"/>
              <a:t>laisser « égoutter </a:t>
            </a:r>
            <a:r>
              <a:rPr lang="fr-FR" sz="2000" dirty="0" smtClean="0"/>
              <a:t>», puis réaliser une pesée de la </a:t>
            </a:r>
            <a:r>
              <a:rPr lang="fr-FR" sz="2000" dirty="0"/>
              <a:t>biomasse </a:t>
            </a:r>
            <a:r>
              <a:rPr lang="fr-FR" sz="2000" dirty="0" smtClean="0"/>
              <a:t>aérienne verte </a:t>
            </a:r>
            <a:r>
              <a:rPr lang="fr-FR" sz="1600" dirty="0" smtClean="0"/>
              <a:t>(«</a:t>
            </a:r>
            <a:r>
              <a:rPr lang="fr-FR" sz="1600" dirty="0"/>
              <a:t> poids </a:t>
            </a:r>
            <a:r>
              <a:rPr lang="fr-FR" sz="1600" dirty="0" smtClean="0"/>
              <a:t>brut</a:t>
            </a:r>
            <a:r>
              <a:rPr lang="fr-FR" sz="1600" dirty="0"/>
              <a:t> »)</a:t>
            </a:r>
          </a:p>
          <a:p>
            <a:endParaRPr lang="fr-FR" sz="2000" dirty="0" smtClean="0"/>
          </a:p>
          <a:p>
            <a:r>
              <a:rPr lang="fr-FR" sz="2000" dirty="0" smtClean="0"/>
              <a:t>- Si </a:t>
            </a:r>
            <a:r>
              <a:rPr lang="fr-FR" sz="2000" dirty="0"/>
              <a:t>pesée « humide </a:t>
            </a:r>
            <a:r>
              <a:rPr lang="fr-FR" sz="2000" dirty="0" smtClean="0"/>
              <a:t>» aux champs, secouer les végétaux et retirer </a:t>
            </a:r>
            <a:r>
              <a:rPr lang="fr-FR" sz="2000" b="1" dirty="0" smtClean="0">
                <a:solidFill>
                  <a:srgbClr val="C00000"/>
                </a:solidFill>
              </a:rPr>
              <a:t>~ 40 % </a:t>
            </a:r>
            <a:r>
              <a:rPr lang="fr-FR" sz="2000" dirty="0" smtClean="0"/>
              <a:t>du </a:t>
            </a:r>
            <a:r>
              <a:rPr lang="fr-FR" sz="2000" dirty="0"/>
              <a:t>poids </a:t>
            </a:r>
            <a:r>
              <a:rPr lang="fr-FR" sz="2000" dirty="0" smtClean="0"/>
              <a:t>de la biomasse aérienne verte  </a:t>
            </a:r>
            <a:r>
              <a:rPr lang="fr-FR" sz="1600" dirty="0"/>
              <a:t>(« poids </a:t>
            </a:r>
            <a:r>
              <a:rPr lang="fr-FR" sz="1600" dirty="0" smtClean="0"/>
              <a:t>brut</a:t>
            </a:r>
            <a:r>
              <a:rPr lang="fr-FR" sz="1600" dirty="0"/>
              <a:t> </a:t>
            </a:r>
            <a:r>
              <a:rPr lang="fr-FR" sz="1600" dirty="0" smtClean="0"/>
              <a:t>»)</a:t>
            </a:r>
            <a:endParaRPr lang="fr-FR" sz="2000" dirty="0"/>
          </a:p>
        </p:txBody>
      </p:sp>
      <p:sp>
        <p:nvSpPr>
          <p:cNvPr id="10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24</a:t>
            </a:r>
            <a:endParaRPr lang="fr-FR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3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/>
        </p:nvSpPr>
        <p:spPr>
          <a:xfrm>
            <a:off x="3203848" y="260648"/>
            <a:ext cx="2592288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500" dirty="0" smtClean="0"/>
              <a:t>6</a:t>
            </a:r>
            <a:endParaRPr lang="fr-FR" sz="11500" dirty="0"/>
          </a:p>
        </p:txBody>
      </p:sp>
      <p:sp>
        <p:nvSpPr>
          <p:cNvPr id="3" name="ZoneTexte 2"/>
          <p:cNvSpPr txBox="1"/>
          <p:nvPr/>
        </p:nvSpPr>
        <p:spPr>
          <a:xfrm>
            <a:off x="395536" y="2204864"/>
            <a:ext cx="842493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000099"/>
                </a:solidFill>
                <a:latin typeface="Comic Sans MS" panose="030F0702030302020204" pitchFamily="66" charset="0"/>
              </a:rPr>
              <a:t>Robustesse des estimations MERCI</a:t>
            </a:r>
          </a:p>
          <a:p>
            <a:pPr algn="ctr"/>
            <a:endParaRPr lang="fr-FR" dirty="0" smtClean="0">
              <a:solidFill>
                <a:srgbClr val="000099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fr-FR" sz="2800" dirty="0" smtClean="0">
                <a:solidFill>
                  <a:srgbClr val="000099"/>
                </a:solidFill>
                <a:latin typeface="Comic Sans MS" panose="030F0702030302020204" pitchFamily="66" charset="0"/>
              </a:rPr>
              <a:t>Exemples d’adaptation de la fertilisation</a:t>
            </a:r>
          </a:p>
          <a:p>
            <a:pPr algn="ctr"/>
            <a:r>
              <a:rPr lang="fr-FR" sz="2800" dirty="0" smtClean="0">
                <a:solidFill>
                  <a:srgbClr val="000099"/>
                </a:solidFill>
                <a:latin typeface="Comic Sans MS" panose="030F0702030302020204" pitchFamily="66" charset="0"/>
              </a:rPr>
              <a:t>en azote de la culture suivante</a:t>
            </a:r>
            <a:endParaRPr lang="fr-FR" sz="2800" dirty="0">
              <a:solidFill>
                <a:srgbClr val="0000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14" descr="Picture 14"/>
          <p:cNvPicPr>
            <a:picLocks noChangeAspect="1"/>
          </p:cNvPicPr>
          <p:nvPr/>
        </p:nvPicPr>
        <p:blipFill rotWithShape="1">
          <a:blip r:embed="rId3">
            <a:extLst/>
          </a:blip>
          <a:srcRect r="29377"/>
          <a:stretch/>
        </p:blipFill>
        <p:spPr>
          <a:xfrm>
            <a:off x="2922937" y="3895020"/>
            <a:ext cx="3514150" cy="2520132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</p:spTree>
    <p:extLst>
      <p:ext uri="{BB962C8B-B14F-4D97-AF65-F5344CB8AC3E}">
        <p14:creationId xmlns:p14="http://schemas.microsoft.com/office/powerpoint/2010/main" val="65462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7980"/>
            <a:ext cx="1962598" cy="1481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179512" y="1556792"/>
            <a:ext cx="8568952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Diminution de la fertilisation azotée sur la culture </a:t>
            </a:r>
            <a:r>
              <a:rPr lang="fr-FR" b="1" dirty="0" smtClean="0"/>
              <a:t>suivante  </a:t>
            </a:r>
            <a:r>
              <a:rPr lang="fr-FR" sz="1400" i="1" dirty="0" smtClean="0"/>
              <a:t>(CdA40)</a:t>
            </a:r>
            <a:endParaRPr lang="fr-FR" sz="1400" i="1" dirty="0"/>
          </a:p>
          <a:p>
            <a:endParaRPr lang="fr-FR" sz="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itchFamily="2" charset="2"/>
              <a:buChar char="F"/>
            </a:pPr>
            <a:r>
              <a:rPr lang="fr-FR" sz="1600" dirty="0" smtClean="0"/>
              <a:t>Test en « bandes » chez des agriculteurs</a:t>
            </a:r>
          </a:p>
          <a:p>
            <a:pPr marL="342900" indent="-342900">
              <a:buFont typeface="Wingdings" pitchFamily="2" charset="2"/>
              <a:buChar char="F"/>
            </a:pPr>
            <a:r>
              <a:rPr lang="fr-FR" sz="1600" dirty="0" smtClean="0"/>
              <a:t>Période </a:t>
            </a:r>
            <a:r>
              <a:rPr lang="fr-FR" sz="1600" dirty="0"/>
              <a:t>d’interculture </a:t>
            </a:r>
            <a:r>
              <a:rPr lang="fr-FR" sz="1600" dirty="0" smtClean="0"/>
              <a:t>2020-2021, lieu : </a:t>
            </a:r>
            <a:r>
              <a:rPr lang="fr-FR" sz="1600" dirty="0"/>
              <a:t>Chalosse (sud des Landes</a:t>
            </a:r>
            <a:r>
              <a:rPr lang="fr-FR" sz="1600" dirty="0" smtClean="0"/>
              <a:t>)</a:t>
            </a:r>
          </a:p>
          <a:p>
            <a:pPr marL="342900" indent="-342900">
              <a:buFont typeface="Wingdings" pitchFamily="2" charset="2"/>
              <a:buChar char="F"/>
            </a:pPr>
            <a:r>
              <a:rPr lang="fr-FR" sz="1600" dirty="0" smtClean="0"/>
              <a:t>Culture suivante : maïs grain</a:t>
            </a:r>
            <a:endParaRPr lang="fr-FR" sz="1600" dirty="0"/>
          </a:p>
          <a:p>
            <a:pPr marL="342900" indent="-342900">
              <a:buFont typeface="Wingdings" pitchFamily="2" charset="2"/>
              <a:buChar char="F"/>
            </a:pPr>
            <a:endParaRPr lang="fr-FR" sz="1600" dirty="0" smtClean="0"/>
          </a:p>
          <a:p>
            <a:endParaRPr lang="fr-FR" sz="1000" dirty="0" smtClean="0"/>
          </a:p>
          <a:p>
            <a:endParaRPr lang="fr-FR" sz="1000" dirty="0"/>
          </a:p>
          <a:p>
            <a:r>
              <a:rPr lang="fr-FR" sz="2000" b="1" dirty="0" smtClean="0">
                <a:solidFill>
                  <a:srgbClr val="000099"/>
                </a:solidFill>
              </a:rPr>
              <a:t>TEST 1</a:t>
            </a:r>
          </a:p>
          <a:p>
            <a:endParaRPr lang="fr-FR" sz="400" dirty="0" smtClean="0"/>
          </a:p>
          <a:p>
            <a:r>
              <a:rPr lang="fr-FR" u="sng" dirty="0" smtClean="0"/>
              <a:t>Itinéraire technique</a:t>
            </a:r>
            <a:endParaRPr lang="fr-FR" dirty="0" smtClean="0"/>
          </a:p>
          <a:p>
            <a:r>
              <a:rPr lang="fr-FR" sz="1600" dirty="0">
                <a:sym typeface="Wingdings"/>
              </a:rPr>
              <a:t> </a:t>
            </a:r>
            <a:r>
              <a:rPr lang="fr-FR" sz="1600" dirty="0"/>
              <a:t>Sols :  limons sableux</a:t>
            </a:r>
          </a:p>
          <a:p>
            <a:r>
              <a:rPr lang="fr-FR" sz="1600" dirty="0" smtClean="0">
                <a:sym typeface="Wingdings"/>
              </a:rPr>
              <a:t> </a:t>
            </a:r>
            <a:r>
              <a:rPr lang="fr-FR" sz="1600" dirty="0" smtClean="0"/>
              <a:t>Mélange à 4 espèces : </a:t>
            </a:r>
          </a:p>
          <a:p>
            <a:r>
              <a:rPr lang="fr-FR" sz="1600" dirty="0" smtClean="0"/>
              <a:t>	</a:t>
            </a:r>
            <a:r>
              <a:rPr lang="fr-FR" sz="1600" i="1" dirty="0" smtClean="0">
                <a:solidFill>
                  <a:srgbClr val="006600"/>
                </a:solidFill>
              </a:rPr>
              <a:t>- féverole </a:t>
            </a:r>
            <a:r>
              <a:rPr lang="fr-FR" sz="1400" i="1" dirty="0">
                <a:solidFill>
                  <a:srgbClr val="006600"/>
                </a:solidFill>
              </a:rPr>
              <a:t>(100kg/ha), </a:t>
            </a:r>
            <a:endParaRPr lang="fr-FR" sz="1600" i="1" dirty="0" smtClean="0">
              <a:solidFill>
                <a:srgbClr val="006600"/>
              </a:solidFill>
            </a:endParaRPr>
          </a:p>
          <a:p>
            <a:r>
              <a:rPr lang="fr-FR" sz="1600" i="1" dirty="0" smtClean="0">
                <a:solidFill>
                  <a:srgbClr val="006600"/>
                </a:solidFill>
              </a:rPr>
              <a:t>	- vesce </a:t>
            </a:r>
            <a:r>
              <a:rPr lang="fr-FR" sz="1400" i="1" dirty="0">
                <a:solidFill>
                  <a:srgbClr val="006600"/>
                </a:solidFill>
              </a:rPr>
              <a:t>(</a:t>
            </a:r>
            <a:r>
              <a:rPr lang="fr-FR" sz="1400" i="1" dirty="0" smtClean="0">
                <a:solidFill>
                  <a:srgbClr val="006600"/>
                </a:solidFill>
              </a:rPr>
              <a:t>20kg/ha</a:t>
            </a:r>
            <a:r>
              <a:rPr lang="fr-FR" sz="1400" i="1" dirty="0">
                <a:solidFill>
                  <a:srgbClr val="006600"/>
                </a:solidFill>
              </a:rPr>
              <a:t>), </a:t>
            </a:r>
            <a:endParaRPr lang="fr-FR" sz="1600" i="1" dirty="0" smtClean="0">
              <a:solidFill>
                <a:srgbClr val="006600"/>
              </a:solidFill>
            </a:endParaRPr>
          </a:p>
          <a:p>
            <a:r>
              <a:rPr lang="fr-FR" sz="1600" i="1" dirty="0" smtClean="0">
                <a:solidFill>
                  <a:srgbClr val="006600"/>
                </a:solidFill>
              </a:rPr>
              <a:t>	- radis fourrager </a:t>
            </a:r>
            <a:r>
              <a:rPr lang="fr-FR" sz="1400" i="1" dirty="0">
                <a:solidFill>
                  <a:srgbClr val="006600"/>
                </a:solidFill>
              </a:rPr>
              <a:t>(3.5 kg/ha</a:t>
            </a:r>
            <a:r>
              <a:rPr lang="fr-FR" sz="1400" i="1" dirty="0" smtClean="0">
                <a:solidFill>
                  <a:srgbClr val="006600"/>
                </a:solidFill>
              </a:rPr>
              <a:t>)</a:t>
            </a:r>
          </a:p>
          <a:p>
            <a:r>
              <a:rPr lang="fr-FR" sz="1600" i="1" dirty="0" smtClean="0">
                <a:solidFill>
                  <a:srgbClr val="006600"/>
                </a:solidFill>
              </a:rPr>
              <a:t>	- avoine </a:t>
            </a:r>
            <a:r>
              <a:rPr lang="fr-FR" sz="1600" i="1" dirty="0">
                <a:solidFill>
                  <a:srgbClr val="006600"/>
                </a:solidFill>
              </a:rPr>
              <a:t>fourragère </a:t>
            </a:r>
            <a:r>
              <a:rPr lang="fr-FR" sz="1400" i="1" dirty="0">
                <a:solidFill>
                  <a:srgbClr val="006600"/>
                </a:solidFill>
              </a:rPr>
              <a:t>(15 </a:t>
            </a:r>
            <a:r>
              <a:rPr lang="fr-FR" sz="1400" i="1" dirty="0" smtClean="0">
                <a:solidFill>
                  <a:srgbClr val="006600"/>
                </a:solidFill>
              </a:rPr>
              <a:t>kg/ha)</a:t>
            </a:r>
          </a:p>
          <a:p>
            <a:endParaRPr lang="fr-FR" sz="1200" dirty="0" smtClean="0"/>
          </a:p>
          <a:p>
            <a:r>
              <a:rPr lang="fr-FR" sz="1600" dirty="0" smtClean="0">
                <a:sym typeface="Wingdings"/>
              </a:rPr>
              <a:t> </a:t>
            </a:r>
            <a:r>
              <a:rPr lang="fr-FR" sz="1600" dirty="0" smtClean="0"/>
              <a:t>Semis à </a:t>
            </a:r>
            <a:r>
              <a:rPr lang="fr-FR" sz="1600" dirty="0"/>
              <a:t>la </a:t>
            </a:r>
            <a:r>
              <a:rPr lang="fr-FR" sz="1600" dirty="0" smtClean="0"/>
              <a:t>volée (30/09/2020) </a:t>
            </a:r>
          </a:p>
          <a:p>
            <a:r>
              <a:rPr lang="fr-FR" sz="1600" dirty="0" smtClean="0"/>
              <a:t>+ passage herse </a:t>
            </a:r>
            <a:r>
              <a:rPr lang="fr-FR" sz="1200" i="1" dirty="0" smtClean="0"/>
              <a:t>(pour enfouissement superficiel)</a:t>
            </a:r>
            <a:endParaRPr lang="fr-FR" sz="1400" i="1" dirty="0" smtClean="0"/>
          </a:p>
          <a:p>
            <a:r>
              <a:rPr lang="fr-FR" sz="1600" dirty="0" smtClean="0">
                <a:sym typeface="Wingdings"/>
              </a:rPr>
              <a:t> </a:t>
            </a:r>
            <a:r>
              <a:rPr lang="fr-FR" sz="1600" dirty="0"/>
              <a:t>Destruction : </a:t>
            </a:r>
            <a:r>
              <a:rPr lang="fr-FR" sz="1600" dirty="0" smtClean="0"/>
              <a:t>15/03</a:t>
            </a:r>
            <a:endParaRPr lang="fr-FR" sz="1600" dirty="0"/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695" y="112355"/>
            <a:ext cx="946024" cy="1082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7805"/>
            <a:ext cx="3131840" cy="153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e 2"/>
          <p:cNvGrpSpPr/>
          <p:nvPr/>
        </p:nvGrpSpPr>
        <p:grpSpPr>
          <a:xfrm>
            <a:off x="3765376" y="2799836"/>
            <a:ext cx="5343128" cy="3221452"/>
            <a:chOff x="4169921" y="3501008"/>
            <a:chExt cx="5006975" cy="2835275"/>
          </a:xfrm>
        </p:grpSpPr>
        <p:pic>
          <p:nvPicPr>
            <p:cNvPr id="6451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9921" y="3501008"/>
              <a:ext cx="5006975" cy="28352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7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3542" y="3507105"/>
              <a:ext cx="879196" cy="432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Ellipse 4"/>
          <p:cNvSpPr/>
          <p:nvPr/>
        </p:nvSpPr>
        <p:spPr>
          <a:xfrm>
            <a:off x="4249022" y="4293095"/>
            <a:ext cx="539002" cy="6480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3" name="Groupe 22"/>
          <p:cNvGrpSpPr/>
          <p:nvPr/>
        </p:nvGrpSpPr>
        <p:grpSpPr>
          <a:xfrm>
            <a:off x="5185026" y="4648328"/>
            <a:ext cx="3797844" cy="508863"/>
            <a:chOff x="5185026" y="4720337"/>
            <a:chExt cx="3635446" cy="508863"/>
          </a:xfrm>
        </p:grpSpPr>
        <p:sp>
          <p:nvSpPr>
            <p:cNvPr id="12" name="Flèche droite 11"/>
            <p:cNvSpPr/>
            <p:nvPr/>
          </p:nvSpPr>
          <p:spPr>
            <a:xfrm>
              <a:off x="5220072" y="4720337"/>
              <a:ext cx="3600400" cy="50886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5185026" y="4842820"/>
              <a:ext cx="35052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>
                  <a:solidFill>
                    <a:schemeClr val="bg1"/>
                  </a:solidFill>
                </a:rPr>
                <a:t>Visualisation de la dynamique de minéralisation des résidus</a:t>
              </a:r>
              <a:endParaRPr lang="fr-FR" sz="11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212" descr="D:\CLIPART\OFFICE\CEREALE1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1" y="2492896"/>
            <a:ext cx="304007" cy="372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4792960" y="3867725"/>
            <a:ext cx="3740790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285750" indent="-285750" hangingPunct="0">
              <a:buFont typeface="Wingdings"/>
              <a:buChar char="F"/>
            </a:pPr>
            <a:r>
              <a:rPr lang="fr-FR" sz="1400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Mesures réalisées avec MERCI</a:t>
            </a:r>
            <a:endParaRPr lang="fr-FR" sz="1400" kern="0" dirty="0">
              <a:solidFill>
                <a:srgbClr val="000000"/>
              </a:solidFill>
              <a:latin typeface="Verdana"/>
              <a:ea typeface="Verdana"/>
              <a:sym typeface="Verdana"/>
            </a:endParaRPr>
          </a:p>
          <a:p>
            <a:pPr marL="285750" indent="-285750" hangingPunct="0">
              <a:buFont typeface="Wingdings"/>
              <a:buChar char="F"/>
            </a:pPr>
            <a:r>
              <a:rPr lang="fr-FR" sz="1400" b="1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42</a:t>
            </a:r>
            <a:r>
              <a:rPr lang="fr-FR" sz="1400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 unités d’azote restituées au sol</a:t>
            </a:r>
          </a:p>
        </p:txBody>
      </p:sp>
      <p:sp>
        <p:nvSpPr>
          <p:cNvPr id="15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25</a:t>
            </a:r>
            <a:endParaRPr lang="fr-FR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24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7980"/>
            <a:ext cx="1962598" cy="1481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251520" y="1606148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Diminution de la fertilisation azotée sur la culture </a:t>
            </a:r>
            <a:r>
              <a:rPr lang="fr-FR" b="1" dirty="0" smtClean="0"/>
              <a:t>suivante  </a:t>
            </a:r>
            <a:r>
              <a:rPr lang="fr-FR" sz="1400" i="1" dirty="0" smtClean="0"/>
              <a:t>(CdA40)</a:t>
            </a:r>
            <a:endParaRPr lang="fr-FR" sz="1400" i="1" dirty="0"/>
          </a:p>
          <a:p>
            <a:endParaRPr lang="fr-FR" sz="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itchFamily="2" charset="2"/>
              <a:buChar char="F"/>
            </a:pPr>
            <a:r>
              <a:rPr lang="fr-FR" sz="1600" dirty="0" smtClean="0"/>
              <a:t>Test en « bandes » chez des agriculteurs</a:t>
            </a:r>
          </a:p>
          <a:p>
            <a:pPr marL="342900" indent="-342900">
              <a:buFont typeface="Wingdings" pitchFamily="2" charset="2"/>
              <a:buChar char="F"/>
            </a:pPr>
            <a:r>
              <a:rPr lang="fr-FR" sz="1600" dirty="0" smtClean="0"/>
              <a:t>Période </a:t>
            </a:r>
            <a:r>
              <a:rPr lang="fr-FR" sz="1600" dirty="0"/>
              <a:t>d’interculture </a:t>
            </a:r>
            <a:r>
              <a:rPr lang="fr-FR" sz="1600" dirty="0" smtClean="0"/>
              <a:t>2020-2021, lieu : </a:t>
            </a:r>
            <a:r>
              <a:rPr lang="fr-FR" sz="1600" dirty="0"/>
              <a:t>Chalosse (sud des Landes</a:t>
            </a:r>
            <a:r>
              <a:rPr lang="fr-FR" sz="1600" dirty="0" smtClean="0"/>
              <a:t>)</a:t>
            </a:r>
          </a:p>
          <a:p>
            <a:pPr marL="342900" indent="-342900">
              <a:buFont typeface="Wingdings" pitchFamily="2" charset="2"/>
              <a:buChar char="F"/>
            </a:pPr>
            <a:r>
              <a:rPr lang="fr-FR" sz="1600" dirty="0" smtClean="0"/>
              <a:t>Culture suivante : maïs grain</a:t>
            </a:r>
            <a:endParaRPr lang="fr-FR" sz="1600" dirty="0"/>
          </a:p>
          <a:p>
            <a:pPr marL="342900" indent="-342900">
              <a:buFont typeface="Wingdings" pitchFamily="2" charset="2"/>
              <a:buChar char="F"/>
            </a:pPr>
            <a:endParaRPr lang="fr-FR" sz="1600" dirty="0" smtClean="0"/>
          </a:p>
          <a:p>
            <a:endParaRPr lang="fr-FR" sz="1000" dirty="0" smtClean="0"/>
          </a:p>
          <a:p>
            <a:endParaRPr lang="fr-FR" sz="1000" dirty="0"/>
          </a:p>
          <a:p>
            <a:r>
              <a:rPr lang="fr-FR" sz="2000" b="1" dirty="0" smtClean="0">
                <a:solidFill>
                  <a:srgbClr val="000099"/>
                </a:solidFill>
              </a:rPr>
              <a:t>TEST 1</a:t>
            </a:r>
          </a:p>
          <a:p>
            <a:endParaRPr lang="fr-FR" dirty="0"/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695" y="112355"/>
            <a:ext cx="946024" cy="1082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7805"/>
            <a:ext cx="3131840" cy="153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12" descr="D:\CLIPART\OFFICE\CEREALE1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1" y="2492896"/>
            <a:ext cx="304007" cy="372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399162" y="3754194"/>
            <a:ext cx="4100830" cy="1754326"/>
          </a:xfrm>
          <a:prstGeom prst="rect">
            <a:avLst/>
          </a:prstGeom>
          <a:solidFill>
            <a:srgbClr val="FFCCCC"/>
          </a:solidFill>
        </p:spPr>
        <p:txBody>
          <a:bodyPr wrap="square">
            <a:spAutoFit/>
          </a:bodyPr>
          <a:lstStyle/>
          <a:p>
            <a:pPr hangingPunct="0"/>
            <a:r>
              <a:rPr lang="fr-FR" sz="1400" b="1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Essai « maïs »</a:t>
            </a:r>
          </a:p>
          <a:p>
            <a:pPr hangingPunct="0"/>
            <a:r>
              <a:rPr lang="fr-FR" sz="1400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3 modalités de fertilisation</a:t>
            </a:r>
          </a:p>
          <a:p>
            <a:pPr marL="171450" indent="-171450" hangingPunct="0">
              <a:buFont typeface="Symbol" panose="05050102010706020507" pitchFamily="18" charset="2"/>
              <a:buChar char="Þ"/>
            </a:pPr>
            <a:r>
              <a:rPr lang="fr-FR" sz="1200" i="1" kern="0" dirty="0" smtClean="0">
                <a:solidFill>
                  <a:schemeClr val="tx2"/>
                </a:solidFill>
                <a:latin typeface="Verdana"/>
                <a:ea typeface="Verdana"/>
                <a:sym typeface="Verdana"/>
              </a:rPr>
              <a:t>Prise en compte des estimations MERCI</a:t>
            </a:r>
          </a:p>
          <a:p>
            <a:pPr marL="171450" indent="-171450" hangingPunct="0">
              <a:buFont typeface="Symbol" panose="05050102010706020507" pitchFamily="18" charset="2"/>
              <a:buChar char="Þ"/>
            </a:pPr>
            <a:r>
              <a:rPr lang="fr-FR" sz="1200" i="1" kern="0" dirty="0" smtClean="0">
                <a:solidFill>
                  <a:schemeClr val="tx2"/>
                </a:solidFill>
                <a:latin typeface="Verdana"/>
                <a:ea typeface="Verdana"/>
                <a:sym typeface="Verdana"/>
              </a:rPr>
              <a:t>Modulation sur 2</a:t>
            </a:r>
            <a:r>
              <a:rPr lang="fr-FR" sz="1200" i="1" kern="0" baseline="30000" dirty="0" smtClean="0">
                <a:solidFill>
                  <a:schemeClr val="tx2"/>
                </a:solidFill>
                <a:latin typeface="Verdana"/>
                <a:ea typeface="Verdana"/>
                <a:sym typeface="Verdana"/>
              </a:rPr>
              <a:t>ème</a:t>
            </a:r>
            <a:r>
              <a:rPr lang="fr-FR" sz="1200" i="1" kern="0" dirty="0" smtClean="0">
                <a:solidFill>
                  <a:schemeClr val="tx2"/>
                </a:solidFill>
                <a:latin typeface="Verdana"/>
                <a:ea typeface="Verdana"/>
                <a:sym typeface="Verdana"/>
              </a:rPr>
              <a:t> apport « 9-10 feuilles »</a:t>
            </a:r>
          </a:p>
          <a:p>
            <a:pPr marL="285750" indent="-285750" hangingPunct="0">
              <a:buFont typeface="Wingdings"/>
              <a:buChar char="F"/>
            </a:pPr>
            <a:endParaRPr lang="fr-FR" sz="1400" kern="0" dirty="0">
              <a:solidFill>
                <a:srgbClr val="000000"/>
              </a:solidFill>
              <a:latin typeface="Verdana"/>
              <a:ea typeface="Verdana"/>
              <a:sym typeface="Verdana"/>
            </a:endParaRPr>
          </a:p>
          <a:p>
            <a:pPr hangingPunct="0"/>
            <a:r>
              <a:rPr lang="fr-FR" sz="1400" b="1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1. </a:t>
            </a:r>
            <a:r>
              <a:rPr lang="fr-FR" sz="1400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Fertilisation « agriculteur » : </a:t>
            </a:r>
            <a:r>
              <a:rPr lang="fr-FR" sz="1400" b="1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200</a:t>
            </a:r>
            <a:r>
              <a:rPr lang="fr-FR" sz="1400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 U/ha</a:t>
            </a:r>
          </a:p>
          <a:p>
            <a:pPr hangingPunct="0"/>
            <a:r>
              <a:rPr lang="fr-FR" sz="1400" b="1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2. </a:t>
            </a:r>
            <a:r>
              <a:rPr lang="fr-FR" sz="1400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Fertilisation « MERCI »       : </a:t>
            </a:r>
            <a:r>
              <a:rPr lang="fr-FR" sz="1400" b="1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155</a:t>
            </a:r>
            <a:r>
              <a:rPr lang="fr-FR" sz="1400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 U/ha</a:t>
            </a:r>
          </a:p>
          <a:p>
            <a:pPr hangingPunct="0"/>
            <a:r>
              <a:rPr lang="fr-FR" sz="1400" b="1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3. </a:t>
            </a:r>
            <a:r>
              <a:rPr lang="fr-FR" sz="1400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Fertilisation « Augmentée » : </a:t>
            </a:r>
            <a:r>
              <a:rPr lang="fr-FR" sz="1400" b="1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225</a:t>
            </a:r>
            <a:r>
              <a:rPr lang="fr-FR" sz="1400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 U/ha</a:t>
            </a:r>
          </a:p>
        </p:txBody>
      </p:sp>
      <p:sp>
        <p:nvSpPr>
          <p:cNvPr id="24" name="Flèche droite 23"/>
          <p:cNvSpPr/>
          <p:nvPr/>
        </p:nvSpPr>
        <p:spPr>
          <a:xfrm>
            <a:off x="4644008" y="4410397"/>
            <a:ext cx="1224136" cy="584195"/>
          </a:xfrm>
          <a:prstGeom prst="rightArrow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hangingPunct="0"/>
            <a:endParaRPr lang="fr-FR" kern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028021" y="3875521"/>
            <a:ext cx="2952328" cy="1554272"/>
          </a:xfrm>
          <a:prstGeom prst="rect">
            <a:avLst/>
          </a:prstGeom>
          <a:solidFill>
            <a:srgbClr val="FFCCCC"/>
          </a:solidFill>
        </p:spPr>
        <p:txBody>
          <a:bodyPr wrap="square">
            <a:spAutoFit/>
          </a:bodyPr>
          <a:lstStyle/>
          <a:p>
            <a:pPr hangingPunct="0"/>
            <a:r>
              <a:rPr lang="fr-FR" sz="1400" b="1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Rendement « maïs grain » </a:t>
            </a:r>
          </a:p>
          <a:p>
            <a:pPr hangingPunct="0"/>
            <a:r>
              <a:rPr lang="fr-FR" sz="1100" i="1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(aux normes)</a:t>
            </a:r>
          </a:p>
          <a:p>
            <a:pPr hangingPunct="0"/>
            <a:endParaRPr lang="fr-FR" sz="2800" kern="0" dirty="0">
              <a:solidFill>
                <a:srgbClr val="000000"/>
              </a:solidFill>
              <a:latin typeface="Verdana"/>
              <a:ea typeface="Verdana"/>
              <a:sym typeface="Verdana"/>
            </a:endParaRPr>
          </a:p>
          <a:p>
            <a:pPr hangingPunct="0"/>
            <a:r>
              <a:rPr lang="fr-FR" sz="1400" b="1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1. 	 141 </a:t>
            </a:r>
            <a:r>
              <a:rPr lang="fr-FR" sz="1400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quintaux / ha</a:t>
            </a:r>
          </a:p>
          <a:p>
            <a:pPr hangingPunct="0"/>
            <a:r>
              <a:rPr lang="fr-FR" sz="1400" b="1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2. 	 146 </a:t>
            </a:r>
            <a:r>
              <a:rPr lang="fr-FR" sz="1400" kern="0" dirty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quintaux / ha</a:t>
            </a:r>
            <a:endParaRPr lang="fr-FR" sz="1400" b="1" kern="0" dirty="0" smtClean="0">
              <a:solidFill>
                <a:srgbClr val="000000"/>
              </a:solidFill>
              <a:latin typeface="Verdana"/>
              <a:ea typeface="Verdana"/>
              <a:sym typeface="Verdana"/>
            </a:endParaRPr>
          </a:p>
          <a:p>
            <a:pPr hangingPunct="0"/>
            <a:r>
              <a:rPr lang="fr-FR" sz="1400" b="1" kern="0" dirty="0" smtClean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3.  	 145 </a:t>
            </a:r>
            <a:r>
              <a:rPr lang="fr-FR" sz="1400" kern="0" dirty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quintaux / ha</a:t>
            </a:r>
            <a:endParaRPr lang="fr-FR" sz="1400" kern="0" dirty="0" smtClean="0">
              <a:solidFill>
                <a:srgbClr val="000000"/>
              </a:solidFill>
              <a:latin typeface="Verdana"/>
              <a:ea typeface="Verdana"/>
              <a:sym typeface="Verdana"/>
            </a:endParaRPr>
          </a:p>
        </p:txBody>
      </p:sp>
      <p:pic>
        <p:nvPicPr>
          <p:cNvPr id="27" name="Picture 212" descr="D:\CLIPART\OFFICE\CEREALE1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056" y="3501008"/>
            <a:ext cx="592039" cy="72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403648" y="5693186"/>
            <a:ext cx="7880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457200">
              <a:buFont typeface="Wingdings"/>
              <a:buChar char="F"/>
            </a:pPr>
            <a:r>
              <a:rPr lang="fr-FR" b="1" dirty="0" smtClean="0">
                <a:solidFill>
                  <a:srgbClr val="000099"/>
                </a:solidFill>
                <a:ea typeface="Verdana"/>
                <a:sym typeface="Wingdings"/>
              </a:rPr>
              <a:t>Avec prix de l’azote à 1 €/U      =&gt;    économie d’intrants      = 45 €/ha</a:t>
            </a:r>
          </a:p>
        </p:txBody>
      </p:sp>
      <p:sp>
        <p:nvSpPr>
          <p:cNvPr id="12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26</a:t>
            </a:r>
            <a:endParaRPr lang="fr-FR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18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/>
          <p:nvPr/>
        </p:nvSpPr>
        <p:spPr>
          <a:xfrm>
            <a:off x="357235" y="692696"/>
            <a:ext cx="8450747" cy="2772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  <a:buClr>
                <a:srgbClr val="9ECD33"/>
              </a:buClr>
              <a:buSzPts val="2500"/>
            </a:pPr>
            <a:r>
              <a:rPr lang="fr-FR" sz="2000" b="1" dirty="0" smtClean="0">
                <a:latin typeface="+mj-lt"/>
              </a:rPr>
              <a:t>Constats</a:t>
            </a:r>
          </a:p>
          <a:p>
            <a:pPr>
              <a:spcBef>
                <a:spcPts val="450"/>
              </a:spcBef>
              <a:buClr>
                <a:srgbClr val="9ECD33"/>
              </a:buClr>
              <a:buSzPts val="2500"/>
            </a:pPr>
            <a:endParaRPr lang="fr-FR" sz="600" b="1" dirty="0" smtClean="0">
              <a:latin typeface="+mj-lt"/>
            </a:endParaRPr>
          </a:p>
          <a:p>
            <a:pPr marL="214313" indent="-214313">
              <a:buClr>
                <a:srgbClr val="9ECD33"/>
              </a:buClr>
              <a:buSzPts val="2500"/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+mj-lt"/>
              </a:rPr>
              <a:t>Effet « fertilisant en azote » souvent sous-estimé   (faiblement pris en compte)</a:t>
            </a:r>
          </a:p>
          <a:p>
            <a:pPr>
              <a:buClr>
                <a:srgbClr val="9ECD33"/>
              </a:buClr>
              <a:buSzPts val="2500"/>
            </a:pPr>
            <a:endParaRPr lang="fr-FR" sz="1200" dirty="0" smtClean="0">
              <a:latin typeface="+mj-lt"/>
            </a:endParaRPr>
          </a:p>
          <a:p>
            <a:pPr marL="214313" indent="-214313">
              <a:buClr>
                <a:srgbClr val="9ECD33"/>
              </a:buClr>
              <a:buSzPts val="2500"/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+mj-lt"/>
              </a:rPr>
              <a:t>Agriculteur considère les restitutions par les couverts comme un </a:t>
            </a:r>
            <a:r>
              <a:rPr lang="fr-FR" sz="2000" b="1" dirty="0" smtClean="0">
                <a:solidFill>
                  <a:srgbClr val="000099"/>
                </a:solidFill>
                <a:latin typeface="+mj-lt"/>
              </a:rPr>
              <a:t>« bonus »</a:t>
            </a:r>
            <a:r>
              <a:rPr lang="fr-FR" sz="2000" dirty="0" smtClean="0">
                <a:latin typeface="+mj-lt"/>
              </a:rPr>
              <a:t> pouvant contribuer à </a:t>
            </a:r>
            <a:r>
              <a:rPr lang="fr-FR" sz="2000" b="1" dirty="0" smtClean="0">
                <a:solidFill>
                  <a:srgbClr val="C00000"/>
                </a:solidFill>
                <a:latin typeface="+mj-lt"/>
              </a:rPr>
              <a:t>déplafonner le rendement </a:t>
            </a:r>
            <a:r>
              <a:rPr lang="fr-FR" sz="2000" dirty="0" smtClean="0">
                <a:latin typeface="+mj-lt"/>
              </a:rPr>
              <a:t>de la culture suivante</a:t>
            </a:r>
          </a:p>
          <a:p>
            <a:pPr>
              <a:buClr>
                <a:srgbClr val="9ECD33"/>
              </a:buClr>
              <a:buSzPts val="2500"/>
            </a:pPr>
            <a:endParaRPr lang="fr-FR" sz="1200" dirty="0" smtClean="0">
              <a:latin typeface="+mj-lt"/>
            </a:endParaRPr>
          </a:p>
          <a:p>
            <a:pPr marL="214313" indent="-214313">
              <a:buClr>
                <a:srgbClr val="9ECD33"/>
              </a:buClr>
              <a:buSzPts val="2500"/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+mj-lt"/>
              </a:rPr>
              <a:t>Attention en « système en sec »  =&gt; compromis avec « capital eau du sol » pour la culture suivante</a:t>
            </a:r>
          </a:p>
          <a:p>
            <a:pPr marL="214313" indent="-214313">
              <a:buClr>
                <a:srgbClr val="9ECD33"/>
              </a:buClr>
              <a:buSzPts val="2500"/>
              <a:buFont typeface="Arial" panose="020B0604020202020204" pitchFamily="34" charset="0"/>
              <a:buChar char="•"/>
            </a:pPr>
            <a:endParaRPr lang="fr-FR" dirty="0" smtClean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Google Shape;147;p4"/>
          <p:cNvSpPr txBox="1"/>
          <p:nvPr/>
        </p:nvSpPr>
        <p:spPr>
          <a:xfrm>
            <a:off x="1518444" y="69494"/>
            <a:ext cx="7192807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Conclusions sur « effet fertilisant »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13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27</a:t>
            </a:r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3F81D95B-E4A2-5E04-0926-8EB5CBEB3E65}"/>
              </a:ext>
            </a:extLst>
          </p:cNvPr>
          <p:cNvSpPr txBox="1"/>
          <p:nvPr/>
        </p:nvSpPr>
        <p:spPr>
          <a:xfrm>
            <a:off x="444258" y="3588263"/>
            <a:ext cx="87849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accent6">
                    <a:lumMod val="50000"/>
                  </a:schemeClr>
                </a:solidFill>
              </a:rPr>
              <a:t>Maïs grain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 smtClean="0"/>
              <a:t>Prise en compte sur </a:t>
            </a:r>
            <a:r>
              <a:rPr lang="fr-FR" sz="2000" b="1" dirty="0" smtClean="0"/>
              <a:t>15 essais </a:t>
            </a:r>
            <a:r>
              <a:rPr lang="fr-FR" sz="2000" dirty="0" smtClean="0"/>
              <a:t>conduits en 86, 64, 40, 32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 smtClean="0"/>
              <a:t>Réduction en moyenne : </a:t>
            </a:r>
            <a:r>
              <a:rPr lang="fr-FR" sz="2000" b="1" dirty="0" smtClean="0"/>
              <a:t>- 55 U d’azote /ha  </a:t>
            </a:r>
            <a:r>
              <a:rPr lang="fr-FR" sz="2000" dirty="0" smtClean="0"/>
              <a:t>(-25 à -100 U/ha)</a:t>
            </a:r>
            <a:endParaRPr lang="fr-FR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 smtClean="0"/>
              <a:t>Impact sur le rendement : </a:t>
            </a:r>
            <a:r>
              <a:rPr lang="fr-FR" sz="2000" b="1" dirty="0" smtClean="0"/>
              <a:t>+ 0,5 </a:t>
            </a:r>
            <a:r>
              <a:rPr lang="fr-FR" sz="2000" b="1" dirty="0" err="1" smtClean="0"/>
              <a:t>qx</a:t>
            </a:r>
            <a:r>
              <a:rPr lang="fr-FR" sz="2000" b="1" dirty="0" smtClean="0"/>
              <a:t>/ha en moyenne</a:t>
            </a:r>
          </a:p>
          <a:p>
            <a:endParaRPr lang="fr-FR" sz="2000" b="1" dirty="0" smtClean="0"/>
          </a:p>
          <a:p>
            <a:r>
              <a:rPr lang="fr-FR" sz="2000" b="1" dirty="0" smtClean="0">
                <a:solidFill>
                  <a:schemeClr val="accent6">
                    <a:lumMod val="50000"/>
                  </a:schemeClr>
                </a:solidFill>
              </a:rPr>
              <a:t>Tournesol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 smtClean="0"/>
              <a:t>1 essai</a:t>
            </a:r>
            <a:r>
              <a:rPr lang="fr-FR" sz="2000" dirty="0" smtClean="0"/>
              <a:t> en 2023</a:t>
            </a:r>
            <a:endParaRPr lang="fr-FR" sz="2000" b="1" dirty="0"/>
          </a:p>
        </p:txBody>
      </p:sp>
      <p:pic>
        <p:nvPicPr>
          <p:cNvPr id="8" name="Picture 212" descr="D:\CLIPART\OFFICE\CEREALE1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4" y="3514827"/>
            <a:ext cx="459148" cy="562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22" descr="clip art de tournesol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14" y="5149276"/>
            <a:ext cx="323426" cy="404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4456" y="5161309"/>
            <a:ext cx="6480720" cy="957378"/>
          </a:xfrm>
          <a:prstGeom prst="rect">
            <a:avLst/>
          </a:prstGeom>
        </p:spPr>
      </p:pic>
      <p:sp>
        <p:nvSpPr>
          <p:cNvPr id="2" name="Rectangle à coins arrondis 1"/>
          <p:cNvSpPr/>
          <p:nvPr/>
        </p:nvSpPr>
        <p:spPr>
          <a:xfrm>
            <a:off x="37068" y="3284984"/>
            <a:ext cx="9072000" cy="30963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8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6" descr=".ep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18" descr=".ep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3" name="Picture 14" descr="Picture 14"/>
          <p:cNvPicPr>
            <a:picLocks noChangeAspect="1"/>
          </p:cNvPicPr>
          <p:nvPr/>
        </p:nvPicPr>
        <p:blipFill rotWithShape="1">
          <a:blip r:embed="rId2">
            <a:extLst/>
          </a:blip>
          <a:srcRect r="29377"/>
          <a:stretch/>
        </p:blipFill>
        <p:spPr>
          <a:xfrm>
            <a:off x="2555776" y="2775057"/>
            <a:ext cx="4320480" cy="3098383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" y="5115418"/>
            <a:ext cx="1253942" cy="1317033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740352" y="6474445"/>
            <a:ext cx="1572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26 juin 2025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60375" y="0"/>
            <a:ext cx="835973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600" b="1" dirty="0" smtClean="0">
                <a:solidFill>
                  <a:srgbClr val="000099"/>
                </a:solidFill>
                <a:latin typeface="+mj-lt"/>
              </a:rPr>
              <a:t>Principales évolutions</a:t>
            </a:r>
          </a:p>
          <a:p>
            <a:pPr algn="ctr">
              <a:lnSpc>
                <a:spcPct val="150000"/>
              </a:lnSpc>
            </a:pPr>
            <a:r>
              <a:rPr lang="fr-FR" sz="3600" b="1" dirty="0" smtClean="0">
                <a:solidFill>
                  <a:srgbClr val="000099"/>
                </a:solidFill>
                <a:latin typeface="+mj-lt"/>
              </a:rPr>
              <a:t>de la plateforme MERCI</a:t>
            </a:r>
          </a:p>
          <a:p>
            <a:pPr algn="ctr">
              <a:lnSpc>
                <a:spcPct val="150000"/>
              </a:lnSpc>
            </a:pPr>
            <a:r>
              <a:rPr lang="fr-FR" sz="3600" b="1" dirty="0" smtClean="0">
                <a:solidFill>
                  <a:srgbClr val="000099"/>
                </a:solidFill>
                <a:latin typeface="+mj-lt"/>
              </a:rPr>
              <a:t>« Visibles &amp; invisibles par les utilisateurs »</a:t>
            </a:r>
            <a:endParaRPr lang="fr-FR" sz="3600" b="1" dirty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3491880" y="6021288"/>
            <a:ext cx="25202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fr-FR" sz="1400" b="1" dirty="0" smtClean="0">
                <a:solidFill>
                  <a:srgbClr val="000099"/>
                </a:solidFill>
              </a:rPr>
              <a:t>Webinaire – projet FNMPP</a:t>
            </a:r>
            <a:endParaRPr lang="fr-FR" sz="1400" b="1" dirty="0">
              <a:solidFill>
                <a:srgbClr val="000099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3106799"/>
            <a:ext cx="989667" cy="102073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072" y="4127532"/>
            <a:ext cx="1092097" cy="107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7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Google Shape;147;p4"/>
          <p:cNvSpPr txBox="1"/>
          <p:nvPr/>
        </p:nvSpPr>
        <p:spPr>
          <a:xfrm>
            <a:off x="1785082" y="56105"/>
            <a:ext cx="5573836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Evolutions de la plateforme 2025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16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28</a:t>
            </a:r>
            <a:endParaRPr lang="fr-FR" sz="1400" b="1" dirty="0">
              <a:solidFill>
                <a:prstClr val="white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17523">
            <a:off x="4675848" y="2212344"/>
            <a:ext cx="3035714" cy="42254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1915161"/>
            <a:ext cx="3359262" cy="46822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154422" y="728082"/>
            <a:ext cx="8640912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sz="2000" dirty="0" smtClean="0">
                <a:latin typeface="+mj-lt"/>
              </a:rPr>
              <a:t>Les évolutions sont présentées dans un document disponible dans la bibliothèque</a:t>
            </a:r>
          </a:p>
          <a:p>
            <a:endParaRPr lang="fr-FR" sz="100" dirty="0" smtClean="0">
              <a:latin typeface="+mj-lt"/>
            </a:endParaRPr>
          </a:p>
          <a:p>
            <a:pPr marL="1028700" lvl="1">
              <a:buFont typeface="Wingdings" panose="05000000000000000000" pitchFamily="2" charset="2"/>
              <a:buChar char="F"/>
            </a:pPr>
            <a:r>
              <a:rPr lang="fr-FR" i="1" dirty="0" smtClean="0">
                <a:solidFill>
                  <a:srgbClr val="000099"/>
                </a:solidFill>
                <a:latin typeface="+mj-lt"/>
              </a:rPr>
              <a:t>Méthodes de calculs et formalismes 2025</a:t>
            </a:r>
          </a:p>
          <a:p>
            <a:pPr marL="1028700" lvl="1">
              <a:buFont typeface="Wingdings" panose="05000000000000000000" pitchFamily="2" charset="2"/>
              <a:buChar char="F"/>
            </a:pPr>
            <a:r>
              <a:rPr lang="fr-FR" i="1" dirty="0" smtClean="0">
                <a:solidFill>
                  <a:srgbClr val="000099"/>
                </a:solidFill>
                <a:latin typeface="+mj-lt"/>
              </a:rPr>
              <a:t>Evolutions présentées en grande partie dans le diaporama pédagogique</a:t>
            </a:r>
          </a:p>
        </p:txBody>
      </p:sp>
    </p:spTree>
    <p:extLst>
      <p:ext uri="{BB962C8B-B14F-4D97-AF65-F5344CB8AC3E}">
        <p14:creationId xmlns:p14="http://schemas.microsoft.com/office/powerpoint/2010/main" val="280953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Google Shape;147;p4"/>
          <p:cNvSpPr txBox="1"/>
          <p:nvPr/>
        </p:nvSpPr>
        <p:spPr>
          <a:xfrm>
            <a:off x="1785082" y="56105"/>
            <a:ext cx="5573836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Evolutions de la plateforme 2025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16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29</a:t>
            </a:r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323528" y="836712"/>
            <a:ext cx="8784976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sz="2000" b="1" dirty="0" smtClean="0">
                <a:latin typeface="+mj-lt"/>
              </a:rPr>
              <a:t>Les évolutions agronomiques </a:t>
            </a:r>
            <a:r>
              <a:rPr lang="fr-FR" sz="2000" dirty="0" smtClean="0">
                <a:latin typeface="+mj-lt"/>
              </a:rPr>
              <a:t>: </a:t>
            </a:r>
          </a:p>
          <a:p>
            <a:endParaRPr lang="fr-FR" sz="1000" dirty="0">
              <a:latin typeface="+mj-lt"/>
            </a:endParaRPr>
          </a:p>
          <a:p>
            <a:r>
              <a:rPr lang="fr-FR" sz="2000" dirty="0" smtClean="0">
                <a:latin typeface="+mj-lt"/>
              </a:rPr>
              <a:t>- Compilations supplémentaires de références : 12 000 en 2020 =&gt; 18 000 en 2025</a:t>
            </a:r>
          </a:p>
          <a:p>
            <a:r>
              <a:rPr lang="fr-FR" sz="2000" dirty="0" smtClean="0">
                <a:latin typeface="+mj-lt"/>
              </a:rPr>
              <a:t>	</a:t>
            </a:r>
            <a:r>
              <a:rPr lang="fr-FR" sz="2000" dirty="0" smtClean="0">
                <a:latin typeface="+mj-lt"/>
                <a:sym typeface="Wingdings" panose="05000000000000000000" pitchFamily="2" charset="2"/>
              </a:rPr>
              <a:t> </a:t>
            </a:r>
            <a:r>
              <a:rPr lang="fr-FR" i="1" dirty="0" smtClean="0">
                <a:solidFill>
                  <a:srgbClr val="000099"/>
                </a:solidFill>
                <a:latin typeface="+mj-lt"/>
              </a:rPr>
              <a:t>% MS : augmentation du nombre de colonnes</a:t>
            </a:r>
            <a:endParaRPr lang="fr-FR" i="1" dirty="0">
              <a:solidFill>
                <a:srgbClr val="000099"/>
              </a:solidFill>
              <a:latin typeface="+mj-lt"/>
            </a:endParaRPr>
          </a:p>
          <a:p>
            <a:endParaRPr lang="fr-FR" sz="2000" dirty="0" smtClean="0">
              <a:latin typeface="+mj-lt"/>
            </a:endParaRPr>
          </a:p>
          <a:p>
            <a:endParaRPr lang="fr-FR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5820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/>
          <p:nvPr/>
        </p:nvSpPr>
        <p:spPr>
          <a:xfrm>
            <a:off x="386177" y="858566"/>
            <a:ext cx="7858231" cy="1049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  <a:spcAft>
                <a:spcPts val="1200"/>
              </a:spcAft>
              <a:buClr>
                <a:srgbClr val="9ECD33"/>
              </a:buClr>
              <a:buSzPts val="2500"/>
            </a:pPr>
            <a:r>
              <a:rPr lang="fr-FR" sz="2000" b="1" dirty="0" smtClean="0">
                <a:latin typeface="+mj-lt"/>
              </a:rPr>
              <a:t>Paramétrage : quelles sont les références élaborées</a:t>
            </a:r>
          </a:p>
          <a:p>
            <a:pPr>
              <a:spcBef>
                <a:spcPts val="450"/>
              </a:spcBef>
              <a:buClr>
                <a:srgbClr val="9ECD33"/>
              </a:buClr>
              <a:buSzPts val="2500"/>
            </a:pPr>
            <a:endParaRPr lang="fr-FR" sz="800" b="1" dirty="0" smtClean="0">
              <a:latin typeface="+mj-lt"/>
            </a:endParaRPr>
          </a:p>
          <a:p>
            <a:pPr marL="214313" indent="-214313">
              <a:buClr>
                <a:srgbClr val="9ECD33"/>
              </a:buClr>
              <a:buSzPts val="2500"/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+mj-lt"/>
              </a:rPr>
              <a:t>Teneur en matière sèche (% MS)  : 7 valeurs définies par espèce</a:t>
            </a:r>
            <a:endParaRPr lang="fr-FR" i="1" dirty="0" smtClean="0">
              <a:latin typeface="+mj-lt"/>
            </a:endParaRPr>
          </a:p>
        </p:txBody>
      </p:sp>
      <p:sp>
        <p:nvSpPr>
          <p:cNvPr id="59" name="Accolade fermante 58"/>
          <p:cNvSpPr/>
          <p:nvPr/>
        </p:nvSpPr>
        <p:spPr>
          <a:xfrm rot="5400000">
            <a:off x="5145867" y="2209520"/>
            <a:ext cx="263852" cy="3600399"/>
          </a:xfrm>
          <a:prstGeom prst="rightBrac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2195736" y="4192054"/>
            <a:ext cx="6336704" cy="7540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Verdana"/>
                <a:cs typeface="Verdana"/>
                <a:sym typeface="Verdana"/>
              </a:rPr>
              <a:t>% MS selon la durée de présence du couvert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FR" sz="800" i="1" dirty="0" smtClean="0">
              <a:solidFill>
                <a:srgbClr val="C00000"/>
              </a:solidFill>
              <a:latin typeface="+mj-lt"/>
              <a:ea typeface="Verdana"/>
              <a:cs typeface="Verdana"/>
              <a:sym typeface="Wingdings" panose="05000000000000000000" pitchFamily="2" charset="2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400" i="1" dirty="0" smtClean="0">
                <a:solidFill>
                  <a:srgbClr val="C00000"/>
                </a:solidFill>
                <a:latin typeface="+mj-lt"/>
                <a:ea typeface="Verdana"/>
                <a:cs typeface="Verdana"/>
                <a:sym typeface="Wingdings" panose="05000000000000000000" pitchFamily="2" charset="2"/>
              </a:rPr>
              <a:t> Durée de présence = « Date de la mesure </a:t>
            </a:r>
            <a:r>
              <a:rPr lang="fr-FR" sz="1400" i="1" dirty="0">
                <a:solidFill>
                  <a:srgbClr val="C00000"/>
                </a:solidFill>
                <a:latin typeface="+mj-lt"/>
                <a:ea typeface="Verdana"/>
                <a:cs typeface="Verdana"/>
                <a:sym typeface="Wingdings" panose="05000000000000000000" pitchFamily="2" charset="2"/>
              </a:rPr>
              <a:t>-</a:t>
            </a:r>
            <a:r>
              <a:rPr lang="fr-FR" sz="1400" i="1" dirty="0" smtClean="0">
                <a:solidFill>
                  <a:srgbClr val="C00000"/>
                </a:solidFill>
                <a:latin typeface="+mj-lt"/>
                <a:ea typeface="Verdana"/>
                <a:cs typeface="Verdana"/>
                <a:sym typeface="Wingdings" panose="05000000000000000000" pitchFamily="2" charset="2"/>
              </a:rPr>
              <a:t> Date de levée/Semis »</a:t>
            </a:r>
            <a:r>
              <a:rPr kumimoji="0" lang="fr-FR" sz="1400" b="0" i="1" u="none" strike="noStrike" cap="none" spc="0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j-lt"/>
                <a:ea typeface="Verdana"/>
                <a:cs typeface="Verdana"/>
                <a:sym typeface="Verdana"/>
              </a:rPr>
              <a:t> </a:t>
            </a:r>
            <a:endParaRPr kumimoji="0" lang="fr-FR" sz="1400" b="0" i="1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+mj-lt"/>
              <a:ea typeface="Verdana"/>
              <a:cs typeface="Verdana"/>
              <a:sym typeface="Verdan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Google Shape;147;p4"/>
          <p:cNvSpPr txBox="1"/>
          <p:nvPr/>
        </p:nvSpPr>
        <p:spPr>
          <a:xfrm>
            <a:off x="1518444" y="69494"/>
            <a:ext cx="7192807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Formalismes, modalités de calculs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168486"/>
            <a:ext cx="6279424" cy="1627773"/>
          </a:xfrm>
          <a:prstGeom prst="rect">
            <a:avLst/>
          </a:prstGeom>
        </p:spPr>
      </p:pic>
      <p:sp>
        <p:nvSpPr>
          <p:cNvPr id="13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30</a:t>
            </a:r>
            <a:endParaRPr lang="fr-FR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31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Google Shape;147;p4"/>
          <p:cNvSpPr txBox="1"/>
          <p:nvPr/>
        </p:nvSpPr>
        <p:spPr>
          <a:xfrm>
            <a:off x="1785082" y="56105"/>
            <a:ext cx="5573836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Evolutions de la plateforme 2025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16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31</a:t>
            </a:r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323528" y="836712"/>
            <a:ext cx="8784976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sz="2000" b="1" dirty="0" smtClean="0">
                <a:latin typeface="+mj-lt"/>
              </a:rPr>
              <a:t>Les évolutions agronomiques </a:t>
            </a:r>
            <a:r>
              <a:rPr lang="fr-FR" sz="2000" dirty="0" smtClean="0">
                <a:latin typeface="+mj-lt"/>
              </a:rPr>
              <a:t>: </a:t>
            </a:r>
          </a:p>
          <a:p>
            <a:endParaRPr lang="fr-FR" sz="1000" dirty="0">
              <a:latin typeface="+mj-lt"/>
            </a:endParaRPr>
          </a:p>
          <a:p>
            <a:r>
              <a:rPr lang="fr-FR" sz="2000" dirty="0" smtClean="0">
                <a:latin typeface="+mj-lt"/>
              </a:rPr>
              <a:t>- Compilations supplémentaires de références : 12 000 en 2020 =&gt; 18 000 en 2025</a:t>
            </a:r>
          </a:p>
          <a:p>
            <a:r>
              <a:rPr lang="fr-FR" sz="2000" dirty="0" smtClean="0">
                <a:latin typeface="+mj-lt"/>
              </a:rPr>
              <a:t>	</a:t>
            </a:r>
            <a:r>
              <a:rPr lang="fr-FR" sz="2000" dirty="0" smtClean="0">
                <a:latin typeface="+mj-lt"/>
                <a:sym typeface="Wingdings" panose="05000000000000000000" pitchFamily="2" charset="2"/>
              </a:rPr>
              <a:t> </a:t>
            </a:r>
            <a:r>
              <a:rPr lang="fr-FR" i="1" dirty="0" smtClean="0">
                <a:solidFill>
                  <a:srgbClr val="000099"/>
                </a:solidFill>
                <a:latin typeface="+mj-lt"/>
              </a:rPr>
              <a:t>% MS : augmentation du nombre de colonnes selon la durée</a:t>
            </a:r>
          </a:p>
          <a:p>
            <a:r>
              <a:rPr lang="fr-FR" i="1" dirty="0">
                <a:solidFill>
                  <a:srgbClr val="000099"/>
                </a:solidFill>
                <a:latin typeface="+mj-lt"/>
              </a:rPr>
              <a:t>	</a:t>
            </a:r>
            <a:r>
              <a:rPr lang="fr-FR" sz="2000" dirty="0">
                <a:latin typeface="+mj-lt"/>
                <a:sym typeface="Wingdings" panose="05000000000000000000" pitchFamily="2" charset="2"/>
              </a:rPr>
              <a:t> </a:t>
            </a:r>
            <a:r>
              <a:rPr lang="fr-FR" i="1" dirty="0">
                <a:solidFill>
                  <a:srgbClr val="000099"/>
                </a:solidFill>
                <a:latin typeface="+mj-lt"/>
              </a:rPr>
              <a:t>% </a:t>
            </a:r>
            <a:r>
              <a:rPr lang="fr-FR" i="1" dirty="0" smtClean="0">
                <a:solidFill>
                  <a:srgbClr val="000099"/>
                </a:solidFill>
                <a:latin typeface="+mj-lt"/>
              </a:rPr>
              <a:t>N </a:t>
            </a:r>
            <a:r>
              <a:rPr lang="fr-FR" i="1" dirty="0">
                <a:solidFill>
                  <a:srgbClr val="000099"/>
                </a:solidFill>
                <a:latin typeface="+mj-lt"/>
              </a:rPr>
              <a:t>: augmentation du nombre de </a:t>
            </a:r>
            <a:r>
              <a:rPr lang="fr-FR" i="1" dirty="0" smtClean="0">
                <a:solidFill>
                  <a:srgbClr val="000099"/>
                </a:solidFill>
                <a:latin typeface="+mj-lt"/>
              </a:rPr>
              <a:t>colonnes selon la biomasse aérienne</a:t>
            </a:r>
            <a:endParaRPr lang="fr-FR" i="1" dirty="0">
              <a:solidFill>
                <a:srgbClr val="000099"/>
              </a:solidFill>
              <a:latin typeface="+mj-lt"/>
            </a:endParaRPr>
          </a:p>
          <a:p>
            <a:endParaRPr lang="fr-FR" sz="2000" dirty="0" smtClean="0">
              <a:latin typeface="+mj-lt"/>
            </a:endParaRPr>
          </a:p>
          <a:p>
            <a:endParaRPr lang="fr-FR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5854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ccolade fermante 10"/>
          <p:cNvSpPr/>
          <p:nvPr/>
        </p:nvSpPr>
        <p:spPr>
          <a:xfrm rot="5400000">
            <a:off x="3301803" y="1654747"/>
            <a:ext cx="236138" cy="3744416"/>
          </a:xfrm>
          <a:prstGeom prst="rightBrac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123728" y="3686872"/>
            <a:ext cx="2813287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Verdana"/>
                <a:cs typeface="Verdana"/>
                <a:sym typeface="Verdana"/>
              </a:rPr>
              <a:t>% N aérien et racinaire </a:t>
            </a:r>
            <a:endParaRPr kumimoji="0" lang="fr-FR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Verdana"/>
              <a:cs typeface="Verdana"/>
              <a:sym typeface="Verdana"/>
            </a:endParaRPr>
          </a:p>
        </p:txBody>
      </p:sp>
      <p:sp>
        <p:nvSpPr>
          <p:cNvPr id="13" name="Accolade fermante 12"/>
          <p:cNvSpPr/>
          <p:nvPr/>
        </p:nvSpPr>
        <p:spPr>
          <a:xfrm rot="5400000">
            <a:off x="6926247" y="1860023"/>
            <a:ext cx="222844" cy="3347163"/>
          </a:xfrm>
          <a:prstGeom prst="rightBrac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724128" y="3645025"/>
            <a:ext cx="2880320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600" b="1" i="1" dirty="0" smtClean="0"/>
              <a:t>Teneur pour les autres éléments aérien/racinaire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Google Shape;147;p4"/>
          <p:cNvSpPr txBox="1"/>
          <p:nvPr/>
        </p:nvSpPr>
        <p:spPr>
          <a:xfrm>
            <a:off x="1518444" y="69494"/>
            <a:ext cx="7192807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Formalismes, modalités de calculs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58185" y="833188"/>
            <a:ext cx="8722327" cy="1049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  <a:spcAft>
                <a:spcPts val="1200"/>
              </a:spcAft>
              <a:buClr>
                <a:srgbClr val="9ECD33"/>
              </a:buClr>
              <a:buSzPts val="2500"/>
            </a:pPr>
            <a:r>
              <a:rPr lang="fr-FR" sz="2000" b="1" dirty="0"/>
              <a:t>Paramétrage : quelles sont les références élaborées</a:t>
            </a:r>
          </a:p>
          <a:p>
            <a:pPr>
              <a:spcBef>
                <a:spcPts val="450"/>
              </a:spcBef>
              <a:buClr>
                <a:srgbClr val="9ECD33"/>
              </a:buClr>
              <a:buSzPts val="2500"/>
            </a:pPr>
            <a:endParaRPr lang="fr-FR" sz="800" b="1" dirty="0" smtClean="0">
              <a:latin typeface="+mj-lt"/>
            </a:endParaRPr>
          </a:p>
          <a:p>
            <a:pPr marL="214313" indent="-214313">
              <a:buClr>
                <a:srgbClr val="9ECD33"/>
              </a:buClr>
              <a:buSzPts val="2500"/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+mj-lt"/>
              </a:rPr>
              <a:t>Teneurs en azote (%N) : 6 valeurs élaborées pour la biomasse aérienne</a:t>
            </a:r>
            <a:endParaRPr lang="fr-FR" i="1" dirty="0" smtClean="0">
              <a:latin typeface="+mj-lt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105541"/>
            <a:ext cx="8705843" cy="1207113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8711102" y="3095563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---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8714693" y="265636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---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8700670" y="217134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---</a:t>
            </a:r>
            <a:endParaRPr lang="fr-FR" dirty="0"/>
          </a:p>
        </p:txBody>
      </p:sp>
      <p:sp>
        <p:nvSpPr>
          <p:cNvPr id="23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32</a:t>
            </a:r>
            <a:endParaRPr lang="fr-FR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4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Google Shape;147;p4"/>
          <p:cNvSpPr txBox="1"/>
          <p:nvPr/>
        </p:nvSpPr>
        <p:spPr>
          <a:xfrm>
            <a:off x="1785082" y="56105"/>
            <a:ext cx="5573836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Evolutions de la plateforme 2025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16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33</a:t>
            </a:r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323528" y="836712"/>
            <a:ext cx="8784976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sz="2000" b="1" dirty="0" smtClean="0">
                <a:latin typeface="+mj-lt"/>
              </a:rPr>
              <a:t>Les évolutions agronomiques </a:t>
            </a:r>
            <a:r>
              <a:rPr lang="fr-FR" sz="2000" dirty="0" smtClean="0">
                <a:latin typeface="+mj-lt"/>
              </a:rPr>
              <a:t>: </a:t>
            </a:r>
          </a:p>
          <a:p>
            <a:endParaRPr lang="fr-FR" sz="1000" dirty="0">
              <a:latin typeface="+mj-lt"/>
            </a:endParaRPr>
          </a:p>
          <a:p>
            <a:r>
              <a:rPr lang="fr-FR" sz="2000" dirty="0" smtClean="0">
                <a:latin typeface="+mj-lt"/>
              </a:rPr>
              <a:t>- Compilations supplémentaires de références : 12 000 en 2020 =&gt; 18 000 en 2025</a:t>
            </a:r>
          </a:p>
          <a:p>
            <a:r>
              <a:rPr lang="fr-FR" sz="2000" dirty="0" smtClean="0">
                <a:latin typeface="+mj-lt"/>
              </a:rPr>
              <a:t>	</a:t>
            </a:r>
            <a:r>
              <a:rPr lang="fr-FR" sz="2000" dirty="0" smtClean="0">
                <a:latin typeface="+mj-lt"/>
                <a:sym typeface="Wingdings" panose="05000000000000000000" pitchFamily="2" charset="2"/>
              </a:rPr>
              <a:t> </a:t>
            </a:r>
            <a:r>
              <a:rPr lang="fr-FR" i="1" dirty="0" smtClean="0">
                <a:solidFill>
                  <a:srgbClr val="000099"/>
                </a:solidFill>
                <a:latin typeface="+mj-lt"/>
              </a:rPr>
              <a:t>% MS : augmentation du nombre de colonnes selon la durée</a:t>
            </a:r>
          </a:p>
          <a:p>
            <a:r>
              <a:rPr lang="fr-FR" i="1" dirty="0">
                <a:solidFill>
                  <a:srgbClr val="000099"/>
                </a:solidFill>
                <a:latin typeface="+mj-lt"/>
              </a:rPr>
              <a:t>	</a:t>
            </a:r>
            <a:r>
              <a:rPr lang="fr-FR" sz="2000" dirty="0">
                <a:latin typeface="+mj-lt"/>
                <a:sym typeface="Wingdings" panose="05000000000000000000" pitchFamily="2" charset="2"/>
              </a:rPr>
              <a:t> </a:t>
            </a:r>
            <a:r>
              <a:rPr lang="fr-FR" i="1" dirty="0">
                <a:solidFill>
                  <a:srgbClr val="000099"/>
                </a:solidFill>
                <a:latin typeface="+mj-lt"/>
              </a:rPr>
              <a:t>% </a:t>
            </a:r>
            <a:r>
              <a:rPr lang="fr-FR" i="1" dirty="0" smtClean="0">
                <a:solidFill>
                  <a:srgbClr val="000099"/>
                </a:solidFill>
                <a:latin typeface="+mj-lt"/>
              </a:rPr>
              <a:t>N </a:t>
            </a:r>
            <a:r>
              <a:rPr lang="fr-FR" i="1" dirty="0">
                <a:solidFill>
                  <a:srgbClr val="000099"/>
                </a:solidFill>
                <a:latin typeface="+mj-lt"/>
              </a:rPr>
              <a:t>: augmentation du nombre de </a:t>
            </a:r>
            <a:r>
              <a:rPr lang="fr-FR" i="1" dirty="0" smtClean="0">
                <a:solidFill>
                  <a:srgbClr val="000099"/>
                </a:solidFill>
                <a:latin typeface="+mj-lt"/>
              </a:rPr>
              <a:t>colonnes selon la biomasse aérienne</a:t>
            </a:r>
            <a:endParaRPr lang="fr-FR" i="1" dirty="0">
              <a:solidFill>
                <a:srgbClr val="000099"/>
              </a:solidFill>
              <a:latin typeface="+mj-lt"/>
            </a:endParaRPr>
          </a:p>
          <a:p>
            <a:endParaRPr lang="fr-FR" sz="2000" dirty="0" smtClean="0">
              <a:latin typeface="+mj-lt"/>
            </a:endParaRPr>
          </a:p>
          <a:p>
            <a:r>
              <a:rPr lang="fr-FR" sz="2000" dirty="0" smtClean="0">
                <a:latin typeface="+mj-lt"/>
              </a:rPr>
              <a:t>- Domaine de validité « augmenté »</a:t>
            </a:r>
          </a:p>
          <a:p>
            <a:r>
              <a:rPr lang="fr-FR" i="1" dirty="0" smtClean="0">
                <a:solidFill>
                  <a:srgbClr val="000099"/>
                </a:solidFill>
                <a:latin typeface="+mj-lt"/>
              </a:rPr>
              <a:t>	</a:t>
            </a:r>
            <a:r>
              <a:rPr lang="fr-FR" i="1" dirty="0">
                <a:solidFill>
                  <a:srgbClr val="000099"/>
                </a:solidFill>
                <a:latin typeface="+mj-lt"/>
                <a:sym typeface="Wingdings" panose="05000000000000000000" pitchFamily="2" charset="2"/>
              </a:rPr>
              <a:t> </a:t>
            </a:r>
            <a:r>
              <a:rPr lang="fr-FR" i="1" dirty="0" smtClean="0">
                <a:solidFill>
                  <a:srgbClr val="000099"/>
                </a:solidFill>
                <a:latin typeface="+mj-lt"/>
              </a:rPr>
              <a:t>aucun blocage pour les dates de destruction des couverts</a:t>
            </a: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323528" y="3501008"/>
            <a:ext cx="856895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sz="2000" dirty="0" smtClean="0">
                <a:latin typeface="+mj-lt"/>
              </a:rPr>
              <a:t>- Possibilité d’une destruction par pâturage du couvert et prise en compte des restitutions par les animaux</a:t>
            </a:r>
          </a:p>
          <a:p>
            <a:endParaRPr lang="fr-FR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8631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 txBox="1">
            <a:spLocks/>
          </p:cNvSpPr>
          <p:nvPr/>
        </p:nvSpPr>
        <p:spPr>
          <a:xfrm>
            <a:off x="0" y="2169"/>
            <a:ext cx="9144000" cy="690527"/>
          </a:xfrm>
          <a:prstGeom prst="rect">
            <a:avLst/>
          </a:prstGeom>
          <a:solidFill>
            <a:srgbClr val="83B81A"/>
          </a:solidFill>
        </p:spPr>
        <p:txBody>
          <a:bodyPr lIns="72000" tIns="36000" rIns="72000" bIns="36000"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rgbClr val="406CAE"/>
                </a:solidFill>
                <a:latin typeface="Futura BdCn BT" panose="020B0706020204020204" pitchFamily="34" charset="0"/>
                <a:ea typeface="+mj-ea"/>
                <a:cs typeface="+mj-cs"/>
              </a:defRPr>
            </a:lvl1pPr>
          </a:lstStyle>
          <a:p>
            <a:r>
              <a:rPr lang="fr-FR" alt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Impacts du pâturage des couverts végétaux</a:t>
            </a:r>
          </a:p>
          <a:p>
            <a:r>
              <a:rPr lang="fr-FR" alt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sur la disponibilité des éléments minéraux</a:t>
            </a:r>
            <a:endParaRPr lang="fr-FR" altLang="fr-FR" sz="14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4840"/>
            <a:ext cx="1548330" cy="44518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0" y="879119"/>
            <a:ext cx="8963325" cy="51421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à coins arrondis 11"/>
          <p:cNvSpPr/>
          <p:nvPr/>
        </p:nvSpPr>
        <p:spPr>
          <a:xfrm>
            <a:off x="6084168" y="3212976"/>
            <a:ext cx="777924" cy="522488"/>
          </a:xfrm>
          <a:prstGeom prst="roundRect">
            <a:avLst/>
          </a:prstGeom>
          <a:noFill/>
          <a:ln w="571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34</a:t>
            </a:r>
            <a:endParaRPr lang="fr-FR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43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 txBox="1">
            <a:spLocks/>
          </p:cNvSpPr>
          <p:nvPr/>
        </p:nvSpPr>
        <p:spPr>
          <a:xfrm>
            <a:off x="0" y="2169"/>
            <a:ext cx="9144000" cy="690527"/>
          </a:xfrm>
          <a:prstGeom prst="rect">
            <a:avLst/>
          </a:prstGeom>
          <a:solidFill>
            <a:srgbClr val="83B81A"/>
          </a:solidFill>
        </p:spPr>
        <p:txBody>
          <a:bodyPr lIns="72000" tIns="36000" rIns="72000" bIns="36000"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rgbClr val="406CAE"/>
                </a:solidFill>
                <a:latin typeface="Futura BdCn BT" panose="020B0706020204020204" pitchFamily="34" charset="0"/>
                <a:ea typeface="+mj-ea"/>
                <a:cs typeface="+mj-cs"/>
              </a:defRPr>
            </a:lvl1pPr>
          </a:lstStyle>
          <a:p>
            <a:r>
              <a:rPr lang="fr-FR" alt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Impacts du pâturage des couverts végétaux</a:t>
            </a:r>
          </a:p>
          <a:p>
            <a:r>
              <a:rPr lang="fr-FR" alt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sur la disponibilité des éléments minéraux</a:t>
            </a:r>
            <a:endParaRPr lang="fr-FR" altLang="fr-FR" sz="14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4840"/>
            <a:ext cx="1548330" cy="44518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A19A8ABA-6168-4AF0-1EBC-2F0513EF6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24" y="-8965"/>
            <a:ext cx="1224136" cy="86886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15" y="919771"/>
            <a:ext cx="9061170" cy="456582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915816" y="5642286"/>
            <a:ext cx="180020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Zone de saisie</a:t>
            </a:r>
            <a:endParaRPr lang="fr-FR" dirty="0"/>
          </a:p>
        </p:txBody>
      </p:sp>
      <p:cxnSp>
        <p:nvCxnSpPr>
          <p:cNvPr id="7" name="Connecteur droit avec flèche 6"/>
          <p:cNvCxnSpPr>
            <a:stCxn id="6" idx="0"/>
          </p:cNvCxnSpPr>
          <p:nvPr/>
        </p:nvCxnSpPr>
        <p:spPr>
          <a:xfrm flipV="1">
            <a:off x="3815916" y="2780928"/>
            <a:ext cx="1476164" cy="286135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V="1">
            <a:off x="3828728" y="5085184"/>
            <a:ext cx="1175320" cy="55710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35</a:t>
            </a:r>
            <a:endParaRPr lang="fr-FR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17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Google Shape;147;p4"/>
          <p:cNvSpPr txBox="1"/>
          <p:nvPr/>
        </p:nvSpPr>
        <p:spPr>
          <a:xfrm>
            <a:off x="1785082" y="56105"/>
            <a:ext cx="5573836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Evolutions de la plateforme 2025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16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36</a:t>
            </a:r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323528" y="836712"/>
            <a:ext cx="8784976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sz="2000" b="1" dirty="0" smtClean="0">
                <a:latin typeface="+mj-lt"/>
              </a:rPr>
              <a:t>Les évolutions agronomiques </a:t>
            </a:r>
            <a:r>
              <a:rPr lang="fr-FR" sz="2000" dirty="0" smtClean="0">
                <a:latin typeface="+mj-lt"/>
              </a:rPr>
              <a:t>: </a:t>
            </a:r>
          </a:p>
          <a:p>
            <a:endParaRPr lang="fr-FR" sz="1000" dirty="0">
              <a:latin typeface="+mj-lt"/>
            </a:endParaRPr>
          </a:p>
          <a:p>
            <a:r>
              <a:rPr lang="fr-FR" sz="2000" dirty="0" smtClean="0">
                <a:latin typeface="+mj-lt"/>
              </a:rPr>
              <a:t>- Compilations supplémentaires de références : 12 000 en 2020 =&gt; 18 000 en 2025</a:t>
            </a:r>
          </a:p>
          <a:p>
            <a:r>
              <a:rPr lang="fr-FR" sz="2000" dirty="0" smtClean="0">
                <a:latin typeface="+mj-lt"/>
              </a:rPr>
              <a:t>	</a:t>
            </a:r>
            <a:r>
              <a:rPr lang="fr-FR" sz="2000" dirty="0" smtClean="0">
                <a:latin typeface="+mj-lt"/>
                <a:sym typeface="Wingdings" panose="05000000000000000000" pitchFamily="2" charset="2"/>
              </a:rPr>
              <a:t> </a:t>
            </a:r>
            <a:r>
              <a:rPr lang="fr-FR" i="1" dirty="0" smtClean="0">
                <a:solidFill>
                  <a:srgbClr val="000099"/>
                </a:solidFill>
                <a:latin typeface="+mj-lt"/>
              </a:rPr>
              <a:t>% MS : augmentation du nombre de colonnes selon la durée</a:t>
            </a:r>
          </a:p>
          <a:p>
            <a:r>
              <a:rPr lang="fr-FR" i="1" dirty="0">
                <a:solidFill>
                  <a:srgbClr val="000099"/>
                </a:solidFill>
                <a:latin typeface="+mj-lt"/>
              </a:rPr>
              <a:t>	</a:t>
            </a:r>
            <a:r>
              <a:rPr lang="fr-FR" sz="2000" dirty="0">
                <a:latin typeface="+mj-lt"/>
                <a:sym typeface="Wingdings" panose="05000000000000000000" pitchFamily="2" charset="2"/>
              </a:rPr>
              <a:t> </a:t>
            </a:r>
            <a:r>
              <a:rPr lang="fr-FR" i="1" dirty="0">
                <a:solidFill>
                  <a:srgbClr val="000099"/>
                </a:solidFill>
                <a:latin typeface="+mj-lt"/>
              </a:rPr>
              <a:t>% </a:t>
            </a:r>
            <a:r>
              <a:rPr lang="fr-FR" i="1" dirty="0" smtClean="0">
                <a:solidFill>
                  <a:srgbClr val="000099"/>
                </a:solidFill>
                <a:latin typeface="+mj-lt"/>
              </a:rPr>
              <a:t>N </a:t>
            </a:r>
            <a:r>
              <a:rPr lang="fr-FR" i="1" dirty="0">
                <a:solidFill>
                  <a:srgbClr val="000099"/>
                </a:solidFill>
                <a:latin typeface="+mj-lt"/>
              </a:rPr>
              <a:t>: augmentation du nombre de </a:t>
            </a:r>
            <a:r>
              <a:rPr lang="fr-FR" i="1" dirty="0" smtClean="0">
                <a:solidFill>
                  <a:srgbClr val="000099"/>
                </a:solidFill>
                <a:latin typeface="+mj-lt"/>
              </a:rPr>
              <a:t>colonnes selon la biomasse aérienne</a:t>
            </a:r>
            <a:endParaRPr lang="fr-FR" i="1" dirty="0">
              <a:solidFill>
                <a:srgbClr val="000099"/>
              </a:solidFill>
              <a:latin typeface="+mj-lt"/>
            </a:endParaRPr>
          </a:p>
          <a:p>
            <a:endParaRPr lang="fr-FR" sz="2000" dirty="0" smtClean="0">
              <a:latin typeface="+mj-lt"/>
            </a:endParaRPr>
          </a:p>
          <a:p>
            <a:r>
              <a:rPr lang="fr-FR" sz="2000" dirty="0" smtClean="0">
                <a:latin typeface="+mj-lt"/>
              </a:rPr>
              <a:t>- Domaine de validité « augmenté »</a:t>
            </a:r>
          </a:p>
          <a:p>
            <a:r>
              <a:rPr lang="fr-FR" i="1" dirty="0" smtClean="0">
                <a:solidFill>
                  <a:srgbClr val="000099"/>
                </a:solidFill>
                <a:latin typeface="+mj-lt"/>
              </a:rPr>
              <a:t>	</a:t>
            </a:r>
            <a:r>
              <a:rPr lang="fr-FR" i="1" dirty="0">
                <a:solidFill>
                  <a:srgbClr val="000099"/>
                </a:solidFill>
                <a:latin typeface="+mj-lt"/>
                <a:sym typeface="Wingdings" panose="05000000000000000000" pitchFamily="2" charset="2"/>
              </a:rPr>
              <a:t> </a:t>
            </a:r>
            <a:r>
              <a:rPr lang="fr-FR" i="1" dirty="0" smtClean="0">
                <a:solidFill>
                  <a:srgbClr val="000099"/>
                </a:solidFill>
                <a:latin typeface="+mj-lt"/>
              </a:rPr>
              <a:t>aucun blocage pour les dates de destruction des couverts</a:t>
            </a: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323528" y="3501008"/>
            <a:ext cx="8568952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sz="2000" dirty="0" smtClean="0">
                <a:latin typeface="+mj-lt"/>
              </a:rPr>
              <a:t>- Possibilité d’une destruction par pâturage du couvert et prise en compte des restitutions par les animaux</a:t>
            </a:r>
          </a:p>
          <a:p>
            <a:endParaRPr lang="fr-FR" sz="2000" dirty="0" smtClean="0">
              <a:latin typeface="+mj-lt"/>
            </a:endParaRPr>
          </a:p>
          <a:p>
            <a:r>
              <a:rPr lang="fr-FR" sz="2000" dirty="0" smtClean="0">
                <a:latin typeface="+mj-lt"/>
              </a:rPr>
              <a:t>- Possibilité de modifier le % MS en fonction d’un stade physiologique</a:t>
            </a:r>
          </a:p>
          <a:p>
            <a:endParaRPr lang="fr-FR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374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Espace réservé du contenu 2"/>
          <p:cNvSpPr txBox="1"/>
          <p:nvPr/>
        </p:nvSpPr>
        <p:spPr>
          <a:xfrm>
            <a:off x="2339752" y="620688"/>
            <a:ext cx="4968477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 b="1"/>
            </a:pPr>
            <a:r>
              <a:rPr lang="fr-FR" dirty="0" smtClean="0">
                <a:solidFill>
                  <a:srgbClr val="FF0000"/>
                </a:solidFill>
              </a:rPr>
              <a:t>Critère sur physiologie de l’espèce</a:t>
            </a:r>
            <a:endParaRPr sz="1600" i="1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" t="26940" r="566"/>
          <a:stretch/>
        </p:blipFill>
        <p:spPr>
          <a:xfrm>
            <a:off x="165940" y="1556792"/>
            <a:ext cx="3397948" cy="1960137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ZoneTexte 2"/>
          <p:cNvSpPr txBox="1"/>
          <p:nvPr/>
        </p:nvSpPr>
        <p:spPr>
          <a:xfrm>
            <a:off x="3779912" y="1873908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Moutarde blanche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</a:t>
            </a:r>
            <a:r>
              <a:rPr lang="fr-FR" dirty="0" smtClean="0"/>
              <a:t> Utilisation « normale » de MERCI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77"/>
          <a:stretch/>
        </p:blipFill>
        <p:spPr>
          <a:xfrm>
            <a:off x="145047" y="4413822"/>
            <a:ext cx="3418841" cy="1967506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ZoneTexte 8"/>
          <p:cNvSpPr txBox="1"/>
          <p:nvPr/>
        </p:nvSpPr>
        <p:spPr>
          <a:xfrm>
            <a:off x="3715455" y="4977677"/>
            <a:ext cx="5112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Moutarde blanche fleurie</a:t>
            </a:r>
            <a:endParaRPr lang="fr-FR" b="1" dirty="0"/>
          </a:p>
          <a:p>
            <a:r>
              <a:rPr lang="fr-FR" dirty="0" smtClean="0">
                <a:sym typeface="Wingdings" panose="05000000000000000000" pitchFamily="2" charset="2"/>
              </a:rPr>
              <a:t> </a:t>
            </a:r>
            <a:r>
              <a:rPr lang="fr-FR" dirty="0" smtClean="0"/>
              <a:t>Utilisation possible du critère « physiologique »</a:t>
            </a:r>
            <a:endParaRPr lang="fr-FR" dirty="0"/>
          </a:p>
          <a:p>
            <a:r>
              <a:rPr lang="fr-FR" dirty="0" smtClean="0">
                <a:sym typeface="Wingdings" panose="05000000000000000000" pitchFamily="2" charset="2"/>
              </a:rPr>
              <a:t> Calcul réalisé avec une teneur en matière sèche plus élevée qu’avant floraison</a:t>
            </a:r>
            <a:endParaRPr lang="fr-FR" dirty="0"/>
          </a:p>
          <a:p>
            <a:endParaRPr lang="fr-FR" dirty="0" smtClean="0"/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12" name="Google Shape;147;p4"/>
          <p:cNvSpPr txBox="1"/>
          <p:nvPr/>
        </p:nvSpPr>
        <p:spPr>
          <a:xfrm>
            <a:off x="1475656" y="69494"/>
            <a:ext cx="7192807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Saisies des données &amp; Réalisation </a:t>
            </a:r>
            <a:r>
              <a:rPr lang="fr-FR" sz="24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 calculs</a:t>
            </a:r>
          </a:p>
        </p:txBody>
      </p:sp>
      <p:sp>
        <p:nvSpPr>
          <p:cNvPr id="13" name="Espace réservé du contenu 2"/>
          <p:cNvSpPr txBox="1"/>
          <p:nvPr/>
        </p:nvSpPr>
        <p:spPr>
          <a:xfrm>
            <a:off x="352568" y="1093982"/>
            <a:ext cx="8465245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 b="1"/>
            </a:pPr>
            <a:r>
              <a:rPr lang="fr-FR" sz="2000" dirty="0" smtClean="0"/>
              <a:t>Exemple : moutarde blanche</a:t>
            </a:r>
            <a:endParaRPr sz="1400" i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0899" y="3613177"/>
            <a:ext cx="6117605" cy="895943"/>
          </a:xfrm>
          <a:prstGeom prst="rect">
            <a:avLst/>
          </a:prstGeom>
        </p:spPr>
      </p:pic>
      <p:cxnSp>
        <p:nvCxnSpPr>
          <p:cNvPr id="8" name="Connecteur droit avec flèche 7"/>
          <p:cNvCxnSpPr/>
          <p:nvPr/>
        </p:nvCxnSpPr>
        <p:spPr>
          <a:xfrm>
            <a:off x="5364088" y="2548006"/>
            <a:ext cx="504056" cy="8089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ccolade ouvrante 13"/>
          <p:cNvSpPr/>
          <p:nvPr/>
        </p:nvSpPr>
        <p:spPr>
          <a:xfrm rot="5400000">
            <a:off x="6293224" y="2078120"/>
            <a:ext cx="288032" cy="275023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avec flèche 15"/>
          <p:cNvCxnSpPr/>
          <p:nvPr/>
        </p:nvCxnSpPr>
        <p:spPr>
          <a:xfrm flipV="1">
            <a:off x="6300192" y="4605368"/>
            <a:ext cx="1800200" cy="5518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7910872" y="3309223"/>
            <a:ext cx="1224136" cy="11998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37</a:t>
            </a:r>
            <a:endParaRPr lang="fr-FR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56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 animBg="1"/>
      <p:bldP spid="1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Google Shape;147;p4"/>
          <p:cNvSpPr txBox="1"/>
          <p:nvPr/>
        </p:nvSpPr>
        <p:spPr>
          <a:xfrm>
            <a:off x="1785082" y="56105"/>
            <a:ext cx="5573836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Evolutions de la plateforme 2025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2668" cy="597600"/>
          </a:xfrm>
          <a:prstGeom prst="rect">
            <a:avLst/>
          </a:prstGeom>
        </p:spPr>
      </p:pic>
      <p:sp>
        <p:nvSpPr>
          <p:cNvPr id="16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38</a:t>
            </a:r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323528" y="836712"/>
            <a:ext cx="8640960" cy="386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fr-FR" sz="2000" b="1" dirty="0" smtClean="0">
                <a:latin typeface="+mj-lt"/>
              </a:rPr>
              <a:t>Les évolutions ergonomiques</a:t>
            </a:r>
            <a:r>
              <a:rPr lang="fr-FR" sz="2000" dirty="0" smtClean="0">
                <a:latin typeface="+mj-lt"/>
              </a:rPr>
              <a:t> </a:t>
            </a:r>
          </a:p>
          <a:p>
            <a:pPr>
              <a:spcAft>
                <a:spcPts val="300"/>
              </a:spcAft>
            </a:pPr>
            <a:r>
              <a:rPr lang="fr-FR" sz="2000" dirty="0" smtClean="0">
                <a:latin typeface="+mj-lt"/>
              </a:rPr>
              <a:t>- Nombreuses infobulles sur l’interface de saisie</a:t>
            </a:r>
          </a:p>
          <a:p>
            <a:pPr>
              <a:spcAft>
                <a:spcPts val="300"/>
              </a:spcAft>
            </a:pPr>
            <a:r>
              <a:rPr lang="fr-FR" sz="2000" dirty="0" smtClean="0">
                <a:latin typeface="+mj-lt"/>
              </a:rPr>
              <a:t>- Renseignement de la filière de production</a:t>
            </a:r>
          </a:p>
          <a:p>
            <a:pPr>
              <a:spcAft>
                <a:spcPts val="300"/>
              </a:spcAft>
            </a:pPr>
            <a:r>
              <a:rPr lang="fr-FR" sz="2000" dirty="0" smtClean="0">
                <a:latin typeface="+mj-lt"/>
              </a:rPr>
              <a:t>- Possibilité de recharger, dupliquer un calcul depuis votre espace personnel</a:t>
            </a:r>
          </a:p>
          <a:p>
            <a:pPr>
              <a:spcAft>
                <a:spcPts val="300"/>
              </a:spcAft>
            </a:pPr>
            <a:r>
              <a:rPr lang="fr-FR" sz="2000" dirty="0" smtClean="0">
                <a:latin typeface="+mj-lt"/>
              </a:rPr>
              <a:t>- Télécharger 1 calcul ou l’ensemble de vos calculs</a:t>
            </a:r>
            <a:endParaRPr lang="fr-FR" sz="2000" dirty="0">
              <a:latin typeface="+mj-lt"/>
            </a:endParaRPr>
          </a:p>
          <a:p>
            <a:pPr>
              <a:spcAft>
                <a:spcPts val="300"/>
              </a:spcAft>
            </a:pPr>
            <a:endParaRPr lang="fr-FR" sz="2000" dirty="0" smtClean="0">
              <a:latin typeface="+mj-lt"/>
            </a:endParaRPr>
          </a:p>
          <a:p>
            <a:pPr>
              <a:spcAft>
                <a:spcPts val="300"/>
              </a:spcAft>
            </a:pPr>
            <a:endParaRPr lang="fr-FR" sz="2000" dirty="0" smtClean="0">
              <a:latin typeface="+mj-lt"/>
            </a:endParaRPr>
          </a:p>
          <a:p>
            <a:pPr>
              <a:spcAft>
                <a:spcPts val="300"/>
              </a:spcAft>
            </a:pPr>
            <a:r>
              <a:rPr lang="fr-FR" sz="2000" i="1" u="sng" dirty="0" smtClean="0">
                <a:latin typeface="+mj-lt"/>
              </a:rPr>
              <a:t>Pour le gestionnaire : </a:t>
            </a:r>
            <a:endParaRPr lang="fr-FR" sz="2000" i="1" u="sng" dirty="0">
              <a:latin typeface="+mj-lt"/>
            </a:endParaRPr>
          </a:p>
          <a:p>
            <a:pPr>
              <a:spcAft>
                <a:spcPts val="300"/>
              </a:spcAft>
            </a:pPr>
            <a:r>
              <a:rPr lang="fr-FR" sz="2000" dirty="0" smtClean="0">
                <a:latin typeface="+mj-lt"/>
              </a:rPr>
              <a:t>- Exportation </a:t>
            </a:r>
            <a:r>
              <a:rPr lang="fr-FR" sz="2000" dirty="0">
                <a:latin typeface="+mj-lt"/>
              </a:rPr>
              <a:t>des données simplifiées et requêtes possibles </a:t>
            </a:r>
            <a:r>
              <a:rPr lang="fr-FR" sz="1600" i="1" dirty="0">
                <a:latin typeface="+mj-lt"/>
              </a:rPr>
              <a:t>(département, année, …)</a:t>
            </a:r>
          </a:p>
          <a:p>
            <a:pPr>
              <a:spcAft>
                <a:spcPts val="300"/>
              </a:spcAft>
            </a:pPr>
            <a:endParaRPr lang="fr-FR" sz="2000" dirty="0">
              <a:latin typeface="+mj-lt"/>
            </a:endParaRPr>
          </a:p>
          <a:p>
            <a:pPr>
              <a:spcAft>
                <a:spcPts val="300"/>
              </a:spcAft>
            </a:pPr>
            <a:endParaRPr lang="fr-FR" sz="2000" dirty="0">
              <a:latin typeface="+mj-lt"/>
            </a:endParaRPr>
          </a:p>
        </p:txBody>
      </p:sp>
      <p:sp>
        <p:nvSpPr>
          <p:cNvPr id="2" name="Flèche droite 1"/>
          <p:cNvSpPr/>
          <p:nvPr/>
        </p:nvSpPr>
        <p:spPr>
          <a:xfrm>
            <a:off x="1308323" y="5013176"/>
            <a:ext cx="792088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915816" y="5407392"/>
            <a:ext cx="4896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hlinkClick r:id="rId3"/>
              </a:rPr>
              <a:t>www.methode-merci.fr</a:t>
            </a:r>
            <a:endParaRPr lang="fr-FR" sz="3200" dirty="0" smtClean="0"/>
          </a:p>
          <a:p>
            <a:endParaRPr lang="fr-FR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2195736" y="5013176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Petit tour rapide sur la plateforme :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24465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6" descr=".ep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18" descr=".ep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3" name="Picture 14" descr="Picture 14"/>
          <p:cNvPicPr>
            <a:picLocks noChangeAspect="1"/>
          </p:cNvPicPr>
          <p:nvPr/>
        </p:nvPicPr>
        <p:blipFill rotWithShape="1">
          <a:blip r:embed="rId2">
            <a:extLst/>
          </a:blip>
          <a:srcRect r="29377"/>
          <a:stretch/>
        </p:blipFill>
        <p:spPr>
          <a:xfrm>
            <a:off x="2555776" y="2775057"/>
            <a:ext cx="4320480" cy="3098383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" y="5115418"/>
            <a:ext cx="1253942" cy="1317033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740352" y="6474445"/>
            <a:ext cx="1572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26 juin 2025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59669" y="878596"/>
            <a:ext cx="7598585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600" b="1" dirty="0" smtClean="0">
                <a:solidFill>
                  <a:srgbClr val="000099"/>
                </a:solidFill>
                <a:latin typeface="+mj-lt"/>
              </a:rPr>
              <a:t>CONCLUSIONS</a:t>
            </a:r>
            <a:endParaRPr lang="fr-FR" sz="3600" b="1" dirty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3491880" y="6021288"/>
            <a:ext cx="25202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fr-FR" sz="1400" b="1" dirty="0" smtClean="0">
                <a:solidFill>
                  <a:srgbClr val="000099"/>
                </a:solidFill>
              </a:rPr>
              <a:t>Webinaire – projet FNMPP</a:t>
            </a:r>
            <a:endParaRPr lang="fr-FR" sz="1400" b="1" dirty="0">
              <a:solidFill>
                <a:srgbClr val="000099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3106799"/>
            <a:ext cx="989667" cy="102073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072" y="4127532"/>
            <a:ext cx="1092097" cy="107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71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223" y="2204864"/>
            <a:ext cx="4047060" cy="418661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Google Shape;147;p4"/>
          <p:cNvSpPr txBox="1"/>
          <p:nvPr/>
        </p:nvSpPr>
        <p:spPr>
          <a:xfrm>
            <a:off x="210298" y="100829"/>
            <a:ext cx="7025998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Conclusions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6" name="Picture 14" descr="Picture 14"/>
          <p:cNvPicPr>
            <a:picLocks noChangeAspect="1"/>
          </p:cNvPicPr>
          <p:nvPr/>
        </p:nvPicPr>
        <p:blipFill rotWithShape="1">
          <a:blip r:embed="rId4">
            <a:extLst/>
          </a:blip>
          <a:srcRect r="29377"/>
          <a:stretch/>
        </p:blipFill>
        <p:spPr>
          <a:xfrm>
            <a:off x="7532013" y="9356"/>
            <a:ext cx="1606564" cy="1152128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pic>
        <p:nvPicPr>
          <p:cNvPr id="7" name="Picture 2" descr="C:\Users\Virginie\Desktop\téléchargemen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6" y="638993"/>
            <a:ext cx="1601734" cy="1478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2003240" y="858803"/>
            <a:ext cx="626469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Aft>
                <a:spcPts val="1200"/>
              </a:spcAft>
            </a:pPr>
            <a:r>
              <a:rPr lang="fr-FR" sz="2000" b="1" dirty="0" smtClean="0">
                <a:solidFill>
                  <a:srgbClr val="000099"/>
                </a:solidFill>
                <a:sym typeface="Wingdings"/>
              </a:rPr>
              <a:t>Méthode MERCI</a:t>
            </a:r>
          </a:p>
          <a:p>
            <a:pPr>
              <a:spcAft>
                <a:spcPts val="1200"/>
              </a:spcAft>
            </a:pPr>
            <a:r>
              <a:rPr lang="fr-FR" sz="2000" b="1" dirty="0" smtClean="0">
                <a:solidFill>
                  <a:srgbClr val="000099"/>
                </a:solidFill>
                <a:sym typeface="Wingdings"/>
              </a:rPr>
              <a:t>Utilisateurs en Chambres d’Agriculture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95536" y="2348880"/>
            <a:ext cx="51125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/>
              <a:t>- Utilisateurs CA dans la quasi-totalité</a:t>
            </a:r>
          </a:p>
          <a:p>
            <a:r>
              <a:rPr lang="fr-FR" sz="2000" dirty="0" smtClean="0"/>
              <a:t>des départements : </a:t>
            </a:r>
            <a:r>
              <a:rPr lang="fr-FR" sz="2000" dirty="0" smtClean="0">
                <a:solidFill>
                  <a:srgbClr val="000099"/>
                </a:solidFill>
              </a:rPr>
              <a:t>~ 540 inscrits</a:t>
            </a:r>
          </a:p>
          <a:p>
            <a:endParaRPr lang="fr-FR" sz="2000" dirty="0" smtClean="0"/>
          </a:p>
          <a:p>
            <a:endParaRPr lang="fr-FR" sz="2000" dirty="0" smtClean="0"/>
          </a:p>
          <a:p>
            <a:r>
              <a:rPr lang="fr-FR" sz="2000" dirty="0" smtClean="0"/>
              <a:t>- Un nombre variable de calculs par utilisateurs</a:t>
            </a:r>
          </a:p>
          <a:p>
            <a:r>
              <a:rPr lang="fr-FR" sz="2000" dirty="0" smtClean="0"/>
              <a:t>        =</a:t>
            </a:r>
            <a:r>
              <a:rPr lang="fr-FR" sz="2000" dirty="0" smtClean="0">
                <a:solidFill>
                  <a:srgbClr val="000099"/>
                </a:solidFill>
              </a:rPr>
              <a:t>&gt; </a:t>
            </a:r>
            <a:r>
              <a:rPr lang="fr-FR" sz="2000" dirty="0" smtClean="0">
                <a:solidFill>
                  <a:srgbClr val="C00000"/>
                </a:solidFill>
              </a:rPr>
              <a:t>de 0           </a:t>
            </a:r>
          </a:p>
          <a:p>
            <a:r>
              <a:rPr lang="fr-FR" sz="2000" dirty="0">
                <a:solidFill>
                  <a:srgbClr val="C00000"/>
                </a:solidFill>
              </a:rPr>
              <a:t>	</a:t>
            </a:r>
            <a:r>
              <a:rPr lang="fr-FR" sz="2000" dirty="0" smtClean="0">
                <a:solidFill>
                  <a:srgbClr val="C00000"/>
                </a:solidFill>
              </a:rPr>
              <a:t>	 </a:t>
            </a:r>
            <a:r>
              <a:rPr lang="fr-FR" sz="2000" dirty="0" smtClean="0">
                <a:solidFill>
                  <a:srgbClr val="000099"/>
                </a:solidFill>
              </a:rPr>
              <a:t>à 543 calculs</a:t>
            </a:r>
          </a:p>
          <a:p>
            <a:endParaRPr lang="fr-FR" sz="2000" dirty="0"/>
          </a:p>
          <a:p>
            <a:endParaRPr lang="fr-FR" sz="2000" dirty="0" smtClean="0"/>
          </a:p>
          <a:p>
            <a:pPr marL="342900" indent="-342900">
              <a:buFont typeface="Wingdings" panose="05000000000000000000" pitchFamily="2" charset="2"/>
              <a:buChar char="F"/>
            </a:pPr>
            <a:r>
              <a:rPr lang="fr-FR" sz="2000" i="1" dirty="0" smtClean="0">
                <a:solidFill>
                  <a:srgbClr val="000099"/>
                </a:solidFill>
                <a:sym typeface="Wingdings" panose="05000000000000000000" pitchFamily="2" charset="2"/>
              </a:rPr>
              <a:t>N’hésitez pas à en parler dans votre région</a:t>
            </a:r>
          </a:p>
          <a:p>
            <a:r>
              <a:rPr lang="fr-FR" sz="2000" i="1" dirty="0">
                <a:solidFill>
                  <a:srgbClr val="000099"/>
                </a:solidFill>
                <a:sym typeface="Wingdings" panose="05000000000000000000" pitchFamily="2" charset="2"/>
              </a:rPr>
              <a:t> </a:t>
            </a:r>
            <a:r>
              <a:rPr lang="fr-FR" sz="2000" i="1" dirty="0" smtClean="0">
                <a:solidFill>
                  <a:srgbClr val="000099"/>
                </a:solidFill>
                <a:sym typeface="Wingdings" panose="05000000000000000000" pitchFamily="2" charset="2"/>
              </a:rPr>
              <a:t>     pour réaliser des synthèses régionales,</a:t>
            </a:r>
          </a:p>
          <a:p>
            <a:r>
              <a:rPr lang="fr-FR" sz="2000" i="1" dirty="0">
                <a:solidFill>
                  <a:srgbClr val="000099"/>
                </a:solidFill>
                <a:sym typeface="Wingdings" panose="05000000000000000000" pitchFamily="2" charset="2"/>
              </a:rPr>
              <a:t> </a:t>
            </a:r>
            <a:r>
              <a:rPr lang="fr-FR" sz="2000" i="1" dirty="0" smtClean="0">
                <a:solidFill>
                  <a:srgbClr val="000099"/>
                </a:solidFill>
                <a:sym typeface="Wingdings" panose="05000000000000000000" pitchFamily="2" charset="2"/>
              </a:rPr>
              <a:t>    départementales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601" y="3933056"/>
            <a:ext cx="326871" cy="361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468" y="4113646"/>
            <a:ext cx="39327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ce réservé du numéro de diapositive 4"/>
          <p:cNvSpPr txBox="1">
            <a:spLocks/>
          </p:cNvSpPr>
          <p:nvPr/>
        </p:nvSpPr>
        <p:spPr>
          <a:xfrm>
            <a:off x="8532496" y="6381328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39</a:t>
            </a:r>
            <a:endParaRPr lang="fr-FR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02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Google Shape;147;p4"/>
          <p:cNvSpPr txBox="1"/>
          <p:nvPr/>
        </p:nvSpPr>
        <p:spPr>
          <a:xfrm>
            <a:off x="210298" y="100829"/>
            <a:ext cx="7025998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Conclusions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7" name="Picture 14" descr="Picture 14"/>
          <p:cNvPicPr>
            <a:picLocks noChangeAspect="1"/>
          </p:cNvPicPr>
          <p:nvPr/>
        </p:nvPicPr>
        <p:blipFill rotWithShape="1">
          <a:blip r:embed="rId3">
            <a:extLst/>
          </a:blip>
          <a:srcRect r="29377"/>
          <a:stretch/>
        </p:blipFill>
        <p:spPr>
          <a:xfrm>
            <a:off x="7532013" y="9356"/>
            <a:ext cx="1606564" cy="1152128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pic>
        <p:nvPicPr>
          <p:cNvPr id="8" name="Picture 2" descr="C:\Users\Virginie\Desktop\télécharge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6" y="638993"/>
            <a:ext cx="1601734" cy="1478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2003240" y="858803"/>
            <a:ext cx="626469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Aft>
                <a:spcPts val="1200"/>
              </a:spcAft>
            </a:pPr>
            <a:r>
              <a:rPr lang="fr-FR" sz="2000" b="1" dirty="0" smtClean="0">
                <a:solidFill>
                  <a:srgbClr val="000099"/>
                </a:solidFill>
                <a:sym typeface="Wingdings"/>
              </a:rPr>
              <a:t>Méthode MERCI</a:t>
            </a:r>
          </a:p>
          <a:p>
            <a:pPr>
              <a:spcAft>
                <a:spcPts val="1200"/>
              </a:spcAft>
            </a:pPr>
            <a:r>
              <a:rPr lang="fr-FR" sz="2000" b="1" dirty="0" smtClean="0">
                <a:solidFill>
                  <a:srgbClr val="000099"/>
                </a:solidFill>
                <a:sym typeface="Wingdings"/>
              </a:rPr>
              <a:t>Personnes ressources en Chambres d’Agriculture</a:t>
            </a:r>
          </a:p>
        </p:txBody>
      </p:sp>
      <p:sp>
        <p:nvSpPr>
          <p:cNvPr id="10" name="Espace réservé du numéro de diapositive 4"/>
          <p:cNvSpPr txBox="1">
            <a:spLocks/>
          </p:cNvSpPr>
          <p:nvPr/>
        </p:nvSpPr>
        <p:spPr>
          <a:xfrm>
            <a:off x="8532496" y="6381376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176</a:t>
            </a:r>
            <a:endParaRPr lang="fr-FR" sz="1400" b="1" dirty="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67544" y="2276872"/>
            <a:ext cx="568863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1. </a:t>
            </a:r>
            <a:r>
              <a:rPr lang="fr-FR" sz="2000" dirty="0" smtClean="0"/>
              <a:t>CA Drôme		      </a:t>
            </a:r>
            <a:r>
              <a:rPr lang="fr-FR" sz="1600" dirty="0" smtClean="0">
                <a:solidFill>
                  <a:schemeClr val="tx2"/>
                </a:solidFill>
              </a:rPr>
              <a:t>Marie-Pascale COURONNE </a:t>
            </a:r>
            <a:endParaRPr lang="fr-FR" sz="2000" dirty="0" smtClean="0">
              <a:solidFill>
                <a:schemeClr val="tx2"/>
              </a:solidFill>
            </a:endParaRPr>
          </a:p>
          <a:p>
            <a:pPr algn="r">
              <a:spcAft>
                <a:spcPts val="1800"/>
              </a:spcAft>
            </a:pPr>
            <a:r>
              <a:rPr lang="fr-FR" sz="1100" i="1" dirty="0">
                <a:solidFill>
                  <a:srgbClr val="000099"/>
                </a:solidFill>
              </a:rPr>
              <a:t>marie-pascale.couronne@drome.chambagri.fr</a:t>
            </a:r>
            <a:endParaRPr lang="fr-FR" sz="1100" i="1" dirty="0" smtClean="0">
              <a:solidFill>
                <a:srgbClr val="000099"/>
              </a:solidFill>
            </a:endParaRPr>
          </a:p>
          <a:p>
            <a:r>
              <a:rPr lang="fr-FR" sz="2000" b="1" dirty="0" smtClean="0"/>
              <a:t>2. </a:t>
            </a:r>
            <a:r>
              <a:rPr lang="fr-FR" sz="2000" dirty="0"/>
              <a:t>CA Bretagne		</a:t>
            </a:r>
            <a:r>
              <a:rPr lang="fr-FR" sz="2000" dirty="0" smtClean="0"/>
              <a:t>      </a:t>
            </a:r>
            <a:r>
              <a:rPr lang="fr-FR" sz="1600" dirty="0" smtClean="0">
                <a:solidFill>
                  <a:schemeClr val="tx2"/>
                </a:solidFill>
              </a:rPr>
              <a:t>Gwenaël </a:t>
            </a:r>
            <a:r>
              <a:rPr lang="fr-FR" sz="1600" dirty="0">
                <a:solidFill>
                  <a:schemeClr val="tx2"/>
                </a:solidFill>
              </a:rPr>
              <a:t>MORIN</a:t>
            </a:r>
          </a:p>
          <a:p>
            <a:pPr algn="r">
              <a:spcAft>
                <a:spcPts val="1800"/>
              </a:spcAft>
            </a:pPr>
            <a:r>
              <a:rPr lang="fr-FR" sz="1100" i="1" dirty="0">
                <a:solidFill>
                  <a:srgbClr val="000099"/>
                </a:solidFill>
              </a:rPr>
              <a:t>gwenael.morin@bretagne.chambagri.fr</a:t>
            </a:r>
            <a:endParaRPr lang="fr-FR" sz="1100" i="1" dirty="0" smtClean="0">
              <a:solidFill>
                <a:srgbClr val="000099"/>
              </a:solidFill>
            </a:endParaRPr>
          </a:p>
          <a:p>
            <a:r>
              <a:rPr lang="fr-FR" sz="2000" b="1" dirty="0" smtClean="0"/>
              <a:t>3</a:t>
            </a:r>
            <a:r>
              <a:rPr lang="fr-FR" sz="2000" b="1" dirty="0"/>
              <a:t>. </a:t>
            </a:r>
            <a:r>
              <a:rPr lang="fr-FR" sz="2000" dirty="0" smtClean="0"/>
              <a:t>CA Landes		      </a:t>
            </a:r>
            <a:r>
              <a:rPr lang="fr-FR" sz="1600" dirty="0" smtClean="0">
                <a:solidFill>
                  <a:schemeClr val="tx2"/>
                </a:solidFill>
              </a:rPr>
              <a:t>Aline </a:t>
            </a:r>
            <a:r>
              <a:rPr lang="fr-FR" sz="1600" dirty="0">
                <a:solidFill>
                  <a:schemeClr val="tx2"/>
                </a:solidFill>
              </a:rPr>
              <a:t>CROUIGNEAU </a:t>
            </a:r>
            <a:endParaRPr lang="fr-FR" sz="2000" dirty="0">
              <a:solidFill>
                <a:schemeClr val="tx2"/>
              </a:solidFill>
            </a:endParaRPr>
          </a:p>
          <a:p>
            <a:pPr algn="r">
              <a:spcAft>
                <a:spcPts val="1800"/>
              </a:spcAft>
            </a:pPr>
            <a:r>
              <a:rPr lang="fr-FR" sz="1100" i="1" dirty="0">
                <a:solidFill>
                  <a:srgbClr val="000099"/>
                </a:solidFill>
              </a:rPr>
              <a:t>aline.crouigneau@landes.chambagri.fr</a:t>
            </a:r>
            <a:endParaRPr lang="fr-FR" sz="1100" i="1" dirty="0" smtClean="0">
              <a:solidFill>
                <a:srgbClr val="000099"/>
              </a:solidFill>
            </a:endParaRPr>
          </a:p>
          <a:p>
            <a:r>
              <a:rPr lang="fr-FR" sz="2000" b="1" dirty="0" smtClean="0"/>
              <a:t>4. </a:t>
            </a:r>
            <a:r>
              <a:rPr lang="fr-FR" sz="2000" dirty="0"/>
              <a:t>CA Normandie		</a:t>
            </a:r>
            <a:r>
              <a:rPr lang="fr-FR" sz="2000" dirty="0" smtClean="0"/>
              <a:t>      </a:t>
            </a:r>
            <a:r>
              <a:rPr lang="fr-FR" sz="1600" dirty="0" smtClean="0">
                <a:solidFill>
                  <a:schemeClr val="tx2"/>
                </a:solidFill>
              </a:rPr>
              <a:t>Jean-Philippe </a:t>
            </a:r>
            <a:r>
              <a:rPr lang="fr-FR" sz="1600" dirty="0">
                <a:solidFill>
                  <a:schemeClr val="tx2"/>
                </a:solidFill>
              </a:rPr>
              <a:t>CHENAULT</a:t>
            </a:r>
            <a:endParaRPr lang="fr-FR" sz="2000" dirty="0" smtClean="0">
              <a:solidFill>
                <a:schemeClr val="tx2"/>
              </a:solidFill>
            </a:endParaRPr>
          </a:p>
          <a:p>
            <a:pPr algn="r">
              <a:spcAft>
                <a:spcPts val="1800"/>
              </a:spcAft>
            </a:pPr>
            <a:r>
              <a:rPr lang="fr-FR" sz="1100" i="1" dirty="0">
                <a:solidFill>
                  <a:srgbClr val="000099"/>
                </a:solidFill>
              </a:rPr>
              <a:t>jeanphilippe.chenault@normandie.chambagri.fr</a:t>
            </a:r>
            <a:endParaRPr lang="fr-FR" sz="1100" i="1" dirty="0" smtClean="0">
              <a:solidFill>
                <a:srgbClr val="000099"/>
              </a:solidFill>
            </a:endParaRPr>
          </a:p>
          <a:p>
            <a:r>
              <a:rPr lang="fr-FR" sz="2000" b="1" dirty="0" smtClean="0"/>
              <a:t>5. </a:t>
            </a:r>
            <a:r>
              <a:rPr lang="fr-FR" sz="2000" dirty="0"/>
              <a:t>CA </a:t>
            </a:r>
            <a:r>
              <a:rPr lang="fr-FR" sz="2000" dirty="0" smtClean="0"/>
              <a:t>Pyrénées-Atlantiques                   </a:t>
            </a:r>
            <a:r>
              <a:rPr lang="fr-FR" sz="1600" dirty="0" smtClean="0">
                <a:solidFill>
                  <a:schemeClr val="tx2"/>
                </a:solidFill>
              </a:rPr>
              <a:t>Patrice MAHIEU</a:t>
            </a:r>
            <a:endParaRPr lang="fr-FR" sz="2000" dirty="0"/>
          </a:p>
          <a:p>
            <a:pPr algn="r">
              <a:spcAft>
                <a:spcPts val="1200"/>
              </a:spcAft>
            </a:pPr>
            <a:r>
              <a:rPr lang="fr-FR" sz="1100" i="1" dirty="0" smtClean="0">
                <a:solidFill>
                  <a:srgbClr val="000099"/>
                </a:solidFill>
              </a:rPr>
              <a:t>p.mahieu@pa.chambagri.fr</a:t>
            </a:r>
          </a:p>
          <a:p>
            <a:r>
              <a:rPr lang="fr-FR" sz="2000" b="1" dirty="0" smtClean="0"/>
              <a:t>6. </a:t>
            </a:r>
            <a:r>
              <a:rPr lang="fr-FR" sz="2000" dirty="0" smtClean="0"/>
              <a:t>CA </a:t>
            </a:r>
            <a:r>
              <a:rPr lang="fr-FR" sz="2000" dirty="0"/>
              <a:t>Nouvelle Aquitaine	</a:t>
            </a:r>
            <a:r>
              <a:rPr lang="fr-FR" sz="2000" dirty="0" smtClean="0"/>
              <a:t>       </a:t>
            </a:r>
            <a:r>
              <a:rPr lang="fr-FR" sz="1600" dirty="0" smtClean="0">
                <a:solidFill>
                  <a:schemeClr val="tx2"/>
                </a:solidFill>
              </a:rPr>
              <a:t>Sébastien Minette</a:t>
            </a:r>
          </a:p>
          <a:p>
            <a:pPr algn="r">
              <a:spcAft>
                <a:spcPts val="600"/>
              </a:spcAft>
            </a:pPr>
            <a:r>
              <a:rPr lang="fr-FR" sz="1100" i="1" dirty="0" smtClean="0">
                <a:solidFill>
                  <a:srgbClr val="000099"/>
                </a:solidFill>
              </a:rPr>
              <a:t>sebastien.minette@na.chambagri.fr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3651" y="1720577"/>
            <a:ext cx="2834203" cy="2816035"/>
          </a:xfrm>
          <a:prstGeom prst="rect">
            <a:avLst/>
          </a:prstGeom>
        </p:spPr>
      </p:pic>
      <p:sp>
        <p:nvSpPr>
          <p:cNvPr id="11" name="Espace réservé du numéro de diapositive 4"/>
          <p:cNvSpPr txBox="1">
            <a:spLocks/>
          </p:cNvSpPr>
          <p:nvPr/>
        </p:nvSpPr>
        <p:spPr>
          <a:xfrm>
            <a:off x="8532496" y="6381328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40</a:t>
            </a:r>
            <a:endParaRPr lang="fr-FR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67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Google Shape;147;p4"/>
          <p:cNvSpPr txBox="1"/>
          <p:nvPr/>
        </p:nvSpPr>
        <p:spPr>
          <a:xfrm>
            <a:off x="210298" y="100829"/>
            <a:ext cx="7025998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Conclusions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6" name="Picture 14" descr="Picture 14"/>
          <p:cNvPicPr>
            <a:picLocks noChangeAspect="1"/>
          </p:cNvPicPr>
          <p:nvPr/>
        </p:nvPicPr>
        <p:blipFill rotWithShape="1">
          <a:blip r:embed="rId3">
            <a:extLst/>
          </a:blip>
          <a:srcRect r="29377"/>
          <a:stretch/>
        </p:blipFill>
        <p:spPr>
          <a:xfrm>
            <a:off x="7532013" y="9356"/>
            <a:ext cx="1606564" cy="1152128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1763688" y="914759"/>
            <a:ext cx="69127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Aft>
                <a:spcPts val="1200"/>
              </a:spcAft>
            </a:pPr>
            <a:r>
              <a:rPr lang="fr-FR" sz="2000" b="1" dirty="0" smtClean="0">
                <a:solidFill>
                  <a:srgbClr val="000099"/>
                </a:solidFill>
                <a:sym typeface="Wingdings"/>
              </a:rPr>
              <a:t>Méthode MERCI</a:t>
            </a:r>
          </a:p>
          <a:p>
            <a:pPr>
              <a:spcAft>
                <a:spcPts val="1200"/>
              </a:spcAft>
            </a:pPr>
            <a:r>
              <a:rPr lang="fr-FR" b="1" dirty="0" smtClean="0">
                <a:solidFill>
                  <a:srgbClr val="000099"/>
                </a:solidFill>
                <a:sym typeface="Wingdings"/>
              </a:rPr>
              <a:t>Références issues des calculs réalisés sur la plateforme</a:t>
            </a:r>
          </a:p>
        </p:txBody>
      </p:sp>
      <p:sp>
        <p:nvSpPr>
          <p:cNvPr id="9" name="Rectangle 8"/>
          <p:cNvSpPr/>
          <p:nvPr/>
        </p:nvSpPr>
        <p:spPr>
          <a:xfrm>
            <a:off x="395536" y="2348880"/>
            <a:ext cx="51125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/>
              <a:t>France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96" y="2107432"/>
            <a:ext cx="7128792" cy="390827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940152" y="6015703"/>
            <a:ext cx="310694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i="1" dirty="0" smtClean="0"/>
              <a:t>Calculs réalisés du 18/11/2020 </a:t>
            </a:r>
            <a:r>
              <a:rPr lang="fr-FR" sz="800" i="1" dirty="0"/>
              <a:t>au </a:t>
            </a:r>
            <a:r>
              <a:rPr lang="fr-FR" sz="800" i="1" dirty="0" smtClean="0"/>
              <a:t>04/06/2024 sur la plateforme MERCI</a:t>
            </a:r>
            <a:endParaRPr lang="fr-FR" sz="800" i="1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98606"/>
            <a:ext cx="1115977" cy="1115977"/>
          </a:xfrm>
          <a:prstGeom prst="rect">
            <a:avLst/>
          </a:prstGeom>
        </p:spPr>
      </p:pic>
      <p:sp>
        <p:nvSpPr>
          <p:cNvPr id="14" name="Espace réservé du numéro de diapositive 4"/>
          <p:cNvSpPr txBox="1">
            <a:spLocks/>
          </p:cNvSpPr>
          <p:nvPr/>
        </p:nvSpPr>
        <p:spPr>
          <a:xfrm>
            <a:off x="8532496" y="6381328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41</a:t>
            </a:r>
            <a:endParaRPr lang="fr-FR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84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Google Shape;147;p4"/>
          <p:cNvSpPr txBox="1"/>
          <p:nvPr/>
        </p:nvSpPr>
        <p:spPr>
          <a:xfrm>
            <a:off x="210298" y="100829"/>
            <a:ext cx="7025998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Conclusions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6" name="Picture 14" descr="Picture 14"/>
          <p:cNvPicPr>
            <a:picLocks noChangeAspect="1"/>
          </p:cNvPicPr>
          <p:nvPr/>
        </p:nvPicPr>
        <p:blipFill rotWithShape="1">
          <a:blip r:embed="rId3">
            <a:extLst/>
          </a:blip>
          <a:srcRect r="29377"/>
          <a:stretch/>
        </p:blipFill>
        <p:spPr>
          <a:xfrm>
            <a:off x="7532013" y="9356"/>
            <a:ext cx="1606564" cy="1152128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1394804" y="844862"/>
            <a:ext cx="69127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Aft>
                <a:spcPts val="1200"/>
              </a:spcAft>
            </a:pPr>
            <a:r>
              <a:rPr lang="fr-FR" sz="2000" b="1" dirty="0" smtClean="0">
                <a:solidFill>
                  <a:srgbClr val="000099"/>
                </a:solidFill>
                <a:sym typeface="Wingdings"/>
              </a:rPr>
              <a:t>Méthode MERCI</a:t>
            </a:r>
          </a:p>
          <a:p>
            <a:pPr>
              <a:spcAft>
                <a:spcPts val="1200"/>
              </a:spcAft>
            </a:pPr>
            <a:r>
              <a:rPr lang="fr-FR" b="1" dirty="0" smtClean="0">
                <a:solidFill>
                  <a:srgbClr val="000099"/>
                </a:solidFill>
                <a:sym typeface="Wingdings"/>
              </a:rPr>
              <a:t>Références issues des calculs réalisés sur la plateforme</a:t>
            </a:r>
          </a:p>
        </p:txBody>
      </p:sp>
      <p:sp>
        <p:nvSpPr>
          <p:cNvPr id="9" name="Rectangle 8"/>
          <p:cNvSpPr/>
          <p:nvPr/>
        </p:nvSpPr>
        <p:spPr>
          <a:xfrm>
            <a:off x="47852" y="1770688"/>
            <a:ext cx="51125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/>
              <a:t>France</a:t>
            </a:r>
          </a:p>
        </p:txBody>
      </p:sp>
      <p:sp>
        <p:nvSpPr>
          <p:cNvPr id="12" name="Rectangle 11"/>
          <p:cNvSpPr/>
          <p:nvPr/>
        </p:nvSpPr>
        <p:spPr>
          <a:xfrm rot="16200000">
            <a:off x="7461202" y="4010653"/>
            <a:ext cx="310694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i="1" dirty="0" smtClean="0"/>
              <a:t>Calculs réalisés du 18/11/2020 </a:t>
            </a:r>
            <a:r>
              <a:rPr lang="fr-FR" sz="800" i="1" dirty="0"/>
              <a:t>au </a:t>
            </a:r>
            <a:r>
              <a:rPr lang="fr-FR" sz="800" i="1" dirty="0" smtClean="0"/>
              <a:t>04/06/2024 sur la plateforme MERCI</a:t>
            </a:r>
            <a:endParaRPr lang="fr-FR" sz="800" i="1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/>
          <a:srcRect l="2861" r="1853"/>
          <a:stretch/>
        </p:blipFill>
        <p:spPr>
          <a:xfrm>
            <a:off x="191868" y="2174403"/>
            <a:ext cx="8712968" cy="36292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98606"/>
            <a:ext cx="977253" cy="977253"/>
          </a:xfrm>
          <a:prstGeom prst="rect">
            <a:avLst/>
          </a:prstGeom>
        </p:spPr>
      </p:pic>
      <p:sp>
        <p:nvSpPr>
          <p:cNvPr id="14" name="Espace réservé du numéro de diapositive 4"/>
          <p:cNvSpPr txBox="1">
            <a:spLocks/>
          </p:cNvSpPr>
          <p:nvPr/>
        </p:nvSpPr>
        <p:spPr>
          <a:xfrm>
            <a:off x="8532496" y="6381328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42</a:t>
            </a:r>
            <a:endParaRPr lang="fr-FR" sz="1400" b="1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91" y="5863910"/>
            <a:ext cx="787425" cy="5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6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90" y="5878681"/>
            <a:ext cx="310047" cy="280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983956" y="5971002"/>
            <a:ext cx="7920880" cy="369332"/>
          </a:xfrm>
          <a:prstGeom prst="rect">
            <a:avLst/>
          </a:prstGeom>
          <a:solidFill>
            <a:srgbClr val="FFFFCC">
              <a:alpha val="62000"/>
            </a:srgbClr>
          </a:solidFill>
        </p:spPr>
        <p:txBody>
          <a:bodyPr wrap="square">
            <a:spAutoFit/>
          </a:bodyPr>
          <a:lstStyle/>
          <a:p>
            <a:r>
              <a:rPr lang="fr-FR" dirty="0"/>
              <a:t>D</a:t>
            </a:r>
            <a:r>
              <a:rPr lang="fr-FR" dirty="0" smtClean="0"/>
              <a:t>onnées </a:t>
            </a:r>
            <a:r>
              <a:rPr lang="fr-FR" dirty="0"/>
              <a:t>MERCI </a:t>
            </a:r>
            <a:r>
              <a:rPr lang="fr-FR" dirty="0" smtClean="0"/>
              <a:t>=&gt; </a:t>
            </a:r>
            <a:r>
              <a:rPr lang="fr-FR" b="1" dirty="0" smtClean="0"/>
              <a:t>potentiels </a:t>
            </a:r>
            <a:r>
              <a:rPr lang="fr-FR" b="1" dirty="0"/>
              <a:t>de </a:t>
            </a:r>
            <a:r>
              <a:rPr lang="fr-FR" b="1" dirty="0" smtClean="0"/>
              <a:t>production  </a:t>
            </a:r>
            <a:r>
              <a:rPr lang="fr-FR" sz="1400" i="1" dirty="0" smtClean="0"/>
              <a:t>(réalisations de mesures sur parcelles réussies !)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79088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1"/>
            <a:ext cx="9144000" cy="597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Google Shape;147;p4"/>
          <p:cNvSpPr txBox="1"/>
          <p:nvPr/>
        </p:nvSpPr>
        <p:spPr>
          <a:xfrm>
            <a:off x="210298" y="100829"/>
            <a:ext cx="7025998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fr-FR" sz="2400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Conclusions</a:t>
            </a:r>
            <a:endParaRPr sz="105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6" name="Picture 14" descr="Picture 14"/>
          <p:cNvPicPr>
            <a:picLocks noChangeAspect="1"/>
          </p:cNvPicPr>
          <p:nvPr/>
        </p:nvPicPr>
        <p:blipFill rotWithShape="1">
          <a:blip r:embed="rId3">
            <a:extLst/>
          </a:blip>
          <a:srcRect r="29377"/>
          <a:stretch/>
        </p:blipFill>
        <p:spPr>
          <a:xfrm>
            <a:off x="7532013" y="9356"/>
            <a:ext cx="1606564" cy="1152128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1763688" y="914759"/>
            <a:ext cx="69127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Aft>
                <a:spcPts val="1200"/>
              </a:spcAft>
            </a:pPr>
            <a:r>
              <a:rPr lang="fr-FR" sz="2000" b="1" dirty="0" smtClean="0">
                <a:solidFill>
                  <a:srgbClr val="000099"/>
                </a:solidFill>
                <a:sym typeface="Wingdings"/>
              </a:rPr>
              <a:t>Méthode MERCI</a:t>
            </a:r>
          </a:p>
          <a:p>
            <a:pPr>
              <a:spcAft>
                <a:spcPts val="1200"/>
              </a:spcAft>
            </a:pPr>
            <a:r>
              <a:rPr lang="fr-FR" b="1" dirty="0" smtClean="0">
                <a:solidFill>
                  <a:srgbClr val="000099"/>
                </a:solidFill>
                <a:sym typeface="Wingdings"/>
              </a:rPr>
              <a:t>Références issues des calculs réalisés sur la plateforme</a:t>
            </a:r>
          </a:p>
        </p:txBody>
      </p:sp>
      <p:sp>
        <p:nvSpPr>
          <p:cNvPr id="9" name="Rectangle 8"/>
          <p:cNvSpPr/>
          <p:nvPr/>
        </p:nvSpPr>
        <p:spPr>
          <a:xfrm>
            <a:off x="107504" y="2232821"/>
            <a:ext cx="51125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/>
              <a:t>Région Nouvelle-Aquitaine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94497" y="5709898"/>
            <a:ext cx="310694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i="1" dirty="0" smtClean="0"/>
              <a:t>Calculs réalisés du 18/11/2020 </a:t>
            </a:r>
            <a:r>
              <a:rPr lang="fr-FR" sz="800" i="1" dirty="0"/>
              <a:t>au </a:t>
            </a:r>
            <a:r>
              <a:rPr lang="fr-FR" sz="800" i="1" dirty="0" smtClean="0"/>
              <a:t>04/06/2024 sur la plateforme MERCI</a:t>
            </a:r>
            <a:endParaRPr lang="fr-FR" sz="800" i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/>
          <a:srcRect l="17648"/>
          <a:stretch/>
        </p:blipFill>
        <p:spPr>
          <a:xfrm>
            <a:off x="4139952" y="1603320"/>
            <a:ext cx="4368391" cy="477800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95536" y="3256126"/>
            <a:ext cx="4228905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/>
              <a:t>- Biomasse aérienne moyenne</a:t>
            </a:r>
          </a:p>
          <a:p>
            <a:endParaRPr lang="fr-FR" sz="2000" dirty="0" smtClean="0">
              <a:sym typeface="Wingdings" panose="05000000000000000000" pitchFamily="2" charset="2"/>
            </a:endParaRPr>
          </a:p>
          <a:p>
            <a:endParaRPr lang="fr-FR" sz="2000" dirty="0" smtClean="0">
              <a:sym typeface="Wingdings" panose="05000000000000000000" pitchFamily="2" charset="2"/>
            </a:endParaRPr>
          </a:p>
          <a:p>
            <a:r>
              <a:rPr lang="fr-FR" sz="2000" dirty="0" smtClean="0">
                <a:sym typeface="Wingdings" panose="05000000000000000000" pitchFamily="2" charset="2"/>
              </a:rPr>
              <a:t>- Qualification selon la durée moyenne de présence des couverts </a:t>
            </a:r>
            <a:r>
              <a:rPr lang="fr-FR" sz="1600" i="1" dirty="0" smtClean="0">
                <a:sym typeface="Wingdings" panose="05000000000000000000" pitchFamily="2" charset="2"/>
              </a:rPr>
              <a:t>(« </a:t>
            </a:r>
            <a:r>
              <a:rPr lang="fr-FR" sz="1600" i="1" dirty="0" err="1" smtClean="0">
                <a:sym typeface="Wingdings" panose="05000000000000000000" pitchFamily="2" charset="2"/>
              </a:rPr>
              <a:t>clustering</a:t>
            </a:r>
            <a:r>
              <a:rPr lang="fr-FR" sz="1600" i="1" dirty="0" smtClean="0">
                <a:sym typeface="Wingdings" panose="05000000000000000000" pitchFamily="2" charset="2"/>
              </a:rPr>
              <a:t> »)</a:t>
            </a:r>
            <a:endParaRPr lang="fr-FR" sz="1600" i="1" dirty="0">
              <a:sym typeface="Wingdings" panose="05000000000000000000" pitchFamily="2" charset="2"/>
            </a:endParaRPr>
          </a:p>
          <a:p>
            <a:r>
              <a:rPr lang="fr-FR" sz="2000" dirty="0" smtClean="0">
                <a:sym typeface="Wingdings" panose="05000000000000000000" pitchFamily="2" charset="2"/>
              </a:rPr>
              <a:t>	</a:t>
            </a:r>
            <a:r>
              <a:rPr lang="fr-FR" i="1" dirty="0" smtClean="0">
                <a:solidFill>
                  <a:srgbClr val="008000"/>
                </a:solidFill>
                <a:sym typeface="Wingdings" panose="05000000000000000000" pitchFamily="2" charset="2"/>
              </a:rPr>
              <a:t>- « vert » : 90-100 jours</a:t>
            </a:r>
          </a:p>
          <a:p>
            <a:r>
              <a:rPr lang="fr-FR" sz="2000" dirty="0">
                <a:sym typeface="Wingdings" panose="05000000000000000000" pitchFamily="2" charset="2"/>
              </a:rPr>
              <a:t>	</a:t>
            </a:r>
            <a:r>
              <a:rPr lang="fr-FR" i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- « rouge » : 180-190 jours</a:t>
            </a:r>
          </a:p>
          <a:p>
            <a:r>
              <a:rPr lang="fr-FR" i="1" dirty="0">
                <a:solidFill>
                  <a:srgbClr val="C00000"/>
                </a:solidFill>
                <a:sym typeface="Wingdings" panose="05000000000000000000" pitchFamily="2" charset="2"/>
              </a:rPr>
              <a:t>	</a:t>
            </a:r>
            <a:r>
              <a:rPr lang="fr-FR" i="1" dirty="0" smtClean="0">
                <a:solidFill>
                  <a:schemeClr val="tx2"/>
                </a:solidFill>
                <a:sym typeface="Wingdings" panose="05000000000000000000" pitchFamily="2" charset="2"/>
              </a:rPr>
              <a:t>- « bleu » : 210 jours</a:t>
            </a:r>
          </a:p>
          <a:p>
            <a:endParaRPr lang="fr-FR" sz="2000" i="1" dirty="0" smtClean="0">
              <a:solidFill>
                <a:srgbClr val="000099"/>
              </a:solidFill>
              <a:sym typeface="Wingdings" panose="05000000000000000000" pitchFamily="2" charset="2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98606"/>
            <a:ext cx="1115977" cy="1115977"/>
          </a:xfrm>
          <a:prstGeom prst="rect">
            <a:avLst/>
          </a:prstGeom>
        </p:spPr>
      </p:pic>
      <p:sp>
        <p:nvSpPr>
          <p:cNvPr id="18" name="Espace réservé du numéro de diapositive 4"/>
          <p:cNvSpPr txBox="1">
            <a:spLocks/>
          </p:cNvSpPr>
          <p:nvPr/>
        </p:nvSpPr>
        <p:spPr>
          <a:xfrm>
            <a:off x="8532496" y="6381328"/>
            <a:ext cx="504000" cy="432000"/>
          </a:xfrm>
          <a:prstGeom prst="flowChartConnector">
            <a:avLst/>
          </a:prstGeom>
          <a:solidFill>
            <a:srgbClr val="92D050"/>
          </a:solidFill>
        </p:spPr>
        <p:txBody>
          <a:bodyPr lIns="36000" tIns="36000" rIns="36000" bIns="3600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 smtClean="0">
                <a:solidFill>
                  <a:prstClr val="white"/>
                </a:solidFill>
              </a:rPr>
              <a:t>43</a:t>
            </a:r>
            <a:endParaRPr lang="fr-FR" sz="1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30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6" descr=".ep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18" descr=".ep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1763688" y="44624"/>
            <a:ext cx="5760640" cy="577148"/>
          </a:xfrm>
          <a:prstGeom prst="rect">
            <a:avLst/>
          </a:prstGeom>
          <a:solidFill>
            <a:srgbClr val="83B81A"/>
          </a:solidFill>
        </p:spPr>
        <p:txBody>
          <a:bodyPr lIns="72000" tIns="36000" rIns="72000" bIns="36000"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rgbClr val="406CAE"/>
                </a:solidFill>
                <a:latin typeface="Futura BdCn BT" panose="020B0706020204020204" pitchFamily="34" charset="0"/>
                <a:ea typeface="+mj-ea"/>
                <a:cs typeface="+mj-cs"/>
              </a:defRPr>
            </a:lvl1pPr>
          </a:lstStyle>
          <a:p>
            <a:r>
              <a:rPr lang="fr-FR" sz="2800" dirty="0" smtClean="0">
                <a:solidFill>
                  <a:schemeClr val="bg1"/>
                </a:solidFill>
              </a:rPr>
              <a:t>Apprendre à cultiver les services</a:t>
            </a:r>
            <a:endParaRPr lang="fr-FR" sz="2800" dirty="0">
              <a:solidFill>
                <a:schemeClr val="bg1"/>
              </a:solidFill>
            </a:endParaRPr>
          </a:p>
        </p:txBody>
      </p:sp>
      <p:pic>
        <p:nvPicPr>
          <p:cNvPr id="13" name="Picture 14" descr="Picture 14"/>
          <p:cNvPicPr>
            <a:picLocks noChangeAspect="1"/>
          </p:cNvPicPr>
          <p:nvPr/>
        </p:nvPicPr>
        <p:blipFill rotWithShape="1">
          <a:blip r:embed="rId2">
            <a:extLst/>
          </a:blip>
          <a:srcRect r="29377"/>
          <a:stretch/>
        </p:blipFill>
        <p:spPr>
          <a:xfrm>
            <a:off x="2610652" y="2775057"/>
            <a:ext cx="4320480" cy="3098383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007" y="723504"/>
            <a:ext cx="2267744" cy="13578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75" y="758210"/>
            <a:ext cx="1717914" cy="12884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692696"/>
            <a:ext cx="1890985" cy="14182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515" y="746506"/>
            <a:ext cx="1733520" cy="13001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" y="5115418"/>
            <a:ext cx="1253942" cy="1317033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740352" y="6474445"/>
            <a:ext cx="1572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26 juin 2025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971600" y="1986248"/>
            <a:ext cx="7598585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>
                <a:solidFill>
                  <a:srgbClr val="000099"/>
                </a:solidFill>
                <a:latin typeface="+mj-lt"/>
              </a:rPr>
              <a:t>Dites MERCI à vos couverts végétaux !</a:t>
            </a: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3491880" y="6021288"/>
            <a:ext cx="25202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fr-FR" sz="1400" b="1" dirty="0" smtClean="0">
                <a:solidFill>
                  <a:srgbClr val="000099"/>
                </a:solidFill>
              </a:rPr>
              <a:t>Webinaire – projet FNMPP</a:t>
            </a:r>
            <a:endParaRPr lang="fr-FR" sz="1400" b="1" dirty="0">
              <a:solidFill>
                <a:srgbClr val="000099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3106799"/>
            <a:ext cx="989667" cy="102073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072" y="4127532"/>
            <a:ext cx="1092097" cy="107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09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6" descr=".ep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18" descr=".ep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7740352" y="6474445"/>
            <a:ext cx="1572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26 juin 2025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293096"/>
            <a:ext cx="989667" cy="102073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088" y="5313829"/>
            <a:ext cx="1092097" cy="1073976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539552" y="260648"/>
            <a:ext cx="820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BILAN</a:t>
            </a:r>
          </a:p>
          <a:p>
            <a:endParaRPr lang="fr-FR" sz="2000" dirty="0"/>
          </a:p>
          <a:p>
            <a:pPr marL="285750" indent="-285750">
              <a:buFontTx/>
              <a:buChar char="-"/>
            </a:pPr>
            <a:r>
              <a:rPr lang="fr-FR" sz="2000" dirty="0" smtClean="0"/>
              <a:t>88 participants</a:t>
            </a:r>
          </a:p>
          <a:p>
            <a:endParaRPr lang="fr-FR" sz="2000" dirty="0" smtClean="0"/>
          </a:p>
          <a:p>
            <a:pPr marL="285750" indent="-285750">
              <a:buFontTx/>
              <a:buChar char="-"/>
            </a:pPr>
            <a:r>
              <a:rPr lang="fr-FR" sz="2000" dirty="0" smtClean="0"/>
              <a:t>Création d’un dossier « </a:t>
            </a:r>
            <a:r>
              <a:rPr lang="fr-FR" sz="2000" dirty="0" err="1" smtClean="0"/>
              <a:t>onedrive</a:t>
            </a:r>
            <a:r>
              <a:rPr lang="fr-FR" sz="2000" dirty="0" smtClean="0"/>
              <a:t> » pour téléchargement du webinaire + diaporama pédagogique</a:t>
            </a:r>
          </a:p>
          <a:p>
            <a:endParaRPr lang="fr-FR" sz="2000" dirty="0" smtClean="0"/>
          </a:p>
          <a:p>
            <a:r>
              <a:rPr lang="fr-FR" sz="2000" dirty="0" smtClean="0"/>
              <a:t>- Déroulé : 	- présentation : 45 minutes</a:t>
            </a:r>
          </a:p>
          <a:p>
            <a:r>
              <a:rPr lang="fr-FR" sz="2000" dirty="0" smtClean="0"/>
              <a:t>		- questions : 45 minutes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946577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76622</TotalTime>
  <Words>1945</Words>
  <Application>Microsoft Office PowerPoint</Application>
  <PresentationFormat>Affichage à l'écran (4:3)</PresentationFormat>
  <Paragraphs>567</Paragraphs>
  <Slides>48</Slides>
  <Notes>20</Notes>
  <HiddenSlides>1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62" baseType="lpstr">
      <vt:lpstr>Aptos Display</vt:lpstr>
      <vt:lpstr>Arial</vt:lpstr>
      <vt:lpstr>Berlin Sans FB</vt:lpstr>
      <vt:lpstr>Calibri</vt:lpstr>
      <vt:lpstr>Century Gothic</vt:lpstr>
      <vt:lpstr>Comic Sans MS</vt:lpstr>
      <vt:lpstr>Futura BdCn BT</vt:lpstr>
      <vt:lpstr>Futura LtCn BT</vt:lpstr>
      <vt:lpstr>Segoe UI</vt:lpstr>
      <vt:lpstr>Symbol</vt:lpstr>
      <vt:lpstr>Times New Roman</vt:lpstr>
      <vt:lpstr>Verdana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Historique de la méthode – Une construction collaborative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Chambre Régionale d'Agriculture de Poitou-Charentes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BLONDEAU Philippe</dc:creator>
  <cp:lastModifiedBy>Sebastien MINETTE</cp:lastModifiedBy>
  <cp:revision>974</cp:revision>
  <dcterms:created xsi:type="dcterms:W3CDTF">2017-10-25T06:38:00Z</dcterms:created>
  <dcterms:modified xsi:type="dcterms:W3CDTF">2025-07-22T10:26:02Z</dcterms:modified>
</cp:coreProperties>
</file>