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8" r:id="rId3"/>
    <p:sldMasterId id="2147483727" r:id="rId4"/>
    <p:sldMasterId id="2147483739" r:id="rId5"/>
  </p:sldMasterIdLst>
  <p:notesMasterIdLst>
    <p:notesMasterId r:id="rId49"/>
  </p:notesMasterIdLst>
  <p:sldIdLst>
    <p:sldId id="747" r:id="rId6"/>
    <p:sldId id="749" r:id="rId7"/>
    <p:sldId id="880" r:id="rId8"/>
    <p:sldId id="275" r:id="rId9"/>
    <p:sldId id="276" r:id="rId10"/>
    <p:sldId id="574" r:id="rId11"/>
    <p:sldId id="586" r:id="rId12"/>
    <p:sldId id="324" r:id="rId13"/>
    <p:sldId id="290" r:id="rId14"/>
    <p:sldId id="879" r:id="rId15"/>
    <p:sldId id="291" r:id="rId16"/>
    <p:sldId id="292" r:id="rId17"/>
    <p:sldId id="293" r:id="rId18"/>
    <p:sldId id="310" r:id="rId19"/>
    <p:sldId id="312" r:id="rId20"/>
    <p:sldId id="257" r:id="rId21"/>
    <p:sldId id="295" r:id="rId22"/>
    <p:sldId id="296" r:id="rId23"/>
    <p:sldId id="885" r:id="rId24"/>
    <p:sldId id="278" r:id="rId25"/>
    <p:sldId id="273" r:id="rId26"/>
    <p:sldId id="270" r:id="rId27"/>
    <p:sldId id="281" r:id="rId28"/>
    <p:sldId id="881" r:id="rId29"/>
    <p:sldId id="282" r:id="rId30"/>
    <p:sldId id="882" r:id="rId31"/>
    <p:sldId id="883" r:id="rId32"/>
    <p:sldId id="297" r:id="rId33"/>
    <p:sldId id="268" r:id="rId34"/>
    <p:sldId id="269" r:id="rId35"/>
    <p:sldId id="315" r:id="rId36"/>
    <p:sldId id="283" r:id="rId37"/>
    <p:sldId id="325" r:id="rId38"/>
    <p:sldId id="284" r:id="rId39"/>
    <p:sldId id="286" r:id="rId40"/>
    <p:sldId id="884" r:id="rId41"/>
    <p:sldId id="285" r:id="rId42"/>
    <p:sldId id="314" r:id="rId43"/>
    <p:sldId id="316" r:id="rId44"/>
    <p:sldId id="306" r:id="rId45"/>
    <p:sldId id="304" r:id="rId46"/>
    <p:sldId id="287" r:id="rId47"/>
    <p:sldId id="322" r:id="rId4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F1CB"/>
    <a:srgbClr val="9BBB59"/>
    <a:srgbClr val="80BA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87437" autoAdjust="0"/>
  </p:normalViewPr>
  <p:slideViewPr>
    <p:cSldViewPr>
      <p:cViewPr varScale="1">
        <p:scale>
          <a:sx n="100" d="100"/>
          <a:sy n="100" d="100"/>
        </p:scale>
        <p:origin x="78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38C7EF-D116-4055-B34F-8FB16A5388C8}" type="doc">
      <dgm:prSet loTypeId="urn:microsoft.com/office/officeart/2005/8/layout/chevron1" loCatId="process" qsTypeId="urn:microsoft.com/office/officeart/2005/8/quickstyle/simple1" qsCatId="simple" csTypeId="urn:microsoft.com/office/officeart/2005/8/colors/accent1_2" csCatId="accent1" phldr="1"/>
      <dgm:spPr/>
    </dgm:pt>
    <dgm:pt modelId="{AD551121-0E84-438B-8825-F6FC3C8C5C8C}">
      <dgm:prSet phldrT="[Texte]"/>
      <dgm:spPr>
        <a:solidFill>
          <a:srgbClr val="DFF1CB"/>
        </a:solidFill>
      </dgm:spPr>
      <dgm:t>
        <a:bodyPr/>
        <a:lstStyle/>
        <a:p>
          <a:r>
            <a:rPr lang="fr-FR" dirty="0"/>
            <a:t>PARCOURS DE PROGRÈS</a:t>
          </a:r>
        </a:p>
      </dgm:t>
    </dgm:pt>
    <dgm:pt modelId="{1143975F-623A-4337-BFB0-65C47EDB5328}" type="parTrans" cxnId="{31CEAFA9-E915-4ECF-8625-2F2C66AFB9C0}">
      <dgm:prSet/>
      <dgm:spPr/>
      <dgm:t>
        <a:bodyPr/>
        <a:lstStyle/>
        <a:p>
          <a:endParaRPr lang="fr-FR"/>
        </a:p>
      </dgm:t>
    </dgm:pt>
    <dgm:pt modelId="{DC8DA6E0-AF15-4114-B1A7-8814949A2FFE}" type="sibTrans" cxnId="{31CEAFA9-E915-4ECF-8625-2F2C66AFB9C0}">
      <dgm:prSet/>
      <dgm:spPr/>
      <dgm:t>
        <a:bodyPr/>
        <a:lstStyle/>
        <a:p>
          <a:endParaRPr lang="fr-FR"/>
        </a:p>
      </dgm:t>
    </dgm:pt>
    <dgm:pt modelId="{6379A3F2-2530-457B-ACCC-CFF1EBCADA96}">
      <dgm:prSet phldrT="[Texte]"/>
      <dgm:spPr>
        <a:solidFill>
          <a:srgbClr val="DFF1CB"/>
        </a:solidFill>
      </dgm:spPr>
      <dgm:t>
        <a:bodyPr/>
        <a:lstStyle/>
        <a:p>
          <a:r>
            <a:rPr lang="fr-FR" dirty="0"/>
            <a:t>MARCHÉ DU CARBONE</a:t>
          </a:r>
        </a:p>
      </dgm:t>
    </dgm:pt>
    <dgm:pt modelId="{6818D295-AFBE-404E-94EA-D869597ACB92}" type="parTrans" cxnId="{365D3E4B-36A7-48D5-82D7-790F08EAE57E}">
      <dgm:prSet/>
      <dgm:spPr/>
      <dgm:t>
        <a:bodyPr/>
        <a:lstStyle/>
        <a:p>
          <a:endParaRPr lang="fr-FR"/>
        </a:p>
      </dgm:t>
    </dgm:pt>
    <dgm:pt modelId="{7FFCC889-0894-415E-818A-62CA5DEFB49B}" type="sibTrans" cxnId="{365D3E4B-36A7-48D5-82D7-790F08EAE57E}">
      <dgm:prSet/>
      <dgm:spPr/>
      <dgm:t>
        <a:bodyPr/>
        <a:lstStyle/>
        <a:p>
          <a:endParaRPr lang="fr-FR"/>
        </a:p>
      </dgm:t>
    </dgm:pt>
    <dgm:pt modelId="{5D833949-7FE0-404A-A987-44B67A5DF4EE}">
      <dgm:prSet phldrT="[Texte]"/>
      <dgm:spPr>
        <a:solidFill>
          <a:srgbClr val="DFF1CB"/>
        </a:solidFill>
      </dgm:spPr>
      <dgm:t>
        <a:bodyPr/>
        <a:lstStyle/>
        <a:p>
          <a:r>
            <a:rPr lang="fr-FR" dirty="0"/>
            <a:t>LEVIERS D’ACTION</a:t>
          </a:r>
        </a:p>
      </dgm:t>
    </dgm:pt>
    <dgm:pt modelId="{38C59D4C-741F-447A-BB1D-721BA83B1667}" type="parTrans" cxnId="{065324F9-73D4-473F-B3A7-B631A0088908}">
      <dgm:prSet/>
      <dgm:spPr/>
      <dgm:t>
        <a:bodyPr/>
        <a:lstStyle/>
        <a:p>
          <a:endParaRPr lang="fr-FR"/>
        </a:p>
      </dgm:t>
    </dgm:pt>
    <dgm:pt modelId="{532A6A2E-3A32-46AA-A79E-A9B8EC5AA130}" type="sibTrans" cxnId="{065324F9-73D4-473F-B3A7-B631A0088908}">
      <dgm:prSet/>
      <dgm:spPr/>
      <dgm:t>
        <a:bodyPr/>
        <a:lstStyle/>
        <a:p>
          <a:endParaRPr lang="fr-FR"/>
        </a:p>
      </dgm:t>
    </dgm:pt>
    <dgm:pt modelId="{C21AB906-CFCC-4E64-8519-ABC371EC63FA}">
      <dgm:prSet phldrT="[Texte]"/>
      <dgm:spPr>
        <a:solidFill>
          <a:srgbClr val="DFF1CB"/>
        </a:solidFill>
      </dgm:spPr>
      <dgm:t>
        <a:bodyPr/>
        <a:lstStyle/>
        <a:p>
          <a:r>
            <a:rPr lang="fr-FR" dirty="0"/>
            <a:t>PLAN D’ACTION</a:t>
          </a:r>
        </a:p>
      </dgm:t>
    </dgm:pt>
    <dgm:pt modelId="{CD9BB927-53C7-4B65-9092-B21E0FA0A75C}" type="parTrans" cxnId="{D9FB16A9-69B8-4E83-8702-7A1D00B6AF6B}">
      <dgm:prSet/>
      <dgm:spPr/>
      <dgm:t>
        <a:bodyPr/>
        <a:lstStyle/>
        <a:p>
          <a:endParaRPr lang="fr-FR"/>
        </a:p>
      </dgm:t>
    </dgm:pt>
    <dgm:pt modelId="{68EC8BDB-7469-463A-9A88-EC65DB9BDF8F}" type="sibTrans" cxnId="{D9FB16A9-69B8-4E83-8702-7A1D00B6AF6B}">
      <dgm:prSet/>
      <dgm:spPr/>
      <dgm:t>
        <a:bodyPr/>
        <a:lstStyle/>
        <a:p>
          <a:endParaRPr lang="fr-FR"/>
        </a:p>
      </dgm:t>
    </dgm:pt>
    <dgm:pt modelId="{80636F99-2F72-499C-B518-7B597D887DE7}">
      <dgm:prSet phldrT="[Texte]"/>
      <dgm:spPr>
        <a:solidFill>
          <a:srgbClr val="DFF1CB"/>
        </a:solidFill>
      </dgm:spPr>
      <dgm:t>
        <a:bodyPr/>
        <a:lstStyle/>
        <a:p>
          <a:r>
            <a:rPr lang="fr-FR" dirty="0"/>
            <a:t>OUTILS</a:t>
          </a:r>
        </a:p>
      </dgm:t>
    </dgm:pt>
    <dgm:pt modelId="{82912018-5D98-495D-8675-E6D32B7F41EA}" type="parTrans" cxnId="{7B0FDEFB-7612-41D6-AE19-0D4C38EA87EE}">
      <dgm:prSet/>
      <dgm:spPr/>
      <dgm:t>
        <a:bodyPr/>
        <a:lstStyle/>
        <a:p>
          <a:endParaRPr lang="fr-FR"/>
        </a:p>
      </dgm:t>
    </dgm:pt>
    <dgm:pt modelId="{DE6D86BE-020C-4152-86BC-632934F5498C}" type="sibTrans" cxnId="{7B0FDEFB-7612-41D6-AE19-0D4C38EA87EE}">
      <dgm:prSet/>
      <dgm:spPr/>
      <dgm:t>
        <a:bodyPr/>
        <a:lstStyle/>
        <a:p>
          <a:endParaRPr lang="fr-FR"/>
        </a:p>
      </dgm:t>
    </dgm:pt>
    <dgm:pt modelId="{B98C4309-7B17-4725-A8ED-BAD39253DEB4}">
      <dgm:prSet phldrT="[Texte]"/>
      <dgm:spPr>
        <a:solidFill>
          <a:srgbClr val="92D050"/>
        </a:solidFill>
      </dgm:spPr>
      <dgm:t>
        <a:bodyPr/>
        <a:lstStyle/>
        <a:p>
          <a:r>
            <a:rPr lang="fr-FR" dirty="0"/>
            <a:t>EMPREINTE CARBONE</a:t>
          </a:r>
        </a:p>
      </dgm:t>
    </dgm:pt>
    <dgm:pt modelId="{D3884C97-2DEB-4C9C-8713-0E8F922CA7E8}" type="sibTrans" cxnId="{5A39C3BF-17C5-4BE5-AFC6-A9CB33503FE6}">
      <dgm:prSet/>
      <dgm:spPr/>
      <dgm:t>
        <a:bodyPr/>
        <a:lstStyle/>
        <a:p>
          <a:endParaRPr lang="fr-FR"/>
        </a:p>
      </dgm:t>
    </dgm:pt>
    <dgm:pt modelId="{6CBB19F4-56A2-47D1-8D15-2BA438002346}" type="parTrans" cxnId="{5A39C3BF-17C5-4BE5-AFC6-A9CB33503FE6}">
      <dgm:prSet/>
      <dgm:spPr/>
      <dgm:t>
        <a:bodyPr/>
        <a:lstStyle/>
        <a:p>
          <a:endParaRPr lang="fr-FR"/>
        </a:p>
      </dgm:t>
    </dgm:pt>
    <dgm:pt modelId="{D9AABD0C-43D9-45CD-8724-15589479E186}" type="pres">
      <dgm:prSet presAssocID="{9038C7EF-D116-4055-B34F-8FB16A5388C8}" presName="Name0" presStyleCnt="0">
        <dgm:presLayoutVars>
          <dgm:dir/>
          <dgm:animLvl val="lvl"/>
          <dgm:resizeHandles val="exact"/>
        </dgm:presLayoutVars>
      </dgm:prSet>
      <dgm:spPr/>
    </dgm:pt>
    <dgm:pt modelId="{2AF061D1-7E49-4234-8854-1B6204464A5D}" type="pres">
      <dgm:prSet presAssocID="{B98C4309-7B17-4725-A8ED-BAD39253DEB4}" presName="parTxOnly" presStyleLbl="node1" presStyleIdx="0" presStyleCnt="6" custLinFactNeighborY="-46593">
        <dgm:presLayoutVars>
          <dgm:chMax val="0"/>
          <dgm:chPref val="0"/>
          <dgm:bulletEnabled val="1"/>
        </dgm:presLayoutVars>
      </dgm:prSet>
      <dgm:spPr/>
    </dgm:pt>
    <dgm:pt modelId="{5A248000-28B1-4EC8-9E40-DB53F993427E}" type="pres">
      <dgm:prSet presAssocID="{D3884C97-2DEB-4C9C-8713-0E8F922CA7E8}" presName="parTxOnlySpace" presStyleCnt="0"/>
      <dgm:spPr/>
    </dgm:pt>
    <dgm:pt modelId="{4C34CDD8-82E7-4085-8A5E-4F0B4B2BDC8A}" type="pres">
      <dgm:prSet presAssocID="{AD551121-0E84-438B-8825-F6FC3C8C5C8C}" presName="parTxOnly" presStyleLbl="node1" presStyleIdx="1" presStyleCnt="6" custLinFactNeighborX="-9597" custLinFactNeighborY="-2912">
        <dgm:presLayoutVars>
          <dgm:chMax val="0"/>
          <dgm:chPref val="0"/>
          <dgm:bulletEnabled val="1"/>
        </dgm:presLayoutVars>
      </dgm:prSet>
      <dgm:spPr/>
    </dgm:pt>
    <dgm:pt modelId="{C5FBDA57-3A50-4850-8920-6374EFE7194E}" type="pres">
      <dgm:prSet presAssocID="{DC8DA6E0-AF15-4114-B1A7-8814949A2FFE}" presName="parTxOnlySpace" presStyleCnt="0"/>
      <dgm:spPr/>
    </dgm:pt>
    <dgm:pt modelId="{7A229D82-107A-4EE8-A79F-FEDCB5A73BE8}" type="pres">
      <dgm:prSet presAssocID="{6379A3F2-2530-457B-ACCC-CFF1EBCADA96}" presName="parTxOnly" presStyleLbl="node1" presStyleIdx="2" presStyleCnt="6">
        <dgm:presLayoutVars>
          <dgm:chMax val="0"/>
          <dgm:chPref val="0"/>
          <dgm:bulletEnabled val="1"/>
        </dgm:presLayoutVars>
      </dgm:prSet>
      <dgm:spPr/>
    </dgm:pt>
    <dgm:pt modelId="{107C28C9-7455-4DFB-922C-F6E0DDA0DDA9}" type="pres">
      <dgm:prSet presAssocID="{7FFCC889-0894-415E-818A-62CA5DEFB49B}" presName="parTxOnlySpace" presStyleCnt="0"/>
      <dgm:spPr/>
    </dgm:pt>
    <dgm:pt modelId="{1B802D47-C4FA-458C-895F-016E1C052A82}" type="pres">
      <dgm:prSet presAssocID="{5D833949-7FE0-404A-A987-44B67A5DF4EE}" presName="parTxOnly" presStyleLbl="node1" presStyleIdx="3" presStyleCnt="6" custLinFactNeighborX="32745" custLinFactNeighborY="1684">
        <dgm:presLayoutVars>
          <dgm:chMax val="0"/>
          <dgm:chPref val="0"/>
          <dgm:bulletEnabled val="1"/>
        </dgm:presLayoutVars>
      </dgm:prSet>
      <dgm:spPr/>
    </dgm:pt>
    <dgm:pt modelId="{12F55983-8DBA-4A6F-AF13-93A9F847E15C}" type="pres">
      <dgm:prSet presAssocID="{532A6A2E-3A32-46AA-A79E-A9B8EC5AA130}" presName="parTxOnlySpace" presStyleCnt="0"/>
      <dgm:spPr/>
    </dgm:pt>
    <dgm:pt modelId="{33231EBC-CB47-4465-BB5F-D800DCE1D376}" type="pres">
      <dgm:prSet presAssocID="{80636F99-2F72-499C-B518-7B597D887DE7}" presName="parTxOnly" presStyleLbl="node1" presStyleIdx="4" presStyleCnt="6" custLinFactNeighborX="26674" custLinFactNeighborY="-7358">
        <dgm:presLayoutVars>
          <dgm:chMax val="0"/>
          <dgm:chPref val="0"/>
          <dgm:bulletEnabled val="1"/>
        </dgm:presLayoutVars>
      </dgm:prSet>
      <dgm:spPr/>
    </dgm:pt>
    <dgm:pt modelId="{32398255-F57A-4300-B0A4-A6AB54BB5B84}" type="pres">
      <dgm:prSet presAssocID="{DE6D86BE-020C-4152-86BC-632934F5498C}" presName="parTxOnlySpace" presStyleCnt="0"/>
      <dgm:spPr/>
    </dgm:pt>
    <dgm:pt modelId="{FC7783B9-E5AA-4001-B509-C1243D6B51E8}" type="pres">
      <dgm:prSet presAssocID="{C21AB906-CFCC-4E64-8519-ABC371EC63FA}" presName="parTxOnly" presStyleLbl="node1" presStyleIdx="5" presStyleCnt="6" custLinFactNeighborY="-2559">
        <dgm:presLayoutVars>
          <dgm:chMax val="0"/>
          <dgm:chPref val="0"/>
          <dgm:bulletEnabled val="1"/>
        </dgm:presLayoutVars>
      </dgm:prSet>
      <dgm:spPr/>
    </dgm:pt>
  </dgm:ptLst>
  <dgm:cxnLst>
    <dgm:cxn modelId="{7B10C02F-7F73-4F7A-9BBD-17207C1183DB}" type="presOf" srcId="{C21AB906-CFCC-4E64-8519-ABC371EC63FA}" destId="{FC7783B9-E5AA-4001-B509-C1243D6B51E8}" srcOrd="0" destOrd="0" presId="urn:microsoft.com/office/officeart/2005/8/layout/chevron1"/>
    <dgm:cxn modelId="{2F0CF02F-D4C4-4BF6-B074-BF860228278C}" type="presOf" srcId="{6379A3F2-2530-457B-ACCC-CFF1EBCADA96}" destId="{7A229D82-107A-4EE8-A79F-FEDCB5A73BE8}" srcOrd="0" destOrd="0" presId="urn:microsoft.com/office/officeart/2005/8/layout/chevron1"/>
    <dgm:cxn modelId="{365D3E4B-36A7-48D5-82D7-790F08EAE57E}" srcId="{9038C7EF-D116-4055-B34F-8FB16A5388C8}" destId="{6379A3F2-2530-457B-ACCC-CFF1EBCADA96}" srcOrd="2" destOrd="0" parTransId="{6818D295-AFBE-404E-94EA-D869597ACB92}" sibTransId="{7FFCC889-0894-415E-818A-62CA5DEFB49B}"/>
    <dgm:cxn modelId="{A458E354-703A-4164-9BDF-1AD30B21980E}" type="presOf" srcId="{5D833949-7FE0-404A-A987-44B67A5DF4EE}" destId="{1B802D47-C4FA-458C-895F-016E1C052A82}" srcOrd="0" destOrd="0" presId="urn:microsoft.com/office/officeart/2005/8/layout/chevron1"/>
    <dgm:cxn modelId="{05228B7D-38DA-478A-A8CB-2766078EC37E}" type="presOf" srcId="{AD551121-0E84-438B-8825-F6FC3C8C5C8C}" destId="{4C34CDD8-82E7-4085-8A5E-4F0B4B2BDC8A}" srcOrd="0" destOrd="0" presId="urn:microsoft.com/office/officeart/2005/8/layout/chevron1"/>
    <dgm:cxn modelId="{422EAC88-3410-4F5D-815A-24880307F58F}" type="presOf" srcId="{9038C7EF-D116-4055-B34F-8FB16A5388C8}" destId="{D9AABD0C-43D9-45CD-8724-15589479E186}" srcOrd="0" destOrd="0" presId="urn:microsoft.com/office/officeart/2005/8/layout/chevron1"/>
    <dgm:cxn modelId="{DC7071A7-69BD-43A2-9656-537717914194}" type="presOf" srcId="{B98C4309-7B17-4725-A8ED-BAD39253DEB4}" destId="{2AF061D1-7E49-4234-8854-1B6204464A5D}" srcOrd="0" destOrd="0" presId="urn:microsoft.com/office/officeart/2005/8/layout/chevron1"/>
    <dgm:cxn modelId="{D9FB16A9-69B8-4E83-8702-7A1D00B6AF6B}" srcId="{9038C7EF-D116-4055-B34F-8FB16A5388C8}" destId="{C21AB906-CFCC-4E64-8519-ABC371EC63FA}" srcOrd="5" destOrd="0" parTransId="{CD9BB927-53C7-4B65-9092-B21E0FA0A75C}" sibTransId="{68EC8BDB-7469-463A-9A88-EC65DB9BDF8F}"/>
    <dgm:cxn modelId="{31CEAFA9-E915-4ECF-8625-2F2C66AFB9C0}" srcId="{9038C7EF-D116-4055-B34F-8FB16A5388C8}" destId="{AD551121-0E84-438B-8825-F6FC3C8C5C8C}" srcOrd="1" destOrd="0" parTransId="{1143975F-623A-4337-BFB0-65C47EDB5328}" sibTransId="{DC8DA6E0-AF15-4114-B1A7-8814949A2FFE}"/>
    <dgm:cxn modelId="{814585AD-4318-4F60-B79F-29BD98B39CA5}" type="presOf" srcId="{80636F99-2F72-499C-B518-7B597D887DE7}" destId="{33231EBC-CB47-4465-BB5F-D800DCE1D376}" srcOrd="0" destOrd="0" presId="urn:microsoft.com/office/officeart/2005/8/layout/chevron1"/>
    <dgm:cxn modelId="{5A39C3BF-17C5-4BE5-AFC6-A9CB33503FE6}" srcId="{9038C7EF-D116-4055-B34F-8FB16A5388C8}" destId="{B98C4309-7B17-4725-A8ED-BAD39253DEB4}" srcOrd="0" destOrd="0" parTransId="{6CBB19F4-56A2-47D1-8D15-2BA438002346}" sibTransId="{D3884C97-2DEB-4C9C-8713-0E8F922CA7E8}"/>
    <dgm:cxn modelId="{065324F9-73D4-473F-B3A7-B631A0088908}" srcId="{9038C7EF-D116-4055-B34F-8FB16A5388C8}" destId="{5D833949-7FE0-404A-A987-44B67A5DF4EE}" srcOrd="3" destOrd="0" parTransId="{38C59D4C-741F-447A-BB1D-721BA83B1667}" sibTransId="{532A6A2E-3A32-46AA-A79E-A9B8EC5AA130}"/>
    <dgm:cxn modelId="{7B0FDEFB-7612-41D6-AE19-0D4C38EA87EE}" srcId="{9038C7EF-D116-4055-B34F-8FB16A5388C8}" destId="{80636F99-2F72-499C-B518-7B597D887DE7}" srcOrd="4" destOrd="0" parTransId="{82912018-5D98-495D-8675-E6D32B7F41EA}" sibTransId="{DE6D86BE-020C-4152-86BC-632934F5498C}"/>
    <dgm:cxn modelId="{1C976E1D-E582-449C-9DA4-B1F0D87BB6D1}" type="presParOf" srcId="{D9AABD0C-43D9-45CD-8724-15589479E186}" destId="{2AF061D1-7E49-4234-8854-1B6204464A5D}" srcOrd="0" destOrd="0" presId="urn:microsoft.com/office/officeart/2005/8/layout/chevron1"/>
    <dgm:cxn modelId="{5295F7E9-C5B1-42A4-ABBE-B816630BB019}" type="presParOf" srcId="{D9AABD0C-43D9-45CD-8724-15589479E186}" destId="{5A248000-28B1-4EC8-9E40-DB53F993427E}" srcOrd="1" destOrd="0" presId="urn:microsoft.com/office/officeart/2005/8/layout/chevron1"/>
    <dgm:cxn modelId="{05251BFA-6817-4E2B-8706-ABC6705ADD16}" type="presParOf" srcId="{D9AABD0C-43D9-45CD-8724-15589479E186}" destId="{4C34CDD8-82E7-4085-8A5E-4F0B4B2BDC8A}" srcOrd="2" destOrd="0" presId="urn:microsoft.com/office/officeart/2005/8/layout/chevron1"/>
    <dgm:cxn modelId="{A0097DF8-3122-41D0-A61C-57B41E110B9D}" type="presParOf" srcId="{D9AABD0C-43D9-45CD-8724-15589479E186}" destId="{C5FBDA57-3A50-4850-8920-6374EFE7194E}" srcOrd="3" destOrd="0" presId="urn:microsoft.com/office/officeart/2005/8/layout/chevron1"/>
    <dgm:cxn modelId="{772BDD34-1913-49F2-827A-C2D796660A36}" type="presParOf" srcId="{D9AABD0C-43D9-45CD-8724-15589479E186}" destId="{7A229D82-107A-4EE8-A79F-FEDCB5A73BE8}" srcOrd="4" destOrd="0" presId="urn:microsoft.com/office/officeart/2005/8/layout/chevron1"/>
    <dgm:cxn modelId="{674E6B74-B85E-4134-92EB-7A7CD0930BDE}" type="presParOf" srcId="{D9AABD0C-43D9-45CD-8724-15589479E186}" destId="{107C28C9-7455-4DFB-922C-F6E0DDA0DDA9}" srcOrd="5" destOrd="0" presId="urn:microsoft.com/office/officeart/2005/8/layout/chevron1"/>
    <dgm:cxn modelId="{658D8E3B-BDA8-487B-B925-78DF995A982C}" type="presParOf" srcId="{D9AABD0C-43D9-45CD-8724-15589479E186}" destId="{1B802D47-C4FA-458C-895F-016E1C052A82}" srcOrd="6" destOrd="0" presId="urn:microsoft.com/office/officeart/2005/8/layout/chevron1"/>
    <dgm:cxn modelId="{2651D7C1-2E1D-46FD-BFF4-5E75000580D4}" type="presParOf" srcId="{D9AABD0C-43D9-45CD-8724-15589479E186}" destId="{12F55983-8DBA-4A6F-AF13-93A9F847E15C}" srcOrd="7" destOrd="0" presId="urn:microsoft.com/office/officeart/2005/8/layout/chevron1"/>
    <dgm:cxn modelId="{BB9FB107-BE11-4682-B1EF-F3B2606801C1}" type="presParOf" srcId="{D9AABD0C-43D9-45CD-8724-15589479E186}" destId="{33231EBC-CB47-4465-BB5F-D800DCE1D376}" srcOrd="8" destOrd="0" presId="urn:microsoft.com/office/officeart/2005/8/layout/chevron1"/>
    <dgm:cxn modelId="{50AC24A9-0A0F-46A0-BFC7-665BE76511BA}" type="presParOf" srcId="{D9AABD0C-43D9-45CD-8724-15589479E186}" destId="{32398255-F57A-4300-B0A4-A6AB54BB5B84}" srcOrd="9" destOrd="0" presId="urn:microsoft.com/office/officeart/2005/8/layout/chevron1"/>
    <dgm:cxn modelId="{AC7AFE35-D118-4180-8200-40A2336FB285}" type="presParOf" srcId="{D9AABD0C-43D9-45CD-8724-15589479E186}" destId="{FC7783B9-E5AA-4001-B509-C1243D6B51E8}" srcOrd="10"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38C7EF-D116-4055-B34F-8FB16A5388C8}" type="doc">
      <dgm:prSet loTypeId="urn:microsoft.com/office/officeart/2005/8/layout/chevron1" loCatId="process" qsTypeId="urn:microsoft.com/office/officeart/2005/8/quickstyle/simple1" qsCatId="simple" csTypeId="urn:microsoft.com/office/officeart/2005/8/colors/accent1_2" csCatId="accent1" phldr="1"/>
      <dgm:spPr/>
    </dgm:pt>
    <dgm:pt modelId="{AD551121-0E84-438B-8825-F6FC3C8C5C8C}">
      <dgm:prSet phldrT="[Texte]"/>
      <dgm:spPr>
        <a:solidFill>
          <a:srgbClr val="DFF1CB"/>
        </a:solidFill>
      </dgm:spPr>
      <dgm:t>
        <a:bodyPr/>
        <a:lstStyle/>
        <a:p>
          <a:r>
            <a:rPr lang="fr-FR" dirty="0"/>
            <a:t>PARCOURS DE PROGRÈS</a:t>
          </a:r>
        </a:p>
      </dgm:t>
    </dgm:pt>
    <dgm:pt modelId="{1143975F-623A-4337-BFB0-65C47EDB5328}" type="parTrans" cxnId="{31CEAFA9-E915-4ECF-8625-2F2C66AFB9C0}">
      <dgm:prSet/>
      <dgm:spPr/>
      <dgm:t>
        <a:bodyPr/>
        <a:lstStyle/>
        <a:p>
          <a:endParaRPr lang="fr-FR"/>
        </a:p>
      </dgm:t>
    </dgm:pt>
    <dgm:pt modelId="{DC8DA6E0-AF15-4114-B1A7-8814949A2FFE}" type="sibTrans" cxnId="{31CEAFA9-E915-4ECF-8625-2F2C66AFB9C0}">
      <dgm:prSet/>
      <dgm:spPr/>
      <dgm:t>
        <a:bodyPr/>
        <a:lstStyle/>
        <a:p>
          <a:endParaRPr lang="fr-FR"/>
        </a:p>
      </dgm:t>
    </dgm:pt>
    <dgm:pt modelId="{6379A3F2-2530-457B-ACCC-CFF1EBCADA96}">
      <dgm:prSet phldrT="[Texte]"/>
      <dgm:spPr>
        <a:solidFill>
          <a:srgbClr val="DFF1CB"/>
        </a:solidFill>
      </dgm:spPr>
      <dgm:t>
        <a:bodyPr/>
        <a:lstStyle/>
        <a:p>
          <a:r>
            <a:rPr lang="fr-FR" dirty="0"/>
            <a:t>MARCHÉ DU CARBONE</a:t>
          </a:r>
        </a:p>
      </dgm:t>
    </dgm:pt>
    <dgm:pt modelId="{6818D295-AFBE-404E-94EA-D869597ACB92}" type="parTrans" cxnId="{365D3E4B-36A7-48D5-82D7-790F08EAE57E}">
      <dgm:prSet/>
      <dgm:spPr/>
      <dgm:t>
        <a:bodyPr/>
        <a:lstStyle/>
        <a:p>
          <a:endParaRPr lang="fr-FR"/>
        </a:p>
      </dgm:t>
    </dgm:pt>
    <dgm:pt modelId="{7FFCC889-0894-415E-818A-62CA5DEFB49B}" type="sibTrans" cxnId="{365D3E4B-36A7-48D5-82D7-790F08EAE57E}">
      <dgm:prSet/>
      <dgm:spPr/>
      <dgm:t>
        <a:bodyPr/>
        <a:lstStyle/>
        <a:p>
          <a:endParaRPr lang="fr-FR"/>
        </a:p>
      </dgm:t>
    </dgm:pt>
    <dgm:pt modelId="{5D833949-7FE0-404A-A987-44B67A5DF4EE}">
      <dgm:prSet phldrT="[Texte]"/>
      <dgm:spPr>
        <a:solidFill>
          <a:srgbClr val="DFF1CB"/>
        </a:solidFill>
      </dgm:spPr>
      <dgm:t>
        <a:bodyPr/>
        <a:lstStyle/>
        <a:p>
          <a:r>
            <a:rPr lang="fr-FR" dirty="0"/>
            <a:t>LEVIERS D’ACTION</a:t>
          </a:r>
        </a:p>
      </dgm:t>
    </dgm:pt>
    <dgm:pt modelId="{38C59D4C-741F-447A-BB1D-721BA83B1667}" type="parTrans" cxnId="{065324F9-73D4-473F-B3A7-B631A0088908}">
      <dgm:prSet/>
      <dgm:spPr/>
      <dgm:t>
        <a:bodyPr/>
        <a:lstStyle/>
        <a:p>
          <a:endParaRPr lang="fr-FR"/>
        </a:p>
      </dgm:t>
    </dgm:pt>
    <dgm:pt modelId="{532A6A2E-3A32-46AA-A79E-A9B8EC5AA130}" type="sibTrans" cxnId="{065324F9-73D4-473F-B3A7-B631A0088908}">
      <dgm:prSet/>
      <dgm:spPr/>
      <dgm:t>
        <a:bodyPr/>
        <a:lstStyle/>
        <a:p>
          <a:endParaRPr lang="fr-FR"/>
        </a:p>
      </dgm:t>
    </dgm:pt>
    <dgm:pt modelId="{C21AB906-CFCC-4E64-8519-ABC371EC63FA}">
      <dgm:prSet phldrT="[Texte]"/>
      <dgm:spPr>
        <a:solidFill>
          <a:srgbClr val="DFF1CB"/>
        </a:solidFill>
      </dgm:spPr>
      <dgm:t>
        <a:bodyPr/>
        <a:lstStyle/>
        <a:p>
          <a:r>
            <a:rPr lang="fr-FR" dirty="0"/>
            <a:t>PLAN D’ACTION</a:t>
          </a:r>
        </a:p>
      </dgm:t>
    </dgm:pt>
    <dgm:pt modelId="{CD9BB927-53C7-4B65-9092-B21E0FA0A75C}" type="parTrans" cxnId="{D9FB16A9-69B8-4E83-8702-7A1D00B6AF6B}">
      <dgm:prSet/>
      <dgm:spPr/>
      <dgm:t>
        <a:bodyPr/>
        <a:lstStyle/>
        <a:p>
          <a:endParaRPr lang="fr-FR"/>
        </a:p>
      </dgm:t>
    </dgm:pt>
    <dgm:pt modelId="{68EC8BDB-7469-463A-9A88-EC65DB9BDF8F}" type="sibTrans" cxnId="{D9FB16A9-69B8-4E83-8702-7A1D00B6AF6B}">
      <dgm:prSet/>
      <dgm:spPr/>
      <dgm:t>
        <a:bodyPr/>
        <a:lstStyle/>
        <a:p>
          <a:endParaRPr lang="fr-FR"/>
        </a:p>
      </dgm:t>
    </dgm:pt>
    <dgm:pt modelId="{80636F99-2F72-499C-B518-7B597D887DE7}">
      <dgm:prSet phldrT="[Texte]"/>
      <dgm:spPr>
        <a:solidFill>
          <a:srgbClr val="DFF1CB"/>
        </a:solidFill>
      </dgm:spPr>
      <dgm:t>
        <a:bodyPr/>
        <a:lstStyle/>
        <a:p>
          <a:r>
            <a:rPr lang="fr-FR" dirty="0"/>
            <a:t>OUTILS</a:t>
          </a:r>
        </a:p>
      </dgm:t>
    </dgm:pt>
    <dgm:pt modelId="{82912018-5D98-495D-8675-E6D32B7F41EA}" type="parTrans" cxnId="{7B0FDEFB-7612-41D6-AE19-0D4C38EA87EE}">
      <dgm:prSet/>
      <dgm:spPr/>
      <dgm:t>
        <a:bodyPr/>
        <a:lstStyle/>
        <a:p>
          <a:endParaRPr lang="fr-FR"/>
        </a:p>
      </dgm:t>
    </dgm:pt>
    <dgm:pt modelId="{DE6D86BE-020C-4152-86BC-632934F5498C}" type="sibTrans" cxnId="{7B0FDEFB-7612-41D6-AE19-0D4C38EA87EE}">
      <dgm:prSet/>
      <dgm:spPr/>
      <dgm:t>
        <a:bodyPr/>
        <a:lstStyle/>
        <a:p>
          <a:endParaRPr lang="fr-FR"/>
        </a:p>
      </dgm:t>
    </dgm:pt>
    <dgm:pt modelId="{B98C4309-7B17-4725-A8ED-BAD39253DEB4}">
      <dgm:prSet phldrT="[Texte]"/>
      <dgm:spPr>
        <a:solidFill>
          <a:srgbClr val="92D050"/>
        </a:solidFill>
      </dgm:spPr>
      <dgm:t>
        <a:bodyPr/>
        <a:lstStyle/>
        <a:p>
          <a:r>
            <a:rPr lang="fr-FR" dirty="0"/>
            <a:t>EMPREINTE CARBONE</a:t>
          </a:r>
        </a:p>
      </dgm:t>
    </dgm:pt>
    <dgm:pt modelId="{D3884C97-2DEB-4C9C-8713-0E8F922CA7E8}" type="sibTrans" cxnId="{5A39C3BF-17C5-4BE5-AFC6-A9CB33503FE6}">
      <dgm:prSet/>
      <dgm:spPr/>
      <dgm:t>
        <a:bodyPr/>
        <a:lstStyle/>
        <a:p>
          <a:endParaRPr lang="fr-FR"/>
        </a:p>
      </dgm:t>
    </dgm:pt>
    <dgm:pt modelId="{6CBB19F4-56A2-47D1-8D15-2BA438002346}" type="parTrans" cxnId="{5A39C3BF-17C5-4BE5-AFC6-A9CB33503FE6}">
      <dgm:prSet/>
      <dgm:spPr/>
      <dgm:t>
        <a:bodyPr/>
        <a:lstStyle/>
        <a:p>
          <a:endParaRPr lang="fr-FR"/>
        </a:p>
      </dgm:t>
    </dgm:pt>
    <dgm:pt modelId="{D9AABD0C-43D9-45CD-8724-15589479E186}" type="pres">
      <dgm:prSet presAssocID="{9038C7EF-D116-4055-B34F-8FB16A5388C8}" presName="Name0" presStyleCnt="0">
        <dgm:presLayoutVars>
          <dgm:dir/>
          <dgm:animLvl val="lvl"/>
          <dgm:resizeHandles val="exact"/>
        </dgm:presLayoutVars>
      </dgm:prSet>
      <dgm:spPr/>
    </dgm:pt>
    <dgm:pt modelId="{2AF061D1-7E49-4234-8854-1B6204464A5D}" type="pres">
      <dgm:prSet presAssocID="{B98C4309-7B17-4725-A8ED-BAD39253DEB4}" presName="parTxOnly" presStyleLbl="node1" presStyleIdx="0" presStyleCnt="6" custLinFactNeighborY="-46593">
        <dgm:presLayoutVars>
          <dgm:chMax val="0"/>
          <dgm:chPref val="0"/>
          <dgm:bulletEnabled val="1"/>
        </dgm:presLayoutVars>
      </dgm:prSet>
      <dgm:spPr/>
    </dgm:pt>
    <dgm:pt modelId="{5A248000-28B1-4EC8-9E40-DB53F993427E}" type="pres">
      <dgm:prSet presAssocID="{D3884C97-2DEB-4C9C-8713-0E8F922CA7E8}" presName="parTxOnlySpace" presStyleCnt="0"/>
      <dgm:spPr/>
    </dgm:pt>
    <dgm:pt modelId="{4C34CDD8-82E7-4085-8A5E-4F0B4B2BDC8A}" type="pres">
      <dgm:prSet presAssocID="{AD551121-0E84-438B-8825-F6FC3C8C5C8C}" presName="parTxOnly" presStyleLbl="node1" presStyleIdx="1" presStyleCnt="6" custLinFactNeighborX="-9597" custLinFactNeighborY="-2912">
        <dgm:presLayoutVars>
          <dgm:chMax val="0"/>
          <dgm:chPref val="0"/>
          <dgm:bulletEnabled val="1"/>
        </dgm:presLayoutVars>
      </dgm:prSet>
      <dgm:spPr/>
    </dgm:pt>
    <dgm:pt modelId="{C5FBDA57-3A50-4850-8920-6374EFE7194E}" type="pres">
      <dgm:prSet presAssocID="{DC8DA6E0-AF15-4114-B1A7-8814949A2FFE}" presName="parTxOnlySpace" presStyleCnt="0"/>
      <dgm:spPr/>
    </dgm:pt>
    <dgm:pt modelId="{7A229D82-107A-4EE8-A79F-FEDCB5A73BE8}" type="pres">
      <dgm:prSet presAssocID="{6379A3F2-2530-457B-ACCC-CFF1EBCADA96}" presName="parTxOnly" presStyleLbl="node1" presStyleIdx="2" presStyleCnt="6">
        <dgm:presLayoutVars>
          <dgm:chMax val="0"/>
          <dgm:chPref val="0"/>
          <dgm:bulletEnabled val="1"/>
        </dgm:presLayoutVars>
      </dgm:prSet>
      <dgm:spPr/>
    </dgm:pt>
    <dgm:pt modelId="{107C28C9-7455-4DFB-922C-F6E0DDA0DDA9}" type="pres">
      <dgm:prSet presAssocID="{7FFCC889-0894-415E-818A-62CA5DEFB49B}" presName="parTxOnlySpace" presStyleCnt="0"/>
      <dgm:spPr/>
    </dgm:pt>
    <dgm:pt modelId="{1B802D47-C4FA-458C-895F-016E1C052A82}" type="pres">
      <dgm:prSet presAssocID="{5D833949-7FE0-404A-A987-44B67A5DF4EE}" presName="parTxOnly" presStyleLbl="node1" presStyleIdx="3" presStyleCnt="6" custLinFactNeighborX="32745" custLinFactNeighborY="1684">
        <dgm:presLayoutVars>
          <dgm:chMax val="0"/>
          <dgm:chPref val="0"/>
          <dgm:bulletEnabled val="1"/>
        </dgm:presLayoutVars>
      </dgm:prSet>
      <dgm:spPr/>
    </dgm:pt>
    <dgm:pt modelId="{12F55983-8DBA-4A6F-AF13-93A9F847E15C}" type="pres">
      <dgm:prSet presAssocID="{532A6A2E-3A32-46AA-A79E-A9B8EC5AA130}" presName="parTxOnlySpace" presStyleCnt="0"/>
      <dgm:spPr/>
    </dgm:pt>
    <dgm:pt modelId="{33231EBC-CB47-4465-BB5F-D800DCE1D376}" type="pres">
      <dgm:prSet presAssocID="{80636F99-2F72-499C-B518-7B597D887DE7}" presName="parTxOnly" presStyleLbl="node1" presStyleIdx="4" presStyleCnt="6" custLinFactNeighborX="26674" custLinFactNeighborY="-7358">
        <dgm:presLayoutVars>
          <dgm:chMax val="0"/>
          <dgm:chPref val="0"/>
          <dgm:bulletEnabled val="1"/>
        </dgm:presLayoutVars>
      </dgm:prSet>
      <dgm:spPr/>
    </dgm:pt>
    <dgm:pt modelId="{32398255-F57A-4300-B0A4-A6AB54BB5B84}" type="pres">
      <dgm:prSet presAssocID="{DE6D86BE-020C-4152-86BC-632934F5498C}" presName="parTxOnlySpace" presStyleCnt="0"/>
      <dgm:spPr/>
    </dgm:pt>
    <dgm:pt modelId="{FC7783B9-E5AA-4001-B509-C1243D6B51E8}" type="pres">
      <dgm:prSet presAssocID="{C21AB906-CFCC-4E64-8519-ABC371EC63FA}" presName="parTxOnly" presStyleLbl="node1" presStyleIdx="5" presStyleCnt="6" custLinFactNeighborY="-2559">
        <dgm:presLayoutVars>
          <dgm:chMax val="0"/>
          <dgm:chPref val="0"/>
          <dgm:bulletEnabled val="1"/>
        </dgm:presLayoutVars>
      </dgm:prSet>
      <dgm:spPr/>
    </dgm:pt>
  </dgm:ptLst>
  <dgm:cxnLst>
    <dgm:cxn modelId="{7B10C02F-7F73-4F7A-9BBD-17207C1183DB}" type="presOf" srcId="{C21AB906-CFCC-4E64-8519-ABC371EC63FA}" destId="{FC7783B9-E5AA-4001-B509-C1243D6B51E8}" srcOrd="0" destOrd="0" presId="urn:microsoft.com/office/officeart/2005/8/layout/chevron1"/>
    <dgm:cxn modelId="{2F0CF02F-D4C4-4BF6-B074-BF860228278C}" type="presOf" srcId="{6379A3F2-2530-457B-ACCC-CFF1EBCADA96}" destId="{7A229D82-107A-4EE8-A79F-FEDCB5A73BE8}" srcOrd="0" destOrd="0" presId="urn:microsoft.com/office/officeart/2005/8/layout/chevron1"/>
    <dgm:cxn modelId="{365D3E4B-36A7-48D5-82D7-790F08EAE57E}" srcId="{9038C7EF-D116-4055-B34F-8FB16A5388C8}" destId="{6379A3F2-2530-457B-ACCC-CFF1EBCADA96}" srcOrd="2" destOrd="0" parTransId="{6818D295-AFBE-404E-94EA-D869597ACB92}" sibTransId="{7FFCC889-0894-415E-818A-62CA5DEFB49B}"/>
    <dgm:cxn modelId="{A458E354-703A-4164-9BDF-1AD30B21980E}" type="presOf" srcId="{5D833949-7FE0-404A-A987-44B67A5DF4EE}" destId="{1B802D47-C4FA-458C-895F-016E1C052A82}" srcOrd="0" destOrd="0" presId="urn:microsoft.com/office/officeart/2005/8/layout/chevron1"/>
    <dgm:cxn modelId="{05228B7D-38DA-478A-A8CB-2766078EC37E}" type="presOf" srcId="{AD551121-0E84-438B-8825-F6FC3C8C5C8C}" destId="{4C34CDD8-82E7-4085-8A5E-4F0B4B2BDC8A}" srcOrd="0" destOrd="0" presId="urn:microsoft.com/office/officeart/2005/8/layout/chevron1"/>
    <dgm:cxn modelId="{422EAC88-3410-4F5D-815A-24880307F58F}" type="presOf" srcId="{9038C7EF-D116-4055-B34F-8FB16A5388C8}" destId="{D9AABD0C-43D9-45CD-8724-15589479E186}" srcOrd="0" destOrd="0" presId="urn:microsoft.com/office/officeart/2005/8/layout/chevron1"/>
    <dgm:cxn modelId="{DC7071A7-69BD-43A2-9656-537717914194}" type="presOf" srcId="{B98C4309-7B17-4725-A8ED-BAD39253DEB4}" destId="{2AF061D1-7E49-4234-8854-1B6204464A5D}" srcOrd="0" destOrd="0" presId="urn:microsoft.com/office/officeart/2005/8/layout/chevron1"/>
    <dgm:cxn modelId="{D9FB16A9-69B8-4E83-8702-7A1D00B6AF6B}" srcId="{9038C7EF-D116-4055-B34F-8FB16A5388C8}" destId="{C21AB906-CFCC-4E64-8519-ABC371EC63FA}" srcOrd="5" destOrd="0" parTransId="{CD9BB927-53C7-4B65-9092-B21E0FA0A75C}" sibTransId="{68EC8BDB-7469-463A-9A88-EC65DB9BDF8F}"/>
    <dgm:cxn modelId="{31CEAFA9-E915-4ECF-8625-2F2C66AFB9C0}" srcId="{9038C7EF-D116-4055-B34F-8FB16A5388C8}" destId="{AD551121-0E84-438B-8825-F6FC3C8C5C8C}" srcOrd="1" destOrd="0" parTransId="{1143975F-623A-4337-BFB0-65C47EDB5328}" sibTransId="{DC8DA6E0-AF15-4114-B1A7-8814949A2FFE}"/>
    <dgm:cxn modelId="{814585AD-4318-4F60-B79F-29BD98B39CA5}" type="presOf" srcId="{80636F99-2F72-499C-B518-7B597D887DE7}" destId="{33231EBC-CB47-4465-BB5F-D800DCE1D376}" srcOrd="0" destOrd="0" presId="urn:microsoft.com/office/officeart/2005/8/layout/chevron1"/>
    <dgm:cxn modelId="{5A39C3BF-17C5-4BE5-AFC6-A9CB33503FE6}" srcId="{9038C7EF-D116-4055-B34F-8FB16A5388C8}" destId="{B98C4309-7B17-4725-A8ED-BAD39253DEB4}" srcOrd="0" destOrd="0" parTransId="{6CBB19F4-56A2-47D1-8D15-2BA438002346}" sibTransId="{D3884C97-2DEB-4C9C-8713-0E8F922CA7E8}"/>
    <dgm:cxn modelId="{065324F9-73D4-473F-B3A7-B631A0088908}" srcId="{9038C7EF-D116-4055-B34F-8FB16A5388C8}" destId="{5D833949-7FE0-404A-A987-44B67A5DF4EE}" srcOrd="3" destOrd="0" parTransId="{38C59D4C-741F-447A-BB1D-721BA83B1667}" sibTransId="{532A6A2E-3A32-46AA-A79E-A9B8EC5AA130}"/>
    <dgm:cxn modelId="{7B0FDEFB-7612-41D6-AE19-0D4C38EA87EE}" srcId="{9038C7EF-D116-4055-B34F-8FB16A5388C8}" destId="{80636F99-2F72-499C-B518-7B597D887DE7}" srcOrd="4" destOrd="0" parTransId="{82912018-5D98-495D-8675-E6D32B7F41EA}" sibTransId="{DE6D86BE-020C-4152-86BC-632934F5498C}"/>
    <dgm:cxn modelId="{1C976E1D-E582-449C-9DA4-B1F0D87BB6D1}" type="presParOf" srcId="{D9AABD0C-43D9-45CD-8724-15589479E186}" destId="{2AF061D1-7E49-4234-8854-1B6204464A5D}" srcOrd="0" destOrd="0" presId="urn:microsoft.com/office/officeart/2005/8/layout/chevron1"/>
    <dgm:cxn modelId="{5295F7E9-C5B1-42A4-ABBE-B816630BB019}" type="presParOf" srcId="{D9AABD0C-43D9-45CD-8724-15589479E186}" destId="{5A248000-28B1-4EC8-9E40-DB53F993427E}" srcOrd="1" destOrd="0" presId="urn:microsoft.com/office/officeart/2005/8/layout/chevron1"/>
    <dgm:cxn modelId="{05251BFA-6817-4E2B-8706-ABC6705ADD16}" type="presParOf" srcId="{D9AABD0C-43D9-45CD-8724-15589479E186}" destId="{4C34CDD8-82E7-4085-8A5E-4F0B4B2BDC8A}" srcOrd="2" destOrd="0" presId="urn:microsoft.com/office/officeart/2005/8/layout/chevron1"/>
    <dgm:cxn modelId="{A0097DF8-3122-41D0-A61C-57B41E110B9D}" type="presParOf" srcId="{D9AABD0C-43D9-45CD-8724-15589479E186}" destId="{C5FBDA57-3A50-4850-8920-6374EFE7194E}" srcOrd="3" destOrd="0" presId="urn:microsoft.com/office/officeart/2005/8/layout/chevron1"/>
    <dgm:cxn modelId="{772BDD34-1913-49F2-827A-C2D796660A36}" type="presParOf" srcId="{D9AABD0C-43D9-45CD-8724-15589479E186}" destId="{7A229D82-107A-4EE8-A79F-FEDCB5A73BE8}" srcOrd="4" destOrd="0" presId="urn:microsoft.com/office/officeart/2005/8/layout/chevron1"/>
    <dgm:cxn modelId="{674E6B74-B85E-4134-92EB-7A7CD0930BDE}" type="presParOf" srcId="{D9AABD0C-43D9-45CD-8724-15589479E186}" destId="{107C28C9-7455-4DFB-922C-F6E0DDA0DDA9}" srcOrd="5" destOrd="0" presId="urn:microsoft.com/office/officeart/2005/8/layout/chevron1"/>
    <dgm:cxn modelId="{658D8E3B-BDA8-487B-B925-78DF995A982C}" type="presParOf" srcId="{D9AABD0C-43D9-45CD-8724-15589479E186}" destId="{1B802D47-C4FA-458C-895F-016E1C052A82}" srcOrd="6" destOrd="0" presId="urn:microsoft.com/office/officeart/2005/8/layout/chevron1"/>
    <dgm:cxn modelId="{2651D7C1-2E1D-46FD-BFF4-5E75000580D4}" type="presParOf" srcId="{D9AABD0C-43D9-45CD-8724-15589479E186}" destId="{12F55983-8DBA-4A6F-AF13-93A9F847E15C}" srcOrd="7" destOrd="0" presId="urn:microsoft.com/office/officeart/2005/8/layout/chevron1"/>
    <dgm:cxn modelId="{BB9FB107-BE11-4682-B1EF-F3B2606801C1}" type="presParOf" srcId="{D9AABD0C-43D9-45CD-8724-15589479E186}" destId="{33231EBC-CB47-4465-BB5F-D800DCE1D376}" srcOrd="8" destOrd="0" presId="urn:microsoft.com/office/officeart/2005/8/layout/chevron1"/>
    <dgm:cxn modelId="{50AC24A9-0A0F-46A0-BFC7-665BE76511BA}" type="presParOf" srcId="{D9AABD0C-43D9-45CD-8724-15589479E186}" destId="{32398255-F57A-4300-B0A4-A6AB54BB5B84}" srcOrd="9" destOrd="0" presId="urn:microsoft.com/office/officeart/2005/8/layout/chevron1"/>
    <dgm:cxn modelId="{AC7AFE35-D118-4180-8200-40A2336FB285}" type="presParOf" srcId="{D9AABD0C-43D9-45CD-8724-15589479E186}" destId="{FC7783B9-E5AA-4001-B509-C1243D6B51E8}" srcOrd="1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76219E-47B4-4A6B-89DA-0A98E34D5C46}" type="doc">
      <dgm:prSet loTypeId="urn:microsoft.com/office/officeart/2005/8/layout/venn1" loCatId="relationship" qsTypeId="urn:microsoft.com/office/officeart/2005/8/quickstyle/simple1" qsCatId="simple" csTypeId="urn:microsoft.com/office/officeart/2005/8/colors/accent1_2" csCatId="accent1" phldr="1"/>
      <dgm:spPr/>
    </dgm:pt>
    <dgm:pt modelId="{6B221D80-98D7-4F79-9772-F4AB49758412}" type="pres">
      <dgm:prSet presAssocID="{B576219E-47B4-4A6B-89DA-0A98E34D5C46}" presName="compositeShape" presStyleCnt="0">
        <dgm:presLayoutVars>
          <dgm:chMax val="7"/>
          <dgm:dir/>
          <dgm:resizeHandles val="exact"/>
        </dgm:presLayoutVars>
      </dgm:prSet>
      <dgm:spPr/>
    </dgm:pt>
  </dgm:ptLst>
  <dgm:cxnLst>
    <dgm:cxn modelId="{9F8DFF68-01C1-47C7-837E-C475F599B3C2}" type="presOf" srcId="{B576219E-47B4-4A6B-89DA-0A98E34D5C46}" destId="{6B221D80-98D7-4F79-9772-F4AB49758412}"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D90B2EF-ECE2-4C83-A55A-742E603BB515}" type="doc">
      <dgm:prSet loTypeId="urn:microsoft.com/office/officeart/2005/8/layout/venn1" loCatId="relationship" qsTypeId="urn:microsoft.com/office/officeart/2005/8/quickstyle/simple1" qsCatId="simple" csTypeId="urn:microsoft.com/office/officeart/2005/8/colors/colorful2" csCatId="colorful" phldr="1"/>
      <dgm:spPr/>
    </dgm:pt>
    <dgm:pt modelId="{161822DA-61E7-44ED-A068-5AADFF51707A}">
      <dgm:prSet phldrT="[Texte]" custT="1"/>
      <dgm:spPr/>
      <dgm:t>
        <a:bodyPr/>
        <a:lstStyle/>
        <a:p>
          <a:r>
            <a:rPr lang="fr-FR" sz="2000" b="1" dirty="0">
              <a:solidFill>
                <a:srgbClr val="C00000"/>
              </a:solidFill>
            </a:rPr>
            <a:t>Améliorations techniques</a:t>
          </a:r>
        </a:p>
      </dgm:t>
    </dgm:pt>
    <dgm:pt modelId="{A51049BB-7E5E-4685-98FD-58452739641C}" type="parTrans" cxnId="{E7D6ADA9-0E68-4BAD-8703-83F11132785F}">
      <dgm:prSet/>
      <dgm:spPr/>
      <dgm:t>
        <a:bodyPr/>
        <a:lstStyle/>
        <a:p>
          <a:endParaRPr lang="fr-FR"/>
        </a:p>
      </dgm:t>
    </dgm:pt>
    <dgm:pt modelId="{DE829E0F-4F35-470C-A69E-C73B874E0EDC}" type="sibTrans" cxnId="{E7D6ADA9-0E68-4BAD-8703-83F11132785F}">
      <dgm:prSet/>
      <dgm:spPr/>
      <dgm:t>
        <a:bodyPr/>
        <a:lstStyle/>
        <a:p>
          <a:endParaRPr lang="fr-FR"/>
        </a:p>
      </dgm:t>
    </dgm:pt>
    <dgm:pt modelId="{D53361DB-474E-4E9F-9F4C-4DE99E8FAF75}">
      <dgm:prSet phldrT="[Texte]" custT="1"/>
      <dgm:spPr/>
      <dgm:t>
        <a:bodyPr/>
        <a:lstStyle/>
        <a:p>
          <a:r>
            <a:rPr lang="fr-FR" sz="2000" b="1" dirty="0">
              <a:solidFill>
                <a:schemeClr val="bg2">
                  <a:lumMod val="25000"/>
                </a:schemeClr>
              </a:solidFill>
            </a:rPr>
            <a:t>Améliorations économiques</a:t>
          </a:r>
        </a:p>
      </dgm:t>
    </dgm:pt>
    <dgm:pt modelId="{E24C3AD3-8D2F-4B94-8668-D37204286486}" type="parTrans" cxnId="{6622886E-4BF7-430B-B4B8-B459B0C39730}">
      <dgm:prSet/>
      <dgm:spPr/>
      <dgm:t>
        <a:bodyPr/>
        <a:lstStyle/>
        <a:p>
          <a:endParaRPr lang="fr-FR"/>
        </a:p>
      </dgm:t>
    </dgm:pt>
    <dgm:pt modelId="{EDFD3998-42EF-42CB-8F36-1F4B4AD8FD3D}" type="sibTrans" cxnId="{6622886E-4BF7-430B-B4B8-B459B0C39730}">
      <dgm:prSet/>
      <dgm:spPr/>
      <dgm:t>
        <a:bodyPr/>
        <a:lstStyle/>
        <a:p>
          <a:endParaRPr lang="fr-FR"/>
        </a:p>
      </dgm:t>
    </dgm:pt>
    <dgm:pt modelId="{E0E6A0F2-AA52-43A4-A986-1D772307F2FE}">
      <dgm:prSet phldrT="[Texte]" custT="1"/>
      <dgm:spPr/>
      <dgm:t>
        <a:bodyPr/>
        <a:lstStyle/>
        <a:p>
          <a:r>
            <a:rPr lang="fr-FR" sz="2000" b="1" dirty="0">
              <a:solidFill>
                <a:schemeClr val="accent3">
                  <a:lumMod val="50000"/>
                </a:schemeClr>
              </a:solidFill>
            </a:rPr>
            <a:t>Améliorations environnementales</a:t>
          </a:r>
        </a:p>
      </dgm:t>
    </dgm:pt>
    <dgm:pt modelId="{567A4111-6301-40F5-B0B0-76BACA33EBF6}" type="parTrans" cxnId="{D2ECC8C5-CBFA-417B-A3F6-0EEF8787699E}">
      <dgm:prSet/>
      <dgm:spPr/>
      <dgm:t>
        <a:bodyPr/>
        <a:lstStyle/>
        <a:p>
          <a:endParaRPr lang="fr-FR"/>
        </a:p>
      </dgm:t>
    </dgm:pt>
    <dgm:pt modelId="{42FBEC82-2BA6-4E80-B3EA-F3709ECA0462}" type="sibTrans" cxnId="{D2ECC8C5-CBFA-417B-A3F6-0EEF8787699E}">
      <dgm:prSet/>
      <dgm:spPr/>
      <dgm:t>
        <a:bodyPr/>
        <a:lstStyle/>
        <a:p>
          <a:endParaRPr lang="fr-FR"/>
        </a:p>
      </dgm:t>
    </dgm:pt>
    <dgm:pt modelId="{B154E759-1ADB-4CF6-AF01-AFFEF3CBF7D2}" type="pres">
      <dgm:prSet presAssocID="{DD90B2EF-ECE2-4C83-A55A-742E603BB515}" presName="compositeShape" presStyleCnt="0">
        <dgm:presLayoutVars>
          <dgm:chMax val="7"/>
          <dgm:dir/>
          <dgm:resizeHandles val="exact"/>
        </dgm:presLayoutVars>
      </dgm:prSet>
      <dgm:spPr/>
    </dgm:pt>
    <dgm:pt modelId="{B5B888AE-EF30-48CF-AB84-208CEF3B62FA}" type="pres">
      <dgm:prSet presAssocID="{161822DA-61E7-44ED-A068-5AADFF51707A}" presName="circ1" presStyleLbl="vennNode1" presStyleIdx="0" presStyleCnt="3" custScaleX="144017" custLinFactNeighborX="6615" custLinFactNeighborY="3420"/>
      <dgm:spPr/>
    </dgm:pt>
    <dgm:pt modelId="{DEB47856-186E-4778-9145-3C53C00C2854}" type="pres">
      <dgm:prSet presAssocID="{161822DA-61E7-44ED-A068-5AADFF51707A}" presName="circ1Tx" presStyleLbl="revTx" presStyleIdx="0" presStyleCnt="0">
        <dgm:presLayoutVars>
          <dgm:chMax val="0"/>
          <dgm:chPref val="0"/>
          <dgm:bulletEnabled val="1"/>
        </dgm:presLayoutVars>
      </dgm:prSet>
      <dgm:spPr/>
    </dgm:pt>
    <dgm:pt modelId="{8C4C1047-5B31-438C-9340-1036A0C646C6}" type="pres">
      <dgm:prSet presAssocID="{D53361DB-474E-4E9F-9F4C-4DE99E8FAF75}" presName="circ2" presStyleLbl="vennNode1" presStyleIdx="1" presStyleCnt="3" custScaleX="130562"/>
      <dgm:spPr/>
    </dgm:pt>
    <dgm:pt modelId="{D0ADF538-77EA-4F93-B8B6-1EA838947E8F}" type="pres">
      <dgm:prSet presAssocID="{D53361DB-474E-4E9F-9F4C-4DE99E8FAF75}" presName="circ2Tx" presStyleLbl="revTx" presStyleIdx="0" presStyleCnt="0">
        <dgm:presLayoutVars>
          <dgm:chMax val="0"/>
          <dgm:chPref val="0"/>
          <dgm:bulletEnabled val="1"/>
        </dgm:presLayoutVars>
      </dgm:prSet>
      <dgm:spPr/>
    </dgm:pt>
    <dgm:pt modelId="{022BB97C-996C-45D4-881E-F7614B5CB23A}" type="pres">
      <dgm:prSet presAssocID="{E0E6A0F2-AA52-43A4-A986-1D772307F2FE}" presName="circ3" presStyleLbl="vennNode1" presStyleIdx="2" presStyleCnt="3" custScaleX="131499" custLinFactNeighborX="-17705" custLinFactNeighborY="-4935"/>
      <dgm:spPr/>
    </dgm:pt>
    <dgm:pt modelId="{C3B5DA8A-6140-4564-BDD1-BE367287917B}" type="pres">
      <dgm:prSet presAssocID="{E0E6A0F2-AA52-43A4-A986-1D772307F2FE}" presName="circ3Tx" presStyleLbl="revTx" presStyleIdx="0" presStyleCnt="0">
        <dgm:presLayoutVars>
          <dgm:chMax val="0"/>
          <dgm:chPref val="0"/>
          <dgm:bulletEnabled val="1"/>
        </dgm:presLayoutVars>
      </dgm:prSet>
      <dgm:spPr/>
    </dgm:pt>
  </dgm:ptLst>
  <dgm:cxnLst>
    <dgm:cxn modelId="{24093345-FC6C-46F8-9BE2-35F8A6998B06}" type="presOf" srcId="{DD90B2EF-ECE2-4C83-A55A-742E603BB515}" destId="{B154E759-1ADB-4CF6-AF01-AFFEF3CBF7D2}" srcOrd="0" destOrd="0" presId="urn:microsoft.com/office/officeart/2005/8/layout/venn1"/>
    <dgm:cxn modelId="{6622886E-4BF7-430B-B4B8-B459B0C39730}" srcId="{DD90B2EF-ECE2-4C83-A55A-742E603BB515}" destId="{D53361DB-474E-4E9F-9F4C-4DE99E8FAF75}" srcOrd="1" destOrd="0" parTransId="{E24C3AD3-8D2F-4B94-8668-D37204286486}" sibTransId="{EDFD3998-42EF-42CB-8F36-1F4B4AD8FD3D}"/>
    <dgm:cxn modelId="{07F04B70-9DFF-4D51-B871-9E2C782A8064}" type="presOf" srcId="{161822DA-61E7-44ED-A068-5AADFF51707A}" destId="{B5B888AE-EF30-48CF-AB84-208CEF3B62FA}" srcOrd="0" destOrd="0" presId="urn:microsoft.com/office/officeart/2005/8/layout/venn1"/>
    <dgm:cxn modelId="{09418F52-55D9-4E00-B565-4AEC867896E7}" type="presOf" srcId="{161822DA-61E7-44ED-A068-5AADFF51707A}" destId="{DEB47856-186E-4778-9145-3C53C00C2854}" srcOrd="1" destOrd="0" presId="urn:microsoft.com/office/officeart/2005/8/layout/venn1"/>
    <dgm:cxn modelId="{CC7BF35A-520F-426B-868A-1A23DD4DB6DB}" type="presOf" srcId="{E0E6A0F2-AA52-43A4-A986-1D772307F2FE}" destId="{C3B5DA8A-6140-4564-BDD1-BE367287917B}" srcOrd="1" destOrd="0" presId="urn:microsoft.com/office/officeart/2005/8/layout/venn1"/>
    <dgm:cxn modelId="{FCAC7688-47ED-41E9-9336-C0F9315EDF96}" type="presOf" srcId="{E0E6A0F2-AA52-43A4-A986-1D772307F2FE}" destId="{022BB97C-996C-45D4-881E-F7614B5CB23A}" srcOrd="0" destOrd="0" presId="urn:microsoft.com/office/officeart/2005/8/layout/venn1"/>
    <dgm:cxn modelId="{5D1C53A7-3E44-4634-AE55-C63A48E0F621}" type="presOf" srcId="{D53361DB-474E-4E9F-9F4C-4DE99E8FAF75}" destId="{8C4C1047-5B31-438C-9340-1036A0C646C6}" srcOrd="0" destOrd="0" presId="urn:microsoft.com/office/officeart/2005/8/layout/venn1"/>
    <dgm:cxn modelId="{E7D6ADA9-0E68-4BAD-8703-83F11132785F}" srcId="{DD90B2EF-ECE2-4C83-A55A-742E603BB515}" destId="{161822DA-61E7-44ED-A068-5AADFF51707A}" srcOrd="0" destOrd="0" parTransId="{A51049BB-7E5E-4685-98FD-58452739641C}" sibTransId="{DE829E0F-4F35-470C-A69E-C73B874E0EDC}"/>
    <dgm:cxn modelId="{8EF4DEC2-46DA-40B6-996C-0FC9C062D003}" type="presOf" srcId="{D53361DB-474E-4E9F-9F4C-4DE99E8FAF75}" destId="{D0ADF538-77EA-4F93-B8B6-1EA838947E8F}" srcOrd="1" destOrd="0" presId="urn:microsoft.com/office/officeart/2005/8/layout/venn1"/>
    <dgm:cxn modelId="{D2ECC8C5-CBFA-417B-A3F6-0EEF8787699E}" srcId="{DD90B2EF-ECE2-4C83-A55A-742E603BB515}" destId="{E0E6A0F2-AA52-43A4-A986-1D772307F2FE}" srcOrd="2" destOrd="0" parTransId="{567A4111-6301-40F5-B0B0-76BACA33EBF6}" sibTransId="{42FBEC82-2BA6-4E80-B3EA-F3709ECA0462}"/>
    <dgm:cxn modelId="{6F336DA5-42F2-4C0D-ABBE-FAED12EA240E}" type="presParOf" srcId="{B154E759-1ADB-4CF6-AF01-AFFEF3CBF7D2}" destId="{B5B888AE-EF30-48CF-AB84-208CEF3B62FA}" srcOrd="0" destOrd="0" presId="urn:microsoft.com/office/officeart/2005/8/layout/venn1"/>
    <dgm:cxn modelId="{2F646DF6-70F8-4624-8344-2C212BEDBAE6}" type="presParOf" srcId="{B154E759-1ADB-4CF6-AF01-AFFEF3CBF7D2}" destId="{DEB47856-186E-4778-9145-3C53C00C2854}" srcOrd="1" destOrd="0" presId="urn:microsoft.com/office/officeart/2005/8/layout/venn1"/>
    <dgm:cxn modelId="{B12FE833-BFCB-4893-AA22-7CAD65537BD3}" type="presParOf" srcId="{B154E759-1ADB-4CF6-AF01-AFFEF3CBF7D2}" destId="{8C4C1047-5B31-438C-9340-1036A0C646C6}" srcOrd="2" destOrd="0" presId="urn:microsoft.com/office/officeart/2005/8/layout/venn1"/>
    <dgm:cxn modelId="{A10C9ABD-0AFA-4956-B21D-3C20CC81BA89}" type="presParOf" srcId="{B154E759-1ADB-4CF6-AF01-AFFEF3CBF7D2}" destId="{D0ADF538-77EA-4F93-B8B6-1EA838947E8F}" srcOrd="3" destOrd="0" presId="urn:microsoft.com/office/officeart/2005/8/layout/venn1"/>
    <dgm:cxn modelId="{A516B82F-3340-4E5E-A8DC-C48319C848C8}" type="presParOf" srcId="{B154E759-1ADB-4CF6-AF01-AFFEF3CBF7D2}" destId="{022BB97C-996C-45D4-881E-F7614B5CB23A}" srcOrd="4" destOrd="0" presId="urn:microsoft.com/office/officeart/2005/8/layout/venn1"/>
    <dgm:cxn modelId="{00EF1276-7B91-467A-AE8C-46B70D8D51A2}" type="presParOf" srcId="{B154E759-1ADB-4CF6-AF01-AFFEF3CBF7D2}" destId="{C3B5DA8A-6140-4564-BDD1-BE367287917B}" srcOrd="5" destOrd="0" presId="urn:microsoft.com/office/officeart/2005/8/layout/ven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F061D1-7E49-4234-8854-1B6204464A5D}">
      <dsp:nvSpPr>
        <dsp:cNvPr id="0" name=""/>
        <dsp:cNvSpPr/>
      </dsp:nvSpPr>
      <dsp:spPr>
        <a:xfrm>
          <a:off x="5956" y="0"/>
          <a:ext cx="2215852" cy="365125"/>
        </a:xfrm>
        <a:prstGeom prst="chevron">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EMPREINTE CARBONE</a:t>
          </a:r>
        </a:p>
      </dsp:txBody>
      <dsp:txXfrm>
        <a:off x="188519" y="0"/>
        <a:ext cx="1850727" cy="365125"/>
      </dsp:txXfrm>
    </dsp:sp>
    <dsp:sp modelId="{4C34CDD8-82E7-4085-8A5E-4F0B4B2BDC8A}">
      <dsp:nvSpPr>
        <dsp:cNvPr id="0" name=""/>
        <dsp:cNvSpPr/>
      </dsp:nvSpPr>
      <dsp:spPr>
        <a:xfrm>
          <a:off x="1978958"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PARCOURS DE PROGRÈS</a:t>
          </a:r>
        </a:p>
      </dsp:txBody>
      <dsp:txXfrm>
        <a:off x="2161521" y="0"/>
        <a:ext cx="1850727" cy="365125"/>
      </dsp:txXfrm>
    </dsp:sp>
    <dsp:sp modelId="{7A229D82-107A-4EE8-A79F-FEDCB5A73BE8}">
      <dsp:nvSpPr>
        <dsp:cNvPr id="0" name=""/>
        <dsp:cNvSpPr/>
      </dsp:nvSpPr>
      <dsp:spPr>
        <a:xfrm>
          <a:off x="3994491"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MARCHÉ DU CARBONE</a:t>
          </a:r>
        </a:p>
      </dsp:txBody>
      <dsp:txXfrm>
        <a:off x="4177054" y="0"/>
        <a:ext cx="1850727" cy="365125"/>
      </dsp:txXfrm>
    </dsp:sp>
    <dsp:sp modelId="{1B802D47-C4FA-458C-895F-016E1C052A82}">
      <dsp:nvSpPr>
        <dsp:cNvPr id="0" name=""/>
        <dsp:cNvSpPr/>
      </dsp:nvSpPr>
      <dsp:spPr>
        <a:xfrm>
          <a:off x="6061317"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LEVIERS D’ACTION</a:t>
          </a:r>
        </a:p>
      </dsp:txBody>
      <dsp:txXfrm>
        <a:off x="6243880" y="0"/>
        <a:ext cx="1850727" cy="365125"/>
      </dsp:txXfrm>
    </dsp:sp>
    <dsp:sp modelId="{33231EBC-CB47-4465-BB5F-D800DCE1D376}">
      <dsp:nvSpPr>
        <dsp:cNvPr id="0" name=""/>
        <dsp:cNvSpPr/>
      </dsp:nvSpPr>
      <dsp:spPr>
        <a:xfrm>
          <a:off x="8042132"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OUTILS</a:t>
          </a:r>
        </a:p>
      </dsp:txBody>
      <dsp:txXfrm>
        <a:off x="8224695" y="0"/>
        <a:ext cx="1850727" cy="365125"/>
      </dsp:txXfrm>
    </dsp:sp>
    <dsp:sp modelId="{FC7783B9-E5AA-4001-B509-C1243D6B51E8}">
      <dsp:nvSpPr>
        <dsp:cNvPr id="0" name=""/>
        <dsp:cNvSpPr/>
      </dsp:nvSpPr>
      <dsp:spPr>
        <a:xfrm>
          <a:off x="9977294"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PLAN D’ACTION</a:t>
          </a:r>
        </a:p>
      </dsp:txBody>
      <dsp:txXfrm>
        <a:off x="10159857" y="0"/>
        <a:ext cx="1850727" cy="3651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F061D1-7E49-4234-8854-1B6204464A5D}">
      <dsp:nvSpPr>
        <dsp:cNvPr id="0" name=""/>
        <dsp:cNvSpPr/>
      </dsp:nvSpPr>
      <dsp:spPr>
        <a:xfrm>
          <a:off x="5956" y="0"/>
          <a:ext cx="2215852" cy="365125"/>
        </a:xfrm>
        <a:prstGeom prst="chevron">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EMPREINTE CARBONE</a:t>
          </a:r>
        </a:p>
      </dsp:txBody>
      <dsp:txXfrm>
        <a:off x="188519" y="0"/>
        <a:ext cx="1850727" cy="365125"/>
      </dsp:txXfrm>
    </dsp:sp>
    <dsp:sp modelId="{4C34CDD8-82E7-4085-8A5E-4F0B4B2BDC8A}">
      <dsp:nvSpPr>
        <dsp:cNvPr id="0" name=""/>
        <dsp:cNvSpPr/>
      </dsp:nvSpPr>
      <dsp:spPr>
        <a:xfrm>
          <a:off x="1978958"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PARCOURS DE PROGRÈS</a:t>
          </a:r>
        </a:p>
      </dsp:txBody>
      <dsp:txXfrm>
        <a:off x="2161521" y="0"/>
        <a:ext cx="1850727" cy="365125"/>
      </dsp:txXfrm>
    </dsp:sp>
    <dsp:sp modelId="{7A229D82-107A-4EE8-A79F-FEDCB5A73BE8}">
      <dsp:nvSpPr>
        <dsp:cNvPr id="0" name=""/>
        <dsp:cNvSpPr/>
      </dsp:nvSpPr>
      <dsp:spPr>
        <a:xfrm>
          <a:off x="3994491"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MARCHÉ DU CARBONE</a:t>
          </a:r>
        </a:p>
      </dsp:txBody>
      <dsp:txXfrm>
        <a:off x="4177054" y="0"/>
        <a:ext cx="1850727" cy="365125"/>
      </dsp:txXfrm>
    </dsp:sp>
    <dsp:sp modelId="{1B802D47-C4FA-458C-895F-016E1C052A82}">
      <dsp:nvSpPr>
        <dsp:cNvPr id="0" name=""/>
        <dsp:cNvSpPr/>
      </dsp:nvSpPr>
      <dsp:spPr>
        <a:xfrm>
          <a:off x="6061317"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LEVIERS D’ACTION</a:t>
          </a:r>
        </a:p>
      </dsp:txBody>
      <dsp:txXfrm>
        <a:off x="6243880" y="0"/>
        <a:ext cx="1850727" cy="365125"/>
      </dsp:txXfrm>
    </dsp:sp>
    <dsp:sp modelId="{33231EBC-CB47-4465-BB5F-D800DCE1D376}">
      <dsp:nvSpPr>
        <dsp:cNvPr id="0" name=""/>
        <dsp:cNvSpPr/>
      </dsp:nvSpPr>
      <dsp:spPr>
        <a:xfrm>
          <a:off x="8042132"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OUTILS</a:t>
          </a:r>
        </a:p>
      </dsp:txBody>
      <dsp:txXfrm>
        <a:off x="8224695" y="0"/>
        <a:ext cx="1850727" cy="365125"/>
      </dsp:txXfrm>
    </dsp:sp>
    <dsp:sp modelId="{FC7783B9-E5AA-4001-B509-C1243D6B51E8}">
      <dsp:nvSpPr>
        <dsp:cNvPr id="0" name=""/>
        <dsp:cNvSpPr/>
      </dsp:nvSpPr>
      <dsp:spPr>
        <a:xfrm>
          <a:off x="9977294"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PLAN D’ACTION</a:t>
          </a:r>
        </a:p>
      </dsp:txBody>
      <dsp:txXfrm>
        <a:off x="10159857" y="0"/>
        <a:ext cx="1850727" cy="3651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888AE-EF30-48CF-AB84-208CEF3B62FA}">
      <dsp:nvSpPr>
        <dsp:cNvPr id="0" name=""/>
        <dsp:cNvSpPr/>
      </dsp:nvSpPr>
      <dsp:spPr>
        <a:xfrm>
          <a:off x="1725700" y="217387"/>
          <a:ext cx="3793319" cy="2633938"/>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rgbClr val="C00000"/>
              </a:solidFill>
            </a:rPr>
            <a:t>Améliorations techniques</a:t>
          </a:r>
        </a:p>
      </dsp:txBody>
      <dsp:txXfrm>
        <a:off x="2231476" y="678326"/>
        <a:ext cx="2781767" cy="1185272"/>
      </dsp:txXfrm>
    </dsp:sp>
    <dsp:sp modelId="{8C4C1047-5B31-438C-9340-1036A0C646C6}">
      <dsp:nvSpPr>
        <dsp:cNvPr id="0" name=""/>
        <dsp:cNvSpPr/>
      </dsp:nvSpPr>
      <dsp:spPr>
        <a:xfrm>
          <a:off x="2679076" y="1773518"/>
          <a:ext cx="3438922" cy="2633938"/>
        </a:xfrm>
        <a:prstGeom prst="ellipse">
          <a:avLst/>
        </a:prstGeom>
        <a:solidFill>
          <a:schemeClr val="accent2">
            <a:alpha val="50000"/>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bg2">
                  <a:lumMod val="25000"/>
                </a:schemeClr>
              </a:solidFill>
            </a:rPr>
            <a:t>Améliorations économiques</a:t>
          </a:r>
        </a:p>
      </dsp:txBody>
      <dsp:txXfrm>
        <a:off x="3730814" y="2453952"/>
        <a:ext cx="2063353" cy="1448666"/>
      </dsp:txXfrm>
    </dsp:sp>
    <dsp:sp modelId="{022BB97C-996C-45D4-881E-F7614B5CB23A}">
      <dsp:nvSpPr>
        <dsp:cNvPr id="0" name=""/>
        <dsp:cNvSpPr/>
      </dsp:nvSpPr>
      <dsp:spPr>
        <a:xfrm>
          <a:off x="299572" y="1643533"/>
          <a:ext cx="3463602" cy="2633938"/>
        </a:xfrm>
        <a:prstGeom prst="ellipse">
          <a:avLst/>
        </a:prstGeom>
        <a:solidFill>
          <a:schemeClr val="accent2">
            <a:alpha val="50000"/>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accent3">
                  <a:lumMod val="50000"/>
                </a:schemeClr>
              </a:solidFill>
            </a:rPr>
            <a:t>Améliorations environnementales</a:t>
          </a:r>
        </a:p>
      </dsp:txBody>
      <dsp:txXfrm>
        <a:off x="625728" y="2323967"/>
        <a:ext cx="2078161" cy="144866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E77033-3050-4E59-A758-1337526A9EBF}" type="datetimeFigureOut">
              <a:rPr lang="fr-FR" smtClean="0"/>
              <a:t>27/01/2025</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84C0FB-E445-4526-9127-51C49D3B5CB1}" type="slidenum">
              <a:rPr lang="fr-FR" smtClean="0"/>
              <a:t>‹N°›</a:t>
            </a:fld>
            <a:endParaRPr lang="fr-FR"/>
          </a:p>
        </p:txBody>
      </p:sp>
    </p:spTree>
    <p:extLst>
      <p:ext uri="{BB962C8B-B14F-4D97-AF65-F5344CB8AC3E}">
        <p14:creationId xmlns:p14="http://schemas.microsoft.com/office/powerpoint/2010/main" val="3004019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776D11-38F9-4548-B49D-0E19F03172B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03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Plan de travail de la journée</a:t>
            </a:r>
          </a:p>
        </p:txBody>
      </p:sp>
      <p:sp>
        <p:nvSpPr>
          <p:cNvPr id="4" name="Espace réservé du numéro de diapositive 3"/>
          <p:cNvSpPr>
            <a:spLocks noGrp="1"/>
          </p:cNvSpPr>
          <p:nvPr>
            <p:ph type="sldNum" sz="quarter" idx="10"/>
          </p:nvPr>
        </p:nvSpPr>
        <p:spPr/>
        <p:txBody>
          <a:bodyPr/>
          <a:lstStyle/>
          <a:p>
            <a:fld id="{2CE47506-18E4-49C2-AD86-914873885108}" type="slidenum">
              <a:rPr lang="fr-FR" smtClean="0">
                <a:solidFill>
                  <a:prstClr val="black"/>
                </a:solidFill>
              </a:rPr>
              <a:pPr/>
              <a:t>3</a:t>
            </a:fld>
            <a:endParaRPr lang="fr-FR">
              <a:solidFill>
                <a:prstClr val="black"/>
              </a:solidFill>
            </a:endParaRPr>
          </a:p>
        </p:txBody>
      </p:sp>
    </p:spTree>
    <p:extLst>
      <p:ext uri="{BB962C8B-B14F-4D97-AF65-F5344CB8AC3E}">
        <p14:creationId xmlns:p14="http://schemas.microsoft.com/office/powerpoint/2010/main" val="3089650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Plan de travail de la journée</a:t>
            </a:r>
          </a:p>
        </p:txBody>
      </p:sp>
      <p:sp>
        <p:nvSpPr>
          <p:cNvPr id="4" name="Espace réservé du numéro de diapositive 3"/>
          <p:cNvSpPr>
            <a:spLocks noGrp="1"/>
          </p:cNvSpPr>
          <p:nvPr>
            <p:ph type="sldNum" sz="quarter" idx="10"/>
          </p:nvPr>
        </p:nvSpPr>
        <p:spPr/>
        <p:txBody>
          <a:bodyPr/>
          <a:lstStyle/>
          <a:p>
            <a:fld id="{2CE47506-18E4-49C2-AD86-914873885108}" type="slidenum">
              <a:rPr lang="fr-FR" smtClean="0">
                <a:solidFill>
                  <a:prstClr val="black"/>
                </a:solidFill>
              </a:rPr>
              <a:pPr/>
              <a:t>4</a:t>
            </a:fld>
            <a:endParaRPr lang="fr-FR">
              <a:solidFill>
                <a:prstClr val="black"/>
              </a:solidFill>
            </a:endParaRPr>
          </a:p>
        </p:txBody>
      </p:sp>
    </p:spTree>
    <p:extLst>
      <p:ext uri="{BB962C8B-B14F-4D97-AF65-F5344CB8AC3E}">
        <p14:creationId xmlns:p14="http://schemas.microsoft.com/office/powerpoint/2010/main" val="2139072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Cercle des prénoms: demander aux personnes de former un cercle debout en se classant par ordre alphabétique, de A à Z. Puis, en commençant par le début de l’alphabet, </a:t>
            </a:r>
            <a:r>
              <a:rPr lang="fr-FR" dirty="0" err="1"/>
              <a:t>chacun·e</a:t>
            </a:r>
            <a:r>
              <a:rPr lang="fr-FR" dirty="0"/>
              <a:t> donne son prénom au groupe. On peut ensuite proposer un second tour en disant le prénom de son ou sa </a:t>
            </a:r>
            <a:r>
              <a:rPr lang="fr-FR" dirty="0" err="1"/>
              <a:t>voisin·e</a:t>
            </a:r>
            <a:r>
              <a:rPr lang="fr-FR" dirty="0"/>
              <a:t> de gauche, puis de son ou sa </a:t>
            </a:r>
            <a:r>
              <a:rPr lang="fr-FR" dirty="0" err="1"/>
              <a:t>voisin·e</a:t>
            </a:r>
            <a:r>
              <a:rPr lang="fr-FR" dirty="0"/>
              <a:t> de droite.</a:t>
            </a:r>
          </a:p>
          <a:p>
            <a:endParaRPr lang="fr-FR" dirty="0"/>
          </a:p>
          <a:p>
            <a:r>
              <a:rPr lang="fr-FR" dirty="0"/>
              <a:t>Tour</a:t>
            </a:r>
            <a:r>
              <a:rPr lang="fr-FR" baseline="0" dirty="0"/>
              <a:t> de table : f</a:t>
            </a:r>
            <a:r>
              <a:rPr lang="fr-FR" dirty="0"/>
              <a:t>aire un nuage de mots collaboratif en direct, et y revenir au fil de la présentation. </a:t>
            </a:r>
          </a:p>
          <a:p>
            <a:endParaRPr lang="fr-FR" dirty="0"/>
          </a:p>
          <a:p>
            <a:r>
              <a:rPr lang="fr-FR" dirty="0" err="1"/>
              <a:t>N</a:t>
            </a:r>
            <a:r>
              <a:rPr lang="fr-FR" baseline="0" dirty="0" err="1"/>
              <a:t>osgestesclimats</a:t>
            </a:r>
            <a:r>
              <a:rPr lang="fr-FR" baseline="0" dirty="0"/>
              <a:t> : possible de faire le test en collectif si chacun est équipé d’un PC, avec visualisation des résultats du groupe. Sinon, test à dérouler en s’accordant sur une réponse collective.</a:t>
            </a:r>
            <a:endParaRPr lang="fr-FR" dirty="0"/>
          </a:p>
        </p:txBody>
      </p:sp>
      <p:sp>
        <p:nvSpPr>
          <p:cNvPr id="4" name="Espace réservé du pied de page 3"/>
          <p:cNvSpPr>
            <a:spLocks noGrp="1"/>
          </p:cNvSpPr>
          <p:nvPr>
            <p:ph type="ftr" sz="quarter" idx="10"/>
          </p:nvPr>
        </p:nvSpPr>
        <p:spPr/>
        <p:txBody>
          <a:bodyPr/>
          <a:lstStyle/>
          <a:p>
            <a:endParaRPr lang="fr-FR">
              <a:solidFill>
                <a:prstClr val="black"/>
              </a:solidFill>
            </a:endParaRPr>
          </a:p>
        </p:txBody>
      </p:sp>
      <p:sp>
        <p:nvSpPr>
          <p:cNvPr id="5" name="Espace réservé du numéro de diapositive 4"/>
          <p:cNvSpPr>
            <a:spLocks noGrp="1"/>
          </p:cNvSpPr>
          <p:nvPr>
            <p:ph type="sldNum" sz="quarter" idx="11"/>
          </p:nvPr>
        </p:nvSpPr>
        <p:spPr/>
        <p:txBody>
          <a:bodyPr/>
          <a:lstStyle/>
          <a:p>
            <a:fld id="{7E176DCD-192A-9547-89C8-5AC206620F6C}" type="slidenum">
              <a:rPr lang="fr-FR" smtClean="0">
                <a:solidFill>
                  <a:prstClr val="black"/>
                </a:solidFill>
              </a:rPr>
              <a:pPr/>
              <a:t>5</a:t>
            </a:fld>
            <a:endParaRPr lang="fr-FR">
              <a:solidFill>
                <a:prstClr val="black"/>
              </a:solidFill>
            </a:endParaRPr>
          </a:p>
        </p:txBody>
      </p:sp>
      <p:sp>
        <p:nvSpPr>
          <p:cNvPr id="6" name="Espace réservé de la date 5"/>
          <p:cNvSpPr>
            <a:spLocks noGrp="1"/>
          </p:cNvSpPr>
          <p:nvPr>
            <p:ph type="dt" idx="12"/>
          </p:nvPr>
        </p:nvSpPr>
        <p:spPr/>
        <p:txBody>
          <a:bodyPr/>
          <a:lstStyle/>
          <a:p>
            <a:r>
              <a:rPr lang="fr-FR">
                <a:solidFill>
                  <a:prstClr val="black"/>
                </a:solidFill>
              </a:rPr>
              <a:t>12/01/2021</a:t>
            </a:r>
          </a:p>
        </p:txBody>
      </p:sp>
    </p:spTree>
    <p:extLst>
      <p:ext uri="{BB962C8B-B14F-4D97-AF65-F5344CB8AC3E}">
        <p14:creationId xmlns:p14="http://schemas.microsoft.com/office/powerpoint/2010/main" val="3626011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commentaires 2"/>
          <p:cNvSpPr>
            <a:spLocks noGrp="1"/>
          </p:cNvSpPr>
          <p:nvPr>
            <p:ph type="body" idx="1"/>
          </p:nvPr>
        </p:nvSpPr>
        <p:spPr/>
        <p:txBody>
          <a:bodyPr/>
          <a:lstStyle/>
          <a:p>
            <a:pPr>
              <a:buFont typeface="Arial" panose="020B0604020202020204" pitchFamily="34" charset="0"/>
              <a:buNone/>
            </a:pPr>
            <a:endParaRPr lang="fr-FR" dirty="0"/>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953914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notes 2"/>
          <p:cNvSpPr>
            <a:spLocks noGrp="1"/>
          </p:cNvSpPr>
          <p:nvPr>
            <p:ph type="body" idx="1"/>
          </p:nvPr>
        </p:nvSpPr>
        <p:spPr/>
        <p:txBody>
          <a:bodyPr/>
          <a:lstStyle/>
          <a:p>
            <a:r>
              <a:rPr lang="fr-FR" dirty="0"/>
              <a:t>https://www.carbone4.com/analyse-myco2-empreinte-carbone-moyenne-2021</a:t>
            </a:r>
          </a:p>
          <a:p>
            <a:r>
              <a:rPr lang="fr-FR" dirty="0"/>
              <a:t>Lien vers </a:t>
            </a:r>
            <a:r>
              <a:rPr lang="fr-FR"/>
              <a:t>la méthode : https://www.carbone4.com/myco2-empreinte-moyenne-evolution-methodo</a:t>
            </a:r>
            <a:endParaRPr lang="fr-FR" dirty="0"/>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3059750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a:t>
            </a:r>
            <a:r>
              <a:rPr lang="fr-FR" b="1" baseline="0" dirty="0"/>
              <a:t> : p</a:t>
            </a:r>
            <a:r>
              <a:rPr lang="fr-FR" b="1" dirty="0"/>
              <a:t>our faire le lien entre alimentation</a:t>
            </a:r>
            <a:r>
              <a:rPr lang="fr-FR" b="1" baseline="0" dirty="0"/>
              <a:t> et agriculture !</a:t>
            </a:r>
            <a:endParaRPr lang="fr-FR" b="1" dirty="0"/>
          </a:p>
          <a:p>
            <a:r>
              <a:rPr lang="fr-FR" b="0" dirty="0"/>
              <a:t>Les leviers d’action</a:t>
            </a:r>
            <a:r>
              <a:rPr lang="fr-FR" b="0" baseline="0" dirty="0"/>
              <a:t> peuvent être sujets à débat, mais l’idée est de donner de grandes lignes sans entrer dans la « polémique »:</a:t>
            </a:r>
          </a:p>
          <a:p>
            <a:pPr marL="171450" indent="-171450">
              <a:buFontTx/>
              <a:buChar char="-"/>
            </a:pPr>
            <a:r>
              <a:rPr lang="fr-FR" b="0" baseline="0" dirty="0"/>
              <a:t>Faible impact carbone = local essentiellement </a:t>
            </a:r>
          </a:p>
          <a:p>
            <a:pPr marL="171450" indent="-171450">
              <a:buFontTx/>
              <a:buChar char="-"/>
            </a:pPr>
            <a:r>
              <a:rPr lang="fr-FR" b="0" baseline="0" dirty="0"/>
              <a:t>Équilibrer = réduire la consommation de viande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+ 20% de hausse de l’empreinte carbone du</a:t>
            </a:r>
            <a:r>
              <a:rPr lang="fr-FR" sz="1200" kern="1200" baseline="0" dirty="0">
                <a:solidFill>
                  <a:schemeClr val="tx1"/>
                </a:solidFill>
                <a:effectLst/>
                <a:latin typeface="+mn-lt"/>
                <a:ea typeface="+mn-ea"/>
                <a:cs typeface="+mn-cs"/>
              </a:rPr>
              <a:t> territoire français </a:t>
            </a:r>
            <a:r>
              <a:rPr lang="fr-FR" i="0" dirty="0">
                <a:solidFill>
                  <a:prstClr val="black"/>
                </a:solidFill>
              </a:rPr>
              <a:t>entre 1995 et 2018 (mesurée sur les trois principaux gaz à effet de serre CO</a:t>
            </a:r>
            <a:r>
              <a:rPr lang="fr-FR" i="0" baseline="-25000" dirty="0">
                <a:solidFill>
                  <a:prstClr val="black"/>
                </a:solidFill>
              </a:rPr>
              <a:t>2</a:t>
            </a:r>
            <a:r>
              <a:rPr lang="fr-FR" i="0" dirty="0">
                <a:solidFill>
                  <a:prstClr val="black"/>
                </a:solidFill>
              </a:rPr>
              <a:t> - CH</a:t>
            </a:r>
            <a:r>
              <a:rPr lang="fr-FR" i="0" baseline="-25000" dirty="0">
                <a:solidFill>
                  <a:prstClr val="black"/>
                </a:solidFill>
              </a:rPr>
              <a:t>4</a:t>
            </a:r>
            <a:r>
              <a:rPr lang="fr-FR" i="0" dirty="0">
                <a:solidFill>
                  <a:prstClr val="black"/>
                </a:solidFill>
              </a:rPr>
              <a:t> - N</a:t>
            </a:r>
            <a:r>
              <a:rPr lang="fr-FR" i="0" baseline="-25000" dirty="0">
                <a:solidFill>
                  <a:prstClr val="black"/>
                </a:solidFill>
              </a:rPr>
              <a:t>2</a:t>
            </a:r>
            <a:r>
              <a:rPr lang="fr-FR" i="0" dirty="0">
                <a:solidFill>
                  <a:prstClr val="black"/>
                </a:solidFill>
              </a:rPr>
              <a:t>O), soit + 7% rapporté au nombre d’habitants (c’est </a:t>
            </a:r>
            <a:r>
              <a:rPr lang="fr-FR" sz="1200" kern="1200" dirty="0">
                <a:solidFill>
                  <a:schemeClr val="tx1"/>
                </a:solidFill>
                <a:effectLst/>
                <a:latin typeface="+mn-lt"/>
                <a:ea typeface="+mn-ea"/>
                <a:cs typeface="+mn-cs"/>
              </a:rPr>
              <a:t>du à l'augmentation des émissions liées aux importations de matières premières et de produits intermédiaires; en revanche les émissions directes comme le chauffage, la conso de carburant… ont diminué).</a:t>
            </a:r>
            <a:endParaRPr lang="fr-FR" sz="1200" kern="1200" baseline="0" dirty="0">
              <a:solidFill>
                <a:schemeClr val="tx1"/>
              </a:solidFill>
              <a:effectLst/>
              <a:latin typeface="+mn-lt"/>
              <a:ea typeface="+mn-ea"/>
              <a:cs typeface="+mn-cs"/>
            </a:endParaRPr>
          </a:p>
          <a:p>
            <a:pPr marL="0" indent="0">
              <a:buFontTx/>
              <a:buNone/>
            </a:pPr>
            <a:r>
              <a:rPr lang="fr-FR" b="0" i="1" baseline="0" dirty="0"/>
              <a:t>Source : </a:t>
            </a:r>
            <a:r>
              <a:rPr lang="fr-FR" b="0" i="1" dirty="0"/>
              <a:t>https://theshiftproject.org/wp-content/uploads/2019/03/ZEY-Combloux-16032019.pdf</a:t>
            </a:r>
          </a:p>
        </p:txBody>
      </p:sp>
      <p:sp>
        <p:nvSpPr>
          <p:cNvPr id="4" name="Espace réservé du numéro de diapositive 3"/>
          <p:cNvSpPr>
            <a:spLocks noGrp="1"/>
          </p:cNvSpPr>
          <p:nvPr>
            <p:ph type="sldNum" sz="quarter" idx="10"/>
          </p:nvPr>
        </p:nvSpPr>
        <p:spPr/>
        <p:txBody>
          <a:bodyPr/>
          <a:lstStyle/>
          <a:p>
            <a:fld id="{B70A80FB-16DB-4AA1-8022-6A7AC669A804}" type="slidenum">
              <a:rPr lang="fr-FR" smtClean="0">
                <a:solidFill>
                  <a:prstClr val="black"/>
                </a:solidFill>
              </a:rPr>
              <a:pPr/>
              <a:t>8</a:t>
            </a:fld>
            <a:endParaRPr lang="fr-FR">
              <a:solidFill>
                <a:prstClr val="black"/>
              </a:solidFill>
            </a:endParaRPr>
          </a:p>
        </p:txBody>
      </p:sp>
      <p:sp>
        <p:nvSpPr>
          <p:cNvPr id="5" name="Espace réservé de la date 4"/>
          <p:cNvSpPr>
            <a:spLocks noGrp="1"/>
          </p:cNvSpPr>
          <p:nvPr>
            <p:ph type="dt" idx="11"/>
          </p:nvPr>
        </p:nvSpPr>
        <p:spPr/>
        <p:txBody>
          <a:bodyPr/>
          <a:lstStyle/>
          <a:p>
            <a:r>
              <a:rPr lang="fr-FR">
                <a:solidFill>
                  <a:prstClr val="black"/>
                </a:solidFill>
              </a:rPr>
              <a:t>12/01/2021</a:t>
            </a:r>
          </a:p>
        </p:txBody>
      </p:sp>
    </p:spTree>
    <p:extLst>
      <p:ext uri="{BB962C8B-B14F-4D97-AF65-F5344CB8AC3E}">
        <p14:creationId xmlns:p14="http://schemas.microsoft.com/office/powerpoint/2010/main" val="918294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indent="0">
              <a:buNone/>
            </a:pPr>
            <a:r>
              <a:rPr lang="fr-FR" b="1" dirty="0"/>
              <a:t>Message : être acteur</a:t>
            </a:r>
            <a:r>
              <a:rPr lang="fr-FR" b="1" baseline="0" dirty="0"/>
              <a:t> c’est prendre en compte la nouvelle donne environnementale et trouver des solutions d’adaptation et d’atténuation au changement climatique.</a:t>
            </a:r>
            <a:endParaRPr lang="fr-FR" b="1" dirty="0"/>
          </a:p>
          <a:p>
            <a:pPr marL="0" indent="0">
              <a:buNone/>
            </a:pPr>
            <a:r>
              <a:rPr lang="fr-FR" b="1" dirty="0"/>
              <a:t>Et surtout amélioration environnementale rime souvent avec performance technique et économique</a:t>
            </a:r>
            <a:r>
              <a:rPr lang="fr-FR" b="1" baseline="0" dirty="0"/>
              <a:t> !!! </a:t>
            </a:r>
            <a:endParaRPr lang="fr-FR" dirty="0"/>
          </a:p>
          <a:p>
            <a:pPr marL="228600" indent="-228600">
              <a:buAutoNum type="arabicPeriod"/>
            </a:pPr>
            <a:r>
              <a:rPr lang="fr-FR" dirty="0"/>
              <a:t>Le</a:t>
            </a:r>
            <a:r>
              <a:rPr lang="fr-FR" baseline="0" dirty="0"/>
              <a:t> CC = u</a:t>
            </a:r>
            <a:r>
              <a:rPr lang="fr-FR" dirty="0"/>
              <a:t>n sujet d’actualité =&gt; </a:t>
            </a:r>
            <a:r>
              <a:rPr lang="fr-FR" baseline="0" dirty="0"/>
              <a:t>chacun peut donner un exemple qu’il a en tête ou voir diapo 7</a:t>
            </a:r>
          </a:p>
          <a:p>
            <a:pPr marL="228600" indent="-228600">
              <a:buAutoNum type="arabicPeriod"/>
            </a:pPr>
            <a:r>
              <a:rPr lang="fr-FR" baseline="0" dirty="0"/>
              <a:t>L’élevage a un rôle à jouer =&gt; voir diapo 8-9 (impacts négatifs) et 10 (impacts positifs)</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fr-FR" baseline="0" dirty="0"/>
              <a:t>Faire régir en faisant citer </a:t>
            </a:r>
            <a:r>
              <a:rPr lang="fr-FR" dirty="0"/>
              <a:t>les attentes sociétales et celles du consommateurs que les participants ont identifiées =&gt; voir diapos 10 et 11 pour compléter au besoin</a:t>
            </a:r>
          </a:p>
          <a:p>
            <a:pPr marL="0" indent="0">
              <a:buNone/>
            </a:pPr>
            <a:r>
              <a:rPr lang="fr-FR" i="1" baseline="0" dirty="0"/>
              <a:t>Voir  </a:t>
            </a:r>
            <a:r>
              <a:rPr lang="fr-FR" i="1" baseline="0"/>
              <a:t>aussi la publication </a:t>
            </a:r>
            <a:r>
              <a:rPr lang="fr-FR" i="1" baseline="0" dirty="0"/>
              <a:t>IDELE : « </a:t>
            </a:r>
            <a:r>
              <a:rPr lang="fr-FR" i="1" dirty="0"/>
              <a:t>Stratégie des exploitations laitières  : étude du lien entre performance économique et performance environnementale en système bovin lait » </a:t>
            </a:r>
          </a:p>
          <a:p>
            <a:pPr marL="0" indent="0">
              <a:buNone/>
            </a:pPr>
            <a:r>
              <a:rPr lang="fr-FR" i="1" dirty="0"/>
              <a:t>(https://idele.fr/?eID=cmis_download&amp;oID=workspace%3A%2F%2FSpacesStore%2Ff59ff6c3-c60e-4b27-85c0-38051b340524&amp;cHash=72457d08dbe7372519903f9cea4ef4db)</a:t>
            </a:r>
          </a:p>
          <a:p>
            <a:pPr marL="0" indent="0">
              <a:buNone/>
            </a:pPr>
            <a:r>
              <a:rPr lang="fr-FR" dirty="0"/>
              <a:t> </a:t>
            </a:r>
          </a:p>
        </p:txBody>
      </p:sp>
      <p:sp>
        <p:nvSpPr>
          <p:cNvPr id="4" name="Espace réservé de la date 3"/>
          <p:cNvSpPr>
            <a:spLocks noGrp="1"/>
          </p:cNvSpPr>
          <p:nvPr>
            <p:ph type="dt" idx="10"/>
          </p:nvPr>
        </p:nvSpPr>
        <p:spPr/>
        <p:txBody>
          <a:bodyPr/>
          <a:lstStyle/>
          <a:p>
            <a:r>
              <a:rPr lang="fr-FR"/>
              <a:t>28/11/2019</a:t>
            </a:r>
          </a:p>
        </p:txBody>
      </p:sp>
      <p:sp>
        <p:nvSpPr>
          <p:cNvPr id="5" name="Espace réservé du numéro de diapositive 4"/>
          <p:cNvSpPr>
            <a:spLocks noGrp="1"/>
          </p:cNvSpPr>
          <p:nvPr>
            <p:ph type="sldNum" sz="quarter" idx="11"/>
          </p:nvPr>
        </p:nvSpPr>
        <p:spPr/>
        <p:txBody>
          <a:bodyPr/>
          <a:lstStyle/>
          <a:p>
            <a:fld id="{23540EFC-4F2F-4FF8-A6BC-4DD043868BB1}" type="slidenum">
              <a:rPr lang="fr-FR" smtClean="0"/>
              <a:t>9</a:t>
            </a:fld>
            <a:endParaRPr lang="fr-FR"/>
          </a:p>
        </p:txBody>
      </p:sp>
    </p:spTree>
    <p:extLst>
      <p:ext uri="{BB962C8B-B14F-4D97-AF65-F5344CB8AC3E}">
        <p14:creationId xmlns:p14="http://schemas.microsoft.com/office/powerpoint/2010/main" val="2474156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Espace réservé des commentaires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ltLang="fr-FR" b="1" dirty="0"/>
              <a:t>Message</a:t>
            </a:r>
            <a:r>
              <a:rPr lang="fr-FR" altLang="fr-FR" b="1" baseline="0" dirty="0"/>
              <a:t> : l’agriculture en général, et l’élevage en particulier a un vrai rôle à jouer dans la lutte contre le réchauffement climatique.</a:t>
            </a:r>
          </a:p>
          <a:p>
            <a:pPr marL="0" indent="0">
              <a:buFontTx/>
              <a:buNone/>
              <a:defRPr/>
            </a:pPr>
            <a:r>
              <a:rPr lang="fr-FR" altLang="fr-FR" dirty="0"/>
              <a:t>- L’agriculture fait partie des 3 secteurs qui émettent le plus de GES : ici 17,4%</a:t>
            </a:r>
          </a:p>
          <a:p>
            <a:pPr marL="164027" indent="-164027">
              <a:buFontTx/>
              <a:buChar char="-"/>
              <a:defRPr/>
            </a:pPr>
            <a:r>
              <a:rPr lang="fr-FR" altLang="fr-FR" dirty="0"/>
              <a:t>Et l’élevage bovin émet 60,4% soit plus de la moitié des GES agricoles</a:t>
            </a:r>
          </a:p>
          <a:p>
            <a:pPr>
              <a:defRPr/>
            </a:pPr>
            <a:r>
              <a:rPr lang="fr-FR" altLang="fr-FR" baseline="0" dirty="0"/>
              <a:t>Voir aussi : https://ree.developpement-durable.gouv.fr/themes/defis-environnementaux/changement-climatique/emissions-de-gaz-a-effet-de-serre/article/les-emissions-de-gaz-a-effet-de-serre-de-l-agriculture</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i="1" dirty="0"/>
              <a:t>Source</a:t>
            </a:r>
            <a:r>
              <a:rPr lang="fr-FR" altLang="fr-FR" i="1" baseline="0" dirty="0"/>
              <a:t> : </a:t>
            </a:r>
            <a:r>
              <a:rPr lang="fr-FR" altLang="fr-FR" i="1" dirty="0"/>
              <a:t>CITEPA = centre interprofessionnel technique d’études de la pollution atmosphérique</a:t>
            </a:r>
          </a:p>
          <a:p>
            <a:pPr>
              <a:defRPr/>
            </a:pPr>
            <a:endParaRPr lang="fr-FR" altLang="fr-FR" dirty="0"/>
          </a:p>
        </p:txBody>
      </p:sp>
      <p:sp>
        <p:nvSpPr>
          <p:cNvPr id="3891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100">
                <a:solidFill>
                  <a:schemeClr val="tx1"/>
                </a:solidFill>
                <a:latin typeface="Calibri" pitchFamily="34" charset="0"/>
              </a:defRPr>
            </a:lvl1pPr>
            <a:lvl2pPr marL="710781" indent="-273377" eaLnBrk="0" hangingPunct="0">
              <a:spcBef>
                <a:spcPct val="30000"/>
              </a:spcBef>
              <a:defRPr sz="1100">
                <a:solidFill>
                  <a:schemeClr val="tx1"/>
                </a:solidFill>
                <a:latin typeface="Calibri" pitchFamily="34" charset="0"/>
              </a:defRPr>
            </a:lvl2pPr>
            <a:lvl3pPr marL="1093509" indent="-218702" eaLnBrk="0" hangingPunct="0">
              <a:spcBef>
                <a:spcPct val="30000"/>
              </a:spcBef>
              <a:defRPr sz="1100">
                <a:solidFill>
                  <a:schemeClr val="tx1"/>
                </a:solidFill>
                <a:latin typeface="Calibri" pitchFamily="34" charset="0"/>
              </a:defRPr>
            </a:lvl3pPr>
            <a:lvl4pPr marL="1530912" indent="-218702" eaLnBrk="0" hangingPunct="0">
              <a:spcBef>
                <a:spcPct val="30000"/>
              </a:spcBef>
              <a:defRPr sz="1100">
                <a:solidFill>
                  <a:schemeClr val="tx1"/>
                </a:solidFill>
                <a:latin typeface="Calibri" pitchFamily="34" charset="0"/>
              </a:defRPr>
            </a:lvl4pPr>
            <a:lvl5pPr marL="1968316" indent="-218702" eaLnBrk="0" hangingPunct="0">
              <a:spcBef>
                <a:spcPct val="30000"/>
              </a:spcBef>
              <a:defRPr sz="1100">
                <a:solidFill>
                  <a:schemeClr val="tx1"/>
                </a:solidFill>
                <a:latin typeface="Calibri" pitchFamily="34" charset="0"/>
              </a:defRPr>
            </a:lvl5pPr>
            <a:lvl6pPr marL="2405720" indent="-218702" defTabSz="437404" eaLnBrk="0" fontAlgn="base" hangingPunct="0">
              <a:spcBef>
                <a:spcPct val="30000"/>
              </a:spcBef>
              <a:spcAft>
                <a:spcPct val="0"/>
              </a:spcAft>
              <a:defRPr sz="1100">
                <a:solidFill>
                  <a:schemeClr val="tx1"/>
                </a:solidFill>
                <a:latin typeface="Calibri" pitchFamily="34" charset="0"/>
              </a:defRPr>
            </a:lvl6pPr>
            <a:lvl7pPr marL="2843124" indent="-218702" defTabSz="437404" eaLnBrk="0" fontAlgn="base" hangingPunct="0">
              <a:spcBef>
                <a:spcPct val="30000"/>
              </a:spcBef>
              <a:spcAft>
                <a:spcPct val="0"/>
              </a:spcAft>
              <a:defRPr sz="1100">
                <a:solidFill>
                  <a:schemeClr val="tx1"/>
                </a:solidFill>
                <a:latin typeface="Calibri" pitchFamily="34" charset="0"/>
              </a:defRPr>
            </a:lvl7pPr>
            <a:lvl8pPr marL="3280528" indent="-218702" defTabSz="437404" eaLnBrk="0" fontAlgn="base" hangingPunct="0">
              <a:spcBef>
                <a:spcPct val="30000"/>
              </a:spcBef>
              <a:spcAft>
                <a:spcPct val="0"/>
              </a:spcAft>
              <a:defRPr sz="1100">
                <a:solidFill>
                  <a:schemeClr val="tx1"/>
                </a:solidFill>
                <a:latin typeface="Calibri" pitchFamily="34" charset="0"/>
              </a:defRPr>
            </a:lvl8pPr>
            <a:lvl9pPr marL="3717931" indent="-218702" defTabSz="437404" eaLnBrk="0" fontAlgn="base" hangingPunct="0">
              <a:spcBef>
                <a:spcPct val="30000"/>
              </a:spcBef>
              <a:spcAft>
                <a:spcPct val="0"/>
              </a:spcAft>
              <a:defRPr sz="1100">
                <a:solidFill>
                  <a:schemeClr val="tx1"/>
                </a:solidFill>
                <a:latin typeface="Calibri" pitchFamily="34" charset="0"/>
              </a:defRPr>
            </a:lvl9pPr>
          </a:lstStyle>
          <a:p>
            <a:pPr eaLnBrk="1" hangingPunct="1">
              <a:spcBef>
                <a:spcPct val="0"/>
              </a:spcBef>
            </a:pPr>
            <a:fld id="{716BC215-E100-47B6-9C54-A77240CF4854}" type="slidenum">
              <a:rPr lang="fr-FR" altLang="fr-FR" smtClean="0">
                <a:latin typeface="Arial" pitchFamily="34" charset="0"/>
                <a:ea typeface="ＭＳ Ｐゴシック" pitchFamily="34" charset="-128"/>
              </a:rPr>
              <a:pPr eaLnBrk="1" hangingPunct="1">
                <a:spcBef>
                  <a:spcPct val="0"/>
                </a:spcBef>
              </a:pPr>
              <a:t>11</a:t>
            </a:fld>
            <a:endParaRPr lang="fr-FR" altLang="fr-FR">
              <a:latin typeface="Arial" pitchFamily="34" charset="0"/>
              <a:ea typeface="ＭＳ Ｐゴシック"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l’agriculture émet des GES, mais elle a aussi des impacts positifs ! </a:t>
            </a:r>
            <a:r>
              <a:rPr lang="fr-FR" dirty="0"/>
              <a:t>Et les services rendus par l’élevage sont en prise directe avec les attentes sociétales actuelles ! Exemples : aliments sains, éducation à la nature, qualité  de l’eau et création d’emplois. Ces attentes en lien avec l’environnement et le potentiel nourricier sont de</a:t>
            </a:r>
            <a:r>
              <a:rPr lang="fr-FR" baseline="0" dirty="0"/>
              <a:t> + en + fortes, </a:t>
            </a:r>
            <a:r>
              <a:rPr lang="fr-FR" b="1" baseline="0" dirty="0"/>
              <a:t>en particulier depuis la crise sanitaire</a:t>
            </a:r>
            <a:r>
              <a:rPr lang="fr-FR" baseline="0" dirty="0"/>
              <a:t>.</a:t>
            </a:r>
            <a:endParaRPr lang="fr-FR" dirty="0"/>
          </a:p>
          <a:p>
            <a:r>
              <a:rPr lang="fr-FR" dirty="0"/>
              <a:t>Pour animer, on peut revenir aux attentes citées en diapo 6 et compléter</a:t>
            </a:r>
            <a:r>
              <a:rPr lang="fr-FR" baseline="0" dirty="0"/>
              <a:t> avec les participants sur la base de cette fleur des services.</a:t>
            </a:r>
          </a:p>
          <a:p>
            <a:r>
              <a:rPr lang="fr-FR" i="1" baseline="0" dirty="0"/>
              <a:t>Source : http://www.charte-elevage.fr/</a:t>
            </a:r>
            <a:endParaRPr lang="fr-FR" i="1"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12</a:t>
            </a:fld>
            <a:endParaRPr lang="fr-FR"/>
          </a:p>
        </p:txBody>
      </p:sp>
    </p:spTree>
    <p:extLst>
      <p:ext uri="{BB962C8B-B14F-4D97-AF65-F5344CB8AC3E}">
        <p14:creationId xmlns:p14="http://schemas.microsoft.com/office/powerpoint/2010/main" val="2918189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Diapo si besoin de prolonger le</a:t>
            </a:r>
            <a:r>
              <a:rPr lang="fr-FR" baseline="0" dirty="0"/>
              <a:t> débat, </a:t>
            </a:r>
            <a:r>
              <a:rPr lang="fr-FR" dirty="0"/>
              <a:t>pour illustrer la versatilité</a:t>
            </a:r>
            <a:r>
              <a:rPr lang="fr-FR" baseline="0" dirty="0"/>
              <a:t> et la difficulté de cerner les consommateurs d’aujourd’hui. </a:t>
            </a:r>
          </a:p>
          <a:p>
            <a:pPr marL="0" marR="0" indent="0" algn="l" defTabSz="914400" rtl="0" eaLnBrk="1" fontAlgn="auto" latinLnBrk="0" hangingPunct="1">
              <a:lnSpc>
                <a:spcPct val="100000"/>
              </a:lnSpc>
              <a:spcBef>
                <a:spcPts val="0"/>
              </a:spcBef>
              <a:spcAft>
                <a:spcPts val="0"/>
              </a:spcAft>
              <a:buClrTx/>
              <a:buSzTx/>
              <a:buFontTx/>
              <a:buNone/>
              <a:tabLst/>
              <a:defRPr/>
            </a:pPr>
            <a:r>
              <a:rPr lang="fr-FR" b="1" baseline="0" dirty="0"/>
              <a:t>Message : il existe des tendances nettes et des types bien définis sur lesquels s’appuyer pour se projeter, car l’agriculture est en prise directe avec les attentes alimentaires des consommateurs, il est important de prendre cette demande en compte.</a:t>
            </a:r>
            <a:endParaRPr lang="fr-FR" b="1" dirty="0"/>
          </a:p>
          <a:p>
            <a:r>
              <a:rPr lang="fr-FR" baseline="0" dirty="0"/>
              <a:t>Sur le graphe on voit : </a:t>
            </a:r>
          </a:p>
          <a:p>
            <a:pPr marL="171450" indent="-171450">
              <a:buFontTx/>
              <a:buChar char="-"/>
            </a:pPr>
            <a:r>
              <a:rPr lang="fr-FR" dirty="0"/>
              <a:t>1 français sur 6 (16%)</a:t>
            </a:r>
            <a:r>
              <a:rPr lang="fr-FR" baseline="0" dirty="0"/>
              <a:t> </a:t>
            </a:r>
            <a:r>
              <a:rPr lang="fr-FR" dirty="0"/>
              <a:t>est typé bio-local aujourd’hui,</a:t>
            </a:r>
            <a:r>
              <a:rPr lang="fr-FR" baseline="0" dirty="0"/>
              <a:t> part en augmentation régulière</a:t>
            </a:r>
          </a:p>
          <a:p>
            <a:pPr marL="171450" indent="-171450">
              <a:buFontTx/>
              <a:buChar char="-"/>
            </a:pPr>
            <a:r>
              <a:rPr lang="fr-FR" baseline="0" dirty="0"/>
              <a:t>près d’1/3 (29%° reste traditionnel). </a:t>
            </a:r>
          </a:p>
          <a:p>
            <a:pPr marL="0" indent="0">
              <a:buFontTx/>
              <a:buNone/>
            </a:pPr>
            <a:r>
              <a:rPr lang="fr-FR" i="1" baseline="0" dirty="0"/>
              <a:t>Source : The Nielsen </a:t>
            </a:r>
            <a:r>
              <a:rPr lang="fr-FR" i="1" baseline="0" dirty="0" err="1"/>
              <a:t>Company</a:t>
            </a:r>
            <a:r>
              <a:rPr lang="fr-FR" i="1" baseline="0" dirty="0"/>
              <a:t>, Nielsen Typologie Nutrition</a:t>
            </a:r>
            <a:endParaRPr lang="fr-FR" i="1"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13</a:t>
            </a:fld>
            <a:endParaRPr lang="fr-FR"/>
          </a:p>
        </p:txBody>
      </p:sp>
    </p:spTree>
    <p:extLst>
      <p:ext uri="{BB962C8B-B14F-4D97-AF65-F5344CB8AC3E}">
        <p14:creationId xmlns:p14="http://schemas.microsoft.com/office/powerpoint/2010/main" val="3585613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u="sng" dirty="0"/>
              <a:t>Diapo pour comprendre ce</a:t>
            </a:r>
            <a:r>
              <a:rPr lang="fr-FR" b="1" u="sng" baseline="0" dirty="0"/>
              <a:t> qu’est l’ACV</a:t>
            </a:r>
          </a:p>
          <a:p>
            <a:r>
              <a:rPr lang="fr-FR" dirty="0"/>
              <a:t>L’analyse du cycle de vie est l'outil le plus abouti en matière d’évaluation globale et multicritère des impacts environnementaux. Cette méthode normalisée permet de mesurer les effets quantifiables de produits ou de services sur l’environnement. L’analyse du cycle de vie (ACV) recense et quantifie, tout au long de la vie des produits, les flux physiques de matière et d’énergie associés aux activités humaines. Elle en évalue les impacts potentiels puis interprète les résultats obtenus en fonction de ses objectifs initiaux. Elle est fondée sur une doubl</a:t>
            </a:r>
            <a:r>
              <a:rPr lang="fr-FR" baseline="0" dirty="0"/>
              <a:t>e approche:</a:t>
            </a:r>
          </a:p>
          <a:p>
            <a:pPr marL="171450" indent="-171450">
              <a:buFontTx/>
              <a:buChar char="-"/>
            </a:pPr>
            <a:r>
              <a:rPr lang="fr-FR" baseline="0" dirty="0"/>
              <a:t>Une approche cycle de vie « du berceau à la tombe » (de l’extraction matières premières à l’élimination)</a:t>
            </a:r>
          </a:p>
          <a:p>
            <a:pPr marL="171450" indent="-171450">
              <a:buFontTx/>
              <a:buChar char="-"/>
            </a:pPr>
            <a:r>
              <a:rPr lang="fr-FR" baseline="0" dirty="0"/>
              <a:t>Une approche multicritères : plusieurs critères d’analyse des flux entrants et sortants</a:t>
            </a:r>
          </a:p>
          <a:p>
            <a:pPr marL="0" indent="0">
              <a:buFontTx/>
              <a:buNone/>
            </a:pPr>
            <a:r>
              <a:rPr lang="fr-FR" dirty="0"/>
              <a:t>Parmi les flux entrants (ce qui entrent dans la fabrication du produit) : ceux des matières et de l’énergie (ressources en fer, eau, pétrole, gaz…). Flux sortants (tout ce qui sort en matière de pollution) = aux déchets, émissions gazeuses, liquide rejeté, etc.</a:t>
            </a:r>
          </a:p>
          <a:p>
            <a:pPr marL="0" indent="0">
              <a:buFont typeface="Symbol"/>
              <a:buNone/>
            </a:pPr>
            <a:r>
              <a:rPr lang="fr-FR" i="1" dirty="0"/>
              <a:t>Source : https://www.ademe.fr/expertises/consommer-autrement/passer-a-laction/dossier/lanalyse-cycle-vie/quest-lacvac</a:t>
            </a:r>
          </a:p>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14</a:t>
            </a:fld>
            <a:endParaRPr lang="fr-FR"/>
          </a:p>
        </p:txBody>
      </p:sp>
    </p:spTree>
    <p:extLst>
      <p:ext uri="{BB962C8B-B14F-4D97-AF65-F5344CB8AC3E}">
        <p14:creationId xmlns:p14="http://schemas.microsoft.com/office/powerpoint/2010/main" val="3200038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L’approche bilan carbone/empreinte</a:t>
            </a:r>
            <a:r>
              <a:rPr lang="fr-FR" b="1" baseline="0" dirty="0"/>
              <a:t> carbone est similaire à l’ACV MAIS le b</a:t>
            </a:r>
            <a:r>
              <a:rPr lang="fr-FR" b="1" dirty="0"/>
              <a:t>ilan Carbone ne prend en compte que les émissions de gaz à effet de serre:</a:t>
            </a:r>
            <a:r>
              <a:rPr lang="fr-FR" b="1" baseline="0" dirty="0"/>
              <a:t> il n’est pas multicritère</a:t>
            </a:r>
            <a:r>
              <a:rPr lang="fr-FR" b="1" dirty="0"/>
              <a:t> , c’est la principale différence. Le bilan carbone est une ACV simplifiée.</a:t>
            </a:r>
          </a:p>
          <a:p>
            <a:r>
              <a:rPr lang="fr-FR" sz="1200" b="0" i="0" u="none" strike="noStrike" kern="1200" baseline="0" dirty="0">
                <a:solidFill>
                  <a:schemeClr val="tx1"/>
                </a:solidFill>
                <a:latin typeface="+mn-lt"/>
                <a:ea typeface="+mn-ea"/>
                <a:cs typeface="+mn-cs"/>
              </a:rPr>
              <a:t>Même si chaque pays peut réaliser des choix qui lui sont propres, en particulier en matière de quantification des émissions, afin de traduire au mieux ses spécificités pédoclimatiques ou de fonctionnement des systèmes, les ACV agricoles sont aujourd’hui réalisées dans un cadre méthodologique harmonisé.</a:t>
            </a:r>
            <a:endParaRPr lang="fr-FR" dirty="0"/>
          </a:p>
          <a:p>
            <a:pPr marL="0" indent="0">
              <a:buFont typeface="Symbol"/>
              <a:buNone/>
            </a:pPr>
            <a:r>
              <a:rPr lang="fr-FR" i="1" dirty="0"/>
              <a:t>Sources : https://www.ademe.fr/expertises/consommer-autrement/passer-a-laction/dossier/lanalyse-cycle-vie/quest-lacvac</a:t>
            </a:r>
          </a:p>
          <a:p>
            <a:pPr marL="0" indent="0">
              <a:buFont typeface="Symbol"/>
              <a:buNone/>
            </a:pPr>
            <a:r>
              <a:rPr lang="fr-FR" dirty="0"/>
              <a:t>et </a:t>
            </a:r>
            <a:r>
              <a:rPr lang="fr-FR" sz="1200" b="0" i="1" u="none" strike="noStrike" kern="1200" baseline="0" dirty="0">
                <a:solidFill>
                  <a:schemeClr val="tx1"/>
                </a:solidFill>
                <a:latin typeface="+mn-lt"/>
                <a:ea typeface="+mn-ea"/>
                <a:cs typeface="+mn-cs"/>
              </a:rPr>
              <a:t>Institut de l’Élevage – « Élevage de ruminants et changement climatique » 2015</a:t>
            </a:r>
            <a:endParaRPr lang="fr-FR" i="1" dirty="0"/>
          </a:p>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solidFill>
                  <a:prstClr val="black"/>
                </a:solidFill>
              </a:rPr>
              <a:pPr/>
              <a:t>15</a:t>
            </a:fld>
            <a:endParaRPr lang="fr-FR">
              <a:solidFill>
                <a:prstClr val="black"/>
              </a:solidFill>
            </a:endParaRPr>
          </a:p>
        </p:txBody>
      </p:sp>
    </p:spTree>
    <p:extLst>
      <p:ext uri="{BB962C8B-B14F-4D97-AF65-F5344CB8AC3E}">
        <p14:creationId xmlns:p14="http://schemas.microsoft.com/office/powerpoint/2010/main" val="3200038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c’est la prise en compte du système d’exploitation</a:t>
            </a:r>
            <a:r>
              <a:rPr lang="fr-FR" b="1" baseline="0" dirty="0"/>
              <a:t> dans sa globalité</a:t>
            </a:r>
            <a:r>
              <a:rPr lang="fr-FR" b="1" dirty="0"/>
              <a:t> qui permet d’approcher au plus juste le bilan carbone / l’empreinte carbone / les impacts environnementaux de l’exploitation. Donc d’identifier le plus justement les postes d’émissions et donc les leviers d’atténuation. </a:t>
            </a:r>
            <a:r>
              <a:rPr lang="fr-FR" dirty="0"/>
              <a:t>Un</a:t>
            </a:r>
            <a:r>
              <a:rPr lang="fr-FR" baseline="0" dirty="0"/>
              <a:t> bilan carbone prend ainsi en compte:</a:t>
            </a:r>
          </a:p>
          <a:p>
            <a:pPr marL="171450" indent="-171450">
              <a:buFontTx/>
              <a:buChar char="-"/>
            </a:pPr>
            <a:r>
              <a:rPr lang="fr-FR" baseline="0" dirty="0"/>
              <a:t>les impacts indirects en amont de l’exploitation (notamment fabrication et transport des intrants et du matériel)</a:t>
            </a:r>
          </a:p>
          <a:p>
            <a:pPr marL="171450" indent="-171450">
              <a:buFontTx/>
              <a:buChar char="-"/>
            </a:pPr>
            <a:r>
              <a:rPr lang="fr-FR" baseline="0" dirty="0"/>
              <a:t>Les impacts en sortie (notamment transport des produits, exports et pertes fertilisantes, GES).</a:t>
            </a:r>
          </a:p>
          <a:p>
            <a:pPr marL="0" indent="0">
              <a:buFontTx/>
              <a:buNone/>
            </a:pPr>
            <a:r>
              <a:rPr lang="fr-FR" baseline="0" dirty="0"/>
              <a:t>Pour rappel, pertes par volatilisation = NH3 transformé en N2O (voir diapo 24 au besoin / cycle de l’azote).</a:t>
            </a:r>
          </a:p>
          <a:p>
            <a:pPr marL="0" indent="0">
              <a:buFontTx/>
              <a:buNone/>
            </a:pPr>
            <a:r>
              <a:rPr lang="fr-FR" i="1" baseline="0" dirty="0"/>
              <a:t>Source : https://innovherbe.bu.uca.fr/elevage-herbe/approche-systemique-elevage</a:t>
            </a:r>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16</a:t>
            </a:fld>
            <a:endParaRPr lang="fr-FR"/>
          </a:p>
        </p:txBody>
      </p:sp>
    </p:spTree>
    <p:extLst>
      <p:ext uri="{BB962C8B-B14F-4D97-AF65-F5344CB8AC3E}">
        <p14:creationId xmlns:p14="http://schemas.microsoft.com/office/powerpoint/2010/main" val="21760798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baseline="0" dirty="0"/>
              <a:t>Message: les principaux postes d’émission de GES de l’élevage bovin.</a:t>
            </a:r>
          </a:p>
          <a:p>
            <a:r>
              <a:rPr lang="fr-FR" baseline="0" dirty="0"/>
              <a:t>L</a:t>
            </a:r>
            <a:r>
              <a:rPr lang="fr-FR" dirty="0"/>
              <a:t>es émissions agricoles sont composées de 38 MtCO</a:t>
            </a:r>
            <a:r>
              <a:rPr lang="fr-FR" baseline="-25000" dirty="0"/>
              <a:t>2</a:t>
            </a:r>
            <a:r>
              <a:rPr lang="fr-FR" dirty="0"/>
              <a:t> </a:t>
            </a:r>
            <a:r>
              <a:rPr lang="fr-FR" dirty="0" err="1"/>
              <a:t>eq</a:t>
            </a:r>
            <a:r>
              <a:rPr lang="fr-FR" dirty="0"/>
              <a:t>. de CH4 (45%), de 36 MtCO2 </a:t>
            </a:r>
            <a:r>
              <a:rPr lang="fr-FR" dirty="0" err="1"/>
              <a:t>eq</a:t>
            </a:r>
            <a:r>
              <a:rPr lang="fr-FR" dirty="0"/>
              <a:t>. de N</a:t>
            </a:r>
            <a:r>
              <a:rPr lang="fr-FR" baseline="-25000" dirty="0"/>
              <a:t>2</a:t>
            </a:r>
            <a:r>
              <a:rPr lang="fr-FR" dirty="0"/>
              <a:t>O (42%) et 12 Mt de CO</a:t>
            </a:r>
            <a:r>
              <a:rPr lang="fr-FR" baseline="-25000" dirty="0"/>
              <a:t>2 </a:t>
            </a:r>
            <a:r>
              <a:rPr lang="fr-FR" dirty="0"/>
              <a:t>(13 %). </a:t>
            </a:r>
            <a:r>
              <a:rPr lang="fr-FR" i="1" dirty="0"/>
              <a:t>(source</a:t>
            </a:r>
            <a:r>
              <a:rPr lang="fr-FR" i="1" baseline="0" dirty="0"/>
              <a:t> Ministère, Rapport sur l’état de l’environnement).</a:t>
            </a:r>
          </a:p>
          <a:p>
            <a:pPr marL="158251" indent="-158251">
              <a:buFontTx/>
              <a:buChar char="-"/>
            </a:pPr>
            <a:r>
              <a:rPr lang="fr-FR" i="0" dirty="0"/>
              <a:t>Animaux :</a:t>
            </a:r>
            <a:r>
              <a:rPr lang="fr-FR" i="0" baseline="0" dirty="0"/>
              <a:t> </a:t>
            </a:r>
            <a:r>
              <a:rPr lang="fr-FR" i="0" dirty="0"/>
              <a:t>fermentation entérique et déjections // N</a:t>
            </a:r>
            <a:r>
              <a:rPr lang="fr-FR" i="0" baseline="-25000" dirty="0"/>
              <a:t>2</a:t>
            </a:r>
            <a:r>
              <a:rPr lang="fr-FR" i="0" dirty="0"/>
              <a:t>O &amp; CH</a:t>
            </a:r>
            <a:r>
              <a:rPr lang="fr-FR" i="0" baseline="-25000" dirty="0"/>
              <a:t>4</a:t>
            </a:r>
            <a:r>
              <a:rPr lang="fr-FR" i="0" dirty="0"/>
              <a:t>++</a:t>
            </a:r>
          </a:p>
          <a:p>
            <a:pPr marL="158251" indent="-158251">
              <a:buFontTx/>
              <a:buChar char="-"/>
            </a:pPr>
            <a:r>
              <a:rPr lang="fr-FR" dirty="0"/>
              <a:t>Sols et engrais azotés (émissions directes des sols, lessivage NH</a:t>
            </a:r>
            <a:r>
              <a:rPr lang="fr-FR" baseline="-25000" dirty="0"/>
              <a:t>3</a:t>
            </a:r>
            <a:r>
              <a:rPr lang="fr-FR" dirty="0"/>
              <a:t>, fabrication engrais azotés) // N</a:t>
            </a:r>
            <a:r>
              <a:rPr lang="fr-FR" baseline="-25000" dirty="0"/>
              <a:t>2</a:t>
            </a:r>
            <a:r>
              <a:rPr lang="fr-FR" dirty="0"/>
              <a:t>O++ &amp; CO</a:t>
            </a:r>
            <a:r>
              <a:rPr lang="fr-FR" baseline="-25000" dirty="0"/>
              <a:t>2</a:t>
            </a:r>
            <a:r>
              <a:rPr lang="fr-FR" dirty="0"/>
              <a:t> –</a:t>
            </a:r>
          </a:p>
          <a:p>
            <a:pPr marL="158251" indent="-158251">
              <a:buFontTx/>
              <a:buChar char="-"/>
            </a:pPr>
            <a:r>
              <a:rPr lang="fr-FR" dirty="0"/>
              <a:t>Autres postes (autres engrais, aliment) // CO</a:t>
            </a:r>
            <a:r>
              <a:rPr lang="fr-FR" baseline="-25000" dirty="0"/>
              <a:t>2</a:t>
            </a:r>
          </a:p>
          <a:p>
            <a:pPr marL="158251" indent="-158251">
              <a:buFontTx/>
              <a:buChar char="-"/>
            </a:pPr>
            <a:r>
              <a:rPr lang="fr-FR" dirty="0"/>
              <a:t>Energies directes // CO</a:t>
            </a:r>
            <a:r>
              <a:rPr lang="fr-FR" baseline="-25000" dirty="0"/>
              <a:t>2</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i="1" dirty="0"/>
              <a:t>Source : https://ree.developpement-durable.gouv.fr/themes/defis-environnementaux/changement-climatique/emissions-de-gaz-a-effet-de-serre/article/les-emissions-de-gaz-a-effet-de-serre-de-l-agriculture</a:t>
            </a:r>
          </a:p>
          <a:p>
            <a:pPr marL="0" indent="0">
              <a:buFontTx/>
              <a:buNone/>
            </a:pPr>
            <a:endParaRPr lang="fr-FR" baseline="-25000" dirty="0"/>
          </a:p>
        </p:txBody>
      </p:sp>
      <p:sp>
        <p:nvSpPr>
          <p:cNvPr id="4" name="Espace réservé du numéro de diapositive 3"/>
          <p:cNvSpPr>
            <a:spLocks noGrp="1"/>
          </p:cNvSpPr>
          <p:nvPr>
            <p:ph type="sldNum" sz="quarter" idx="10"/>
          </p:nvPr>
        </p:nvSpPr>
        <p:spPr/>
        <p:txBody>
          <a:bodyPr/>
          <a:lstStyle/>
          <a:p>
            <a:pPr>
              <a:defRPr/>
            </a:pPr>
            <a:fld id="{084868F7-C16A-4C41-8626-B4BD09E57B98}" type="slidenum">
              <a:rPr lang="fr-FR" smtClean="0"/>
              <a:pPr>
                <a:defRPr/>
              </a:pPr>
              <a:t>17</a:t>
            </a:fld>
            <a:endParaRPr lang="fr-FR"/>
          </a:p>
        </p:txBody>
      </p:sp>
    </p:spTree>
    <p:extLst>
      <p:ext uri="{BB962C8B-B14F-4D97-AF65-F5344CB8AC3E}">
        <p14:creationId xmlns:p14="http://schemas.microsoft.com/office/powerpoint/2010/main" val="12619638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Message : en complément de la diapo précédente, une vue de la répartition des différents</a:t>
            </a:r>
            <a:r>
              <a:rPr lang="fr-FR" b="1" baseline="0" dirty="0"/>
              <a:t> GES par poste et ce que représente chaque poste en proportion.</a:t>
            </a:r>
          </a:p>
          <a:p>
            <a:r>
              <a:rPr lang="fr-FR" dirty="0"/>
              <a:t>Camembert représentant la répartition des émissions de GES en élevage bovin =&gt; issu du</a:t>
            </a:r>
            <a:r>
              <a:rPr lang="fr-FR" baseline="0" dirty="0"/>
              <a:t> projet Ferme laitière bas carbone</a:t>
            </a:r>
          </a:p>
          <a:p>
            <a:r>
              <a:rPr lang="fr-FR" baseline="0" dirty="0"/>
              <a:t>- 70 % des émissions GES sont liées aux animaux eux-mêmes, dont 50% de fermentation entérique (donc CH4)</a:t>
            </a:r>
          </a:p>
          <a:p>
            <a:r>
              <a:rPr lang="fr-FR" baseline="0" dirty="0"/>
              <a:t>- 30 % sont liées aux intrants, principalement achat d’aliments et de fertilisants pour produire la ration.</a:t>
            </a:r>
          </a:p>
          <a:p>
            <a:r>
              <a:rPr lang="fr-FR" i="1" baseline="0" dirty="0"/>
              <a:t>Source : IDELE</a:t>
            </a:r>
            <a:endParaRPr lang="fr-FR" i="1" dirty="0"/>
          </a:p>
        </p:txBody>
      </p:sp>
      <p:sp>
        <p:nvSpPr>
          <p:cNvPr id="4" name="Espace réservé du numéro de diapositive 3"/>
          <p:cNvSpPr>
            <a:spLocks noGrp="1"/>
          </p:cNvSpPr>
          <p:nvPr>
            <p:ph type="sldNum" sz="quarter" idx="10"/>
          </p:nvPr>
        </p:nvSpPr>
        <p:spPr/>
        <p:txBody>
          <a:bodyPr/>
          <a:lstStyle/>
          <a:p>
            <a:pPr>
              <a:defRPr/>
            </a:pPr>
            <a:fld id="{084868F7-C16A-4C41-8626-B4BD09E57B98}" type="slidenum">
              <a:rPr lang="fr-FR" smtClean="0"/>
              <a:pPr>
                <a:defRPr/>
              </a:pPr>
              <a:t>18</a:t>
            </a:fld>
            <a:endParaRPr lang="fr-FR"/>
          </a:p>
        </p:txBody>
      </p:sp>
    </p:spTree>
    <p:extLst>
      <p:ext uri="{BB962C8B-B14F-4D97-AF65-F5344CB8AC3E}">
        <p14:creationId xmlns:p14="http://schemas.microsoft.com/office/powerpoint/2010/main" val="1261963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Message : on focus souvent sur le troupeau et le méthane entérique, mais la marge de manœuvre est aussi importante sur le poste fertilisation (achats d’engrais minéraux = émissions indirectes + épandage = émissions directes de N2O dont le PRG (pouvoir de réchauffement global) est 298 fois supérieur à celui du CO2).</a:t>
            </a:r>
          </a:p>
          <a:p>
            <a:r>
              <a:rPr lang="fr-FR" dirty="0"/>
              <a:t>1 équivalent litre de fioul (EQF) = pouvoir calorifique d’un litre de fioul Production de 1 litre de fioul = 1,27 EQF = 3,25 kg </a:t>
            </a:r>
            <a:r>
              <a:rPr lang="fr-FR" dirty="0" err="1"/>
              <a:t>éq</a:t>
            </a:r>
            <a:r>
              <a:rPr lang="fr-FR" dirty="0"/>
              <a:t>. CO2 Production et épandage de 1 kg unité d’azote = 1,5 EQF = 12,6 kg </a:t>
            </a:r>
            <a:r>
              <a:rPr lang="fr-FR" dirty="0" err="1"/>
              <a:t>éq</a:t>
            </a:r>
            <a:r>
              <a:rPr lang="fr-FR" dirty="0"/>
              <a:t>. CO2 Production de 1 kg tourteau de soja = 0,36 EQF = 1,2 kg </a:t>
            </a:r>
            <a:r>
              <a:rPr lang="fr-FR" dirty="0" err="1"/>
              <a:t>éq</a:t>
            </a:r>
            <a:r>
              <a:rPr lang="fr-FR" dirty="0"/>
              <a:t>. CO2</a:t>
            </a:r>
          </a:p>
          <a:p>
            <a:r>
              <a:rPr lang="fr-FR" dirty="0"/>
              <a:t>Lien de téléchargement : https://opera-connaissances.chambres-agriculture.fr/doc_num.php%3Fexplnum_id%3D154520&amp;ved=2ahUKEwjBvevzxZWLAxVYV6QEHfhjLOkQFnoECBMQAQ&amp;usg=AOvVaw2J-OaFARAvP_Nxpmab83bI</a:t>
            </a:r>
          </a:p>
        </p:txBody>
      </p:sp>
      <p:sp>
        <p:nvSpPr>
          <p:cNvPr id="4" name="Espace réservé du numéro de diapositive 3"/>
          <p:cNvSpPr>
            <a:spLocks noGrp="1"/>
          </p:cNvSpPr>
          <p:nvPr>
            <p:ph type="sldNum" sz="quarter" idx="5"/>
          </p:nvPr>
        </p:nvSpPr>
        <p:spPr/>
        <p:txBody>
          <a:bodyPr/>
          <a:lstStyle/>
          <a:p>
            <a:fld id="{B684C0FB-E445-4526-9127-51C49D3B5CB1}" type="slidenum">
              <a:rPr lang="fr-FR" smtClean="0"/>
              <a:t>19</a:t>
            </a:fld>
            <a:endParaRPr lang="fr-FR"/>
          </a:p>
        </p:txBody>
      </p:sp>
    </p:spTree>
    <p:extLst>
      <p:ext uri="{BB962C8B-B14F-4D97-AF65-F5344CB8AC3E}">
        <p14:creationId xmlns:p14="http://schemas.microsoft.com/office/powerpoint/2010/main" val="1471887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seuls</a:t>
            </a:r>
            <a:r>
              <a:rPr lang="fr-FR" b="1" baseline="0" dirty="0"/>
              <a:t> les 3 GES principaux sont comptabilisés dans un bilan carbone.</a:t>
            </a:r>
          </a:p>
          <a:p>
            <a:r>
              <a:rPr lang="fr-FR" baseline="0" dirty="0"/>
              <a:t>On rappelle les PRG (pouvoir de réchauffement global) pour indiquer que le CO</a:t>
            </a:r>
            <a:r>
              <a:rPr lang="fr-FR" baseline="-25000" dirty="0"/>
              <a:t>2</a:t>
            </a:r>
            <a:r>
              <a:rPr lang="fr-FR" baseline="0" dirty="0"/>
              <a:t> n’est pas nécessairement le plus impactant</a:t>
            </a:r>
          </a:p>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20</a:t>
            </a:fld>
            <a:endParaRPr lang="fr-FR"/>
          </a:p>
        </p:txBody>
      </p:sp>
    </p:spTree>
    <p:extLst>
      <p:ext uri="{BB962C8B-B14F-4D97-AF65-F5344CB8AC3E}">
        <p14:creationId xmlns:p14="http://schemas.microsoft.com/office/powerpoint/2010/main" val="84640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a:t>
            </a:r>
            <a:r>
              <a:rPr lang="fr-FR" b="1" baseline="0" dirty="0"/>
              <a:t> : e</a:t>
            </a:r>
            <a:r>
              <a:rPr lang="fr-FR" b="1" dirty="0"/>
              <a:t>n fonction de l’atelier, les quantités et proportions</a:t>
            </a:r>
            <a:r>
              <a:rPr lang="fr-FR" b="1" baseline="0" dirty="0"/>
              <a:t> de GES émis varient beaucoup</a:t>
            </a:r>
            <a:r>
              <a:rPr lang="fr-FR" baseline="0" dirty="0"/>
              <a:t>. Retenir que ce sont les ateliers bovins qui sont les plus émetteurs de GES, et que c’est principalement dû au méthane (principal GES émis  par les élevages de ruminants). MAIS que l’élevage bovins est aussi plus « stockeur » de carbone que les porcs et volailles. Cela permet d’introduire la notion de comptabilité carbone : empreinte carbone = émissions GES – stockage carbone.</a:t>
            </a:r>
          </a:p>
          <a:p>
            <a:r>
              <a:rPr lang="fr-FR" i="1" baseline="0" dirty="0"/>
              <a:t>Source: </a:t>
            </a:r>
            <a:r>
              <a:rPr lang="fr-FR" i="1" baseline="0" dirty="0" err="1"/>
              <a:t>Climagri</a:t>
            </a:r>
            <a:r>
              <a:rPr lang="fr-FR" i="1" baseline="0" dirty="0"/>
              <a:t> Bretagne</a:t>
            </a:r>
            <a:endParaRPr lang="fr-FR" i="1" dirty="0"/>
          </a:p>
        </p:txBody>
      </p:sp>
      <p:sp>
        <p:nvSpPr>
          <p:cNvPr id="4" name="Espace réservé du numéro de diapositive 3"/>
          <p:cNvSpPr>
            <a:spLocks noGrp="1"/>
          </p:cNvSpPr>
          <p:nvPr>
            <p:ph type="sldNum" sz="quarter" idx="10"/>
          </p:nvPr>
        </p:nvSpPr>
        <p:spPr/>
        <p:txBody>
          <a:bodyPr/>
          <a:lstStyle/>
          <a:p>
            <a:fld id="{B70A80FB-16DB-4AA1-8022-6A7AC669A804}" type="slidenum">
              <a:rPr lang="fr-FR" smtClean="0"/>
              <a:t>21</a:t>
            </a:fld>
            <a:endParaRPr lang="fr-FR"/>
          </a:p>
        </p:txBody>
      </p:sp>
      <p:sp>
        <p:nvSpPr>
          <p:cNvPr id="5" name="Espace réservé de la date 4"/>
          <p:cNvSpPr>
            <a:spLocks noGrp="1"/>
          </p:cNvSpPr>
          <p:nvPr>
            <p:ph type="dt" idx="11"/>
          </p:nvPr>
        </p:nvSpPr>
        <p:spPr/>
        <p:txBody>
          <a:bodyPr/>
          <a:lstStyle/>
          <a:p>
            <a:r>
              <a:rPr lang="fr-FR"/>
              <a:t>12/01/2021</a:t>
            </a:r>
          </a:p>
        </p:txBody>
      </p:sp>
    </p:spTree>
    <p:extLst>
      <p:ext uri="{BB962C8B-B14F-4D97-AF65-F5344CB8AC3E}">
        <p14:creationId xmlns:p14="http://schemas.microsoft.com/office/powerpoint/2010/main" val="10155204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lnSpcReduction="10000"/>
          </a:bodyPr>
          <a:lstStyle/>
          <a:p>
            <a:r>
              <a:rPr lang="fr-FR" sz="1600" b="1" dirty="0"/>
              <a:t>Message : diapos pour détailler par GES les différents postes d’émission</a:t>
            </a:r>
            <a:r>
              <a:rPr lang="fr-FR" sz="1600" b="1" baseline="0" dirty="0"/>
              <a:t> =&gt; CH4 méthane</a:t>
            </a:r>
            <a:endParaRPr lang="fr-FR" sz="1600" b="1" dirty="0"/>
          </a:p>
          <a:p>
            <a:r>
              <a:rPr lang="fr-FR" sz="1600" b="1" dirty="0"/>
              <a:t>Le</a:t>
            </a:r>
            <a:r>
              <a:rPr lang="fr-FR" sz="1600" b="1" baseline="0" dirty="0"/>
              <a:t> </a:t>
            </a:r>
            <a:r>
              <a:rPr lang="fr-FR" sz="1600" b="1" dirty="0"/>
              <a:t>troupeau (représente</a:t>
            </a:r>
            <a:r>
              <a:rPr lang="fr-FR" sz="1600" b="1" baseline="0" dirty="0"/>
              <a:t> </a:t>
            </a:r>
            <a:r>
              <a:rPr lang="fr-FR" sz="1600" b="1" dirty="0"/>
              <a:t>85 % des émissions)</a:t>
            </a:r>
          </a:p>
          <a:p>
            <a:pPr lvl="1"/>
            <a:r>
              <a:rPr lang="fr-FR" sz="1400" dirty="0"/>
              <a:t>- CH</a:t>
            </a:r>
            <a:r>
              <a:rPr lang="fr-FR" sz="1400" baseline="-25000" dirty="0"/>
              <a:t>4</a:t>
            </a:r>
            <a:r>
              <a:rPr lang="fr-FR" sz="1400" dirty="0"/>
              <a:t> issu de la dégradation anaérobie de la MO dans le rumen / dans les déjections</a:t>
            </a:r>
          </a:p>
          <a:p>
            <a:pPr lvl="1"/>
            <a:r>
              <a:rPr lang="fr-FR" sz="1400" dirty="0"/>
              <a:t>- Fermentation entérique : calcul basé sur la matière organique digestible de la ration, en fonction du taux MS et des concentrés – Les aliments fibreux augmentent la production de méthane. </a:t>
            </a:r>
          </a:p>
          <a:p>
            <a:pPr lvl="1"/>
            <a:r>
              <a:rPr lang="fr-FR" sz="1400" dirty="0"/>
              <a:t>- Facteurs de variation : stade physiologique et poids des animaux, la quantité de MS ingérée, la digestibilité des aliments</a:t>
            </a:r>
          </a:p>
          <a:p>
            <a:r>
              <a:rPr lang="fr-FR" sz="1600" b="1" dirty="0"/>
              <a:t>Les effluents (représente</a:t>
            </a:r>
            <a:r>
              <a:rPr lang="fr-FR" sz="1600" b="1" baseline="0" dirty="0"/>
              <a:t> 1</a:t>
            </a:r>
            <a:r>
              <a:rPr lang="fr-FR" sz="1600" b="1" dirty="0"/>
              <a:t>5 % des émissions)</a:t>
            </a:r>
          </a:p>
          <a:p>
            <a:pPr lvl="1"/>
            <a:r>
              <a:rPr lang="fr-FR" sz="1400" dirty="0"/>
              <a:t>- Calculé sur la fermentation des déjections : matière azotée non digestible, potentiel méthanogène des déjections, bâtiment (type, durée stabulation…), stockage et durée de pâturage</a:t>
            </a:r>
          </a:p>
          <a:p>
            <a:pPr lvl="1"/>
            <a:r>
              <a:rPr lang="fr-FR" sz="1400" dirty="0"/>
              <a:t>- Production de méthane si les déjections sont en milieu anaérobie </a:t>
            </a:r>
          </a:p>
          <a:p>
            <a:pPr lvl="1"/>
            <a:r>
              <a:rPr lang="fr-FR" sz="1400" dirty="0"/>
              <a:t>- Fonction du type et du temps passé au bâtiment =&gt; Une aire paillée produira plus de méthane qu’une aire raclée ou caillebotis</a:t>
            </a:r>
          </a:p>
          <a:p>
            <a:pPr lvl="1"/>
            <a:r>
              <a:rPr lang="fr-FR" sz="1400" dirty="0"/>
              <a:t>- Temps de stockage des effluents : fumier &gt; lisier</a:t>
            </a:r>
          </a:p>
          <a:p>
            <a:pPr marL="742950" lvl="1" indent="-285750">
              <a:buFontTx/>
              <a:buChar char="-"/>
            </a:pPr>
            <a:r>
              <a:rPr lang="fr-FR" sz="1400" dirty="0"/>
              <a:t>Pâturage : peu d’émissions car contact à l’oxygène</a:t>
            </a:r>
          </a:p>
          <a:p>
            <a:pPr marL="457200" lvl="1" indent="0">
              <a:buFontTx/>
              <a:buNone/>
            </a:pPr>
            <a:r>
              <a:rPr lang="fr-FR" sz="1400" i="1" dirty="0"/>
              <a:t>Source</a:t>
            </a:r>
            <a:r>
              <a:rPr lang="fr-FR" sz="1400" i="1" baseline="0" dirty="0"/>
              <a:t> : CRA Bretagne</a:t>
            </a:r>
            <a:endParaRPr lang="fr-FR" sz="1400" i="1" dirty="0"/>
          </a:p>
          <a:p>
            <a:endParaRPr lang="fr-FR" dirty="0"/>
          </a:p>
        </p:txBody>
      </p:sp>
      <p:sp>
        <p:nvSpPr>
          <p:cNvPr id="4" name="Espace réservé du pied de page 3"/>
          <p:cNvSpPr>
            <a:spLocks noGrp="1"/>
          </p:cNvSpPr>
          <p:nvPr>
            <p:ph type="ftr" sz="quarter" idx="10"/>
          </p:nvPr>
        </p:nvSpPr>
        <p:spPr/>
        <p:txBody>
          <a:bodyPr/>
          <a:lstStyle/>
          <a:p>
            <a:endParaRPr lang="fr-FR">
              <a:solidFill>
                <a:prstClr val="black"/>
              </a:solidFill>
            </a:endParaRPr>
          </a:p>
        </p:txBody>
      </p:sp>
      <p:sp>
        <p:nvSpPr>
          <p:cNvPr id="5" name="Espace réservé du numéro de diapositive 4"/>
          <p:cNvSpPr>
            <a:spLocks noGrp="1"/>
          </p:cNvSpPr>
          <p:nvPr>
            <p:ph type="sldNum" sz="quarter" idx="11"/>
          </p:nvPr>
        </p:nvSpPr>
        <p:spPr/>
        <p:txBody>
          <a:bodyPr/>
          <a:lstStyle/>
          <a:p>
            <a:fld id="{7E176DCD-192A-9547-89C8-5AC206620F6C}" type="slidenum">
              <a:rPr lang="fr-FR" smtClean="0">
                <a:solidFill>
                  <a:prstClr val="black"/>
                </a:solidFill>
              </a:rPr>
              <a:pPr/>
              <a:t>22</a:t>
            </a:fld>
            <a:endParaRPr lang="fr-FR">
              <a:solidFill>
                <a:prstClr val="black"/>
              </a:solidFill>
            </a:endParaRPr>
          </a:p>
        </p:txBody>
      </p:sp>
      <p:sp>
        <p:nvSpPr>
          <p:cNvPr id="6" name="Espace réservé de la date 5"/>
          <p:cNvSpPr>
            <a:spLocks noGrp="1"/>
          </p:cNvSpPr>
          <p:nvPr>
            <p:ph type="dt" idx="12"/>
          </p:nvPr>
        </p:nvSpPr>
        <p:spPr/>
        <p:txBody>
          <a:bodyPr/>
          <a:lstStyle/>
          <a:p>
            <a:r>
              <a:rPr lang="fr-FR"/>
              <a:t>12/01/2021</a:t>
            </a:r>
          </a:p>
        </p:txBody>
      </p:sp>
    </p:spTree>
    <p:extLst>
      <p:ext uri="{BB962C8B-B14F-4D97-AF65-F5344CB8AC3E}">
        <p14:creationId xmlns:p14="http://schemas.microsoft.com/office/powerpoint/2010/main" val="19792618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23</a:t>
            </a:fld>
            <a:endParaRPr lang="fr-FR"/>
          </a:p>
        </p:txBody>
      </p:sp>
    </p:spTree>
    <p:extLst>
      <p:ext uri="{BB962C8B-B14F-4D97-AF65-F5344CB8AC3E}">
        <p14:creationId xmlns:p14="http://schemas.microsoft.com/office/powerpoint/2010/main" val="3775815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dirty="0"/>
              <a:t>Message : diapos pour détailler par GES les différents postes d’émission</a:t>
            </a:r>
            <a:r>
              <a:rPr lang="fr-FR" sz="1200" b="1" baseline="0" dirty="0"/>
              <a:t> =&gt; N2O protoxyde d’azote</a:t>
            </a:r>
            <a:endParaRPr lang="fr-FR" sz="1200" b="1" dirty="0"/>
          </a:p>
          <a:p>
            <a:r>
              <a:rPr lang="fr-FR" b="1" dirty="0"/>
              <a:t>La gestion des effluents (représente 40 % des émissions de N2O)</a:t>
            </a:r>
          </a:p>
          <a:p>
            <a:pPr marL="628650" lvl="1" indent="-171450">
              <a:buFontTx/>
              <a:buChar char="-"/>
            </a:pPr>
            <a:r>
              <a:rPr lang="fr-FR" baseline="0" dirty="0"/>
              <a:t>Calcul d’é</a:t>
            </a:r>
            <a:r>
              <a:rPr lang="fr-FR" dirty="0"/>
              <a:t>missions basé sur la teneur en azote des effluents,  lié à des cycles aérobies et anaérobies nitrification/dénitrification</a:t>
            </a:r>
          </a:p>
          <a:p>
            <a:pPr marL="628650" lvl="1" indent="-171450">
              <a:buFontTx/>
              <a:buChar char="-"/>
            </a:pPr>
            <a:r>
              <a:rPr lang="fr-FR" dirty="0"/>
              <a:t>Prend</a:t>
            </a:r>
            <a:r>
              <a:rPr lang="fr-FR" baseline="0" dirty="0"/>
              <a:t> en compte l’a</a:t>
            </a:r>
            <a:r>
              <a:rPr lang="fr-FR" dirty="0"/>
              <a:t>zote excrété = émissions en bâtiment, émissions</a:t>
            </a:r>
            <a:r>
              <a:rPr lang="fr-FR" baseline="0" dirty="0"/>
              <a:t> liées au stockage/épandage des effluents, </a:t>
            </a:r>
            <a:r>
              <a:rPr lang="fr-FR" dirty="0"/>
              <a:t> émissions au pâturage, mais beaucoup plus faible que le méthane.</a:t>
            </a:r>
          </a:p>
          <a:p>
            <a:pPr marL="628650" lvl="1" indent="-171450">
              <a:buFontTx/>
              <a:buChar char="-"/>
            </a:pPr>
            <a:r>
              <a:rPr lang="fr-FR" dirty="0"/>
              <a:t>Bâtiment</a:t>
            </a:r>
            <a:r>
              <a:rPr lang="fr-FR" baseline="0" dirty="0"/>
              <a:t> : fonction du type de bâtiment,</a:t>
            </a:r>
            <a:r>
              <a:rPr lang="fr-FR" dirty="0"/>
              <a:t> temps passé, type de déjection (fumier &gt; lisier), température de la saison</a:t>
            </a:r>
          </a:p>
          <a:p>
            <a:pPr marL="628650" lvl="1" indent="-171450">
              <a:buFontTx/>
              <a:buChar char="-"/>
            </a:pPr>
            <a:r>
              <a:rPr lang="fr-FR" dirty="0"/>
              <a:t>Stockage : fonction du type de stockage (couverture</a:t>
            </a:r>
            <a:r>
              <a:rPr lang="fr-FR" baseline="0" dirty="0"/>
              <a:t> de fosse, stockage au champ, fumières…), temps de stockage, type et volume d’effluents, température</a:t>
            </a:r>
            <a:endParaRPr lang="fr-FR" dirty="0"/>
          </a:p>
          <a:p>
            <a:pPr marL="628650" lvl="1" indent="-171450">
              <a:buFontTx/>
              <a:buChar char="-"/>
            </a:pPr>
            <a:r>
              <a:rPr lang="fr-FR" dirty="0"/>
              <a:t>Épandage : fonction du type d’épandage, délai d’enfouissement/incorporation</a:t>
            </a:r>
          </a:p>
          <a:p>
            <a:pPr marL="628650" lvl="1" indent="-171450">
              <a:buFontTx/>
              <a:buChar char="-"/>
            </a:pPr>
            <a:r>
              <a:rPr lang="fr-FR" dirty="0"/>
              <a:t>Pâturage : azote excrété au pâturage, fonction du temps passé</a:t>
            </a:r>
          </a:p>
          <a:p>
            <a:r>
              <a:rPr lang="fr-FR" b="1" dirty="0"/>
              <a:t>La fertilisation azotée (représente 60 % des émissions de N2O)</a:t>
            </a:r>
          </a:p>
          <a:p>
            <a:pPr lvl="1"/>
            <a:r>
              <a:rPr lang="fr-FR" dirty="0"/>
              <a:t>Émissions liées aux quantités d’azote organique et minéral</a:t>
            </a:r>
            <a:r>
              <a:rPr lang="fr-FR" baseline="0" dirty="0"/>
              <a:t> </a:t>
            </a:r>
            <a:r>
              <a:rPr lang="fr-FR" dirty="0"/>
              <a:t>apportées sur les cultures</a:t>
            </a:r>
          </a:p>
          <a:p>
            <a:r>
              <a:rPr lang="fr-FR" i="1" dirty="0"/>
              <a:t>Source: CRA Bretagne</a:t>
            </a:r>
          </a:p>
        </p:txBody>
      </p:sp>
      <p:sp>
        <p:nvSpPr>
          <p:cNvPr id="4" name="Espace réservé du pied de page 3"/>
          <p:cNvSpPr>
            <a:spLocks noGrp="1"/>
          </p:cNvSpPr>
          <p:nvPr>
            <p:ph type="ftr" sz="quarter" idx="10"/>
          </p:nvPr>
        </p:nvSpPr>
        <p:spPr/>
        <p:txBody>
          <a:bodyPr/>
          <a:lstStyle/>
          <a:p>
            <a:endParaRPr lang="fr-FR">
              <a:solidFill>
                <a:prstClr val="black"/>
              </a:solidFill>
            </a:endParaRPr>
          </a:p>
        </p:txBody>
      </p:sp>
      <p:sp>
        <p:nvSpPr>
          <p:cNvPr id="5" name="Espace réservé du numéro de diapositive 4"/>
          <p:cNvSpPr>
            <a:spLocks noGrp="1"/>
          </p:cNvSpPr>
          <p:nvPr>
            <p:ph type="sldNum" sz="quarter" idx="11"/>
          </p:nvPr>
        </p:nvSpPr>
        <p:spPr/>
        <p:txBody>
          <a:bodyPr/>
          <a:lstStyle/>
          <a:p>
            <a:fld id="{7E176DCD-192A-9547-89C8-5AC206620F6C}" type="slidenum">
              <a:rPr lang="fr-FR" smtClean="0">
                <a:solidFill>
                  <a:prstClr val="black"/>
                </a:solidFill>
              </a:rPr>
              <a:pPr/>
              <a:t>24</a:t>
            </a:fld>
            <a:endParaRPr lang="fr-FR">
              <a:solidFill>
                <a:prstClr val="black"/>
              </a:solidFill>
            </a:endParaRPr>
          </a:p>
        </p:txBody>
      </p:sp>
      <p:sp>
        <p:nvSpPr>
          <p:cNvPr id="6" name="Espace réservé de la date 5"/>
          <p:cNvSpPr>
            <a:spLocks noGrp="1"/>
          </p:cNvSpPr>
          <p:nvPr>
            <p:ph type="dt" idx="12"/>
          </p:nvPr>
        </p:nvSpPr>
        <p:spPr/>
        <p:txBody>
          <a:bodyPr/>
          <a:lstStyle/>
          <a:p>
            <a:r>
              <a:rPr lang="fr-FR"/>
              <a:t>12/01/2021</a:t>
            </a:r>
          </a:p>
        </p:txBody>
      </p:sp>
    </p:spTree>
    <p:extLst>
      <p:ext uri="{BB962C8B-B14F-4D97-AF65-F5344CB8AC3E}">
        <p14:creationId xmlns:p14="http://schemas.microsoft.com/office/powerpoint/2010/main" val="34845726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le N2O, très</a:t>
            </a:r>
            <a:r>
              <a:rPr lang="fr-FR" b="1" baseline="0" dirty="0"/>
              <a:t> impactant, est essentiellement d’origine agricole, et surtout lié aux pratiques de fertilisation et de gestion des effluents d’élevage.</a:t>
            </a:r>
          </a:p>
          <a:p>
            <a:r>
              <a:rPr lang="fr-FR" b="1" dirty="0"/>
              <a:t>Ce sont les excédents azotés non utilisés par la plante pour</a:t>
            </a:r>
            <a:r>
              <a:rPr lang="fr-FR" b="1" baseline="0" dirty="0"/>
              <a:t> se nourrir </a:t>
            </a:r>
            <a:r>
              <a:rPr lang="fr-FR" b="1" dirty="0"/>
              <a:t>qui posent problème.</a:t>
            </a:r>
          </a:p>
          <a:p>
            <a:r>
              <a:rPr lang="fr-FR" dirty="0"/>
              <a:t>En cas d’excédent azoté, 3 devenirs potentiels pour l’azote :</a:t>
            </a:r>
          </a:p>
          <a:p>
            <a:pPr marL="171450" indent="-171450">
              <a:buFontTx/>
              <a:buChar char="-"/>
            </a:pPr>
            <a:r>
              <a:rPr lang="fr-FR" dirty="0"/>
              <a:t>Une partie est stockée dans le sol, essentiellement</a:t>
            </a:r>
            <a:r>
              <a:rPr lang="fr-FR" baseline="0" dirty="0"/>
              <a:t> sous forme ammoniacale et nitrique</a:t>
            </a:r>
            <a:endParaRPr lang="fr-FR" dirty="0"/>
          </a:p>
          <a:p>
            <a:pPr marL="171450" indent="-171450">
              <a:buFontTx/>
              <a:buChar char="-"/>
            </a:pPr>
            <a:r>
              <a:rPr lang="fr-FR" dirty="0"/>
              <a:t>Une partie est lessivée du sol et perdue (lixiviation</a:t>
            </a:r>
            <a:r>
              <a:rPr lang="fr-FR" baseline="0" dirty="0"/>
              <a:t> des nitrates =&gt; i</a:t>
            </a:r>
            <a:r>
              <a:rPr lang="fr-FR" dirty="0"/>
              <a:t>mpact important/qualité de l’eau), soit directement</a:t>
            </a:r>
            <a:r>
              <a:rPr lang="fr-FR" baseline="0" dirty="0"/>
              <a:t> après l’apport, soit suite au processus de nitrification</a:t>
            </a:r>
            <a:endParaRPr lang="fr-FR" dirty="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dirty="0"/>
              <a:t>Une partie est volatilisée</a:t>
            </a:r>
            <a:r>
              <a:rPr lang="fr-FR" baseline="0" dirty="0"/>
              <a:t> </a:t>
            </a:r>
            <a:r>
              <a:rPr lang="fr-FR" dirty="0"/>
              <a:t>dans</a:t>
            </a:r>
            <a:r>
              <a:rPr lang="fr-FR" baseline="0" dirty="0"/>
              <a:t> l’air (volatilisation de l’ammoniac =&gt; impact/qualité de l’air), </a:t>
            </a:r>
            <a:r>
              <a:rPr lang="fr-FR" dirty="0"/>
              <a:t>soit directement</a:t>
            </a:r>
            <a:r>
              <a:rPr lang="fr-FR" baseline="0" dirty="0"/>
              <a:t> après l’apport, soit suite au processus de dénitrification ou </a:t>
            </a:r>
            <a:r>
              <a:rPr lang="fr-FR" baseline="0" dirty="0" err="1"/>
              <a:t>redéposition</a:t>
            </a:r>
            <a:r>
              <a:rPr lang="fr-FR" baseline="0" dirty="0"/>
              <a:t> du NH4</a:t>
            </a:r>
          </a:p>
          <a:p>
            <a:pPr marL="0" marR="0" indent="0" algn="l" defTabSz="914400" rtl="0" eaLnBrk="1" fontAlgn="auto" latinLnBrk="0" hangingPunct="1">
              <a:lnSpc>
                <a:spcPct val="100000"/>
              </a:lnSpc>
              <a:spcBef>
                <a:spcPts val="0"/>
              </a:spcBef>
              <a:spcAft>
                <a:spcPts val="0"/>
              </a:spcAft>
              <a:buClrTx/>
              <a:buSzTx/>
              <a:buFontTx/>
              <a:buNone/>
              <a:tabLst/>
              <a:defRPr/>
            </a:pPr>
            <a:r>
              <a:rPr lang="fr-FR" i="1" baseline="0" dirty="0"/>
              <a:t>Source: CRA Bretagne</a:t>
            </a:r>
            <a:endParaRPr lang="fr-FR" i="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32302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dirty="0"/>
              <a:t>Message : diapos pour détailler par GES les différents postes d’émission</a:t>
            </a:r>
            <a:r>
              <a:rPr lang="fr-FR" sz="1200" b="1" baseline="0" dirty="0"/>
              <a:t> =&gt; CO2 dioxyde de carbone</a:t>
            </a:r>
            <a:endParaRPr lang="fr-FR" sz="1200" b="1" dirty="0"/>
          </a:p>
          <a:p>
            <a:r>
              <a:rPr lang="fr-FR" dirty="0"/>
              <a:t>Les émissions de CO</a:t>
            </a:r>
            <a:r>
              <a:rPr lang="fr-FR" baseline="-25000" dirty="0"/>
              <a:t>2</a:t>
            </a:r>
            <a:r>
              <a:rPr lang="fr-FR" dirty="0"/>
              <a:t> sont liées:</a:t>
            </a:r>
          </a:p>
          <a:p>
            <a:r>
              <a:rPr lang="fr-FR" dirty="0"/>
              <a:t>- aux énergies directes (30 %) =&gt; essentiellement carburant (achat de fuel et travaux par tiers)</a:t>
            </a:r>
          </a:p>
          <a:p>
            <a:pPr marL="0" indent="0">
              <a:buFontTx/>
              <a:buNone/>
            </a:pPr>
            <a:r>
              <a:rPr lang="fr-FR" baseline="0" dirty="0"/>
              <a:t>- aux </a:t>
            </a:r>
            <a:r>
              <a:rPr lang="fr-FR" dirty="0"/>
              <a:t>énergies indirectes (70 %) =&gt; émissions liées à la fabrication et au transport des intrants </a:t>
            </a:r>
          </a:p>
          <a:p>
            <a:r>
              <a:rPr lang="fr-FR" i="1" dirty="0"/>
              <a:t>Source : CRA Bretagne</a:t>
            </a:r>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u numéro de diapositive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176DCD-192A-9547-89C8-5AC206620F6C}"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Espace réservé de la date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12/01/2021</a:t>
            </a:r>
          </a:p>
        </p:txBody>
      </p:sp>
    </p:spTree>
    <p:extLst>
      <p:ext uri="{BB962C8B-B14F-4D97-AF65-F5344CB8AC3E}">
        <p14:creationId xmlns:p14="http://schemas.microsoft.com/office/powerpoint/2010/main" val="37152742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a:t>
            </a:r>
            <a:r>
              <a:rPr lang="fr-FR" b="1" baseline="0" dirty="0"/>
              <a:t> : l</a:t>
            </a:r>
            <a:r>
              <a:rPr lang="fr-FR" b="1" dirty="0"/>
              <a:t>’élevage </a:t>
            </a:r>
            <a:r>
              <a:rPr lang="fr-FR" b="1" baseline="0" dirty="0"/>
              <a:t>bovin émet des GES, mais stocke aussi du carbone ! Il est donc à même de compenser une partie de ses émissions de GES </a:t>
            </a:r>
            <a:r>
              <a:rPr lang="fr-FR" baseline="0" dirty="0"/>
              <a:t>(possiblement jusqu’à 1/3 en systèmes très herbagers) : </a:t>
            </a:r>
          </a:p>
          <a:p>
            <a:pPr marL="171450" indent="-171450">
              <a:buFontTx/>
              <a:buChar char="-"/>
            </a:pPr>
            <a:r>
              <a:rPr lang="fr-FR" baseline="0" dirty="0"/>
              <a:t>grâce au carbone stocké dans les sols des prairies permanentes surtout, et prairies temporaires dans une moindre mesure (570 kg C/ha/an en PP)*</a:t>
            </a:r>
          </a:p>
          <a:p>
            <a:pPr marL="171450" indent="-171450">
              <a:buFontTx/>
              <a:buChar char="-"/>
            </a:pPr>
            <a:r>
              <a:rPr lang="fr-FR" baseline="0" dirty="0"/>
              <a:t>grâce au carbone stocké dans la biomasse aérienne (haies entretenues, surfaces en agroforesterie, bandes enherbées) (125 kg C/100 mètres linéaires/an)*</a:t>
            </a:r>
          </a:p>
          <a:p>
            <a:pPr marL="0" indent="0">
              <a:buFontTx/>
              <a:buNone/>
            </a:pPr>
            <a:endParaRPr lang="fr-FR" baseline="0" dirty="0"/>
          </a:p>
          <a:p>
            <a:pPr marL="0" indent="0">
              <a:buFontTx/>
              <a:buNone/>
            </a:pPr>
            <a:r>
              <a:rPr lang="fr-FR" baseline="0" dirty="0"/>
              <a:t>* </a:t>
            </a:r>
            <a:r>
              <a:rPr lang="fr-FR" i="1" baseline="0" dirty="0"/>
              <a:t>Source : "Quelle contribution de l’agriculture française à la réduction des émissions de gaz à effet de serre ?" - Pellerin et al., INRAE, 2013</a:t>
            </a:r>
            <a:endParaRPr lang="fr-FR" i="1"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28</a:t>
            </a:fld>
            <a:endParaRPr lang="fr-FR"/>
          </a:p>
        </p:txBody>
      </p:sp>
    </p:spTree>
    <p:extLst>
      <p:ext uri="{BB962C8B-B14F-4D97-AF65-F5344CB8AC3E}">
        <p14:creationId xmlns:p14="http://schemas.microsoft.com/office/powerpoint/2010/main" val="35576220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dans le système d’exploitation, ne pas oublier la possibilité de stockage C dans les sols, qui</a:t>
            </a:r>
            <a:r>
              <a:rPr lang="fr-FR" b="1" baseline="0" dirty="0"/>
              <a:t> peut avoir un impact important sur l’empreinte C d’une exploitation. </a:t>
            </a:r>
            <a:r>
              <a:rPr lang="fr-FR" b="1" dirty="0"/>
              <a:t>Diapo complémentaire pour aller + loin</a:t>
            </a:r>
            <a:r>
              <a:rPr lang="fr-FR" dirty="0"/>
              <a:t> </a:t>
            </a:r>
            <a:r>
              <a:rPr lang="fr-FR" b="1" dirty="0"/>
              <a:t>sur  le stockage du carbone dans les sols. </a:t>
            </a:r>
          </a:p>
          <a:p>
            <a:r>
              <a:rPr lang="fr-FR" dirty="0"/>
              <a:t>La plante réalise la photosynthèse en assimilant du CO2. Ce CO2 est stocké en étant fixé dans la matière organique du sol (= séquestration) grâce à la capacité de la plante et des micro-organismes</a:t>
            </a:r>
            <a:r>
              <a:rPr lang="fr-FR" baseline="0" dirty="0"/>
              <a:t> à synthétiser des molécules organiques à partir du CO2 atmosphérique. </a:t>
            </a:r>
          </a:p>
          <a:p>
            <a:r>
              <a:rPr lang="fr-FR" baseline="0" dirty="0"/>
              <a:t>Les leviers « stockage de carbone dans les sols » sont détaillés dans la parte 4_Leviers.</a:t>
            </a:r>
            <a:endParaRPr lang="fr-FR" dirty="0"/>
          </a:p>
          <a:p>
            <a:pPr marL="0" marR="0" indent="0" algn="l" defTabSz="914400" rtl="0" eaLnBrk="1" fontAlgn="auto" latinLnBrk="0" hangingPunct="1">
              <a:lnSpc>
                <a:spcPct val="100000"/>
              </a:lnSpc>
              <a:spcBef>
                <a:spcPts val="0"/>
              </a:spcBef>
              <a:spcAft>
                <a:spcPts val="0"/>
              </a:spcAft>
              <a:buClrTx/>
              <a:buSzTx/>
              <a:buFontTx/>
              <a:buNone/>
              <a:tabLst/>
              <a:defRPr/>
            </a:pPr>
            <a:r>
              <a:rPr lang="fr-FR" i="1" dirty="0"/>
              <a:t>Source : EIP-Agri </a:t>
            </a:r>
            <a:r>
              <a:rPr lang="fr-FR" i="1" dirty="0" err="1"/>
              <a:t>Grazing</a:t>
            </a:r>
            <a:r>
              <a:rPr lang="fr-FR" i="1" dirty="0"/>
              <a:t> for </a:t>
            </a:r>
            <a:r>
              <a:rPr lang="fr-FR" i="1" dirty="0" err="1"/>
              <a:t>carbon</a:t>
            </a:r>
            <a:r>
              <a:rPr lang="fr-FR" i="1" dirty="0"/>
              <a:t> 2018 et CRA Bretagne</a:t>
            </a:r>
          </a:p>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29</a:t>
            </a:fld>
            <a:endParaRPr lang="fr-FR"/>
          </a:p>
        </p:txBody>
      </p:sp>
    </p:spTree>
    <p:extLst>
      <p:ext uri="{BB962C8B-B14F-4D97-AF65-F5344CB8AC3E}">
        <p14:creationId xmlns:p14="http://schemas.microsoft.com/office/powerpoint/2010/main" val="1620428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baseline="0" dirty="0"/>
              <a:t>Message : allonger d’un an une prairie temporaire permet de rester sur un bilan positif plutôt que de déstocker du carbone. </a:t>
            </a:r>
          </a:p>
          <a:p>
            <a:r>
              <a:rPr lang="fr-FR" dirty="0"/>
              <a:t>Exemple de stockage/déstockage de carbone sur une rotation de 6 et 5 ans avec transformation</a:t>
            </a:r>
            <a:r>
              <a:rPr lang="fr-FR" baseline="0" dirty="0"/>
              <a:t> du prairie temporaire en surface cultivée. </a:t>
            </a:r>
          </a:p>
          <a:p>
            <a:r>
              <a:rPr lang="fr-FR" baseline="0" dirty="0"/>
              <a:t>Le bilan humique est un outil d’aide à la décision : il permet d’observer l’évolution du taux de MO (rappel : c’est la MO qui stocke le carbone) et de décider en conséquence du devenir d’une prairie ou d’une surface cultivée.</a:t>
            </a:r>
          </a:p>
          <a:p>
            <a:r>
              <a:rPr lang="fr-FR" i="1" baseline="0" dirty="0"/>
              <a:t>Source : CRAPDL</a:t>
            </a:r>
            <a:endParaRPr lang="fr-FR" i="1"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30</a:t>
            </a:fld>
            <a:endParaRPr lang="fr-FR"/>
          </a:p>
        </p:txBody>
      </p:sp>
    </p:spTree>
    <p:extLst>
      <p:ext uri="{BB962C8B-B14F-4D97-AF65-F5344CB8AC3E}">
        <p14:creationId xmlns:p14="http://schemas.microsoft.com/office/powerpoint/2010/main" val="23071146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baseline="0" dirty="0"/>
              <a:t>Message : les prairies représentent des stocks de carbone importants.</a:t>
            </a:r>
          </a:p>
          <a:p>
            <a:r>
              <a:rPr lang="fr-FR" baseline="0" dirty="0"/>
              <a:t>Sont indiqués les niveaux de stockage communément admis : pour avoir la conversion en kg équivalent CO2, il faut multiplier par 3,66. Exemple : 150 * 3,66 = 549 kg équivalent CO2 sont déstockés lors de la conversion d’une prairie permanente en prairie temporaire.</a:t>
            </a:r>
          </a:p>
          <a:p>
            <a:r>
              <a:rPr lang="fr-FR" i="1" baseline="0" dirty="0"/>
              <a:t>Sources : IDELE « Élevage de ruminants et changement climatique », 2015 </a:t>
            </a:r>
          </a:p>
          <a:p>
            <a:r>
              <a:rPr lang="fr-FR" i="1" baseline="0" dirty="0" err="1"/>
              <a:t>Dollé</a:t>
            </a:r>
            <a:r>
              <a:rPr lang="fr-FR" i="1" baseline="0" dirty="0"/>
              <a:t> J.B., </a:t>
            </a:r>
            <a:r>
              <a:rPr lang="fr-FR" i="1" baseline="0" dirty="0" err="1"/>
              <a:t>Faverdin</a:t>
            </a:r>
            <a:r>
              <a:rPr lang="fr-FR" i="1" baseline="0" dirty="0"/>
              <a:t> P ., </a:t>
            </a:r>
            <a:r>
              <a:rPr lang="fr-FR" i="1" baseline="0" dirty="0" err="1"/>
              <a:t>Agabriel</a:t>
            </a:r>
            <a:r>
              <a:rPr lang="fr-FR" i="1" baseline="0" dirty="0"/>
              <a:t> J., Sauvant D., </a:t>
            </a:r>
            <a:r>
              <a:rPr lang="fr-FR" i="1" baseline="0" dirty="0" err="1"/>
              <a:t>Klumpp</a:t>
            </a:r>
            <a:r>
              <a:rPr lang="fr-FR" i="1" baseline="0" dirty="0"/>
              <a:t> K., 2013b.Contribution de l’élevage bovin aux émissions de GES et au stockage de carbone selon les systèmes de production  : Fourrages, 215, 181-191. </a:t>
            </a:r>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31</a:t>
            </a:fld>
            <a:endParaRPr lang="fr-FR"/>
          </a:p>
        </p:txBody>
      </p:sp>
    </p:spTree>
    <p:extLst>
      <p:ext uri="{BB962C8B-B14F-4D97-AF65-F5344CB8AC3E}">
        <p14:creationId xmlns:p14="http://schemas.microsoft.com/office/powerpoint/2010/main" val="23071146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l’empreinte carbone de mon exploitation = empreinte carbone nette.</a:t>
            </a:r>
          </a:p>
          <a:p>
            <a:r>
              <a:rPr lang="fr-FR" dirty="0"/>
              <a:t>L’empreinte carbone nette correspond au calcul : (Émissions Brutes de Gaz à effet de serre) – (Stockage carbone).</a:t>
            </a:r>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32</a:t>
            </a:fld>
            <a:endParaRPr lang="fr-FR"/>
          </a:p>
        </p:txBody>
      </p:sp>
    </p:spTree>
    <p:extLst>
      <p:ext uri="{BB962C8B-B14F-4D97-AF65-F5344CB8AC3E}">
        <p14:creationId xmlns:p14="http://schemas.microsoft.com/office/powerpoint/2010/main" val="20419410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Message : diapo pour relativiser la notion d’empreinte carbone,</a:t>
            </a:r>
            <a:r>
              <a:rPr lang="fr-FR" b="1" baseline="0" dirty="0"/>
              <a:t> ce n’est pas le seul critère environnemental à prendre en compte pour mesurer l’impact environnemental d’une production</a:t>
            </a:r>
            <a:r>
              <a:rPr lang="fr-FR" b="1" dirty="0"/>
              <a:t>… La pollution</a:t>
            </a:r>
            <a:r>
              <a:rPr lang="fr-FR" b="1" baseline="0" dirty="0"/>
              <a:t> de l’eau, l’utilisation des terres et de l’eau, sont d’autres critères à avoir en tête. </a:t>
            </a:r>
            <a:r>
              <a:rPr lang="fr-FR" b="0" baseline="0" dirty="0"/>
              <a:t>La viande bovine (flèche rouge) est </a:t>
            </a:r>
            <a:r>
              <a:rPr lang="fr-FR" b="0" baseline="0" dirty="0" err="1"/>
              <a:t>impactante</a:t>
            </a:r>
            <a:r>
              <a:rPr lang="fr-FR" b="0" baseline="0" dirty="0"/>
              <a:t> en termes d’empreinte carbone, mais n’est pas la plus polluante ni la plus consommatrice vis-à-vis de l’eau.</a:t>
            </a:r>
            <a:endParaRPr lang="fr-FR" b="0" dirty="0"/>
          </a:p>
          <a:p>
            <a:pPr marL="0" marR="0" indent="0" algn="l" defTabSz="914400" rtl="0" eaLnBrk="1" fontAlgn="auto" latinLnBrk="0" hangingPunct="1">
              <a:lnSpc>
                <a:spcPct val="100000"/>
              </a:lnSpc>
              <a:spcBef>
                <a:spcPts val="0"/>
              </a:spcBef>
              <a:spcAft>
                <a:spcPts val="0"/>
              </a:spcAft>
              <a:buClrTx/>
              <a:buSzTx/>
              <a:buFontTx/>
              <a:buNone/>
              <a:tabLst/>
              <a:defRPr/>
            </a:pPr>
            <a:r>
              <a:rPr lang="fr-FR" i="1" dirty="0"/>
              <a:t>Source : Les Echos du 2/11/2021 « L’alimentation passé au crible de l’écologie »</a:t>
            </a:r>
            <a:r>
              <a:rPr lang="fr-FR" i="1" baseline="0" dirty="0"/>
              <a:t>. </a:t>
            </a:r>
            <a:r>
              <a:rPr lang="fr-FR" baseline="0" dirty="0"/>
              <a:t>Rond rouge = empreinte carbone. Dans l’ordre de taille de rond décroissante : bœuf, chocolat, agneaux/moutons/vaches laitières, café, crevettes d’élevage, fromage, poisson d’élevage, porcs, volailles, œufs, riz, arachides, lait…</a:t>
            </a:r>
            <a:endParaRPr lang="fr-FR" sz="1200" b="1" i="0" u="none" strike="noStrike" kern="1200" baseline="0" dirty="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B70A80FB-16DB-4AA1-8022-6A7AC669A804}" type="slidenum">
              <a:rPr lang="fr-FR" smtClean="0">
                <a:solidFill>
                  <a:prstClr val="black"/>
                </a:solidFill>
              </a:rPr>
              <a:pPr/>
              <a:t>33</a:t>
            </a:fld>
            <a:endParaRPr lang="fr-FR">
              <a:solidFill>
                <a:prstClr val="black"/>
              </a:solidFill>
            </a:endParaRPr>
          </a:p>
        </p:txBody>
      </p:sp>
      <p:sp>
        <p:nvSpPr>
          <p:cNvPr id="5" name="Espace réservé de la date 4"/>
          <p:cNvSpPr>
            <a:spLocks noGrp="1"/>
          </p:cNvSpPr>
          <p:nvPr>
            <p:ph type="dt" idx="11"/>
          </p:nvPr>
        </p:nvSpPr>
        <p:spPr/>
        <p:txBody>
          <a:bodyPr/>
          <a:lstStyle/>
          <a:p>
            <a:r>
              <a:rPr lang="fr-FR">
                <a:solidFill>
                  <a:prstClr val="black"/>
                </a:solidFill>
              </a:rPr>
              <a:t>12/01/2021</a:t>
            </a:r>
          </a:p>
        </p:txBody>
      </p:sp>
    </p:spTree>
    <p:extLst>
      <p:ext uri="{BB962C8B-B14F-4D97-AF65-F5344CB8AC3E}">
        <p14:creationId xmlns:p14="http://schemas.microsoft.com/office/powerpoint/2010/main" val="10155204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l’empreinte</a:t>
            </a:r>
            <a:r>
              <a:rPr lang="fr-FR" b="1" baseline="0" dirty="0"/>
              <a:t> carbone est exprimée en kg équivalent CO2 par unité de production. Cela peut être par litre de lait vendu, et/ou par kg de viande vive.</a:t>
            </a:r>
          </a:p>
          <a:p>
            <a:r>
              <a:rPr lang="fr-FR" b="1" baseline="0" dirty="0"/>
              <a:t>Les ateliers laitiers qui sortent 2 produits peuvent donc se voir attribuer une empreinte carbone différenciée par phase de production.</a:t>
            </a:r>
          </a:p>
          <a:p>
            <a:r>
              <a:rPr lang="fr-FR" b="1" u="sng" baseline="0" dirty="0"/>
              <a:t>Pour aller plus loin…</a:t>
            </a:r>
          </a:p>
          <a:p>
            <a:r>
              <a:rPr lang="fr-FR" sz="1200" b="0" i="0" u="none" strike="noStrike" kern="1200" baseline="0" dirty="0">
                <a:solidFill>
                  <a:schemeClr val="tx1"/>
                </a:solidFill>
                <a:latin typeface="+mn-lt"/>
                <a:ea typeface="+mn-ea"/>
                <a:cs typeface="+mn-cs"/>
              </a:rPr>
              <a:t>Un point important dans la réalisation des ACV sur les systèmes d’élevage, en particulier sur les systèmes laitiers, est l’allocation des impacts environnementaux entre les produits et </a:t>
            </a:r>
            <a:r>
              <a:rPr lang="fr-FR" sz="1200" b="0" i="0" u="none" strike="noStrike" kern="1200" baseline="0" dirty="0" err="1">
                <a:solidFill>
                  <a:schemeClr val="tx1"/>
                </a:solidFill>
                <a:latin typeface="+mn-lt"/>
                <a:ea typeface="+mn-ea"/>
                <a:cs typeface="+mn-cs"/>
              </a:rPr>
              <a:t>co-produits</a:t>
            </a:r>
            <a:r>
              <a:rPr lang="fr-FR" sz="1200" b="0" i="0" u="none" strike="noStrike" kern="1200" baseline="0" dirty="0">
                <a:solidFill>
                  <a:schemeClr val="tx1"/>
                </a:solidFill>
                <a:latin typeface="+mn-lt"/>
                <a:ea typeface="+mn-ea"/>
                <a:cs typeface="+mn-cs"/>
              </a:rPr>
              <a:t> générés par le système en</a:t>
            </a:r>
          </a:p>
          <a:p>
            <a:r>
              <a:rPr lang="fr-FR" sz="1200" b="0" i="0" u="none" strike="noStrike" kern="1200" baseline="0" dirty="0">
                <a:solidFill>
                  <a:schemeClr val="tx1"/>
                </a:solidFill>
                <a:latin typeface="+mn-lt"/>
                <a:ea typeface="+mn-ea"/>
                <a:cs typeface="+mn-cs"/>
              </a:rPr>
              <a:t>l’occurrence le lait, les veaux et autres animaux vendus vivants (génisses pleines, vaches en production) et les animaux destinés à la production de viande (vaches de réforme finies). Actuellement, les différents cadres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0" u="none" strike="noStrike" kern="1200" baseline="0" dirty="0">
                <a:solidFill>
                  <a:schemeClr val="tx1"/>
                </a:solidFill>
                <a:latin typeface="+mn-lt"/>
                <a:ea typeface="+mn-ea"/>
                <a:cs typeface="+mn-cs"/>
              </a:rPr>
              <a:t>méthodologiques tendent à converger vers l’application d’une allocation dite biophysique, ou par phase de production. Expliquée succinctement, la phase d’élevage de la génisse est affectée à la production de viande, tandis que sur la phase de vie de la vache laitière, on attribue les impacts au lait et au veau </a:t>
            </a:r>
            <a:r>
              <a:rPr lang="fr-FR" sz="1200" b="0" i="1" u="none" strike="noStrike" kern="1200" baseline="0" dirty="0">
                <a:solidFill>
                  <a:schemeClr val="tx1"/>
                </a:solidFill>
                <a:latin typeface="+mn-lt"/>
                <a:ea typeface="+mn-ea"/>
                <a:cs typeface="+mn-cs"/>
              </a:rPr>
              <a:t>au prorata </a:t>
            </a:r>
            <a:r>
              <a:rPr lang="fr-FR" sz="1200" b="0" i="0" u="none" strike="noStrike" kern="1200" baseline="0" dirty="0">
                <a:solidFill>
                  <a:schemeClr val="tx1"/>
                </a:solidFill>
                <a:latin typeface="+mn-lt"/>
                <a:ea typeface="+mn-ea"/>
                <a:cs typeface="+mn-cs"/>
              </a:rPr>
              <a:t>des besoins énergétiques pour la lactation et la gestation. Les autres options sont de faire appel à une allocation économique basée sur la valeur économique générée par les produits, ou une allocation protéique basée sur leur contenu respectif en protéines.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0" i="1" u="none" strike="noStrike" kern="1200" baseline="0" dirty="0">
                <a:solidFill>
                  <a:schemeClr val="tx1"/>
                </a:solidFill>
                <a:latin typeface="+mn-lt"/>
                <a:ea typeface="+mn-ea"/>
                <a:cs typeface="+mn-cs"/>
              </a:rPr>
              <a:t>(source: IDELE, Élevage de ruminants et changement climatique)</a:t>
            </a:r>
            <a:endParaRPr lang="fr-FR" i="1" dirty="0"/>
          </a:p>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34</a:t>
            </a:fld>
            <a:endParaRPr lang="fr-FR"/>
          </a:p>
        </p:txBody>
      </p:sp>
    </p:spTree>
    <p:extLst>
      <p:ext uri="{BB962C8B-B14F-4D97-AF65-F5344CB8AC3E}">
        <p14:creationId xmlns:p14="http://schemas.microsoft.com/office/powerpoint/2010/main" val="33345815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FR" altLang="fr-FR" b="1" dirty="0"/>
              <a:t>Message</a:t>
            </a:r>
            <a:r>
              <a:rPr lang="fr-FR" altLang="fr-FR" b="1" baseline="0" dirty="0"/>
              <a:t> : le stockage peut être plus conséquent qu’on ne le pense ! Ici, en moyenne en Pays de la Loire, une exploitation laitière moyenne stocke près de 8 % de ses émissions (exprimées en kg équivalent CO2). </a:t>
            </a:r>
          </a:p>
          <a:p>
            <a:r>
              <a:rPr lang="fr-FR" altLang="fr-FR" baseline="0" dirty="0"/>
              <a:t>L’INRA  estime qu’une augmentation de 4‰ par an du stock de C des sols permettrait théoriquement de compenser les émissions anthropiques de CO2 : c’est l’initiative 4 pour mille (voir diapo masquée suivante si besoin d’aller plus loin). </a:t>
            </a:r>
          </a:p>
          <a:p>
            <a:r>
              <a:rPr lang="fr-FR" altLang="fr-FR" i="1" baseline="0" dirty="0"/>
              <a:t>Source : </a:t>
            </a:r>
            <a:r>
              <a:rPr lang="fr-FR" altLang="fr-FR" sz="1200" i="1" dirty="0"/>
              <a:t>Émissions de GES et contributions positives en PDL, IDELE, 2017</a:t>
            </a:r>
          </a:p>
        </p:txBody>
      </p:sp>
      <p:sp>
        <p:nvSpPr>
          <p:cNvPr id="491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defTabSz="457200" eaLnBrk="0" fontAlgn="base" hangingPunct="0">
              <a:spcBef>
                <a:spcPct val="30000"/>
              </a:spcBef>
              <a:spcAft>
                <a:spcPct val="0"/>
              </a:spcAft>
              <a:defRPr sz="1200">
                <a:solidFill>
                  <a:schemeClr val="tx1"/>
                </a:solidFill>
                <a:latin typeface="Calibri" pitchFamily="34" charset="0"/>
              </a:defRPr>
            </a:lvl6pPr>
            <a:lvl7pPr marL="2971800" indent="-228600" defTabSz="457200" eaLnBrk="0" fontAlgn="base" hangingPunct="0">
              <a:spcBef>
                <a:spcPct val="30000"/>
              </a:spcBef>
              <a:spcAft>
                <a:spcPct val="0"/>
              </a:spcAft>
              <a:defRPr sz="1200">
                <a:solidFill>
                  <a:schemeClr val="tx1"/>
                </a:solidFill>
                <a:latin typeface="Calibri" pitchFamily="34" charset="0"/>
              </a:defRPr>
            </a:lvl7pPr>
            <a:lvl8pPr marL="3429000" indent="-228600" defTabSz="457200" eaLnBrk="0" fontAlgn="base" hangingPunct="0">
              <a:spcBef>
                <a:spcPct val="30000"/>
              </a:spcBef>
              <a:spcAft>
                <a:spcPct val="0"/>
              </a:spcAft>
              <a:defRPr sz="1200">
                <a:solidFill>
                  <a:schemeClr val="tx1"/>
                </a:solidFill>
                <a:latin typeface="Calibri" pitchFamily="34" charset="0"/>
              </a:defRPr>
            </a:lvl8pPr>
            <a:lvl9pPr marL="3886200" indent="-228600" defTabSz="4572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5E9D0480-D81A-453D-9D36-9BD6704A97F3}" type="slidenum">
              <a:rPr lang="fr-FR" altLang="fr-FR" smtClean="0">
                <a:latin typeface="Arial" pitchFamily="34" charset="0"/>
                <a:ea typeface="ＭＳ Ｐゴシック" pitchFamily="34" charset="-128"/>
              </a:rPr>
              <a:pPr eaLnBrk="1" hangingPunct="1">
                <a:spcBef>
                  <a:spcPct val="0"/>
                </a:spcBef>
              </a:pPr>
              <a:t>35</a:t>
            </a:fld>
            <a:endParaRPr lang="fr-FR" altLang="fr-FR">
              <a:latin typeface="Arial" pitchFamily="34" charset="0"/>
              <a:ea typeface="ＭＳ Ｐゴシック"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Dernière</a:t>
            </a:r>
            <a:r>
              <a:rPr lang="fr-FR" baseline="0" dirty="0"/>
              <a:t> grosse étude en date :  </a:t>
            </a:r>
            <a:r>
              <a:rPr lang="fr-FR" sz="1200" dirty="0"/>
              <a:t>L’INRA et l’ADEME ont publié en 2019 une étude : « Quel potentiel au regard de l’objectif 4 pour 1000 et à quel coût? »</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a:t>L’objectif 4 pour 1000 vise à augmenter l’adaptation aux changements climatiques des sols, contribuer à l’objectif de la sécurité alimentaire, et atténuer l’augmentation des émissions de GES.</a:t>
            </a:r>
            <a:endParaRPr lang="fr-FR" dirty="0"/>
          </a:p>
          <a:p>
            <a:pPr marL="0" marR="0" indent="0" algn="l" defTabSz="914400" rtl="0" eaLnBrk="1" fontAlgn="auto" latinLnBrk="0" hangingPunct="1">
              <a:lnSpc>
                <a:spcPct val="100000"/>
              </a:lnSpc>
              <a:spcBef>
                <a:spcPts val="0"/>
              </a:spcBef>
              <a:spcAft>
                <a:spcPts val="0"/>
              </a:spcAft>
              <a:buClrTx/>
              <a:buSzTx/>
              <a:buFontTx/>
              <a:buNone/>
              <a:tabLst/>
              <a:defRPr/>
            </a:pPr>
            <a:r>
              <a:rPr lang="fr-FR" dirty="0"/>
              <a:t>Plus d’infos sur : https://www.4p1000.org/f</a:t>
            </a:r>
          </a:p>
        </p:txBody>
      </p:sp>
      <p:sp>
        <p:nvSpPr>
          <p:cNvPr id="4915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defTabSz="457200" eaLnBrk="0" fontAlgn="base" hangingPunct="0">
              <a:spcBef>
                <a:spcPct val="30000"/>
              </a:spcBef>
              <a:spcAft>
                <a:spcPct val="0"/>
              </a:spcAft>
              <a:defRPr sz="1200">
                <a:solidFill>
                  <a:schemeClr val="tx1"/>
                </a:solidFill>
                <a:latin typeface="Calibri" pitchFamily="34" charset="0"/>
              </a:defRPr>
            </a:lvl6pPr>
            <a:lvl7pPr marL="2971800" indent="-228600" defTabSz="457200" eaLnBrk="0" fontAlgn="base" hangingPunct="0">
              <a:spcBef>
                <a:spcPct val="30000"/>
              </a:spcBef>
              <a:spcAft>
                <a:spcPct val="0"/>
              </a:spcAft>
              <a:defRPr sz="1200">
                <a:solidFill>
                  <a:schemeClr val="tx1"/>
                </a:solidFill>
                <a:latin typeface="Calibri" pitchFamily="34" charset="0"/>
              </a:defRPr>
            </a:lvl7pPr>
            <a:lvl8pPr marL="3429000" indent="-228600" defTabSz="457200" eaLnBrk="0" fontAlgn="base" hangingPunct="0">
              <a:spcBef>
                <a:spcPct val="30000"/>
              </a:spcBef>
              <a:spcAft>
                <a:spcPct val="0"/>
              </a:spcAft>
              <a:defRPr sz="1200">
                <a:solidFill>
                  <a:schemeClr val="tx1"/>
                </a:solidFill>
                <a:latin typeface="Calibri" pitchFamily="34" charset="0"/>
              </a:defRPr>
            </a:lvl8pPr>
            <a:lvl9pPr marL="3886200" indent="-228600" defTabSz="457200"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E9D0480-D81A-453D-9D36-9BD6704A97F3}" type="slidenum">
              <a:rPr kumimoji="0" lang="fr-FR" altLang="fr-FR" sz="1200" b="0" i="0" u="none" strike="noStrike" kern="1200" cap="none" spc="0" normalizeH="0" baseline="0" noProof="0" smtClean="0">
                <a:ln>
                  <a:noFill/>
                </a:ln>
                <a:solidFill>
                  <a:prstClr val="black"/>
                </a:solidFill>
                <a:effectLst/>
                <a:uLnTx/>
                <a:uFillTx/>
                <a:latin typeface="Arial" pitchFamily="34" charset="0"/>
                <a:ea typeface="ＭＳ Ｐゴシック"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36</a:t>
            </a:fld>
            <a:endParaRPr kumimoji="0" lang="fr-FR" altLang="fr-FR" sz="120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Tree>
    <p:extLst>
      <p:ext uri="{BB962C8B-B14F-4D97-AF65-F5344CB8AC3E}">
        <p14:creationId xmlns:p14="http://schemas.microsoft.com/office/powerpoint/2010/main" val="26465369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Espace réservé des commentaires 2"/>
          <p:cNvSpPr>
            <a:spLocks noGrp="1"/>
          </p:cNvSpPr>
          <p:nvPr>
            <p:ph type="body" idx="1"/>
          </p:nvPr>
        </p:nvSpPr>
        <p:spPr/>
        <p:txBody>
          <a:bodyPr/>
          <a:lstStyle/>
          <a:p>
            <a:pPr marL="0" indent="0">
              <a:buFontTx/>
              <a:buNone/>
              <a:defRPr/>
            </a:pPr>
            <a:r>
              <a:rPr lang="fr-FR" b="1" dirty="0"/>
              <a:t>Message : l’empreinte</a:t>
            </a:r>
            <a:r>
              <a:rPr lang="fr-FR" b="1" baseline="0" dirty="0"/>
              <a:t> carbone nette en Pays de Loire est équivalente à la moyenne nationale. Elle représente un peu moins de </a:t>
            </a:r>
            <a:r>
              <a:rPr lang="fr-FR" b="1" dirty="0"/>
              <a:t>1kg de CO2 par</a:t>
            </a:r>
            <a:r>
              <a:rPr lang="fr-FR" b="1" baseline="0" dirty="0"/>
              <a:t> litre de lait vendu. </a:t>
            </a:r>
          </a:p>
          <a:p>
            <a:pPr marL="0" indent="0">
              <a:buFontTx/>
              <a:buNone/>
              <a:defRPr/>
            </a:pPr>
            <a:r>
              <a:rPr lang="fr-FR" baseline="0" dirty="0"/>
              <a:t>Or, 1 kg de CO2, c’est aussi :</a:t>
            </a:r>
            <a:endParaRPr lang="fr-FR" dirty="0"/>
          </a:p>
          <a:p>
            <a:pPr>
              <a:defRPr/>
            </a:pPr>
            <a:r>
              <a:rPr lang="fr-FR" dirty="0"/>
              <a:t>- 12 jours d’éclairage avec une ampoule basse consommation</a:t>
            </a:r>
          </a:p>
          <a:p>
            <a:pPr>
              <a:defRPr/>
            </a:pPr>
            <a:r>
              <a:rPr lang="fr-FR" dirty="0"/>
              <a:t>-</a:t>
            </a:r>
            <a:r>
              <a:rPr lang="fr-FR" baseline="0" dirty="0"/>
              <a:t> l</a:t>
            </a:r>
            <a:r>
              <a:rPr lang="fr-FR" dirty="0"/>
              <a:t>a fabrication de 1,5kg de sucre</a:t>
            </a:r>
          </a:p>
          <a:p>
            <a:pPr>
              <a:defRPr/>
            </a:pPr>
            <a:r>
              <a:rPr lang="fr-FR" dirty="0"/>
              <a:t>- 9 km parcourus en voiture </a:t>
            </a:r>
          </a:p>
          <a:p>
            <a:pPr>
              <a:defRPr/>
            </a:pPr>
            <a:r>
              <a:rPr lang="fr-FR" dirty="0"/>
              <a:t>Et selon une étude d’un chercheur </a:t>
            </a:r>
            <a:r>
              <a:rPr lang="fr-FR" dirty="0" err="1"/>
              <a:t>anglo</a:t>
            </a:r>
            <a:r>
              <a:rPr lang="fr-FR" dirty="0"/>
              <a:t> saxon : 1kg CO2 = 143 recherches sur Google (sachant qu’on compte environ 5,5 milliards de recherches par jour …)</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200" i="1" dirty="0"/>
              <a:t>Source : Émissions de GES et contributions positives, élevages des PDL – Life </a:t>
            </a:r>
            <a:r>
              <a:rPr lang="fr-FR" altLang="fr-FR" sz="1200" i="1" dirty="0" err="1"/>
              <a:t>Carbon</a:t>
            </a:r>
            <a:r>
              <a:rPr lang="fr-FR" altLang="fr-FR" sz="1200" i="1" dirty="0"/>
              <a:t> </a:t>
            </a:r>
            <a:r>
              <a:rPr lang="fr-FR" altLang="fr-FR" sz="1200" i="1" dirty="0" err="1"/>
              <a:t>Dairy</a:t>
            </a:r>
            <a:r>
              <a:rPr lang="fr-FR" altLang="fr-FR" sz="1200" i="1" dirty="0"/>
              <a:t> 2017</a:t>
            </a:r>
          </a:p>
          <a:p>
            <a:pPr>
              <a:defRPr/>
            </a:pPr>
            <a:endParaRPr lang="fr-FR" dirty="0"/>
          </a:p>
          <a:p>
            <a:pPr marL="171450" indent="-171450">
              <a:buFontTx/>
              <a:buChar char="-"/>
              <a:defRPr/>
            </a:pPr>
            <a:endParaRPr lang="fr-FR" dirty="0"/>
          </a:p>
        </p:txBody>
      </p:sp>
      <p:sp>
        <p:nvSpPr>
          <p:cNvPr id="48132"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defTabSz="457200" eaLnBrk="0" fontAlgn="base" hangingPunct="0">
              <a:spcBef>
                <a:spcPct val="30000"/>
              </a:spcBef>
              <a:spcAft>
                <a:spcPct val="0"/>
              </a:spcAft>
              <a:defRPr sz="1200">
                <a:solidFill>
                  <a:schemeClr val="tx1"/>
                </a:solidFill>
                <a:latin typeface="Calibri" pitchFamily="34" charset="0"/>
              </a:defRPr>
            </a:lvl6pPr>
            <a:lvl7pPr marL="2971800" indent="-228600" defTabSz="457200" eaLnBrk="0" fontAlgn="base" hangingPunct="0">
              <a:spcBef>
                <a:spcPct val="30000"/>
              </a:spcBef>
              <a:spcAft>
                <a:spcPct val="0"/>
              </a:spcAft>
              <a:defRPr sz="1200">
                <a:solidFill>
                  <a:schemeClr val="tx1"/>
                </a:solidFill>
                <a:latin typeface="Calibri" pitchFamily="34" charset="0"/>
              </a:defRPr>
            </a:lvl7pPr>
            <a:lvl8pPr marL="3429000" indent="-228600" defTabSz="457200" eaLnBrk="0" fontAlgn="base" hangingPunct="0">
              <a:spcBef>
                <a:spcPct val="30000"/>
              </a:spcBef>
              <a:spcAft>
                <a:spcPct val="0"/>
              </a:spcAft>
              <a:defRPr sz="1200">
                <a:solidFill>
                  <a:schemeClr val="tx1"/>
                </a:solidFill>
                <a:latin typeface="Calibri" pitchFamily="34" charset="0"/>
              </a:defRPr>
            </a:lvl8pPr>
            <a:lvl9pPr marL="3886200" indent="-228600" defTabSz="4572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1DD9777-763A-46D3-AFAA-9A07824AF83F}" type="slidenum">
              <a:rPr lang="fr-FR" altLang="fr-FR" smtClean="0">
                <a:latin typeface="Arial" pitchFamily="34" charset="0"/>
                <a:ea typeface="ＭＳ Ｐゴシック" pitchFamily="34" charset="-128"/>
              </a:rPr>
              <a:pPr eaLnBrk="1" hangingPunct="1">
                <a:spcBef>
                  <a:spcPct val="0"/>
                </a:spcBef>
              </a:pPr>
              <a:t>37</a:t>
            </a:fld>
            <a:endParaRPr lang="fr-FR" altLang="fr-FR">
              <a:latin typeface="Arial" pitchFamily="34" charset="0"/>
              <a:ea typeface="ＭＳ Ｐゴシック" pitchFamily="3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Espace réservé des commentaires 2"/>
          <p:cNvSpPr>
            <a:spLocks noGrp="1"/>
          </p:cNvSpPr>
          <p:nvPr>
            <p:ph type="body" idx="1"/>
          </p:nvPr>
        </p:nvSpPr>
        <p:spPr/>
        <p:txBody>
          <a:bodyPr/>
          <a:lstStyle/>
          <a:p>
            <a:pPr marL="0" indent="0">
              <a:buFontTx/>
              <a:buNone/>
              <a:defRPr/>
            </a:pPr>
            <a:r>
              <a:rPr lang="fr-FR" b="1" baseline="0" dirty="0"/>
              <a:t>Message: plus le système est herbager, plus il stocke de carbone. Donc pour des systèmes dont les émissions de gaz à effet de serre sont relativement similaire, c’est le système le plus herbager qui a l’empreinte carbone nette la plus faible</a:t>
            </a:r>
            <a:r>
              <a:rPr lang="fr-FR" baseline="0" dirty="0"/>
              <a:t>. </a:t>
            </a:r>
          </a:p>
          <a:p>
            <a:pPr marL="0" indent="0">
              <a:buFontTx/>
              <a:buNone/>
              <a:defRPr/>
            </a:pPr>
            <a:r>
              <a:rPr lang="fr-FR" dirty="0"/>
              <a:t>Toujours selon l’étude </a:t>
            </a:r>
            <a:r>
              <a:rPr lang="fr-FR" dirty="0" err="1"/>
              <a:t>Carbon</a:t>
            </a:r>
            <a:r>
              <a:rPr lang="fr-FR" dirty="0"/>
              <a:t> </a:t>
            </a:r>
            <a:r>
              <a:rPr lang="fr-FR" dirty="0" err="1"/>
              <a:t>Dairy</a:t>
            </a:r>
            <a:r>
              <a:rPr lang="fr-FR" baseline="0" dirty="0"/>
              <a:t> menée dans le projet Ferme laitière bas carbone, l’empreinte carbone nette varie en fonction des systèmes étudiés.</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a:t>Un système herbager stocke plus du double de carbone comparé à un système mixte herbe-maïs, et 4 fois plus de carbone qu’un système maïs</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200" i="1" dirty="0"/>
              <a:t>Source : IDELE</a:t>
            </a:r>
            <a:endParaRPr lang="fr-FR" dirty="0"/>
          </a:p>
        </p:txBody>
      </p:sp>
      <p:sp>
        <p:nvSpPr>
          <p:cNvPr id="48132"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defTabSz="457200" eaLnBrk="0" fontAlgn="base" hangingPunct="0">
              <a:spcBef>
                <a:spcPct val="30000"/>
              </a:spcBef>
              <a:spcAft>
                <a:spcPct val="0"/>
              </a:spcAft>
              <a:defRPr sz="1200">
                <a:solidFill>
                  <a:schemeClr val="tx1"/>
                </a:solidFill>
                <a:latin typeface="Calibri" pitchFamily="34" charset="0"/>
              </a:defRPr>
            </a:lvl6pPr>
            <a:lvl7pPr marL="2971800" indent="-228600" defTabSz="457200" eaLnBrk="0" fontAlgn="base" hangingPunct="0">
              <a:spcBef>
                <a:spcPct val="30000"/>
              </a:spcBef>
              <a:spcAft>
                <a:spcPct val="0"/>
              </a:spcAft>
              <a:defRPr sz="1200">
                <a:solidFill>
                  <a:schemeClr val="tx1"/>
                </a:solidFill>
                <a:latin typeface="Calibri" pitchFamily="34" charset="0"/>
              </a:defRPr>
            </a:lvl7pPr>
            <a:lvl8pPr marL="3429000" indent="-228600" defTabSz="457200" eaLnBrk="0" fontAlgn="base" hangingPunct="0">
              <a:spcBef>
                <a:spcPct val="30000"/>
              </a:spcBef>
              <a:spcAft>
                <a:spcPct val="0"/>
              </a:spcAft>
              <a:defRPr sz="1200">
                <a:solidFill>
                  <a:schemeClr val="tx1"/>
                </a:solidFill>
                <a:latin typeface="Calibri" pitchFamily="34" charset="0"/>
              </a:defRPr>
            </a:lvl8pPr>
            <a:lvl9pPr marL="3886200" indent="-228600" defTabSz="4572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1DD9777-763A-46D3-AFAA-9A07824AF83F}" type="slidenum">
              <a:rPr lang="fr-FR" altLang="fr-FR" smtClean="0">
                <a:latin typeface="Arial" pitchFamily="34" charset="0"/>
                <a:ea typeface="ＭＳ Ｐゴシック" pitchFamily="34" charset="-128"/>
              </a:rPr>
              <a:pPr eaLnBrk="1" hangingPunct="1">
                <a:spcBef>
                  <a:spcPct val="0"/>
                </a:spcBef>
              </a:pPr>
              <a:t>38</a:t>
            </a:fld>
            <a:endParaRPr lang="fr-FR" altLang="fr-FR">
              <a:latin typeface="Arial" pitchFamily="34" charset="0"/>
              <a:ea typeface="ＭＳ Ｐゴシック"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sz="1200" b="1" i="0" u="none" strike="noStrike" kern="1200" baseline="0" dirty="0">
                <a:solidFill>
                  <a:schemeClr val="tx1"/>
                </a:solidFill>
                <a:latin typeface="+mn-lt"/>
                <a:ea typeface="+mn-ea"/>
                <a:cs typeface="+mn-cs"/>
              </a:rPr>
              <a:t>Message : la variabilité observée met en évidence le lien entre les pratiques d’élevage, les performances environnementales et les gains potentiels atteignables par un nombre important d’éleveurs. Cela signifie également qu’une amélioration de l’efficience technique des exploitations permettra de réduire l’empreinte environnementale, avec conjointement une incidence favorable sur les résultats économiques.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i="1" dirty="0"/>
              <a:t>Source : Institut de l’Élevage. Traitement base de données Réseau d’élevage </a:t>
            </a:r>
            <a:r>
              <a:rPr lang="fr-FR" sz="1200" i="1" dirty="0" err="1"/>
              <a:t>Inosys</a:t>
            </a:r>
            <a:r>
              <a:rPr lang="fr-FR" sz="1200" i="1" dirty="0"/>
              <a:t> </a:t>
            </a:r>
          </a:p>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39</a:t>
            </a:fld>
            <a:endParaRPr lang="fr-FR"/>
          </a:p>
        </p:txBody>
      </p:sp>
    </p:spTree>
    <p:extLst>
      <p:ext uri="{BB962C8B-B14F-4D97-AF65-F5344CB8AC3E}">
        <p14:creationId xmlns:p14="http://schemas.microsoft.com/office/powerpoint/2010/main" val="12150569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la marge de progrès existe bien. Le projet</a:t>
            </a:r>
            <a:r>
              <a:rPr lang="fr-FR" b="1" baseline="0" dirty="0"/>
              <a:t> Ferme laitière bas carbone (Life </a:t>
            </a:r>
            <a:r>
              <a:rPr lang="fr-FR" b="1" baseline="0" dirty="0" err="1"/>
              <a:t>Carbon</a:t>
            </a:r>
            <a:r>
              <a:rPr lang="fr-FR" b="1" baseline="0" dirty="0"/>
              <a:t> </a:t>
            </a:r>
            <a:r>
              <a:rPr lang="fr-FR" b="1" baseline="0" dirty="0" err="1"/>
              <a:t>Dairy</a:t>
            </a:r>
            <a:r>
              <a:rPr lang="fr-FR" b="1" baseline="0" dirty="0"/>
              <a:t>) a analysé les écarts entre la moyenne générale et la moyenne des 10 % d’élevages les moins </a:t>
            </a:r>
            <a:r>
              <a:rPr lang="fr-FR" b="1" baseline="0" dirty="0" err="1"/>
              <a:t>impactants</a:t>
            </a:r>
            <a:r>
              <a:rPr lang="fr-FR" b="1" baseline="0" dirty="0"/>
              <a:t> (avec l’empreinte carbone calculée la plus faible). </a:t>
            </a:r>
            <a:r>
              <a:rPr lang="fr-FR" baseline="0" dirty="0"/>
              <a:t> Le potentiel de réduction estimé ainsi calculé s’élève à 18 % !</a:t>
            </a:r>
          </a:p>
          <a:p>
            <a:pPr marL="0" marR="0" indent="0" algn="l" defTabSz="914400" rtl="0" eaLnBrk="1" fontAlgn="auto" latinLnBrk="0" hangingPunct="1">
              <a:lnSpc>
                <a:spcPct val="100000"/>
              </a:lnSpc>
              <a:spcBef>
                <a:spcPts val="0"/>
              </a:spcBef>
              <a:spcAft>
                <a:spcPts val="0"/>
              </a:spcAft>
              <a:buClrTx/>
              <a:buSzTx/>
              <a:buFontTx/>
              <a:buNone/>
              <a:tabLst/>
              <a:defRPr/>
            </a:pPr>
            <a:r>
              <a:rPr lang="fr-FR" altLang="fr-FR" sz="1200" i="1" dirty="0"/>
              <a:t>Source : Émissions de GES et contributions positives, élevages des PDL – Life </a:t>
            </a:r>
            <a:r>
              <a:rPr lang="fr-FR" altLang="fr-FR" sz="1200" i="1" dirty="0" err="1"/>
              <a:t>Carbon</a:t>
            </a:r>
            <a:r>
              <a:rPr lang="fr-FR" altLang="fr-FR" sz="1200" i="1" dirty="0"/>
              <a:t> </a:t>
            </a:r>
            <a:r>
              <a:rPr lang="fr-FR" altLang="fr-FR" sz="1200" i="1" dirty="0" err="1"/>
              <a:t>Dairy</a:t>
            </a:r>
            <a:r>
              <a:rPr lang="fr-FR" altLang="fr-FR" sz="1200" i="1" dirty="0"/>
              <a:t> 2017</a:t>
            </a:r>
          </a:p>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40</a:t>
            </a:fld>
            <a:endParaRPr lang="fr-FR"/>
          </a:p>
        </p:txBody>
      </p:sp>
    </p:spTree>
    <p:extLst>
      <p:ext uri="{BB962C8B-B14F-4D97-AF65-F5344CB8AC3E}">
        <p14:creationId xmlns:p14="http://schemas.microsoft.com/office/powerpoint/2010/main" val="31660391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L’empreinte carbone nette de la viande s’exprime en kg équivalent CO2 par kg de viande</a:t>
            </a:r>
            <a:r>
              <a:rPr lang="fr-FR" b="1" baseline="0" dirty="0"/>
              <a:t> vive</a:t>
            </a:r>
            <a:r>
              <a:rPr lang="fr-FR" baseline="0" dirty="0"/>
              <a:t>. Les résultats sont issus du réseau INOSYS en bovins allaitants. L’empreinte peut varier un peu en fonction des systèmes =&gt; plus le système est herbager, plus il stocke de carbone, plus son empreinte carbone nette est faible.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i="1" dirty="0"/>
              <a:t>Source : Institut de l’Élevage. Traitement base de données Réseau d’élevage </a:t>
            </a:r>
            <a:r>
              <a:rPr lang="fr-FR" sz="1200" i="1" dirty="0" err="1"/>
              <a:t>Inosys</a:t>
            </a:r>
            <a:r>
              <a:rPr lang="fr-FR" sz="1200" i="1" dirty="0"/>
              <a:t> et projet Life </a:t>
            </a:r>
            <a:r>
              <a:rPr lang="fr-FR" sz="1200" i="1" dirty="0" err="1"/>
              <a:t>Beef</a:t>
            </a:r>
            <a:r>
              <a:rPr lang="fr-FR" sz="1200" i="1" dirty="0"/>
              <a:t> </a:t>
            </a:r>
            <a:r>
              <a:rPr lang="fr-FR" sz="1200" i="1" dirty="0" err="1"/>
              <a:t>Carbon</a:t>
            </a:r>
            <a:endParaRPr lang="fr-FR" sz="1200" i="1" dirty="0"/>
          </a:p>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41</a:t>
            </a:fld>
            <a:endParaRPr lang="fr-FR"/>
          </a:p>
        </p:txBody>
      </p:sp>
    </p:spTree>
    <p:extLst>
      <p:ext uri="{BB962C8B-B14F-4D97-AF65-F5344CB8AC3E}">
        <p14:creationId xmlns:p14="http://schemas.microsoft.com/office/powerpoint/2010/main" val="24174925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Message: le bilan carbone et le calcul de l’empreinte carbone d’une exploitation est l’occasion de mettre aussi en avant les contributions positives de l’élevage bovin. </a:t>
            </a:r>
          </a:p>
          <a:p>
            <a:r>
              <a:rPr lang="fr-FR" i="0" dirty="0"/>
              <a:t>Infrastructures agro-écologiques</a:t>
            </a:r>
            <a:r>
              <a:rPr lang="fr-FR" i="0" baseline="0" dirty="0"/>
              <a:t> = </a:t>
            </a:r>
            <a:r>
              <a:rPr lang="fr-FR" i="0" dirty="0"/>
              <a:t>haies, arbres, lisières, les prairies</a:t>
            </a:r>
            <a:r>
              <a:rPr lang="fr-FR" i="0" baseline="0" dirty="0"/>
              <a:t> permanentes,</a:t>
            </a:r>
            <a:r>
              <a:rPr lang="fr-FR" i="0" dirty="0"/>
              <a:t> les bandes enherbées, les bosquets,</a:t>
            </a:r>
            <a:r>
              <a:rPr lang="fr-FR" i="0" baseline="0" dirty="0"/>
              <a:t> les fossés, mares, cours d’eau et points d’eau, les murets…</a:t>
            </a:r>
          </a:p>
          <a:p>
            <a:pPr marL="0" marR="0" indent="0" algn="l" defTabSz="914400" rtl="0" eaLnBrk="1" fontAlgn="auto" latinLnBrk="0" hangingPunct="1">
              <a:lnSpc>
                <a:spcPct val="100000"/>
              </a:lnSpc>
              <a:spcBef>
                <a:spcPts val="0"/>
              </a:spcBef>
              <a:spcAft>
                <a:spcPts val="0"/>
              </a:spcAft>
              <a:buClrTx/>
              <a:buSzTx/>
              <a:buFontTx/>
              <a:buNone/>
              <a:tabLst/>
              <a:defRPr/>
            </a:pPr>
            <a:r>
              <a:rPr lang="fr-FR" i="1" baseline="0" dirty="0"/>
              <a:t>Source : </a:t>
            </a:r>
            <a:r>
              <a:rPr lang="fr-FR" altLang="fr-FR" sz="1200" i="1" dirty="0"/>
              <a:t>Émissions de GES et contributions positives en PDL, IDELE, 2017</a:t>
            </a:r>
          </a:p>
          <a:p>
            <a:endParaRPr lang="fr-FR" i="1" baseline="0"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42</a:t>
            </a:fld>
            <a:endParaRPr lang="fr-FR"/>
          </a:p>
        </p:txBody>
      </p:sp>
    </p:spTree>
    <p:extLst>
      <p:ext uri="{BB962C8B-B14F-4D97-AF65-F5344CB8AC3E}">
        <p14:creationId xmlns:p14="http://schemas.microsoft.com/office/powerpoint/2010/main" val="2942519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Message: le bilan carbone est surtout l’opportunité de faire un point sur ses pratiques agricoles et de mettre en œuvre des pistes d’améliorations techniques et économiques.</a:t>
            </a:r>
            <a:br>
              <a:rPr lang="fr-FR" dirty="0"/>
            </a:br>
            <a:r>
              <a:rPr lang="fr-FR" dirty="0"/>
              <a:t>Source IDELE : « Quel que soit le système fourrager, l’efficience technique du Top 10 Cap2ER se traduit par des charges opérationnelles plus faibles sans dégrader les produits, et donc une marge brute supérieure ». </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a:t>Le bilan carbone s’inscrit dans la logique d’un parcours de progrès, qui est un projet à part entière mené par l’exploitant. Ce projet visant à réduire son empreinte carbone… tout en améliorant le volet technico-économique ! Cela nous amène à parler du parcours de progrès </a:t>
            </a:r>
            <a:r>
              <a:rPr lang="fr-FR" baseline="0"/>
              <a:t>bas carbone.</a:t>
            </a:r>
            <a:endParaRPr lang="fr-FR" baseline="0" dirty="0"/>
          </a:p>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solidFill>
                  <a:prstClr val="black"/>
                </a:solidFill>
              </a:rPr>
              <a:pPr/>
              <a:t>43</a:t>
            </a:fld>
            <a:endParaRPr lang="fr-FR">
              <a:solidFill>
                <a:prstClr val="black"/>
              </a:solidFill>
            </a:endParaRPr>
          </a:p>
        </p:txBody>
      </p:sp>
    </p:spTree>
    <p:extLst>
      <p:ext uri="{BB962C8B-B14F-4D97-AF65-F5344CB8AC3E}">
        <p14:creationId xmlns:p14="http://schemas.microsoft.com/office/powerpoint/2010/main" val="294251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7.jpe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17.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5.xml"/><Relationship Id="rId4" Type="http://schemas.openxmlformats.org/officeDocument/2006/relationships/image" Target="../media/image2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5.xml"/><Relationship Id="rId4" Type="http://schemas.openxmlformats.org/officeDocument/2006/relationships/image" Target="../media/image30.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27/01/2025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252511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27/01/2025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2933210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27/01/2025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823082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CADAD0B6-C55F-468A-9E4B-82F89FF08BD9}" type="datetimeFigureOut">
              <a:rPr lang="fr-FR" smtClean="0"/>
              <a:t>27/01/2025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3093911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ADAD0B6-C55F-468A-9E4B-82F89FF08BD9}" type="datetimeFigureOut">
              <a:rPr lang="fr-FR" smtClean="0"/>
              <a:t>27/01/2025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1479434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CADAD0B6-C55F-468A-9E4B-82F89FF08BD9}" type="datetimeFigureOut">
              <a:rPr lang="fr-FR" smtClean="0"/>
              <a:t>27/01/2025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149633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ADAD0B6-C55F-468A-9E4B-82F89FF08BD9}" type="datetimeFigureOut">
              <a:rPr lang="fr-FR" smtClean="0"/>
              <a:t>27/01/2025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3251413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ADAD0B6-C55F-468A-9E4B-82F89FF08BD9}" type="datetimeFigureOut">
              <a:rPr lang="fr-FR" smtClean="0"/>
              <a:t>27/01/2025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3720563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ADAD0B6-C55F-468A-9E4B-82F89FF08BD9}" type="datetimeFigureOut">
              <a:rPr lang="fr-FR" smtClean="0"/>
              <a:t>27/01/2025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2174239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27/01/2025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1547525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27/01/2025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2967319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4" name="Picture 7"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434" y="0"/>
            <a:ext cx="118575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09600" y="381000"/>
            <a:ext cx="8331200" cy="1524000"/>
          </a:xfrm>
        </p:spPr>
        <p:txBody>
          <a:bodyPr/>
          <a:lstStyle>
            <a:lvl1pPr>
              <a:defRPr b="1"/>
            </a:lvl1pPr>
          </a:lstStyle>
          <a:p>
            <a:pPr lvl="0"/>
            <a:r>
              <a:rPr lang="fr-FR" noProof="0"/>
              <a:t>Modifiez le style du titre</a:t>
            </a:r>
            <a:endParaRPr lang="en-US" noProof="0" dirty="0"/>
          </a:p>
        </p:txBody>
      </p:sp>
      <p:sp>
        <p:nvSpPr>
          <p:cNvPr id="3075" name="Rectangle 3"/>
          <p:cNvSpPr>
            <a:spLocks noGrp="1" noChangeArrowheads="1"/>
          </p:cNvSpPr>
          <p:nvPr>
            <p:ph type="subTitle" idx="1"/>
          </p:nvPr>
        </p:nvSpPr>
        <p:spPr>
          <a:xfrm>
            <a:off x="609600" y="1905000"/>
            <a:ext cx="6197600" cy="1752600"/>
          </a:xfrm>
        </p:spPr>
        <p:txBody>
          <a:bodyPr/>
          <a:lstStyle>
            <a:lvl1pPr marL="0" indent="0">
              <a:buFontTx/>
              <a:buNone/>
              <a:defRPr sz="2400">
                <a:solidFill>
                  <a:schemeClr val="tx1"/>
                </a:solidFill>
              </a:defRPr>
            </a:lvl1pPr>
          </a:lstStyle>
          <a:p>
            <a:pPr lvl="0"/>
            <a:r>
              <a:rPr lang="fr-FR" noProof="0"/>
              <a:t>Modifiez le style des sous-titres du masque</a:t>
            </a:r>
            <a:endParaRPr lang="en-US" noProof="0"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7435" y="3429000"/>
            <a:ext cx="3072341" cy="1249232"/>
          </a:xfrm>
          <a:prstGeom prst="rect">
            <a:avLst/>
          </a:prstGeom>
        </p:spPr>
      </p:pic>
    </p:spTree>
    <p:extLst>
      <p:ext uri="{BB962C8B-B14F-4D97-AF65-F5344CB8AC3E}">
        <p14:creationId xmlns:p14="http://schemas.microsoft.com/office/powerpoint/2010/main" val="32202116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4" name="Picture 9"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867"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5"/>
          <p:cNvSpPr>
            <a:spLocks noChangeShapeType="1"/>
          </p:cNvSpPr>
          <p:nvPr/>
        </p:nvSpPr>
        <p:spPr bwMode="auto">
          <a:xfrm flipH="1">
            <a:off x="814917" y="1195388"/>
            <a:ext cx="9025467"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endParaRPr lang="fr-FR" sz="1800" dirty="0">
              <a:solidFill>
                <a:srgbClr val="000000"/>
              </a:solidFill>
            </a:endParaRPr>
          </a:p>
        </p:txBody>
      </p:sp>
      <p:pic>
        <p:nvPicPr>
          <p:cNvPr id="6" name="Picture 3" descr="bandeau bas pw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917" y="6176963"/>
            <a:ext cx="1112308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3929961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4" name="Picture 9"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867"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963084" y="4406901"/>
            <a:ext cx="10363200" cy="1362075"/>
          </a:xfrm>
        </p:spPr>
        <p:txBody>
          <a:bodyPr anchor="t"/>
          <a:lstStyle>
            <a:lvl1pPr algn="l">
              <a:defRPr sz="3600" b="1" cap="all"/>
            </a:lvl1pPr>
          </a:lstStyle>
          <a:p>
            <a:r>
              <a:rPr lang="fr-FR"/>
              <a:t>Modifiez le style du titre</a:t>
            </a:r>
            <a:endParaRPr lang="fr-FR" dirty="0"/>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Tree>
    <p:extLst>
      <p:ext uri="{BB962C8B-B14F-4D97-AF65-F5344CB8AC3E}">
        <p14:creationId xmlns:p14="http://schemas.microsoft.com/office/powerpoint/2010/main" val="6664645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re de section">
    <p:spTree>
      <p:nvGrpSpPr>
        <p:cNvPr id="1" name=""/>
        <p:cNvGrpSpPr/>
        <p:nvPr/>
      </p:nvGrpSpPr>
      <p:grpSpPr>
        <a:xfrm>
          <a:off x="0" y="0"/>
          <a:ext cx="0" cy="0"/>
          <a:chOff x="0" y="0"/>
          <a:chExt cx="0" cy="0"/>
        </a:xfrm>
      </p:grpSpPr>
      <p:pic>
        <p:nvPicPr>
          <p:cNvPr id="3" name="Picture 3" descr="cercle haut pw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8608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bandeau bas pw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152" y="6186488"/>
            <a:ext cx="10991849"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299701" y="4437063"/>
            <a:ext cx="1750484"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1007435" y="2852937"/>
            <a:ext cx="10363200" cy="1362075"/>
          </a:xfrm>
        </p:spPr>
        <p:txBody>
          <a:bodyPr anchor="t"/>
          <a:lstStyle>
            <a:lvl1pPr algn="l">
              <a:defRPr sz="3600" b="1" cap="all">
                <a:solidFill>
                  <a:srgbClr val="009139"/>
                </a:solidFill>
              </a:defRPr>
            </a:lvl1pPr>
          </a:lstStyle>
          <a:p>
            <a:r>
              <a:rPr lang="fr-FR"/>
              <a:t>Modifiez le style du titre</a:t>
            </a:r>
            <a:endParaRPr lang="fr-FR" dirty="0"/>
          </a:p>
        </p:txBody>
      </p:sp>
    </p:spTree>
    <p:extLst>
      <p:ext uri="{BB962C8B-B14F-4D97-AF65-F5344CB8AC3E}">
        <p14:creationId xmlns:p14="http://schemas.microsoft.com/office/powerpoint/2010/main" val="11174739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Line 5"/>
          <p:cNvSpPr>
            <a:spLocks noChangeShapeType="1"/>
          </p:cNvSpPr>
          <p:nvPr/>
        </p:nvSpPr>
        <p:spPr bwMode="auto">
          <a:xfrm flipH="1">
            <a:off x="814917" y="1195388"/>
            <a:ext cx="9025467"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endParaRPr lang="fr-FR" sz="1800" dirty="0">
              <a:solidFill>
                <a:srgbClr val="000000"/>
              </a:solidFill>
            </a:endParaRPr>
          </a:p>
        </p:txBody>
      </p:sp>
      <p:pic>
        <p:nvPicPr>
          <p:cNvPr id="6" name="Picture 9"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867"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bandeau bas pw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917" y="6176963"/>
            <a:ext cx="1112308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Modifiez le style du titre</a:t>
            </a:r>
            <a:endParaRPr lang="fr-FR" dirty="0"/>
          </a:p>
        </p:txBody>
      </p:sp>
      <p:sp>
        <p:nvSpPr>
          <p:cNvPr id="3" name="Espace réservé du contenu 2"/>
          <p:cNvSpPr>
            <a:spLocks noGrp="1"/>
          </p:cNvSpPr>
          <p:nvPr>
            <p:ph sz="half" idx="1"/>
          </p:nvPr>
        </p:nvSpPr>
        <p:spPr>
          <a:xfrm>
            <a:off x="914400" y="1981200"/>
            <a:ext cx="5080000" cy="4114800"/>
          </a:xfrm>
        </p:spPr>
        <p:txBody>
          <a:bodyPr/>
          <a:lstStyle>
            <a:lvl1pPr>
              <a:defRPr sz="2800" baseline="0">
                <a:latin typeface="Verdana"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5497803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5" name="Picture 3" descr="bandeau bas pw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917" y="6176963"/>
            <a:ext cx="1112308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fleche_gr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20867"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dirty="0"/>
              <a:t>Cliquez sur l'icône pour ajouter une image</a:t>
            </a: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Tree>
    <p:extLst>
      <p:ext uri="{BB962C8B-B14F-4D97-AF65-F5344CB8AC3E}">
        <p14:creationId xmlns:p14="http://schemas.microsoft.com/office/powerpoint/2010/main" val="21541373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4" name="Picture 3" descr="bandeau bas pw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59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5"/>
          <p:cNvSpPr>
            <a:spLocks noChangeShapeType="1"/>
          </p:cNvSpPr>
          <p:nvPr/>
        </p:nvSpPr>
        <p:spPr bwMode="auto">
          <a:xfrm rot="5400000" flipH="1">
            <a:off x="7283980" y="3321051"/>
            <a:ext cx="6264275"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endParaRPr lang="fr-FR" sz="1800" dirty="0">
              <a:solidFill>
                <a:srgbClr val="000000"/>
              </a:solidFill>
            </a:endParaRPr>
          </a:p>
        </p:txBody>
      </p:sp>
      <p:pic>
        <p:nvPicPr>
          <p:cNvPr id="6" name="Picture 9" descr="fleche_gr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4217" y="5661025"/>
            <a:ext cx="12192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rot="5400000">
            <a:off x="8286812" y="2246300"/>
            <a:ext cx="5544616" cy="1285280"/>
          </a:xfrm>
        </p:spPr>
        <p:txBody>
          <a:bodyPr/>
          <a:lstStyle/>
          <a:p>
            <a:r>
              <a:rPr lang="fr-FR"/>
              <a:t>Modifiez le style du titre</a:t>
            </a:r>
            <a:endParaRPr lang="fr-FR" dirty="0"/>
          </a:p>
        </p:txBody>
      </p:sp>
      <p:sp>
        <p:nvSpPr>
          <p:cNvPr id="3" name="Espace réservé du texte vertical 2"/>
          <p:cNvSpPr>
            <a:spLocks noGrp="1"/>
          </p:cNvSpPr>
          <p:nvPr>
            <p:ph type="body" orient="vert" idx="1"/>
          </p:nvPr>
        </p:nvSpPr>
        <p:spPr>
          <a:xfrm>
            <a:off x="917303" y="1124744"/>
            <a:ext cx="9118037" cy="411480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783796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27/01/2025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8680430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27/01/2025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9799888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27/01/2025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3833957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D1C67B2C-761E-40A5-9EE0-2BF4CD9D1713}" type="datetimeFigureOut">
              <a:rPr lang="fr-FR" smtClean="0">
                <a:solidFill>
                  <a:prstClr val="black">
                    <a:tint val="75000"/>
                  </a:prstClr>
                </a:solidFill>
              </a:rPr>
              <a:pPr/>
              <a:t>27/01/2025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0766782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D1C67B2C-761E-40A5-9EE0-2BF4CD9D1713}" type="datetimeFigureOut">
              <a:rPr lang="fr-FR" smtClean="0">
                <a:solidFill>
                  <a:prstClr val="black">
                    <a:tint val="75000"/>
                  </a:prstClr>
                </a:solidFill>
              </a:rPr>
              <a:pPr/>
              <a:t>27/01/2025</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904721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D1C67B2C-761E-40A5-9EE0-2BF4CD9D1713}" type="datetimeFigureOut">
              <a:rPr lang="fr-FR" smtClean="0">
                <a:solidFill>
                  <a:prstClr val="black">
                    <a:tint val="75000"/>
                  </a:prstClr>
                </a:solidFill>
              </a:rPr>
              <a:pPr/>
              <a:t>27/01/2025</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600908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1C67B2C-761E-40A5-9EE0-2BF4CD9D1713}" type="datetimeFigureOut">
              <a:rPr lang="fr-FR" smtClean="0">
                <a:solidFill>
                  <a:prstClr val="black">
                    <a:tint val="75000"/>
                  </a:prstClr>
                </a:solidFill>
              </a:rPr>
              <a:pPr/>
              <a:t>27/01/2025</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098808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D1C67B2C-761E-40A5-9EE0-2BF4CD9D1713}" type="datetimeFigureOut">
              <a:rPr lang="fr-FR" smtClean="0">
                <a:solidFill>
                  <a:prstClr val="black">
                    <a:tint val="75000"/>
                  </a:prstClr>
                </a:solidFill>
              </a:rPr>
              <a:pPr/>
              <a:t>27/01/2025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803073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D1C67B2C-761E-40A5-9EE0-2BF4CD9D1713}" type="datetimeFigureOut">
              <a:rPr lang="fr-FR" smtClean="0">
                <a:solidFill>
                  <a:prstClr val="black">
                    <a:tint val="75000"/>
                  </a:prstClr>
                </a:solidFill>
              </a:rPr>
              <a:pPr/>
              <a:t>27/01/2025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1751534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27/01/2025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0305225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27/01/2025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9370519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sp>
        <p:nvSpPr>
          <p:cNvPr id="7" name="Espace réservé du texte 14"/>
          <p:cNvSpPr>
            <a:spLocks noGrp="1"/>
          </p:cNvSpPr>
          <p:nvPr>
            <p:ph type="body" sz="quarter" idx="12"/>
          </p:nvPr>
        </p:nvSpPr>
        <p:spPr>
          <a:xfrm>
            <a:off x="716439" y="1677980"/>
            <a:ext cx="10746557" cy="2671501"/>
          </a:xfrm>
          <a:prstGeom prst="rect">
            <a:avLst/>
          </a:prstGeom>
        </p:spPr>
        <p:txBody>
          <a:bodyPr/>
          <a:lstStyle>
            <a:lvl1pPr>
              <a:buSzPct val="100000"/>
              <a:buFontTx/>
              <a:buBlip>
                <a:blip r:embed="rId2"/>
              </a:buBlip>
              <a:defRPr kumimoji="0" lang="fr-FR" sz="2100" b="1" i="0" u="none" strike="noStrike" kern="0" cap="none" spc="0" normalizeH="0" baseline="0" noProof="0" dirty="0" smtClean="0">
                <a:ln>
                  <a:noFill/>
                </a:ln>
                <a:solidFill>
                  <a:srgbClr val="003560"/>
                </a:solidFill>
                <a:effectLst/>
                <a:uLnTx/>
                <a:uFillTx/>
                <a:latin typeface="+mn-lt"/>
                <a:ea typeface="+mn-ea"/>
                <a:cs typeface="+mn-cs"/>
              </a:defRPr>
            </a:lvl1pPr>
            <a:lvl2pPr marL="339329" marR="0" indent="-134541" algn="l" defTabSz="685800" rtl="0" eaLnBrk="0" fontAlgn="base" latinLnBrk="0" hangingPunct="0">
              <a:lnSpc>
                <a:spcPct val="80000"/>
              </a:lnSpc>
              <a:spcBef>
                <a:spcPct val="40000"/>
              </a:spcBef>
              <a:spcAft>
                <a:spcPct val="0"/>
              </a:spcAft>
              <a:buClr>
                <a:srgbClr val="C00000"/>
              </a:buClr>
              <a:buSzPct val="101000"/>
              <a:buFontTx/>
              <a:buBlip>
                <a:blip r:embed="rId2"/>
              </a:buBlip>
              <a:tabLst/>
              <a:defRPr kumimoji="0" lang="fr-FR" sz="1350" b="0" i="0" u="none" strike="noStrike" kern="0" cap="none" spc="0" normalizeH="0" baseline="0" noProof="0">
                <a:ln>
                  <a:noFill/>
                </a:ln>
                <a:solidFill>
                  <a:srgbClr val="003560"/>
                </a:solidFill>
                <a:effectLst/>
                <a:uLnTx/>
                <a:uFillTx/>
                <a:latin typeface="+mn-lt"/>
                <a:ea typeface="+mn-ea"/>
                <a:cs typeface="+mn-cs"/>
              </a:defRPr>
            </a:lvl2pPr>
            <a:lvl3pPr>
              <a:defRPr sz="600"/>
            </a:lvl3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texte 9"/>
          <p:cNvSpPr>
            <a:spLocks noGrp="1"/>
          </p:cNvSpPr>
          <p:nvPr>
            <p:ph type="body" sz="quarter" idx="13"/>
          </p:nvPr>
        </p:nvSpPr>
        <p:spPr>
          <a:xfrm>
            <a:off x="4046215" y="603133"/>
            <a:ext cx="7266516" cy="688975"/>
          </a:xfrm>
          <a:prstGeom prst="rect">
            <a:avLst/>
          </a:prstGeom>
        </p:spPr>
        <p:txBody>
          <a:bodyPr/>
          <a:lstStyle>
            <a:lvl1pPr>
              <a:buNone/>
              <a:defRPr sz="2700" b="1">
                <a:solidFill>
                  <a:srgbClr val="C00000"/>
                </a:solidFill>
              </a:defRPr>
            </a:lvl1pPr>
          </a:lstStyle>
          <a:p>
            <a:pPr lvl="0"/>
            <a:r>
              <a:rPr lang="fr-FR" dirty="0"/>
              <a:t>Cliquez pour modifier les styles du texte du masque</a:t>
            </a:r>
          </a:p>
        </p:txBody>
      </p:sp>
    </p:spTree>
    <p:extLst>
      <p:ext uri="{BB962C8B-B14F-4D97-AF65-F5344CB8AC3E}">
        <p14:creationId xmlns:p14="http://schemas.microsoft.com/office/powerpoint/2010/main" val="26609429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Vide">
    <p:spTree>
      <p:nvGrpSpPr>
        <p:cNvPr id="1" name=""/>
        <p:cNvGrpSpPr/>
        <p:nvPr/>
      </p:nvGrpSpPr>
      <p:grpSpPr>
        <a:xfrm>
          <a:off x="0" y="0"/>
          <a:ext cx="0" cy="0"/>
          <a:chOff x="0" y="0"/>
          <a:chExt cx="0" cy="0"/>
        </a:xfrm>
      </p:grpSpPr>
      <p:pic>
        <p:nvPicPr>
          <p:cNvPr id="11" name="Picture 4" descr="bandeau bas pwp"/>
          <p:cNvPicPr>
            <a:picLocks noChangeAspect="1" noChangeArrowheads="1"/>
          </p:cNvPicPr>
          <p:nvPr userDrawn="1"/>
        </p:nvPicPr>
        <p:blipFill>
          <a:blip r:embed="rId2" cstate="screen"/>
          <a:srcRect/>
          <a:stretch>
            <a:fillRect/>
          </a:stretch>
        </p:blipFill>
        <p:spPr bwMode="auto">
          <a:xfrm>
            <a:off x="1200152" y="6522244"/>
            <a:ext cx="10991849" cy="335756"/>
          </a:xfrm>
          <a:prstGeom prst="rect">
            <a:avLst/>
          </a:prstGeom>
          <a:noFill/>
        </p:spPr>
      </p:pic>
      <p:pic>
        <p:nvPicPr>
          <p:cNvPr id="4" name="Picture 3" descr="logoCA"/>
          <p:cNvPicPr>
            <a:picLocks noChangeAspect="1" noChangeArrowheads="1"/>
          </p:cNvPicPr>
          <p:nvPr/>
        </p:nvPicPr>
        <p:blipFill>
          <a:blip r:embed="rId3" cstate="screen"/>
          <a:srcRect/>
          <a:stretch>
            <a:fillRect/>
          </a:stretch>
        </p:blipFill>
        <p:spPr bwMode="auto">
          <a:xfrm>
            <a:off x="10416480" y="133350"/>
            <a:ext cx="1292755" cy="808184"/>
          </a:xfrm>
          <a:prstGeom prst="rect">
            <a:avLst/>
          </a:prstGeom>
          <a:noFill/>
          <a:ln w="9525">
            <a:noFill/>
            <a:miter lim="800000"/>
            <a:headEnd/>
            <a:tailEnd/>
          </a:ln>
        </p:spPr>
      </p:pic>
      <p:sp>
        <p:nvSpPr>
          <p:cNvPr id="6" name="Espace réservé du contenu 2"/>
          <p:cNvSpPr>
            <a:spLocks noGrp="1"/>
          </p:cNvSpPr>
          <p:nvPr>
            <p:ph idx="1"/>
          </p:nvPr>
        </p:nvSpPr>
        <p:spPr>
          <a:xfrm>
            <a:off x="609600" y="1600201"/>
            <a:ext cx="109728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1"/>
          <p:cNvSpPr>
            <a:spLocks noGrp="1"/>
          </p:cNvSpPr>
          <p:nvPr>
            <p:ph type="dt" sz="half" idx="10"/>
          </p:nvPr>
        </p:nvSpPr>
        <p:spPr/>
        <p:txBody>
          <a:bodyPr/>
          <a:lstStyle>
            <a:lvl1pPr>
              <a:defRPr/>
            </a:lvl1pPr>
          </a:lstStyle>
          <a:p>
            <a:pPr>
              <a:defRPr/>
            </a:pPr>
            <a:fld id="{A03B61B4-33C4-458B-8707-AF13F43DD896}" type="datetimeFigureOut">
              <a:rPr lang="fr-FR">
                <a:solidFill>
                  <a:prstClr val="black">
                    <a:tint val="75000"/>
                  </a:prstClr>
                </a:solidFill>
              </a:rPr>
              <a:pPr>
                <a:defRPr/>
              </a:pPr>
              <a:t>27/01/2025</a:t>
            </a:fld>
            <a:endParaRPr lang="fr-FR">
              <a:solidFill>
                <a:prstClr val="black">
                  <a:tint val="75000"/>
                </a:prstClr>
              </a:solidFill>
            </a:endParaRPr>
          </a:p>
        </p:txBody>
      </p:sp>
      <p:sp>
        <p:nvSpPr>
          <p:cNvPr id="7" name="Espace réservé du pied de page 2"/>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8" name="Espace réservé du numéro de diapositive 3"/>
          <p:cNvSpPr>
            <a:spLocks noGrp="1"/>
          </p:cNvSpPr>
          <p:nvPr>
            <p:ph type="sldNum" sz="quarter" idx="12"/>
          </p:nvPr>
        </p:nvSpPr>
        <p:spPr/>
        <p:txBody>
          <a:bodyPr/>
          <a:lstStyle>
            <a:lvl1pPr>
              <a:defRPr/>
            </a:lvl1pPr>
          </a:lstStyle>
          <a:p>
            <a:pPr>
              <a:defRPr/>
            </a:pPr>
            <a:fld id="{219CC4EE-FF26-4ED8-8064-FBDB569599F0}" type="slidenum">
              <a:rPr lang="fr-FR">
                <a:solidFill>
                  <a:prstClr val="black">
                    <a:tint val="75000"/>
                  </a:prstClr>
                </a:solidFill>
              </a:rPr>
              <a:pPr>
                <a:defRPr/>
              </a:pPr>
              <a:t>‹N°›</a:t>
            </a:fld>
            <a:endParaRPr lang="fr-FR">
              <a:solidFill>
                <a:prstClr val="black">
                  <a:tint val="75000"/>
                </a:prstClr>
              </a:solidFill>
            </a:endParaRPr>
          </a:p>
        </p:txBody>
      </p:sp>
      <p:sp>
        <p:nvSpPr>
          <p:cNvPr id="9" name="Line 5"/>
          <p:cNvSpPr>
            <a:spLocks noChangeShapeType="1"/>
          </p:cNvSpPr>
          <p:nvPr userDrawn="1"/>
        </p:nvSpPr>
        <p:spPr bwMode="auto">
          <a:xfrm flipH="1">
            <a:off x="1295003" y="836712"/>
            <a:ext cx="9025467" cy="0"/>
          </a:xfrm>
          <a:prstGeom prst="line">
            <a:avLst/>
          </a:prstGeom>
          <a:noFill/>
          <a:ln w="19050">
            <a:solidFill>
              <a:srgbClr val="009139"/>
            </a:solidFill>
            <a:round/>
            <a:headEnd/>
            <a:tailEnd/>
          </a:ln>
          <a:effectLst/>
        </p:spPr>
        <p:txBody>
          <a:bodyPr/>
          <a:lstStyle/>
          <a:p>
            <a:pPr fontAlgn="base">
              <a:spcBef>
                <a:spcPct val="0"/>
              </a:spcBef>
              <a:spcAft>
                <a:spcPct val="0"/>
              </a:spcAft>
            </a:pPr>
            <a:endParaRPr lang="fr-FR" sz="1800">
              <a:solidFill>
                <a:prstClr val="black"/>
              </a:solidFill>
              <a:latin typeface="Arial" charset="0"/>
              <a:cs typeface="Arial" charset="0"/>
            </a:endParaRPr>
          </a:p>
        </p:txBody>
      </p:sp>
      <p:sp>
        <p:nvSpPr>
          <p:cNvPr id="10" name="Titre 1"/>
          <p:cNvSpPr>
            <a:spLocks noGrp="1"/>
          </p:cNvSpPr>
          <p:nvPr>
            <p:ph type="title"/>
          </p:nvPr>
        </p:nvSpPr>
        <p:spPr>
          <a:xfrm>
            <a:off x="1295467" y="274638"/>
            <a:ext cx="9793088" cy="523220"/>
          </a:xfrm>
          <a:prstGeom prst="rect">
            <a:avLst/>
          </a:prstGeom>
          <a:noFill/>
          <a:ln w="9525">
            <a:noFill/>
            <a:miter lim="800000"/>
            <a:headEnd/>
            <a:tailEnd/>
          </a:ln>
          <a:effectLst/>
        </p:spPr>
        <p:txBody>
          <a:bodyPr wrap="square">
            <a:spAutoFit/>
          </a:bodyPr>
          <a:lstStyle>
            <a:lvl1pPr algn="l" rtl="0" fontAlgn="base">
              <a:spcBef>
                <a:spcPct val="50000"/>
              </a:spcBef>
              <a:spcAft>
                <a:spcPct val="0"/>
              </a:spcAft>
              <a:defRPr lang="fr-FR" sz="2800" kern="1200">
                <a:solidFill>
                  <a:srgbClr val="FF0000"/>
                </a:solidFill>
                <a:latin typeface="Verdana" pitchFamily="34" charset="0"/>
                <a:ea typeface="+mn-ea"/>
                <a:cs typeface="+mn-cs"/>
              </a:defRPr>
            </a:lvl1pPr>
          </a:lstStyle>
          <a:p>
            <a:r>
              <a:rPr lang="fr-FR"/>
              <a:t>Modifiez le style du titre</a:t>
            </a:r>
          </a:p>
        </p:txBody>
      </p:sp>
    </p:spTree>
    <p:extLst>
      <p:ext uri="{BB962C8B-B14F-4D97-AF65-F5344CB8AC3E}">
        <p14:creationId xmlns:p14="http://schemas.microsoft.com/office/powerpoint/2010/main" val="38607757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_Vide">
    <p:spTree>
      <p:nvGrpSpPr>
        <p:cNvPr id="1" name=""/>
        <p:cNvGrpSpPr/>
        <p:nvPr/>
      </p:nvGrpSpPr>
      <p:grpSpPr>
        <a:xfrm>
          <a:off x="0" y="0"/>
          <a:ext cx="0" cy="0"/>
          <a:chOff x="0" y="0"/>
          <a:chExt cx="0" cy="0"/>
        </a:xfrm>
      </p:grpSpPr>
      <p:pic>
        <p:nvPicPr>
          <p:cNvPr id="11" name="Picture 4" descr="bandeau bas pwp"/>
          <p:cNvPicPr>
            <a:picLocks noChangeAspect="1" noChangeArrowheads="1"/>
          </p:cNvPicPr>
          <p:nvPr userDrawn="1"/>
        </p:nvPicPr>
        <p:blipFill>
          <a:blip r:embed="rId2" cstate="screen"/>
          <a:srcRect/>
          <a:stretch>
            <a:fillRect/>
          </a:stretch>
        </p:blipFill>
        <p:spPr bwMode="auto">
          <a:xfrm>
            <a:off x="1200152" y="6522244"/>
            <a:ext cx="10991849" cy="335756"/>
          </a:xfrm>
          <a:prstGeom prst="rect">
            <a:avLst/>
          </a:prstGeom>
          <a:noFill/>
        </p:spPr>
      </p:pic>
      <p:pic>
        <p:nvPicPr>
          <p:cNvPr id="4" name="Picture 3" descr="logoCA"/>
          <p:cNvPicPr>
            <a:picLocks noChangeAspect="1" noChangeArrowheads="1"/>
          </p:cNvPicPr>
          <p:nvPr/>
        </p:nvPicPr>
        <p:blipFill>
          <a:blip r:embed="rId3" cstate="screen"/>
          <a:srcRect/>
          <a:stretch>
            <a:fillRect/>
          </a:stretch>
        </p:blipFill>
        <p:spPr bwMode="auto">
          <a:xfrm>
            <a:off x="10416480" y="133350"/>
            <a:ext cx="1292755" cy="808184"/>
          </a:xfrm>
          <a:prstGeom prst="rect">
            <a:avLst/>
          </a:prstGeom>
          <a:noFill/>
          <a:ln w="9525">
            <a:noFill/>
            <a:miter lim="800000"/>
            <a:headEnd/>
            <a:tailEnd/>
          </a:ln>
        </p:spPr>
      </p:pic>
      <p:sp>
        <p:nvSpPr>
          <p:cNvPr id="6" name="Espace réservé du contenu 2"/>
          <p:cNvSpPr>
            <a:spLocks noGrp="1"/>
          </p:cNvSpPr>
          <p:nvPr>
            <p:ph idx="1"/>
          </p:nvPr>
        </p:nvSpPr>
        <p:spPr>
          <a:xfrm>
            <a:off x="609600" y="1600201"/>
            <a:ext cx="109728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1"/>
          <p:cNvSpPr>
            <a:spLocks noGrp="1"/>
          </p:cNvSpPr>
          <p:nvPr>
            <p:ph type="dt" sz="half" idx="10"/>
          </p:nvPr>
        </p:nvSpPr>
        <p:spPr/>
        <p:txBody>
          <a:bodyPr/>
          <a:lstStyle>
            <a:lvl1pPr>
              <a:defRPr/>
            </a:lvl1pPr>
          </a:lstStyle>
          <a:p>
            <a:pPr>
              <a:defRPr/>
            </a:pPr>
            <a:fld id="{A03B61B4-33C4-458B-8707-AF13F43DD896}" type="datetimeFigureOut">
              <a:rPr lang="fr-FR">
                <a:solidFill>
                  <a:prstClr val="black">
                    <a:tint val="75000"/>
                  </a:prstClr>
                </a:solidFill>
              </a:rPr>
              <a:pPr>
                <a:defRPr/>
              </a:pPr>
              <a:t>27/01/2025</a:t>
            </a:fld>
            <a:endParaRPr lang="fr-FR">
              <a:solidFill>
                <a:prstClr val="black">
                  <a:tint val="75000"/>
                </a:prstClr>
              </a:solidFill>
            </a:endParaRPr>
          </a:p>
        </p:txBody>
      </p:sp>
      <p:sp>
        <p:nvSpPr>
          <p:cNvPr id="7" name="Espace réservé du pied de page 2"/>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8" name="Espace réservé du numéro de diapositive 3"/>
          <p:cNvSpPr>
            <a:spLocks noGrp="1"/>
          </p:cNvSpPr>
          <p:nvPr>
            <p:ph type="sldNum" sz="quarter" idx="12"/>
          </p:nvPr>
        </p:nvSpPr>
        <p:spPr/>
        <p:txBody>
          <a:bodyPr/>
          <a:lstStyle>
            <a:lvl1pPr>
              <a:defRPr/>
            </a:lvl1pPr>
          </a:lstStyle>
          <a:p>
            <a:pPr>
              <a:defRPr/>
            </a:pPr>
            <a:fld id="{219CC4EE-FF26-4ED8-8064-FBDB569599F0}" type="slidenum">
              <a:rPr lang="fr-FR">
                <a:solidFill>
                  <a:prstClr val="black">
                    <a:tint val="75000"/>
                  </a:prstClr>
                </a:solidFill>
              </a:rPr>
              <a:pPr>
                <a:defRPr/>
              </a:pPr>
              <a:t>‹N°›</a:t>
            </a:fld>
            <a:endParaRPr lang="fr-FR">
              <a:solidFill>
                <a:prstClr val="black">
                  <a:tint val="75000"/>
                </a:prstClr>
              </a:solidFill>
            </a:endParaRPr>
          </a:p>
        </p:txBody>
      </p:sp>
      <p:sp>
        <p:nvSpPr>
          <p:cNvPr id="9" name="Line 5"/>
          <p:cNvSpPr>
            <a:spLocks noChangeShapeType="1"/>
          </p:cNvSpPr>
          <p:nvPr userDrawn="1"/>
        </p:nvSpPr>
        <p:spPr bwMode="auto">
          <a:xfrm flipH="1">
            <a:off x="1295003" y="836712"/>
            <a:ext cx="9025467" cy="0"/>
          </a:xfrm>
          <a:prstGeom prst="line">
            <a:avLst/>
          </a:prstGeom>
          <a:noFill/>
          <a:ln w="19050">
            <a:solidFill>
              <a:srgbClr val="009139"/>
            </a:solidFill>
            <a:round/>
            <a:headEnd/>
            <a:tailEnd/>
          </a:ln>
          <a:effectLst/>
        </p:spPr>
        <p:txBody>
          <a:bodyPr/>
          <a:lstStyle/>
          <a:p>
            <a:pPr fontAlgn="base">
              <a:spcBef>
                <a:spcPct val="0"/>
              </a:spcBef>
              <a:spcAft>
                <a:spcPct val="0"/>
              </a:spcAft>
            </a:pPr>
            <a:endParaRPr lang="fr-FR" sz="1800">
              <a:solidFill>
                <a:prstClr val="black"/>
              </a:solidFill>
              <a:latin typeface="Arial" charset="0"/>
              <a:cs typeface="Arial" charset="0"/>
            </a:endParaRPr>
          </a:p>
        </p:txBody>
      </p:sp>
      <p:sp>
        <p:nvSpPr>
          <p:cNvPr id="10" name="Titre 1"/>
          <p:cNvSpPr>
            <a:spLocks noGrp="1"/>
          </p:cNvSpPr>
          <p:nvPr>
            <p:ph type="title"/>
          </p:nvPr>
        </p:nvSpPr>
        <p:spPr>
          <a:xfrm>
            <a:off x="1295467" y="274638"/>
            <a:ext cx="9793088" cy="523220"/>
          </a:xfrm>
          <a:prstGeom prst="rect">
            <a:avLst/>
          </a:prstGeom>
          <a:noFill/>
          <a:ln w="9525">
            <a:noFill/>
            <a:miter lim="800000"/>
            <a:headEnd/>
            <a:tailEnd/>
          </a:ln>
          <a:effectLst/>
        </p:spPr>
        <p:txBody>
          <a:bodyPr wrap="square">
            <a:spAutoFit/>
          </a:bodyPr>
          <a:lstStyle>
            <a:lvl1pPr algn="l" rtl="0" fontAlgn="base">
              <a:spcBef>
                <a:spcPct val="50000"/>
              </a:spcBef>
              <a:spcAft>
                <a:spcPct val="0"/>
              </a:spcAft>
              <a:defRPr lang="fr-FR" sz="2800" kern="1200">
                <a:solidFill>
                  <a:srgbClr val="FF0000"/>
                </a:solidFill>
                <a:latin typeface="Verdana" pitchFamily="34" charset="0"/>
                <a:ea typeface="+mn-ea"/>
                <a:cs typeface="+mn-cs"/>
              </a:defRPr>
            </a:lvl1pPr>
          </a:lstStyle>
          <a:p>
            <a:r>
              <a:rPr lang="fr-FR"/>
              <a:t>Modifiez le style du titre</a:t>
            </a:r>
          </a:p>
        </p:txBody>
      </p:sp>
    </p:spTree>
    <p:extLst>
      <p:ext uri="{BB962C8B-B14F-4D97-AF65-F5344CB8AC3E}">
        <p14:creationId xmlns:p14="http://schemas.microsoft.com/office/powerpoint/2010/main" val="6034438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Vide">
    <p:spTree>
      <p:nvGrpSpPr>
        <p:cNvPr id="1" name=""/>
        <p:cNvGrpSpPr/>
        <p:nvPr/>
      </p:nvGrpSpPr>
      <p:grpSpPr>
        <a:xfrm>
          <a:off x="0" y="0"/>
          <a:ext cx="0" cy="0"/>
          <a:chOff x="0" y="0"/>
          <a:chExt cx="0" cy="0"/>
        </a:xfrm>
      </p:grpSpPr>
      <p:pic>
        <p:nvPicPr>
          <p:cNvPr id="11" name="Picture 4" descr="bandeau bas pwp"/>
          <p:cNvPicPr>
            <a:picLocks noChangeAspect="1" noChangeArrowheads="1"/>
          </p:cNvPicPr>
          <p:nvPr userDrawn="1"/>
        </p:nvPicPr>
        <p:blipFill>
          <a:blip r:embed="rId2" cstate="screen"/>
          <a:srcRect/>
          <a:stretch>
            <a:fillRect/>
          </a:stretch>
        </p:blipFill>
        <p:spPr bwMode="auto">
          <a:xfrm>
            <a:off x="1200152" y="6522244"/>
            <a:ext cx="10991849" cy="335756"/>
          </a:xfrm>
          <a:prstGeom prst="rect">
            <a:avLst/>
          </a:prstGeom>
          <a:noFill/>
        </p:spPr>
      </p:pic>
      <p:pic>
        <p:nvPicPr>
          <p:cNvPr id="4" name="Picture 3" descr="logoCA"/>
          <p:cNvPicPr>
            <a:picLocks noChangeAspect="1" noChangeArrowheads="1"/>
          </p:cNvPicPr>
          <p:nvPr/>
        </p:nvPicPr>
        <p:blipFill>
          <a:blip r:embed="rId3" cstate="screen"/>
          <a:srcRect/>
          <a:stretch>
            <a:fillRect/>
          </a:stretch>
        </p:blipFill>
        <p:spPr bwMode="auto">
          <a:xfrm>
            <a:off x="10416480" y="133350"/>
            <a:ext cx="1292755" cy="808184"/>
          </a:xfrm>
          <a:prstGeom prst="rect">
            <a:avLst/>
          </a:prstGeom>
          <a:noFill/>
          <a:ln w="9525">
            <a:noFill/>
            <a:miter lim="800000"/>
            <a:headEnd/>
            <a:tailEnd/>
          </a:ln>
        </p:spPr>
      </p:pic>
      <p:sp>
        <p:nvSpPr>
          <p:cNvPr id="6" name="Espace réservé du contenu 2"/>
          <p:cNvSpPr>
            <a:spLocks noGrp="1"/>
          </p:cNvSpPr>
          <p:nvPr>
            <p:ph idx="1"/>
          </p:nvPr>
        </p:nvSpPr>
        <p:spPr>
          <a:xfrm>
            <a:off x="609600" y="1600201"/>
            <a:ext cx="109728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1"/>
          <p:cNvSpPr>
            <a:spLocks noGrp="1"/>
          </p:cNvSpPr>
          <p:nvPr>
            <p:ph type="dt" sz="half" idx="10"/>
          </p:nvPr>
        </p:nvSpPr>
        <p:spPr/>
        <p:txBody>
          <a:bodyPr/>
          <a:lstStyle>
            <a:lvl1pPr>
              <a:defRPr/>
            </a:lvl1pPr>
          </a:lstStyle>
          <a:p>
            <a:pPr>
              <a:defRPr/>
            </a:pPr>
            <a:fld id="{A03B61B4-33C4-458B-8707-AF13F43DD896}" type="datetimeFigureOut">
              <a:rPr lang="fr-FR">
                <a:solidFill>
                  <a:prstClr val="black">
                    <a:tint val="75000"/>
                  </a:prstClr>
                </a:solidFill>
              </a:rPr>
              <a:pPr>
                <a:defRPr/>
              </a:pPr>
              <a:t>27/01/2025</a:t>
            </a:fld>
            <a:endParaRPr lang="fr-FR">
              <a:solidFill>
                <a:prstClr val="black">
                  <a:tint val="75000"/>
                </a:prstClr>
              </a:solidFill>
            </a:endParaRPr>
          </a:p>
        </p:txBody>
      </p:sp>
      <p:sp>
        <p:nvSpPr>
          <p:cNvPr id="7" name="Espace réservé du pied de page 2"/>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8" name="Espace réservé du numéro de diapositive 3"/>
          <p:cNvSpPr>
            <a:spLocks noGrp="1"/>
          </p:cNvSpPr>
          <p:nvPr>
            <p:ph type="sldNum" sz="quarter" idx="12"/>
          </p:nvPr>
        </p:nvSpPr>
        <p:spPr/>
        <p:txBody>
          <a:bodyPr/>
          <a:lstStyle>
            <a:lvl1pPr>
              <a:defRPr/>
            </a:lvl1pPr>
          </a:lstStyle>
          <a:p>
            <a:pPr>
              <a:defRPr/>
            </a:pPr>
            <a:fld id="{219CC4EE-FF26-4ED8-8064-FBDB569599F0}" type="slidenum">
              <a:rPr lang="fr-FR">
                <a:solidFill>
                  <a:prstClr val="black">
                    <a:tint val="75000"/>
                  </a:prstClr>
                </a:solidFill>
              </a:rPr>
              <a:pPr>
                <a:defRPr/>
              </a:pPr>
              <a:t>‹N°›</a:t>
            </a:fld>
            <a:endParaRPr lang="fr-FR">
              <a:solidFill>
                <a:prstClr val="black">
                  <a:tint val="75000"/>
                </a:prstClr>
              </a:solidFill>
            </a:endParaRPr>
          </a:p>
        </p:txBody>
      </p:sp>
      <p:sp>
        <p:nvSpPr>
          <p:cNvPr id="9" name="Line 5"/>
          <p:cNvSpPr>
            <a:spLocks noChangeShapeType="1"/>
          </p:cNvSpPr>
          <p:nvPr userDrawn="1"/>
        </p:nvSpPr>
        <p:spPr bwMode="auto">
          <a:xfrm flipH="1">
            <a:off x="1295003" y="836712"/>
            <a:ext cx="9025467" cy="0"/>
          </a:xfrm>
          <a:prstGeom prst="line">
            <a:avLst/>
          </a:prstGeom>
          <a:noFill/>
          <a:ln w="19050">
            <a:solidFill>
              <a:srgbClr val="009139"/>
            </a:solidFill>
            <a:round/>
            <a:headEnd/>
            <a:tailEnd/>
          </a:ln>
          <a:effectLst/>
        </p:spPr>
        <p:txBody>
          <a:bodyPr/>
          <a:lstStyle/>
          <a:p>
            <a:pPr fontAlgn="base">
              <a:spcBef>
                <a:spcPct val="0"/>
              </a:spcBef>
              <a:spcAft>
                <a:spcPct val="0"/>
              </a:spcAft>
            </a:pPr>
            <a:endParaRPr lang="fr-FR" sz="1800">
              <a:solidFill>
                <a:prstClr val="black"/>
              </a:solidFill>
              <a:latin typeface="Arial" charset="0"/>
              <a:cs typeface="Arial" charset="0"/>
            </a:endParaRPr>
          </a:p>
        </p:txBody>
      </p:sp>
      <p:sp>
        <p:nvSpPr>
          <p:cNvPr id="10" name="Titre 1"/>
          <p:cNvSpPr>
            <a:spLocks noGrp="1"/>
          </p:cNvSpPr>
          <p:nvPr>
            <p:ph type="title"/>
          </p:nvPr>
        </p:nvSpPr>
        <p:spPr>
          <a:xfrm>
            <a:off x="1295467" y="274638"/>
            <a:ext cx="9793088" cy="523220"/>
          </a:xfrm>
          <a:prstGeom prst="rect">
            <a:avLst/>
          </a:prstGeom>
          <a:noFill/>
          <a:ln w="9525">
            <a:noFill/>
            <a:miter lim="800000"/>
            <a:headEnd/>
            <a:tailEnd/>
          </a:ln>
          <a:effectLst/>
        </p:spPr>
        <p:txBody>
          <a:bodyPr wrap="square">
            <a:spAutoFit/>
          </a:bodyPr>
          <a:lstStyle>
            <a:lvl1pPr algn="l" rtl="0" fontAlgn="base">
              <a:spcBef>
                <a:spcPct val="50000"/>
              </a:spcBef>
              <a:spcAft>
                <a:spcPct val="0"/>
              </a:spcAft>
              <a:defRPr lang="fr-FR" sz="2800" kern="1200">
                <a:solidFill>
                  <a:srgbClr val="FF0000"/>
                </a:solidFill>
                <a:latin typeface="Verdana" pitchFamily="34" charset="0"/>
                <a:ea typeface="+mn-ea"/>
                <a:cs typeface="+mn-cs"/>
              </a:defRPr>
            </a:lvl1pPr>
          </a:lstStyle>
          <a:p>
            <a:r>
              <a:rPr lang="fr-FR"/>
              <a:t>Modifiez le style du titre</a:t>
            </a:r>
          </a:p>
        </p:txBody>
      </p:sp>
    </p:spTree>
    <p:extLst>
      <p:ext uri="{BB962C8B-B14F-4D97-AF65-F5344CB8AC3E}">
        <p14:creationId xmlns:p14="http://schemas.microsoft.com/office/powerpoint/2010/main" val="683656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6_Vide">
    <p:spTree>
      <p:nvGrpSpPr>
        <p:cNvPr id="1" name=""/>
        <p:cNvGrpSpPr/>
        <p:nvPr/>
      </p:nvGrpSpPr>
      <p:grpSpPr>
        <a:xfrm>
          <a:off x="0" y="0"/>
          <a:ext cx="0" cy="0"/>
          <a:chOff x="0" y="0"/>
          <a:chExt cx="0" cy="0"/>
        </a:xfrm>
      </p:grpSpPr>
      <p:pic>
        <p:nvPicPr>
          <p:cNvPr id="11" name="Picture 4" descr="bandeau bas pwp"/>
          <p:cNvPicPr>
            <a:picLocks noChangeAspect="1" noChangeArrowheads="1"/>
          </p:cNvPicPr>
          <p:nvPr userDrawn="1"/>
        </p:nvPicPr>
        <p:blipFill>
          <a:blip r:embed="rId2" cstate="screen"/>
          <a:srcRect/>
          <a:stretch>
            <a:fillRect/>
          </a:stretch>
        </p:blipFill>
        <p:spPr bwMode="auto">
          <a:xfrm>
            <a:off x="1200152" y="6522244"/>
            <a:ext cx="10991849" cy="335756"/>
          </a:xfrm>
          <a:prstGeom prst="rect">
            <a:avLst/>
          </a:prstGeom>
          <a:noFill/>
        </p:spPr>
      </p:pic>
      <p:pic>
        <p:nvPicPr>
          <p:cNvPr id="4" name="Picture 3" descr="logoCA"/>
          <p:cNvPicPr>
            <a:picLocks noChangeAspect="1" noChangeArrowheads="1"/>
          </p:cNvPicPr>
          <p:nvPr/>
        </p:nvPicPr>
        <p:blipFill>
          <a:blip r:embed="rId3" cstate="screen"/>
          <a:srcRect/>
          <a:stretch>
            <a:fillRect/>
          </a:stretch>
        </p:blipFill>
        <p:spPr bwMode="auto">
          <a:xfrm>
            <a:off x="10416480" y="133350"/>
            <a:ext cx="1292755" cy="808184"/>
          </a:xfrm>
          <a:prstGeom prst="rect">
            <a:avLst/>
          </a:prstGeom>
          <a:noFill/>
          <a:ln w="9525">
            <a:noFill/>
            <a:miter lim="800000"/>
            <a:headEnd/>
            <a:tailEnd/>
          </a:ln>
        </p:spPr>
      </p:pic>
      <p:sp>
        <p:nvSpPr>
          <p:cNvPr id="6" name="Espace réservé du contenu 2"/>
          <p:cNvSpPr>
            <a:spLocks noGrp="1"/>
          </p:cNvSpPr>
          <p:nvPr>
            <p:ph idx="1"/>
          </p:nvPr>
        </p:nvSpPr>
        <p:spPr>
          <a:xfrm>
            <a:off x="609600" y="1600201"/>
            <a:ext cx="109728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1"/>
          <p:cNvSpPr>
            <a:spLocks noGrp="1"/>
          </p:cNvSpPr>
          <p:nvPr>
            <p:ph type="dt" sz="half" idx="10"/>
          </p:nvPr>
        </p:nvSpPr>
        <p:spPr/>
        <p:txBody>
          <a:bodyPr/>
          <a:lstStyle>
            <a:lvl1pPr>
              <a:defRPr/>
            </a:lvl1pPr>
          </a:lstStyle>
          <a:p>
            <a:pPr>
              <a:defRPr/>
            </a:pPr>
            <a:fld id="{A03B61B4-33C4-458B-8707-AF13F43DD896}" type="datetimeFigureOut">
              <a:rPr lang="fr-FR">
                <a:solidFill>
                  <a:prstClr val="black">
                    <a:tint val="75000"/>
                  </a:prstClr>
                </a:solidFill>
              </a:rPr>
              <a:pPr>
                <a:defRPr/>
              </a:pPr>
              <a:t>27/01/2025</a:t>
            </a:fld>
            <a:endParaRPr lang="fr-FR">
              <a:solidFill>
                <a:prstClr val="black">
                  <a:tint val="75000"/>
                </a:prstClr>
              </a:solidFill>
            </a:endParaRPr>
          </a:p>
        </p:txBody>
      </p:sp>
      <p:sp>
        <p:nvSpPr>
          <p:cNvPr id="7" name="Espace réservé du pied de page 2"/>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8" name="Espace réservé du numéro de diapositive 3"/>
          <p:cNvSpPr>
            <a:spLocks noGrp="1"/>
          </p:cNvSpPr>
          <p:nvPr>
            <p:ph type="sldNum" sz="quarter" idx="12"/>
          </p:nvPr>
        </p:nvSpPr>
        <p:spPr/>
        <p:txBody>
          <a:bodyPr/>
          <a:lstStyle>
            <a:lvl1pPr>
              <a:defRPr/>
            </a:lvl1pPr>
          </a:lstStyle>
          <a:p>
            <a:pPr>
              <a:defRPr/>
            </a:pPr>
            <a:fld id="{219CC4EE-FF26-4ED8-8064-FBDB569599F0}" type="slidenum">
              <a:rPr lang="fr-FR">
                <a:solidFill>
                  <a:prstClr val="black">
                    <a:tint val="75000"/>
                  </a:prstClr>
                </a:solidFill>
              </a:rPr>
              <a:pPr>
                <a:defRPr/>
              </a:pPr>
              <a:t>‹N°›</a:t>
            </a:fld>
            <a:endParaRPr lang="fr-FR">
              <a:solidFill>
                <a:prstClr val="black">
                  <a:tint val="75000"/>
                </a:prstClr>
              </a:solidFill>
            </a:endParaRPr>
          </a:p>
        </p:txBody>
      </p:sp>
      <p:sp>
        <p:nvSpPr>
          <p:cNvPr id="9" name="Line 5"/>
          <p:cNvSpPr>
            <a:spLocks noChangeShapeType="1"/>
          </p:cNvSpPr>
          <p:nvPr userDrawn="1"/>
        </p:nvSpPr>
        <p:spPr bwMode="auto">
          <a:xfrm flipH="1">
            <a:off x="1295003" y="836712"/>
            <a:ext cx="9025467" cy="0"/>
          </a:xfrm>
          <a:prstGeom prst="line">
            <a:avLst/>
          </a:prstGeom>
          <a:noFill/>
          <a:ln w="19050">
            <a:solidFill>
              <a:srgbClr val="009139"/>
            </a:solidFill>
            <a:round/>
            <a:headEnd/>
            <a:tailEnd/>
          </a:ln>
          <a:effectLst/>
        </p:spPr>
        <p:txBody>
          <a:bodyPr/>
          <a:lstStyle/>
          <a:p>
            <a:pPr fontAlgn="base">
              <a:spcBef>
                <a:spcPct val="0"/>
              </a:spcBef>
              <a:spcAft>
                <a:spcPct val="0"/>
              </a:spcAft>
            </a:pPr>
            <a:endParaRPr lang="fr-FR" sz="1800">
              <a:solidFill>
                <a:prstClr val="black"/>
              </a:solidFill>
              <a:latin typeface="Arial" charset="0"/>
              <a:cs typeface="Arial" charset="0"/>
            </a:endParaRPr>
          </a:p>
        </p:txBody>
      </p:sp>
      <p:sp>
        <p:nvSpPr>
          <p:cNvPr id="10" name="Titre 1"/>
          <p:cNvSpPr>
            <a:spLocks noGrp="1"/>
          </p:cNvSpPr>
          <p:nvPr>
            <p:ph type="title"/>
          </p:nvPr>
        </p:nvSpPr>
        <p:spPr>
          <a:xfrm>
            <a:off x="1295467" y="274638"/>
            <a:ext cx="9793088" cy="523220"/>
          </a:xfrm>
          <a:prstGeom prst="rect">
            <a:avLst/>
          </a:prstGeom>
          <a:noFill/>
          <a:ln w="9525">
            <a:noFill/>
            <a:miter lim="800000"/>
            <a:headEnd/>
            <a:tailEnd/>
          </a:ln>
          <a:effectLst/>
        </p:spPr>
        <p:txBody>
          <a:bodyPr wrap="square">
            <a:spAutoFit/>
          </a:bodyPr>
          <a:lstStyle>
            <a:lvl1pPr algn="l" rtl="0" fontAlgn="base">
              <a:spcBef>
                <a:spcPct val="50000"/>
              </a:spcBef>
              <a:spcAft>
                <a:spcPct val="0"/>
              </a:spcAft>
              <a:defRPr lang="fr-FR" sz="2800" kern="1200">
                <a:solidFill>
                  <a:srgbClr val="FF0000"/>
                </a:solidFill>
                <a:latin typeface="Verdana" pitchFamily="34" charset="0"/>
                <a:ea typeface="+mn-ea"/>
                <a:cs typeface="+mn-cs"/>
              </a:defRPr>
            </a:lvl1pPr>
          </a:lstStyle>
          <a:p>
            <a:r>
              <a:rPr lang="fr-FR"/>
              <a:t>Modifiez le style du titre</a:t>
            </a:r>
          </a:p>
        </p:txBody>
      </p:sp>
    </p:spTree>
    <p:extLst>
      <p:ext uri="{BB962C8B-B14F-4D97-AF65-F5344CB8AC3E}">
        <p14:creationId xmlns:p14="http://schemas.microsoft.com/office/powerpoint/2010/main" val="24898474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5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dirty="0"/>
          </a:p>
          <a:p>
            <a:pPr algn="ctr"/>
            <a:endParaRPr lang="fr-FR" i="1" dirty="0"/>
          </a:p>
          <a:p>
            <a:pPr algn="ctr"/>
            <a:r>
              <a:rPr lang="fr-FR" i="1" dirty="0"/>
              <a:t>Insérer une photo de votre choix sur ce cadre gris, sous les zones de textes,</a:t>
            </a:r>
            <a:br>
              <a:rPr lang="fr-FR" i="1" dirty="0"/>
            </a:br>
            <a:r>
              <a:rPr lang="fr-FR" i="1" u="sng" dirty="0"/>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27745611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dirty="0"/>
              <a:t>Insérer une photo de votre choix sur ce cadre gris </a:t>
            </a:r>
            <a:r>
              <a:rPr lang="fr-FR" i="1" u="sng" dirty="0"/>
              <a:t>en respectant les dimensions</a:t>
            </a:r>
          </a:p>
          <a:p>
            <a:pPr algn="ctr"/>
            <a:r>
              <a:rPr lang="fr-FR" i="1" u="sng" dirty="0"/>
              <a:t>Hauteur</a:t>
            </a:r>
            <a:r>
              <a:rPr lang="fr-FR" i="1" u="sng" baseline="0" dirty="0"/>
              <a:t> = 6,92 cm (817 pixels)</a:t>
            </a:r>
          </a:p>
          <a:p>
            <a:pPr algn="ctr"/>
            <a:r>
              <a:rPr lang="fr-FR" i="1" u="sng" baseline="0" dirty="0"/>
              <a:t>Largeur = 31,87 cm (3764 pixels)</a:t>
            </a:r>
            <a:endParaRPr lang="fr-FR" i="1" u="sng"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37068705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6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13776772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7_Diapo_Plan">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415459" y="612826"/>
            <a:ext cx="6925656" cy="5980694"/>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userDrawn="1"/>
        </p:nvSpPr>
        <p:spPr>
          <a:xfrm>
            <a:off x="388582"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1027" y="587594"/>
            <a:ext cx="1168610"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sp>
        <p:nvSpPr>
          <p:cNvPr id="19" name="Espace réservé du contenu 2">
            <a:extLst>
              <a:ext uri="{FF2B5EF4-FFF2-40B4-BE49-F238E27FC236}">
                <a16:creationId xmlns:a16="http://schemas.microsoft.com/office/drawing/2014/main" id="{B69D397F-CF04-40A1-9B0A-1898F0ADD993}"/>
              </a:ext>
            </a:extLst>
          </p:cNvPr>
          <p:cNvSpPr>
            <a:spLocks noGrp="1"/>
          </p:cNvSpPr>
          <p:nvPr>
            <p:ph idx="1" hasCustomPrompt="1"/>
          </p:nvPr>
        </p:nvSpPr>
        <p:spPr>
          <a:xfrm>
            <a:off x="6756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2" name="Espace réservé du contenu 2">
            <a:extLst>
              <a:ext uri="{FF2B5EF4-FFF2-40B4-BE49-F238E27FC236}">
                <a16:creationId xmlns:a16="http://schemas.microsoft.com/office/drawing/2014/main" id="{B69D397F-CF04-40A1-9B0A-1898F0ADD993}"/>
              </a:ext>
            </a:extLst>
          </p:cNvPr>
          <p:cNvSpPr>
            <a:spLocks noGrp="1"/>
          </p:cNvSpPr>
          <p:nvPr>
            <p:ph idx="13" hasCustomPrompt="1"/>
          </p:nvPr>
        </p:nvSpPr>
        <p:spPr>
          <a:xfrm>
            <a:off x="43332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3" name="Espace réservé du contenu 2">
            <a:extLst>
              <a:ext uri="{FF2B5EF4-FFF2-40B4-BE49-F238E27FC236}">
                <a16:creationId xmlns:a16="http://schemas.microsoft.com/office/drawing/2014/main" id="{B69D397F-CF04-40A1-9B0A-1898F0ADD993}"/>
              </a:ext>
            </a:extLst>
          </p:cNvPr>
          <p:cNvSpPr>
            <a:spLocks noGrp="1"/>
          </p:cNvSpPr>
          <p:nvPr>
            <p:ph idx="14" hasCustomPrompt="1"/>
          </p:nvPr>
        </p:nvSpPr>
        <p:spPr>
          <a:xfrm>
            <a:off x="79908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Tree>
    <p:extLst>
      <p:ext uri="{BB962C8B-B14F-4D97-AF65-F5344CB8AC3E}">
        <p14:creationId xmlns:p14="http://schemas.microsoft.com/office/powerpoint/2010/main" val="40647862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8_Diapo_Intercalaire">
    <p:spTree>
      <p:nvGrpSpPr>
        <p:cNvPr id="1" name=""/>
        <p:cNvGrpSpPr/>
        <p:nvPr/>
      </p:nvGrpSpPr>
      <p:grpSpPr>
        <a:xfrm>
          <a:off x="0" y="0"/>
          <a:ext cx="0" cy="0"/>
          <a:chOff x="0" y="0"/>
          <a:chExt cx="0" cy="0"/>
        </a:xfrm>
      </p:grpSpPr>
      <p:sp>
        <p:nvSpPr>
          <p:cNvPr id="9" name="Shape_0">
            <a:extLst>
              <a:ext uri="{FF2B5EF4-FFF2-40B4-BE49-F238E27FC236}">
                <a16:creationId xmlns:a16="http://schemas.microsoft.com/office/drawing/2014/main" id="{0B7979F6-1BC2-4E8B-A0A3-CA8E3502F784}"/>
              </a:ext>
            </a:extLst>
          </p:cNvPr>
          <p:cNvSpPr/>
          <p:nvPr userDrawn="1"/>
        </p:nvSpPr>
        <p:spPr>
          <a:xfrm>
            <a:off x="359092" y="2778345"/>
            <a:ext cx="11473817" cy="3794040"/>
          </a:xfrm>
          <a:prstGeom prst="rect">
            <a:avLst/>
          </a:prstGeom>
          <a:solidFill>
            <a:srgbClr val="80BA27"/>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pPr/>
              <a:t>‹N°›</a:t>
            </a:fld>
            <a:endParaRPr lang="fr-FR" dirty="0"/>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26358341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2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618584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0" y="1476000"/>
            <a:ext cx="9148799"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8748208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81179" y="550721"/>
            <a:ext cx="739406" cy="626395"/>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Tree>
    <p:extLst>
      <p:ext uri="{BB962C8B-B14F-4D97-AF65-F5344CB8AC3E}">
        <p14:creationId xmlns:p14="http://schemas.microsoft.com/office/powerpoint/2010/main" val="13363099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21053334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102" y="2778345"/>
            <a:ext cx="11473818" cy="379404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21838" tIns="60918" rIns="121838" bIns="60918" rtlCol="0" anchor="ctr"/>
          <a:lstStyle/>
          <a:p>
            <a:pPr algn="ctr"/>
            <a:endParaRPr lang="fr-FR" sz="2300"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21"/>
            <a:ext cx="10692000" cy="1015200"/>
          </a:xfrm>
        </p:spPr>
        <p:txBody>
          <a:bodyPr anchor="b">
            <a:normAutofit/>
          </a:bodyPr>
          <a:lstStyle>
            <a:lvl1pPr algn="l">
              <a:defRPr sz="4299">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63" y="3818899"/>
            <a:ext cx="9513937" cy="1128600"/>
          </a:xfrm>
        </p:spPr>
        <p:txBody>
          <a:bodyPr>
            <a:normAutofit/>
          </a:bodyPr>
          <a:lstStyle>
            <a:lvl1pPr marL="0" indent="0" algn="l">
              <a:buNone/>
              <a:defRPr sz="3199">
                <a:solidFill>
                  <a:schemeClr val="bg1"/>
                </a:solidFill>
              </a:defRPr>
            </a:lvl1pPr>
            <a:lvl2pPr marL="609353" indent="0" algn="ctr">
              <a:buNone/>
              <a:defRPr sz="2699"/>
            </a:lvl2pPr>
            <a:lvl3pPr marL="1218716" indent="0" algn="ctr">
              <a:buNone/>
              <a:defRPr sz="2400"/>
            </a:lvl3pPr>
            <a:lvl4pPr marL="1828071" indent="0" algn="ctr">
              <a:buNone/>
              <a:defRPr sz="2100"/>
            </a:lvl4pPr>
            <a:lvl5pPr marL="2437430" indent="0" algn="ctr">
              <a:buNone/>
              <a:defRPr sz="2100"/>
            </a:lvl5pPr>
            <a:lvl6pPr marL="3046783" indent="0" algn="ctr">
              <a:buNone/>
              <a:defRPr sz="2100"/>
            </a:lvl6pPr>
            <a:lvl7pPr marL="3656136" indent="0" algn="ctr">
              <a:buNone/>
              <a:defRPr sz="2100"/>
            </a:lvl7pPr>
            <a:lvl8pPr marL="4265494" indent="0" algn="ctr">
              <a:buNone/>
              <a:defRPr sz="2100"/>
            </a:lvl8pPr>
            <a:lvl9pPr marL="4874850" indent="0" algn="ctr">
              <a:buNone/>
              <a:defRPr sz="2100"/>
            </a:lvl9pPr>
          </a:lstStyle>
          <a:p>
            <a:r>
              <a:rPr lang="fr-FR"/>
              <a:t>Modifiez le style des sous-titres du masque</a:t>
            </a:r>
            <a:endParaRPr lang="fr-FR" dirty="0"/>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82485" y="4884839"/>
            <a:ext cx="1340971" cy="1388977"/>
          </a:xfrm>
          <a:prstGeom prst="rect">
            <a:avLst/>
          </a:prstGeom>
        </p:spPr>
      </p:pic>
      <p:sp>
        <p:nvSpPr>
          <p:cNvPr id="6" name="Rectangle 5">
            <a:extLst>
              <a:ext uri="{FF2B5EF4-FFF2-40B4-BE49-F238E27FC236}">
                <a16:creationId xmlns:a16="http://schemas.microsoft.com/office/drawing/2014/main" id="{31D427EE-B9CB-483A-B5CF-2F86322DAEF4}"/>
              </a:ext>
            </a:extLst>
          </p:cNvPr>
          <p:cNvSpPr/>
          <p:nvPr/>
        </p:nvSpPr>
        <p:spPr>
          <a:xfrm>
            <a:off x="359093" y="285621"/>
            <a:ext cx="11473816" cy="24927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38" tIns="60918" rIns="121838" bIns="60918" rtlCol="0" anchor="ctr" anchorCtr="0"/>
          <a:lstStyle/>
          <a:p>
            <a:pPr algn="ctr"/>
            <a:r>
              <a:rPr lang="fr-FR" sz="1800" i="1" dirty="0"/>
              <a:t>Insérer une photo de votre choix sur ce cadre gris </a:t>
            </a:r>
            <a:r>
              <a:rPr lang="fr-FR" sz="1800" i="1" u="sng" dirty="0"/>
              <a:t>en respectant les dimensions</a:t>
            </a:r>
          </a:p>
        </p:txBody>
      </p:sp>
      <p:pic>
        <p:nvPicPr>
          <p:cNvPr id="11" name="Imag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034" y="5798232"/>
            <a:ext cx="1776118" cy="529326"/>
          </a:xfrm>
          <a:prstGeom prst="rect">
            <a:avLst/>
          </a:prstGeom>
        </p:spPr>
      </p:pic>
    </p:spTree>
    <p:extLst>
      <p:ext uri="{BB962C8B-B14F-4D97-AF65-F5344CB8AC3E}">
        <p14:creationId xmlns:p14="http://schemas.microsoft.com/office/powerpoint/2010/main" val="826114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D1C67B2C-761E-40A5-9EE0-2BF4CD9D1713}" type="datetimeFigureOut">
              <a:rPr lang="fr-FR" smtClean="0">
                <a:solidFill>
                  <a:prstClr val="black">
                    <a:tint val="75000"/>
                  </a:prstClr>
                </a:solidFill>
              </a:rPr>
              <a:pPr/>
              <a:t>27/01/2025</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9677678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5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dirty="0"/>
          </a:p>
          <a:p>
            <a:pPr algn="ctr"/>
            <a:endParaRPr lang="fr-FR" i="1" dirty="0"/>
          </a:p>
          <a:p>
            <a:pPr algn="ctr"/>
            <a:r>
              <a:rPr lang="fr-FR" i="1" dirty="0"/>
              <a:t>Insérer une photo de votre choix sur ce cadre gris, sous les zones de textes,</a:t>
            </a:r>
            <a:br>
              <a:rPr lang="fr-FR" i="1" dirty="0"/>
            </a:br>
            <a:r>
              <a:rPr lang="fr-FR" i="1" u="sng" dirty="0"/>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55776490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1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dirty="0"/>
              <a:t>Insérer une photo de votre choix sur ce cadre gris </a:t>
            </a:r>
            <a:r>
              <a:rPr lang="fr-FR" i="1" u="sng" dirty="0"/>
              <a:t>en respectant les dimensions</a:t>
            </a:r>
          </a:p>
          <a:p>
            <a:pPr algn="ctr"/>
            <a:r>
              <a:rPr lang="fr-FR" i="1" u="sng" dirty="0"/>
              <a:t>Hauteur</a:t>
            </a:r>
            <a:r>
              <a:rPr lang="fr-FR" i="1" u="sng" baseline="0" dirty="0"/>
              <a:t> = 6,92 cm (817 pixels)</a:t>
            </a:r>
          </a:p>
          <a:p>
            <a:pPr algn="ctr"/>
            <a:r>
              <a:rPr lang="fr-FR" i="1" u="sng" baseline="0" dirty="0"/>
              <a:t>Largeur = 31,87 cm (3764 pixels)</a:t>
            </a:r>
            <a:endParaRPr lang="fr-FR" i="1" u="sng"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35791748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6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20337230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Diapo_Plan">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415459" y="612826"/>
            <a:ext cx="6925656" cy="5980694"/>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userDrawn="1"/>
        </p:nvSpPr>
        <p:spPr>
          <a:xfrm>
            <a:off x="388582"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7" y="587594"/>
            <a:ext cx="1168610"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sp>
        <p:nvSpPr>
          <p:cNvPr id="19" name="Espace réservé du contenu 2">
            <a:extLst>
              <a:ext uri="{FF2B5EF4-FFF2-40B4-BE49-F238E27FC236}">
                <a16:creationId xmlns:a16="http://schemas.microsoft.com/office/drawing/2014/main" id="{B69D397F-CF04-40A1-9B0A-1898F0ADD993}"/>
              </a:ext>
            </a:extLst>
          </p:cNvPr>
          <p:cNvSpPr>
            <a:spLocks noGrp="1"/>
          </p:cNvSpPr>
          <p:nvPr>
            <p:ph idx="1" hasCustomPrompt="1"/>
          </p:nvPr>
        </p:nvSpPr>
        <p:spPr>
          <a:xfrm>
            <a:off x="6756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2" name="Espace réservé du contenu 2">
            <a:extLst>
              <a:ext uri="{FF2B5EF4-FFF2-40B4-BE49-F238E27FC236}">
                <a16:creationId xmlns:a16="http://schemas.microsoft.com/office/drawing/2014/main" id="{B69D397F-CF04-40A1-9B0A-1898F0ADD993}"/>
              </a:ext>
            </a:extLst>
          </p:cNvPr>
          <p:cNvSpPr>
            <a:spLocks noGrp="1"/>
          </p:cNvSpPr>
          <p:nvPr>
            <p:ph idx="13" hasCustomPrompt="1"/>
          </p:nvPr>
        </p:nvSpPr>
        <p:spPr>
          <a:xfrm>
            <a:off x="43332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3" name="Espace réservé du contenu 2">
            <a:extLst>
              <a:ext uri="{FF2B5EF4-FFF2-40B4-BE49-F238E27FC236}">
                <a16:creationId xmlns:a16="http://schemas.microsoft.com/office/drawing/2014/main" id="{B69D397F-CF04-40A1-9B0A-1898F0ADD993}"/>
              </a:ext>
            </a:extLst>
          </p:cNvPr>
          <p:cNvSpPr>
            <a:spLocks noGrp="1"/>
          </p:cNvSpPr>
          <p:nvPr>
            <p:ph idx="14" hasCustomPrompt="1"/>
          </p:nvPr>
        </p:nvSpPr>
        <p:spPr>
          <a:xfrm>
            <a:off x="79908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Tree>
    <p:extLst>
      <p:ext uri="{BB962C8B-B14F-4D97-AF65-F5344CB8AC3E}">
        <p14:creationId xmlns:p14="http://schemas.microsoft.com/office/powerpoint/2010/main" val="429474430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8_Diapo_Intercalaire">
    <p:spTree>
      <p:nvGrpSpPr>
        <p:cNvPr id="1" name=""/>
        <p:cNvGrpSpPr/>
        <p:nvPr/>
      </p:nvGrpSpPr>
      <p:grpSpPr>
        <a:xfrm>
          <a:off x="0" y="0"/>
          <a:ext cx="0" cy="0"/>
          <a:chOff x="0" y="0"/>
          <a:chExt cx="0" cy="0"/>
        </a:xfrm>
      </p:grpSpPr>
      <p:sp>
        <p:nvSpPr>
          <p:cNvPr id="9" name="Shape_0">
            <a:extLst>
              <a:ext uri="{FF2B5EF4-FFF2-40B4-BE49-F238E27FC236}">
                <a16:creationId xmlns:a16="http://schemas.microsoft.com/office/drawing/2014/main" id="{0B7979F6-1BC2-4E8B-A0A3-CA8E3502F784}"/>
              </a:ext>
            </a:extLst>
          </p:cNvPr>
          <p:cNvSpPr/>
          <p:nvPr userDrawn="1"/>
        </p:nvSpPr>
        <p:spPr>
          <a:xfrm>
            <a:off x="359092" y="2778345"/>
            <a:ext cx="11473817" cy="3794040"/>
          </a:xfrm>
          <a:prstGeom prst="rect">
            <a:avLst/>
          </a:prstGeom>
          <a:solidFill>
            <a:srgbClr val="80BA27"/>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pPr/>
              <a:t>‹N°›</a:t>
            </a:fld>
            <a:endParaRPr lang="fr-FR" dirty="0"/>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4512537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2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4463616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0" y="1476000"/>
            <a:ext cx="9148799"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08482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179" y="550721"/>
            <a:ext cx="739406" cy="626395"/>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Tree>
    <p:extLst>
      <p:ext uri="{BB962C8B-B14F-4D97-AF65-F5344CB8AC3E}">
        <p14:creationId xmlns:p14="http://schemas.microsoft.com/office/powerpoint/2010/main" val="25780720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15963742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4" y="2778345"/>
            <a:ext cx="11473817" cy="379404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9"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sz="1800" i="1" dirty="0"/>
              <a:t>Insérer une photo de votre choix sur ce cadre gris </a:t>
            </a:r>
            <a:r>
              <a:rPr lang="fr-FR" sz="1800" i="1" u="sng" dirty="0"/>
              <a:t>en respectant les dimensions</a:t>
            </a:r>
          </a:p>
        </p:txBody>
      </p:sp>
      <p:sp>
        <p:nvSpPr>
          <p:cNvPr id="4" name="ZoneTexte 3"/>
          <p:cNvSpPr txBox="1"/>
          <p:nvPr userDrawn="1"/>
        </p:nvSpPr>
        <p:spPr>
          <a:xfrm>
            <a:off x="406400" y="6134101"/>
            <a:ext cx="5029200" cy="307777"/>
          </a:xfrm>
          <a:prstGeom prst="rect">
            <a:avLst/>
          </a:prstGeom>
          <a:noFill/>
        </p:spPr>
        <p:txBody>
          <a:bodyPr wrap="square" rtlCol="0">
            <a:spAutoFit/>
          </a:bodyPr>
          <a:lstStyle/>
          <a:p>
            <a:r>
              <a:rPr lang="fr-FR" sz="1400" dirty="0">
                <a:solidFill>
                  <a:schemeClr val="bg1"/>
                </a:solidFill>
                <a:latin typeface="Roboto Slab" pitchFamily="2" charset="0"/>
                <a:ea typeface="Roboto Slab" pitchFamily="2" charset="0"/>
              </a:rPr>
              <a:t>resolia.chambres-agriculture.fr</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6200000">
            <a:off x="10416092" y="-478191"/>
            <a:ext cx="1047749" cy="2004133"/>
          </a:xfrm>
          <a:prstGeom prst="rect">
            <a:avLst/>
          </a:prstGeom>
        </p:spPr>
      </p:pic>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91707" y="5990323"/>
            <a:ext cx="2147211" cy="410283"/>
          </a:xfrm>
          <a:prstGeom prst="rect">
            <a:avLst/>
          </a:prstGeom>
        </p:spPr>
      </p:pic>
      <p:pic>
        <p:nvPicPr>
          <p:cNvPr id="5" name="Imag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38918" y="4925184"/>
            <a:ext cx="2088191" cy="1587868"/>
          </a:xfrm>
          <a:prstGeom prst="rect">
            <a:avLst/>
          </a:prstGeom>
        </p:spPr>
      </p:pic>
    </p:spTree>
    <p:extLst>
      <p:ext uri="{BB962C8B-B14F-4D97-AF65-F5344CB8AC3E}">
        <p14:creationId xmlns:p14="http://schemas.microsoft.com/office/powerpoint/2010/main" val="84812082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theme" Target="../theme/theme3.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theme" Target="../theme/theme5.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AD0B6-C55F-468A-9E4B-82F89FF08BD9}" type="datetimeFigureOut">
              <a:rPr lang="fr-FR" smtClean="0"/>
              <a:t>27/01/2025</a:t>
            </a:fld>
            <a:endParaRPr lang="fr-F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5BA90F-FE6B-4D39-9F14-A5EFAC762ECA}" type="slidenum">
              <a:rPr lang="fr-FR" smtClean="0"/>
              <a:t>‹N°›</a:t>
            </a:fld>
            <a:endParaRPr lang="fr-FR"/>
          </a:p>
        </p:txBody>
      </p:sp>
    </p:spTree>
    <p:extLst>
      <p:ext uri="{BB962C8B-B14F-4D97-AF65-F5344CB8AC3E}">
        <p14:creationId xmlns:p14="http://schemas.microsoft.com/office/powerpoint/2010/main" val="2841106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alpha val="1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304801"/>
            <a:ext cx="10363200" cy="96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Cliquez pour modifier le style du titre du masque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Tree>
    <p:extLst>
      <p:ext uri="{BB962C8B-B14F-4D97-AF65-F5344CB8AC3E}">
        <p14:creationId xmlns:p14="http://schemas.microsoft.com/office/powerpoint/2010/main" val="10028622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rtl="0" eaLnBrk="1" fontAlgn="base" hangingPunct="1">
        <a:spcBef>
          <a:spcPct val="0"/>
        </a:spcBef>
        <a:spcAft>
          <a:spcPct val="0"/>
        </a:spcAft>
        <a:defRPr sz="3600">
          <a:solidFill>
            <a:srgbClr val="009139"/>
          </a:solidFill>
          <a:latin typeface="+mj-lt"/>
          <a:ea typeface="+mj-ea"/>
          <a:cs typeface="+mj-cs"/>
        </a:defRPr>
      </a:lvl1pPr>
      <a:lvl2pPr algn="l" rtl="0" eaLnBrk="1" fontAlgn="base" hangingPunct="1">
        <a:spcBef>
          <a:spcPct val="0"/>
        </a:spcBef>
        <a:spcAft>
          <a:spcPct val="0"/>
        </a:spcAft>
        <a:defRPr sz="3600">
          <a:solidFill>
            <a:srgbClr val="009139"/>
          </a:solidFill>
          <a:latin typeface="Verdana" pitchFamily="34" charset="0"/>
        </a:defRPr>
      </a:lvl2pPr>
      <a:lvl3pPr algn="l" rtl="0" eaLnBrk="1" fontAlgn="base" hangingPunct="1">
        <a:spcBef>
          <a:spcPct val="0"/>
        </a:spcBef>
        <a:spcAft>
          <a:spcPct val="0"/>
        </a:spcAft>
        <a:defRPr sz="3600">
          <a:solidFill>
            <a:srgbClr val="009139"/>
          </a:solidFill>
          <a:latin typeface="Verdana" pitchFamily="34" charset="0"/>
        </a:defRPr>
      </a:lvl3pPr>
      <a:lvl4pPr algn="l" rtl="0" eaLnBrk="1" fontAlgn="base" hangingPunct="1">
        <a:spcBef>
          <a:spcPct val="0"/>
        </a:spcBef>
        <a:spcAft>
          <a:spcPct val="0"/>
        </a:spcAft>
        <a:defRPr sz="3600">
          <a:solidFill>
            <a:srgbClr val="009139"/>
          </a:solidFill>
          <a:latin typeface="Verdana" pitchFamily="34" charset="0"/>
        </a:defRPr>
      </a:lvl4pPr>
      <a:lvl5pPr algn="l" rtl="0" eaLnBrk="1" fontAlgn="base" hangingPunct="1">
        <a:spcBef>
          <a:spcPct val="0"/>
        </a:spcBef>
        <a:spcAft>
          <a:spcPct val="0"/>
        </a:spcAft>
        <a:defRPr sz="3600">
          <a:solidFill>
            <a:srgbClr val="009139"/>
          </a:solidFill>
          <a:latin typeface="Verdana" pitchFamily="34" charset="0"/>
        </a:defRPr>
      </a:lvl5pPr>
      <a:lvl6pPr marL="457200" algn="l" rtl="0" eaLnBrk="1" fontAlgn="base" hangingPunct="1">
        <a:spcBef>
          <a:spcPct val="0"/>
        </a:spcBef>
        <a:spcAft>
          <a:spcPct val="0"/>
        </a:spcAft>
        <a:defRPr sz="3600">
          <a:solidFill>
            <a:schemeClr val="tx2"/>
          </a:solidFill>
          <a:latin typeface="Verdana" pitchFamily="34" charset="0"/>
        </a:defRPr>
      </a:lvl6pPr>
      <a:lvl7pPr marL="914400" algn="l" rtl="0" eaLnBrk="1" fontAlgn="base" hangingPunct="1">
        <a:spcBef>
          <a:spcPct val="0"/>
        </a:spcBef>
        <a:spcAft>
          <a:spcPct val="0"/>
        </a:spcAft>
        <a:defRPr sz="3600">
          <a:solidFill>
            <a:schemeClr val="tx2"/>
          </a:solidFill>
          <a:latin typeface="Verdana" pitchFamily="34" charset="0"/>
        </a:defRPr>
      </a:lvl7pPr>
      <a:lvl8pPr marL="1371600" algn="l" rtl="0" eaLnBrk="1" fontAlgn="base" hangingPunct="1">
        <a:spcBef>
          <a:spcPct val="0"/>
        </a:spcBef>
        <a:spcAft>
          <a:spcPct val="0"/>
        </a:spcAft>
        <a:defRPr sz="3600">
          <a:solidFill>
            <a:schemeClr val="tx2"/>
          </a:solidFill>
          <a:latin typeface="Verdana" pitchFamily="34" charset="0"/>
        </a:defRPr>
      </a:lvl8pPr>
      <a:lvl9pPr marL="1828800" algn="l" rtl="0" eaLnBrk="1" fontAlgn="base" hangingPunct="1">
        <a:spcBef>
          <a:spcPct val="0"/>
        </a:spcBef>
        <a:spcAft>
          <a:spcPct val="0"/>
        </a:spcAft>
        <a:defRPr sz="3600">
          <a:solidFill>
            <a:schemeClr val="tx2"/>
          </a:solidFill>
          <a:latin typeface="Verdana" pitchFamily="34" charset="0"/>
        </a:defRPr>
      </a:lvl9pPr>
    </p:titleStyle>
    <p:bodyStyle>
      <a:lvl1pPr marL="342900" indent="-342900" algn="l" rtl="0" eaLnBrk="1" fontAlgn="base" hangingPunct="1">
        <a:spcBef>
          <a:spcPct val="20000"/>
        </a:spcBef>
        <a:spcAft>
          <a:spcPct val="0"/>
        </a:spcAft>
        <a:buChar char="•"/>
        <a:defRPr>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C67B2C-761E-40A5-9EE0-2BF4CD9D1713}" type="datetimeFigureOut">
              <a:rPr lang="fr-FR" smtClean="0">
                <a:solidFill>
                  <a:prstClr val="black">
                    <a:tint val="75000"/>
                  </a:prstClr>
                </a:solidFill>
              </a:rPr>
              <a:pPr/>
              <a:t>27/01/2025</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60513337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393507961"/>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hf sldNum="0" hdr="0" ft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432">
          <p15:clr>
            <a:srgbClr val="F26B43"/>
          </p15:clr>
        </p15:guide>
        <p15:guide id="4" pos="30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2274319621"/>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Lst>
  <p:hf sldNum="0" hdr="0" ft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432">
          <p15:clr>
            <a:srgbClr val="F26B43"/>
          </p15:clr>
        </p15:guide>
        <p15:guide id="4" pos="30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xml"/><Relationship Id="rId1" Type="http://schemas.openxmlformats.org/officeDocument/2006/relationships/slideLayout" Target="../slideLayouts/slideLayout44.xml"/><Relationship Id="rId4" Type="http://schemas.openxmlformats.org/officeDocument/2006/relationships/image" Target="../media/image32.png"/></Relationships>
</file>

<file path=ppt/slides/_rels/slide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4.xml"/></Relationships>
</file>

<file path=ppt/slides/_rels/slide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3.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0.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hyperlink" Target="https://nosgestesclimat.fr/simulateur/bilan" TargetMode="External"/><Relationship Id="rId2" Type="http://schemas.openxmlformats.org/officeDocument/2006/relationships/notesSlide" Target="../notesSlides/notesSlide4.xml"/><Relationship Id="rId1" Type="http://schemas.openxmlformats.org/officeDocument/2006/relationships/slideLayout" Target="../slideLayouts/slideLayout25.xml"/><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5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xml"/><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20.xml"/><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9.xml"/><Relationship Id="rId1" Type="http://schemas.openxmlformats.org/officeDocument/2006/relationships/slideLayout" Target="../slideLayouts/slideLayout19.xml"/><Relationship Id="rId5" Type="http://schemas.openxmlformats.org/officeDocument/2006/relationships/image" Target="../media/image36.png"/><Relationship Id="rId4" Type="http://schemas.openxmlformats.org/officeDocument/2006/relationships/image" Target="../media/image41.png"/></Relationships>
</file>

<file path=ppt/slides/_rels/slide1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0.xml"/><Relationship Id="rId1" Type="http://schemas.openxmlformats.org/officeDocument/2006/relationships/slideLayout" Target="../slideLayouts/slideLayout20.xml"/><Relationship Id="rId5" Type="http://schemas.openxmlformats.org/officeDocument/2006/relationships/image" Target="../media/image36.png"/><Relationship Id="rId4" Type="http://schemas.openxmlformats.org/officeDocument/2006/relationships/image" Target="../media/image43.jpe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20.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6.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49.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5.png"/><Relationship Id="rId7"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10" Type="http://schemas.openxmlformats.org/officeDocument/2006/relationships/image" Target="../media/image36.png"/><Relationship Id="rId4" Type="http://schemas.openxmlformats.org/officeDocument/2006/relationships/image" Target="../media/image56.png"/><Relationship Id="rId9" Type="http://schemas.openxmlformats.org/officeDocument/2006/relationships/image" Target="../media/image61.png"/></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63.emf"/></Relationships>
</file>

<file path=ppt/slides/_rels/slide27.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4.png"/><Relationship Id="rId7" Type="http://schemas.openxmlformats.org/officeDocument/2006/relationships/image" Target="../media/image6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5.png"/><Relationship Id="rId11" Type="http://schemas.openxmlformats.org/officeDocument/2006/relationships/image" Target="../media/image36.png"/><Relationship Id="rId5" Type="http://schemas.openxmlformats.org/officeDocument/2006/relationships/image" Target="../media/image57.png"/><Relationship Id="rId10" Type="http://schemas.microsoft.com/office/2007/relationships/hdphoto" Target="../media/hdphoto2.wdp"/><Relationship Id="rId4" Type="http://schemas.openxmlformats.org/officeDocument/2006/relationships/image" Target="../media/image56.png"/><Relationship Id="rId9" Type="http://schemas.openxmlformats.org/officeDocument/2006/relationships/image" Target="../media/image68.png"/></Relationships>
</file>

<file path=ppt/slides/_rels/slide2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70.png"/></Relationships>
</file>

<file path=ppt/slides/_rels/slide2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73.em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77.png"/></Relationships>
</file>

<file path=ppt/slides/_rels/slide3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80.png"/><Relationship Id="rId4" Type="http://schemas.openxmlformats.org/officeDocument/2006/relationships/image" Target="../media/image79.pn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3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84.png"/></Relationships>
</file>

<file path=ppt/slides/_rels/slide3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88.png"/></Relationships>
</file>

<file path=ppt/slides/_rels/slide4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80.png"/></Relationships>
</file>

<file path=ppt/slides/_rels/slide43.xml.rels><?xml version="1.0" encoding="UTF-8" standalone="yes"?>
<Relationships xmlns="http://schemas.openxmlformats.org/package/2006/relationships"><Relationship Id="rId8" Type="http://schemas.openxmlformats.org/officeDocument/2006/relationships/diagramData" Target="../diagrams/data4.xml"/><Relationship Id="rId13" Type="http://schemas.openxmlformats.org/officeDocument/2006/relationships/image" Target="../media/image91.png"/><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5" Type="http://schemas.openxmlformats.org/officeDocument/2006/relationships/image" Target="../media/image46.jpg"/><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 Id="rId1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EA5D78-16BD-EA2B-8F03-4EBB4F2FFE71}"/>
              </a:ext>
            </a:extLst>
          </p:cNvPr>
          <p:cNvSpPr>
            <a:spLocks noGrp="1"/>
          </p:cNvSpPr>
          <p:nvPr>
            <p:ph type="ctrTitle"/>
          </p:nvPr>
        </p:nvSpPr>
        <p:spPr>
          <a:xfrm>
            <a:off x="750000" y="3967718"/>
            <a:ext cx="10692000" cy="1015200"/>
          </a:xfrm>
        </p:spPr>
        <p:txBody>
          <a:bodyPr>
            <a:normAutofit fontScale="90000"/>
          </a:bodyPr>
          <a:lstStyle/>
          <a:p>
            <a:r>
              <a:rPr lang="fr-FR" sz="4400" dirty="0"/>
              <a:t>Enjeux et impacts du changement   climatique pour mon exploitation - </a:t>
            </a:r>
            <a:r>
              <a:rPr lang="fr-FR" sz="4000" i="1" dirty="0"/>
              <a:t>Comment être acteur ?</a:t>
            </a:r>
          </a:p>
        </p:txBody>
      </p:sp>
      <p:sp>
        <p:nvSpPr>
          <p:cNvPr id="4" name="Sous-titre 2">
            <a:extLst>
              <a:ext uri="{FF2B5EF4-FFF2-40B4-BE49-F238E27FC236}">
                <a16:creationId xmlns:a16="http://schemas.microsoft.com/office/drawing/2014/main" id="{0E031583-F4DD-0345-6703-751755468EAD}"/>
              </a:ext>
            </a:extLst>
          </p:cNvPr>
          <p:cNvSpPr txBox="1">
            <a:spLocks/>
          </p:cNvSpPr>
          <p:nvPr/>
        </p:nvSpPr>
        <p:spPr bwMode="auto">
          <a:xfrm>
            <a:off x="750000" y="5472457"/>
            <a:ext cx="5112568" cy="587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Tx/>
              <a:buNone/>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Verdana"/>
                <a:ea typeface="+mn-ea"/>
                <a:cs typeface="+mn-cs"/>
              </a:rPr>
              <a:t>Support élaboré dans le  cadre du projet </a:t>
            </a:r>
            <a:r>
              <a:rPr kumimoji="0" lang="fr-FR" sz="1000" b="1" i="0" u="none" strike="noStrike" kern="0" cap="none" spc="0" normalizeH="0" baseline="0" noProof="0" dirty="0" err="1">
                <a:ln>
                  <a:noFill/>
                </a:ln>
                <a:solidFill>
                  <a:srgbClr val="FFFFFF"/>
                </a:solidFill>
                <a:effectLst/>
                <a:uLnTx/>
                <a:uFillTx/>
                <a:latin typeface="Verdana"/>
                <a:ea typeface="+mn-ea"/>
                <a:cs typeface="+mn-cs"/>
              </a:rPr>
              <a:t>ClimatCulteur</a:t>
            </a:r>
            <a:r>
              <a:rPr kumimoji="0" lang="fr-FR" sz="1000" b="1" i="0" u="none" strike="noStrike" kern="0" cap="none" spc="0" normalizeH="0" baseline="0" noProof="0" dirty="0">
                <a:ln>
                  <a:noFill/>
                </a:ln>
                <a:solidFill>
                  <a:srgbClr val="FFFFFF"/>
                </a:solidFill>
                <a:effectLst/>
                <a:uLnTx/>
                <a:uFillTx/>
                <a:latin typeface="Verdana"/>
                <a:ea typeface="+mn-ea"/>
                <a:cs typeface="+mn-cs"/>
              </a:rPr>
              <a:t> – 2021/2022</a:t>
            </a:r>
          </a:p>
        </p:txBody>
      </p:sp>
      <p:pic>
        <p:nvPicPr>
          <p:cNvPr id="5" name="Image 4" descr="Une image contenant herbe, extérieur, ciel, champ&#10;&#10;Description générée automatiquement">
            <a:extLst>
              <a:ext uri="{FF2B5EF4-FFF2-40B4-BE49-F238E27FC236}">
                <a16:creationId xmlns:a16="http://schemas.microsoft.com/office/drawing/2014/main" id="{FE917519-B9E8-C48F-F527-0418317B978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9400" y="280750"/>
            <a:ext cx="11473200" cy="2609533"/>
          </a:xfrm>
          <a:prstGeom prst="rect">
            <a:avLst/>
          </a:prstGeom>
        </p:spPr>
      </p:pic>
      <p:pic>
        <p:nvPicPr>
          <p:cNvPr id="7" name="Image 6" descr="Une image contenant texte, Police, capture d’écran&#10;&#10;Description générée automatiquement">
            <a:extLst>
              <a:ext uri="{FF2B5EF4-FFF2-40B4-BE49-F238E27FC236}">
                <a16:creationId xmlns:a16="http://schemas.microsoft.com/office/drawing/2014/main" id="{CFFFC295-4E45-7C2E-30CF-D04F3000C2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43244" y="5313332"/>
            <a:ext cx="3186875" cy="1123458"/>
          </a:xfrm>
          <a:prstGeom prst="rect">
            <a:avLst/>
          </a:prstGeom>
        </p:spPr>
      </p:pic>
    </p:spTree>
    <p:extLst>
      <p:ext uri="{BB962C8B-B14F-4D97-AF65-F5344CB8AC3E}">
        <p14:creationId xmlns:p14="http://schemas.microsoft.com/office/powerpoint/2010/main" val="3107965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EA5D78-16BD-EA2B-8F03-4EBB4F2FFE71}"/>
              </a:ext>
            </a:extLst>
          </p:cNvPr>
          <p:cNvSpPr>
            <a:spLocks noGrp="1"/>
          </p:cNvSpPr>
          <p:nvPr>
            <p:ph type="ctrTitle"/>
          </p:nvPr>
        </p:nvSpPr>
        <p:spPr>
          <a:xfrm>
            <a:off x="750000" y="4581128"/>
            <a:ext cx="10692000" cy="1015200"/>
          </a:xfrm>
        </p:spPr>
        <p:txBody>
          <a:bodyPr>
            <a:normAutofit fontScale="90000"/>
          </a:bodyPr>
          <a:lstStyle/>
          <a:p>
            <a:r>
              <a:rPr lang="fr-FR" sz="3300" b="1" i="1" dirty="0"/>
              <a:t>Étape Plan d’action</a:t>
            </a:r>
            <a:br>
              <a:rPr lang="fr-FR" sz="3300" b="1" i="1" dirty="0"/>
            </a:br>
            <a:br>
              <a:rPr lang="fr-FR" sz="3300" b="1" i="1" dirty="0"/>
            </a:br>
            <a:r>
              <a:rPr lang="fr-FR" sz="4000" b="1" dirty="0">
                <a:solidFill>
                  <a:schemeClr val="bg1"/>
                </a:solidFill>
              </a:rPr>
              <a:t>Agir sur le bilan carbone de mon système d’exploitation</a:t>
            </a:r>
            <a:br>
              <a:rPr lang="fr-FR" sz="4000" b="1" dirty="0">
                <a:solidFill>
                  <a:schemeClr val="bg1"/>
                </a:solidFill>
              </a:rPr>
            </a:br>
            <a:endParaRPr lang="fr-FR" sz="4000" dirty="0"/>
          </a:p>
        </p:txBody>
      </p:sp>
      <p:sp>
        <p:nvSpPr>
          <p:cNvPr id="4" name="Sous-titre 2">
            <a:extLst>
              <a:ext uri="{FF2B5EF4-FFF2-40B4-BE49-F238E27FC236}">
                <a16:creationId xmlns:a16="http://schemas.microsoft.com/office/drawing/2014/main" id="{0E031583-F4DD-0345-6703-751755468EAD}"/>
              </a:ext>
            </a:extLst>
          </p:cNvPr>
          <p:cNvSpPr txBox="1">
            <a:spLocks/>
          </p:cNvSpPr>
          <p:nvPr/>
        </p:nvSpPr>
        <p:spPr bwMode="auto">
          <a:xfrm>
            <a:off x="3539715" y="6157211"/>
            <a:ext cx="5755113" cy="587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Tx/>
              <a:buNone/>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Verdana"/>
                <a:ea typeface="+mn-ea"/>
                <a:cs typeface="+mn-cs"/>
              </a:rPr>
              <a:t>Support élaboré dans le  cadre du projet REFLEX </a:t>
            </a:r>
            <a:r>
              <a:rPr kumimoji="0" lang="fr-FR" sz="1000" b="1" i="0" u="none" strike="noStrike" kern="0" cap="none" spc="0" normalizeH="0" baseline="0" noProof="0" dirty="0" err="1">
                <a:ln>
                  <a:noFill/>
                </a:ln>
                <a:solidFill>
                  <a:srgbClr val="FFFFFF"/>
                </a:solidFill>
                <a:effectLst/>
                <a:uLnTx/>
                <a:uFillTx/>
                <a:latin typeface="Verdana"/>
                <a:ea typeface="+mn-ea"/>
                <a:cs typeface="+mn-cs"/>
              </a:rPr>
              <a:t>ClimatCulteur</a:t>
            </a:r>
            <a:r>
              <a:rPr kumimoji="0" lang="fr-FR" sz="1000" b="1" i="0" u="none" strike="noStrike" kern="0" cap="none" spc="0" normalizeH="0" baseline="0" noProof="0" dirty="0">
                <a:ln>
                  <a:noFill/>
                </a:ln>
                <a:solidFill>
                  <a:srgbClr val="FFFFFF"/>
                </a:solidFill>
                <a:effectLst/>
                <a:uLnTx/>
                <a:uFillTx/>
                <a:latin typeface="Verdana"/>
                <a:ea typeface="+mn-ea"/>
                <a:cs typeface="+mn-cs"/>
              </a:rPr>
              <a:t> – 2021/2022</a:t>
            </a:r>
          </a:p>
        </p:txBody>
      </p:sp>
      <p:pic>
        <p:nvPicPr>
          <p:cNvPr id="5" name="Image 4" descr="Une image contenant herbe, extérieur, ciel, champ&#10;&#10;Description générée automatiquement">
            <a:extLst>
              <a:ext uri="{FF2B5EF4-FFF2-40B4-BE49-F238E27FC236}">
                <a16:creationId xmlns:a16="http://schemas.microsoft.com/office/drawing/2014/main" id="{FE917519-B9E8-C48F-F527-0418317B978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59400" y="280750"/>
            <a:ext cx="11473200" cy="2609533"/>
          </a:xfrm>
          <a:prstGeom prst="rect">
            <a:avLst/>
          </a:prstGeom>
        </p:spPr>
      </p:pic>
    </p:spTree>
    <p:extLst>
      <p:ext uri="{BB962C8B-B14F-4D97-AF65-F5344CB8AC3E}">
        <p14:creationId xmlns:p14="http://schemas.microsoft.com/office/powerpoint/2010/main" val="1666412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42456" y="404664"/>
            <a:ext cx="6707088" cy="745156"/>
          </a:xfrm>
        </p:spPr>
        <p:txBody>
          <a:bodyPr>
            <a:noAutofit/>
          </a:bodyPr>
          <a:lstStyle/>
          <a:p>
            <a:pPr defTabSz="457200"/>
            <a:r>
              <a:rPr lang="fr-FR" sz="3200" b="1" u="sng" dirty="0">
                <a:latin typeface="Verdana"/>
                <a:ea typeface="ＭＳ Ｐゴシック" pitchFamily="-110" charset="-128"/>
                <a:cs typeface="ＭＳ Ｐゴシック" pitchFamily="-110" charset="-128"/>
              </a:rPr>
              <a:t>Proposition d’organisation</a:t>
            </a:r>
            <a:r>
              <a:rPr lang="fr-FR" sz="3200" b="1" dirty="0">
                <a:latin typeface="Verdana"/>
                <a:ea typeface="ＭＳ Ｐゴシック" pitchFamily="-110" charset="-128"/>
                <a:cs typeface="ＭＳ Ｐゴシック" pitchFamily="-110" charset="-128"/>
              </a:rPr>
              <a:t> :</a:t>
            </a:r>
            <a:endParaRPr lang="fr-FR" sz="3200" dirty="0">
              <a:latin typeface="Verdana"/>
              <a:ea typeface="ＭＳ Ｐゴシック" pitchFamily="-110" charset="-128"/>
              <a:cs typeface="ＭＳ Ｐゴシック" pitchFamily="-110" charset="-128"/>
            </a:endParaRPr>
          </a:p>
        </p:txBody>
      </p:sp>
      <p:sp>
        <p:nvSpPr>
          <p:cNvPr id="3" name="Espace réservé du contenu 2"/>
          <p:cNvSpPr>
            <a:spLocks noGrp="1"/>
          </p:cNvSpPr>
          <p:nvPr>
            <p:ph idx="1"/>
          </p:nvPr>
        </p:nvSpPr>
        <p:spPr>
          <a:xfrm>
            <a:off x="1148713" y="1657817"/>
            <a:ext cx="7878335" cy="388260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marL="0" indent="0">
              <a:spcBef>
                <a:spcPts val="600"/>
              </a:spcBef>
              <a:buNone/>
            </a:pPr>
            <a:r>
              <a:rPr lang="fr-FR" sz="2200" b="1" u="sng" dirty="0">
                <a:solidFill>
                  <a:srgbClr val="00B050"/>
                </a:solidFill>
              </a:rPr>
              <a:t>DEMI-JOURNÉE 1</a:t>
            </a:r>
          </a:p>
          <a:p>
            <a:pPr marL="0" indent="0">
              <a:spcBef>
                <a:spcPts val="600"/>
              </a:spcBef>
              <a:buNone/>
            </a:pPr>
            <a:r>
              <a:rPr lang="fr-FR" sz="2200" dirty="0">
                <a:solidFill>
                  <a:srgbClr val="00B050"/>
                </a:solidFill>
              </a:rPr>
              <a:t>1. L’empreinte carbone : de quoi s’agit-il ?</a:t>
            </a:r>
          </a:p>
          <a:p>
            <a:pPr marL="0" indent="0">
              <a:spcBef>
                <a:spcPts val="600"/>
              </a:spcBef>
              <a:buNone/>
            </a:pPr>
            <a:r>
              <a:rPr lang="fr-FR" sz="2200" dirty="0">
                <a:solidFill>
                  <a:srgbClr val="00B050"/>
                </a:solidFill>
              </a:rPr>
              <a:t>2. Un parcours de progrès pour réduire mon empreinte carbone</a:t>
            </a:r>
          </a:p>
          <a:p>
            <a:pPr marL="0" indent="0">
              <a:spcBef>
                <a:spcPts val="600"/>
              </a:spcBef>
              <a:buNone/>
            </a:pPr>
            <a:r>
              <a:rPr lang="fr-FR" sz="2200" dirty="0">
                <a:solidFill>
                  <a:srgbClr val="00B050"/>
                </a:solidFill>
              </a:rPr>
              <a:t>3. Le marché du carbone : la valorisation des progrès</a:t>
            </a:r>
          </a:p>
          <a:p>
            <a:pPr marL="0" indent="0">
              <a:spcBef>
                <a:spcPts val="600"/>
              </a:spcBef>
              <a:buNone/>
            </a:pPr>
            <a:endParaRPr lang="fr-FR" sz="2200" dirty="0">
              <a:solidFill>
                <a:srgbClr val="00B050"/>
              </a:solidFill>
            </a:endParaRPr>
          </a:p>
          <a:p>
            <a:pPr marL="0" indent="0">
              <a:spcBef>
                <a:spcPts val="600"/>
              </a:spcBef>
              <a:buNone/>
            </a:pPr>
            <a:r>
              <a:rPr lang="fr-FR" sz="2200" b="1" u="sng" dirty="0">
                <a:solidFill>
                  <a:srgbClr val="00B050"/>
                </a:solidFill>
              </a:rPr>
              <a:t>DEMI-JOURNÉE 2</a:t>
            </a:r>
          </a:p>
          <a:p>
            <a:pPr marL="0" indent="0">
              <a:spcBef>
                <a:spcPts val="600"/>
              </a:spcBef>
              <a:buNone/>
            </a:pPr>
            <a:r>
              <a:rPr lang="fr-FR" sz="2200" dirty="0">
                <a:solidFill>
                  <a:srgbClr val="00B050"/>
                </a:solidFill>
              </a:rPr>
              <a:t>4. Les leviers d’action pour mon exploitation</a:t>
            </a:r>
          </a:p>
          <a:p>
            <a:pPr marL="0" indent="0">
              <a:spcBef>
                <a:spcPts val="600"/>
              </a:spcBef>
              <a:buNone/>
            </a:pPr>
            <a:r>
              <a:rPr lang="fr-FR" sz="2200" dirty="0">
                <a:solidFill>
                  <a:srgbClr val="00B050"/>
                </a:solidFill>
              </a:rPr>
              <a:t>5. Les outils et leurs usages </a:t>
            </a:r>
          </a:p>
          <a:p>
            <a:pPr marL="0" indent="0">
              <a:spcBef>
                <a:spcPts val="600"/>
              </a:spcBef>
              <a:buNone/>
            </a:pPr>
            <a:r>
              <a:rPr lang="fr-FR" sz="2200" dirty="0">
                <a:solidFill>
                  <a:srgbClr val="00B050"/>
                </a:solidFill>
              </a:rPr>
              <a:t>6. La construction du plan d’action</a:t>
            </a:r>
          </a:p>
        </p:txBody>
      </p:sp>
      <p:sp>
        <p:nvSpPr>
          <p:cNvPr id="4" name="Espace réservé du numéro de diapositive 3"/>
          <p:cNvSpPr>
            <a:spLocks noGrp="1"/>
          </p:cNvSpPr>
          <p:nvPr>
            <p:ph type="sldNum" sz="quarter" idx="12"/>
          </p:nvPr>
        </p:nvSpPr>
        <p:spPr/>
        <p:txBody>
          <a:bodyPr/>
          <a:lstStyle/>
          <a:p>
            <a:fld id="{DE43DF30-4CD9-445A-A5DF-B35FCF167A0B}" type="slidenum">
              <a:rPr lang="fr-FR" altLang="fr-FR" smtClean="0">
                <a:solidFill>
                  <a:srgbClr val="FFFFFF"/>
                </a:solidFill>
              </a:rPr>
              <a:pPr/>
              <a:t>3</a:t>
            </a:fld>
            <a:endParaRPr lang="fr-FR" altLang="fr-FR" dirty="0">
              <a:solidFill>
                <a:srgbClr val="FFFFFF"/>
              </a:solidFill>
            </a:endParaRPr>
          </a:p>
        </p:txBody>
      </p:sp>
      <p:pic>
        <p:nvPicPr>
          <p:cNvPr id="5" name="Image 4" descr="Une image contenant Graphique, graphisme, Police, logo&#10;&#10;Description générée automatiquement">
            <a:extLst>
              <a:ext uri="{FF2B5EF4-FFF2-40B4-BE49-F238E27FC236}">
                <a16:creationId xmlns:a16="http://schemas.microsoft.com/office/drawing/2014/main" id="{4B87555E-97AB-936A-BC98-D0C080A036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2544" y="5699000"/>
            <a:ext cx="1131440" cy="1159000"/>
          </a:xfrm>
          <a:prstGeom prst="rect">
            <a:avLst/>
          </a:prstGeom>
        </p:spPr>
      </p:pic>
    </p:spTree>
    <p:extLst>
      <p:ext uri="{BB962C8B-B14F-4D97-AF65-F5344CB8AC3E}">
        <p14:creationId xmlns:p14="http://schemas.microsoft.com/office/powerpoint/2010/main" val="949111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27448" y="1487696"/>
            <a:ext cx="7878335" cy="388260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marL="0" indent="0">
              <a:spcBef>
                <a:spcPts val="600"/>
              </a:spcBef>
              <a:buNone/>
            </a:pPr>
            <a:r>
              <a:rPr lang="fr-FR" sz="2200" b="1" u="sng" dirty="0">
                <a:solidFill>
                  <a:srgbClr val="00B050"/>
                </a:solidFill>
              </a:rPr>
              <a:t>DEMI-JOURNÉE 1</a:t>
            </a:r>
          </a:p>
          <a:p>
            <a:pPr marL="0" indent="0">
              <a:spcBef>
                <a:spcPts val="600"/>
              </a:spcBef>
              <a:buNone/>
            </a:pPr>
            <a:r>
              <a:rPr lang="fr-FR" sz="2200" b="1" dirty="0">
                <a:solidFill>
                  <a:schemeClr val="accent6">
                    <a:lumMod val="75000"/>
                  </a:schemeClr>
                </a:solidFill>
              </a:rPr>
              <a:t>1. L’empreinte carbone : de quoi s’agit-il ?</a:t>
            </a:r>
          </a:p>
          <a:p>
            <a:pPr marL="0" indent="0">
              <a:spcBef>
                <a:spcPts val="600"/>
              </a:spcBef>
              <a:buNone/>
            </a:pPr>
            <a:r>
              <a:rPr lang="fr-FR" sz="2200" dirty="0">
                <a:solidFill>
                  <a:srgbClr val="00B050"/>
                </a:solidFill>
              </a:rPr>
              <a:t>2. Un parcours de progrès pour réduire mon empreinte carbone</a:t>
            </a:r>
          </a:p>
          <a:p>
            <a:pPr marL="0" indent="0">
              <a:spcBef>
                <a:spcPts val="600"/>
              </a:spcBef>
              <a:buNone/>
            </a:pPr>
            <a:r>
              <a:rPr lang="fr-FR" sz="2200" dirty="0">
                <a:solidFill>
                  <a:srgbClr val="00B050"/>
                </a:solidFill>
              </a:rPr>
              <a:t>3. Le marché du carbone : la valorisation des progrès</a:t>
            </a:r>
          </a:p>
          <a:p>
            <a:pPr marL="0" indent="0">
              <a:spcBef>
                <a:spcPts val="600"/>
              </a:spcBef>
              <a:buNone/>
            </a:pPr>
            <a:endParaRPr lang="fr-FR" sz="2200" dirty="0">
              <a:solidFill>
                <a:srgbClr val="00B050"/>
              </a:solidFill>
            </a:endParaRPr>
          </a:p>
          <a:p>
            <a:pPr marL="0" indent="0">
              <a:spcBef>
                <a:spcPts val="600"/>
              </a:spcBef>
              <a:buNone/>
            </a:pPr>
            <a:r>
              <a:rPr lang="fr-FR" sz="2200" b="1" u="sng" dirty="0">
                <a:solidFill>
                  <a:srgbClr val="00B050"/>
                </a:solidFill>
              </a:rPr>
              <a:t>DEMI-JOURNÉE 2</a:t>
            </a:r>
          </a:p>
          <a:p>
            <a:pPr marL="0" indent="0">
              <a:spcBef>
                <a:spcPts val="600"/>
              </a:spcBef>
              <a:buNone/>
            </a:pPr>
            <a:r>
              <a:rPr lang="fr-FR" sz="2200" dirty="0">
                <a:solidFill>
                  <a:srgbClr val="00B050"/>
                </a:solidFill>
              </a:rPr>
              <a:t>4. Les leviers d’action pour mon exploitation</a:t>
            </a:r>
          </a:p>
          <a:p>
            <a:pPr marL="0" indent="0">
              <a:spcBef>
                <a:spcPts val="600"/>
              </a:spcBef>
              <a:buNone/>
            </a:pPr>
            <a:r>
              <a:rPr lang="fr-FR" sz="2200" dirty="0">
                <a:solidFill>
                  <a:srgbClr val="00B050"/>
                </a:solidFill>
              </a:rPr>
              <a:t>5. Les outils et leurs usages </a:t>
            </a:r>
          </a:p>
          <a:p>
            <a:pPr marL="0" indent="0">
              <a:spcBef>
                <a:spcPts val="600"/>
              </a:spcBef>
              <a:buNone/>
            </a:pPr>
            <a:r>
              <a:rPr lang="fr-FR" sz="2200" dirty="0">
                <a:solidFill>
                  <a:srgbClr val="00B050"/>
                </a:solidFill>
              </a:rPr>
              <a:t>6. La construction du plan d’action</a:t>
            </a:r>
          </a:p>
        </p:txBody>
      </p:sp>
      <p:sp>
        <p:nvSpPr>
          <p:cNvPr id="4" name="Espace réservé du numéro de diapositive 3"/>
          <p:cNvSpPr>
            <a:spLocks noGrp="1"/>
          </p:cNvSpPr>
          <p:nvPr>
            <p:ph type="sldNum" sz="quarter" idx="12"/>
          </p:nvPr>
        </p:nvSpPr>
        <p:spPr/>
        <p:txBody>
          <a:bodyPr/>
          <a:lstStyle/>
          <a:p>
            <a:fld id="{DE43DF30-4CD9-445A-A5DF-B35FCF167A0B}" type="slidenum">
              <a:rPr lang="fr-FR" altLang="fr-FR" smtClean="0">
                <a:solidFill>
                  <a:srgbClr val="FFFFFF"/>
                </a:solidFill>
              </a:rPr>
              <a:pPr/>
              <a:t>4</a:t>
            </a:fld>
            <a:endParaRPr lang="fr-FR" altLang="fr-FR" dirty="0">
              <a:solidFill>
                <a:srgbClr val="FFFFFF"/>
              </a:solidFill>
            </a:endParaRPr>
          </a:p>
        </p:txBody>
      </p:sp>
      <p:pic>
        <p:nvPicPr>
          <p:cNvPr id="5" name="Image 4" descr="Une image contenant Graphique, graphisme, Police, logo&#10;&#10;Description générée automatiquement">
            <a:extLst>
              <a:ext uri="{FF2B5EF4-FFF2-40B4-BE49-F238E27FC236}">
                <a16:creationId xmlns:a16="http://schemas.microsoft.com/office/drawing/2014/main" id="{4B87555E-97AB-936A-BC98-D0C080A036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2544" y="5699000"/>
            <a:ext cx="1131440" cy="1159000"/>
          </a:xfrm>
          <a:prstGeom prst="rect">
            <a:avLst/>
          </a:prstGeom>
        </p:spPr>
      </p:pic>
      <p:graphicFrame>
        <p:nvGraphicFramePr>
          <p:cNvPr id="6" name="Diagramme 5">
            <a:extLst>
              <a:ext uri="{FF2B5EF4-FFF2-40B4-BE49-F238E27FC236}">
                <a16:creationId xmlns:a16="http://schemas.microsoft.com/office/drawing/2014/main" id="{AD4F5965-5987-58B1-3DDF-ACDC4EA5FDC0}"/>
              </a:ext>
            </a:extLst>
          </p:cNvPr>
          <p:cNvGraphicFramePr/>
          <p:nvPr>
            <p:extLst>
              <p:ext uri="{D42A27DB-BD31-4B8C-83A1-F6EECF244321}">
                <p14:modId xmlns:p14="http://schemas.microsoft.com/office/powerpoint/2010/main" val="499349218"/>
              </p:ext>
            </p:extLst>
          </p:nvPr>
        </p:nvGraphicFramePr>
        <p:xfrm>
          <a:off x="0" y="0"/>
          <a:ext cx="12199104" cy="3651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88535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txBox="1">
            <a:spLocks/>
          </p:cNvSpPr>
          <p:nvPr/>
        </p:nvSpPr>
        <p:spPr>
          <a:xfrm>
            <a:off x="1439429" y="955525"/>
            <a:ext cx="9097115" cy="3744416"/>
          </a:xfrm>
          <a:prstGeom prst="rect">
            <a:avLst/>
          </a:prstGeom>
        </p:spPr>
        <p:txBody>
          <a:bodyPr vert="horz" lIns="91440" tIns="45720" rIns="91440" bIns="45720" rtlCol="0" anchor="ctr">
            <a:noAutofit/>
          </a:bodyPr>
          <a:lstStyle>
            <a:lvl1pPr algn="ctr" defTabSz="457200">
              <a:spcBef>
                <a:spcPct val="0"/>
              </a:spcBef>
              <a:buNone/>
              <a:defRPr sz="3200" b="1">
                <a:solidFill>
                  <a:srgbClr val="00B050"/>
                </a:solidFill>
                <a:latin typeface="Verdana"/>
                <a:ea typeface="ＭＳ Ｐゴシック" pitchFamily="-110" charset="-128"/>
                <a:cs typeface="ＭＳ Ｐゴシック" pitchFamily="-110" charset="-128"/>
              </a:defRPr>
            </a:lvl1pPr>
          </a:lstStyle>
          <a:p>
            <a:endParaRPr lang="fr-FR" sz="2400" dirty="0"/>
          </a:p>
          <a:p>
            <a:r>
              <a:rPr lang="fr-FR" dirty="0"/>
              <a:t>Avant de démarrer…</a:t>
            </a:r>
          </a:p>
          <a:p>
            <a:endParaRPr lang="fr-FR" sz="2400" dirty="0"/>
          </a:p>
          <a:p>
            <a:r>
              <a:rPr lang="fr-FR" sz="2400" dirty="0"/>
              <a:t>Le cercle des prénoms (avec son café </a:t>
            </a:r>
            <a:r>
              <a:rPr lang="fr-FR" sz="2400" dirty="0">
                <a:sym typeface="Wingdings" panose="05000000000000000000" pitchFamily="2" charset="2"/>
              </a:rPr>
              <a:t>)</a:t>
            </a:r>
            <a:endParaRPr lang="fr-FR" sz="2400" dirty="0"/>
          </a:p>
          <a:p>
            <a:endParaRPr lang="fr-FR" sz="2400" dirty="0"/>
          </a:p>
          <a:p>
            <a:r>
              <a:rPr lang="fr-FR" sz="2400" dirty="0"/>
              <a:t>Tour de table et nuage de mots « Carbone » ça vous évoque quoi ?</a:t>
            </a:r>
          </a:p>
          <a:p>
            <a:endParaRPr lang="fr-FR" sz="2400" dirty="0"/>
          </a:p>
          <a:p>
            <a:r>
              <a:rPr lang="fr-FR" sz="2400" dirty="0"/>
              <a:t>Pour calculer son bilan carbone perso:</a:t>
            </a:r>
          </a:p>
        </p:txBody>
      </p:sp>
      <p:sp>
        <p:nvSpPr>
          <p:cNvPr id="3" name="ZoneTexte 2"/>
          <p:cNvSpPr txBox="1"/>
          <p:nvPr/>
        </p:nvSpPr>
        <p:spPr>
          <a:xfrm>
            <a:off x="3755739" y="4509120"/>
            <a:ext cx="4464496" cy="369332"/>
          </a:xfrm>
          <a:prstGeom prst="rect">
            <a:avLst/>
          </a:prstGeom>
          <a:noFill/>
        </p:spPr>
        <p:txBody>
          <a:bodyPr wrap="square" rtlCol="0">
            <a:spAutoFit/>
          </a:bodyPr>
          <a:lstStyle/>
          <a:p>
            <a:r>
              <a:rPr lang="fr-FR" b="1" i="1" u="sng" dirty="0">
                <a:hlinkClick r:id="rId3"/>
              </a:rPr>
              <a:t>https://nosgestesclimat.fr/simulateur/bilan</a:t>
            </a:r>
            <a:endParaRPr lang="fr-FR" b="1" dirty="0"/>
          </a:p>
        </p:txBody>
      </p:sp>
      <p:pic>
        <p:nvPicPr>
          <p:cNvPr id="4" name="Image 3" descr="Une image contenant Graphique, graphisme, Police, logo&#10;&#10;Description générée automatiquement">
            <a:extLst>
              <a:ext uri="{FF2B5EF4-FFF2-40B4-BE49-F238E27FC236}">
                <a16:creationId xmlns:a16="http://schemas.microsoft.com/office/drawing/2014/main" id="{CC5FFC02-0AF9-D6F7-A2A7-E42F432325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92544" y="5699000"/>
            <a:ext cx="1131440" cy="1159000"/>
          </a:xfrm>
          <a:prstGeom prst="rect">
            <a:avLst/>
          </a:prstGeom>
        </p:spPr>
      </p:pic>
    </p:spTree>
    <p:extLst>
      <p:ext uri="{BB962C8B-B14F-4D97-AF65-F5344CB8AC3E}">
        <p14:creationId xmlns:p14="http://schemas.microsoft.com/office/powerpoint/2010/main" val="2381567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5">
            <a:extLst>
              <a:ext uri="{FF2B5EF4-FFF2-40B4-BE49-F238E27FC236}">
                <a16:creationId xmlns:a16="http://schemas.microsoft.com/office/drawing/2014/main" id="{529237C6-59D0-A501-FB9B-BC7B81B3C369}"/>
              </a:ext>
            </a:extLst>
          </p:cNvPr>
          <p:cNvSpPr>
            <a:spLocks noGrp="1"/>
          </p:cNvSpPr>
          <p:nvPr>
            <p:ph type="title"/>
          </p:nvPr>
        </p:nvSpPr>
        <p:spPr>
          <a:xfrm>
            <a:off x="172290" y="389952"/>
            <a:ext cx="11847419" cy="864000"/>
          </a:xfrm>
        </p:spPr>
        <p:txBody>
          <a:bodyPr>
            <a:normAutofit/>
          </a:bodyPr>
          <a:lstStyle/>
          <a:p>
            <a:r>
              <a:rPr lang="fr-FR" sz="2600" cap="small" dirty="0"/>
              <a:t>Émissions de GES, bilan carbone, Empreinte carbone…</a:t>
            </a:r>
          </a:p>
        </p:txBody>
      </p:sp>
      <p:graphicFrame>
        <p:nvGraphicFramePr>
          <p:cNvPr id="3" name="Tableau 4">
            <a:extLst>
              <a:ext uri="{FF2B5EF4-FFF2-40B4-BE49-F238E27FC236}">
                <a16:creationId xmlns:a16="http://schemas.microsoft.com/office/drawing/2014/main" id="{30F8EE29-4057-4F96-7963-99500E08192E}"/>
              </a:ext>
            </a:extLst>
          </p:cNvPr>
          <p:cNvGraphicFramePr>
            <a:graphicFrameLocks noGrp="1"/>
          </p:cNvGraphicFramePr>
          <p:nvPr>
            <p:extLst>
              <p:ext uri="{D42A27DB-BD31-4B8C-83A1-F6EECF244321}">
                <p14:modId xmlns:p14="http://schemas.microsoft.com/office/powerpoint/2010/main" val="3606553094"/>
              </p:ext>
            </p:extLst>
          </p:nvPr>
        </p:nvGraphicFramePr>
        <p:xfrm>
          <a:off x="1027888" y="1700808"/>
          <a:ext cx="10136222" cy="4577080"/>
        </p:xfrm>
        <a:graphic>
          <a:graphicData uri="http://schemas.openxmlformats.org/drawingml/2006/table">
            <a:tbl>
              <a:tblPr firstRow="1" bandRow="1">
                <a:tableStyleId>{5C22544A-7EE6-4342-B048-85BDC9FD1C3A}</a:tableStyleId>
              </a:tblPr>
              <a:tblGrid>
                <a:gridCol w="5068111">
                  <a:extLst>
                    <a:ext uri="{9D8B030D-6E8A-4147-A177-3AD203B41FA5}">
                      <a16:colId xmlns:a16="http://schemas.microsoft.com/office/drawing/2014/main" val="1600806074"/>
                    </a:ext>
                  </a:extLst>
                </a:gridCol>
                <a:gridCol w="5068111">
                  <a:extLst>
                    <a:ext uri="{9D8B030D-6E8A-4147-A177-3AD203B41FA5}">
                      <a16:colId xmlns:a16="http://schemas.microsoft.com/office/drawing/2014/main" val="3793098435"/>
                    </a:ext>
                  </a:extLst>
                </a:gridCol>
              </a:tblGrid>
              <a:tr h="370840">
                <a:tc>
                  <a:txBody>
                    <a:bodyPr/>
                    <a:lstStyle/>
                    <a:p>
                      <a:pPr algn="ctr"/>
                      <a:r>
                        <a:rPr lang="fr-FR" dirty="0"/>
                        <a:t>BILAN CARBONE</a:t>
                      </a:r>
                    </a:p>
                  </a:txBody>
                  <a:tcPr/>
                </a:tc>
                <a:tc>
                  <a:txBody>
                    <a:bodyPr/>
                    <a:lstStyle/>
                    <a:p>
                      <a:pPr algn="ctr"/>
                      <a:r>
                        <a:rPr lang="fr-FR" dirty="0"/>
                        <a:t>EMPREINTE CARBONE</a:t>
                      </a:r>
                    </a:p>
                  </a:txBody>
                  <a:tcPr/>
                </a:tc>
                <a:extLst>
                  <a:ext uri="{0D108BD9-81ED-4DB2-BD59-A6C34878D82A}">
                    <a16:rowId xmlns:a16="http://schemas.microsoft.com/office/drawing/2014/main" val="954616054"/>
                  </a:ext>
                </a:extLst>
              </a:tr>
              <a:tr h="546875">
                <a:tc gridSpan="2">
                  <a:txBody>
                    <a:bodyPr/>
                    <a:lstStyle/>
                    <a:p>
                      <a:pPr algn="ctr"/>
                      <a:r>
                        <a:rPr lang="fr-FR" sz="1800" dirty="0"/>
                        <a:t>Outil visant à mesurer une quantité de GES émise dans l’atmosphère par un être humain, un État, la production d’un bien ou d’un service</a:t>
                      </a:r>
                    </a:p>
                    <a:p>
                      <a:pPr algn="ctr"/>
                      <a:endParaRPr lang="fr-FR" sz="600" dirty="0"/>
                    </a:p>
                  </a:txBody>
                  <a:tcPr/>
                </a:tc>
                <a:tc hMerge="1">
                  <a:txBody>
                    <a:bodyPr/>
                    <a:lstStyle/>
                    <a:p>
                      <a:endParaRPr lang="fr-FR" dirty="0"/>
                    </a:p>
                  </a:txBody>
                  <a:tcPr/>
                </a:tc>
                <a:extLst>
                  <a:ext uri="{0D108BD9-81ED-4DB2-BD59-A6C34878D82A}">
                    <a16:rowId xmlns:a16="http://schemas.microsoft.com/office/drawing/2014/main" val="885993031"/>
                  </a:ext>
                </a:extLst>
              </a:tr>
              <a:tr h="370840">
                <a:tc gridSpan="2">
                  <a:txBody>
                    <a:bodyPr/>
                    <a:lstStyle/>
                    <a:p>
                      <a:pPr algn="ctr"/>
                      <a:r>
                        <a:rPr lang="fr-FR" dirty="0"/>
                        <a:t>Exprimé en « CO2 équivalent » = somme de tous les GES</a:t>
                      </a:r>
                    </a:p>
                    <a:p>
                      <a:pPr algn="ctr"/>
                      <a:endParaRPr lang="fr-FR" sz="600" dirty="0"/>
                    </a:p>
                  </a:txBody>
                  <a:tcPr/>
                </a:tc>
                <a:tc hMerge="1">
                  <a:txBody>
                    <a:bodyPr/>
                    <a:lstStyle/>
                    <a:p>
                      <a:endParaRPr lang="fr-FR" dirty="0"/>
                    </a:p>
                  </a:txBody>
                  <a:tcPr/>
                </a:tc>
                <a:extLst>
                  <a:ext uri="{0D108BD9-81ED-4DB2-BD59-A6C34878D82A}">
                    <a16:rowId xmlns:a16="http://schemas.microsoft.com/office/drawing/2014/main" val="2907764404"/>
                  </a:ext>
                </a:extLst>
              </a:tr>
              <a:tr h="370840">
                <a:tc>
                  <a:txBody>
                    <a:bodyPr/>
                    <a:lstStyle/>
                    <a:p>
                      <a:pPr algn="ctr"/>
                      <a:r>
                        <a:rPr lang="fr-FR" dirty="0"/>
                        <a:t>Une mesure limitée : c</a:t>
                      </a:r>
                      <a:r>
                        <a:rPr lang="fr-FR" sz="1800" kern="1200" dirty="0">
                          <a:solidFill>
                            <a:schemeClr val="dk1"/>
                          </a:solidFill>
                          <a:effectLst/>
                          <a:latin typeface="+mn-lt"/>
                          <a:ea typeface="+mn-ea"/>
                          <a:cs typeface="+mn-cs"/>
                        </a:rPr>
                        <a:t>omptabilise les émissions de l’industrie, des ménages, de l’agriculture =&gt; toute l’activité économique d’un territoire, mais uniquement des émissions réalisées à l’intérieur du périmètre.</a:t>
                      </a:r>
                    </a:p>
                    <a:p>
                      <a:pPr algn="ctr"/>
                      <a:endParaRPr lang="fr-FR" sz="600" dirty="0"/>
                    </a:p>
                  </a:txBody>
                  <a:tcPr/>
                </a:tc>
                <a:tc>
                  <a:txBody>
                    <a:bodyPr/>
                    <a:lstStyle/>
                    <a:p>
                      <a:pPr algn="ctr"/>
                      <a:r>
                        <a:rPr lang="fr-FR" dirty="0"/>
                        <a:t>Une mesure précise = </a:t>
                      </a:r>
                      <a:r>
                        <a:rPr lang="fr-FR" sz="1800" kern="1200" dirty="0">
                          <a:solidFill>
                            <a:schemeClr val="dk1"/>
                          </a:solidFill>
                          <a:effectLst/>
                          <a:latin typeface="+mn-lt"/>
                          <a:ea typeface="+mn-ea"/>
                          <a:cs typeface="+mn-cs"/>
                        </a:rPr>
                        <a:t>somme des émissions produites sur le territoire + émissions liées aux produits importés et consommés - émissions liées aux produits exportés</a:t>
                      </a:r>
                      <a:endParaRPr lang="fr-FR" dirty="0"/>
                    </a:p>
                  </a:txBody>
                  <a:tcPr/>
                </a:tc>
                <a:extLst>
                  <a:ext uri="{0D108BD9-81ED-4DB2-BD59-A6C34878D82A}">
                    <a16:rowId xmlns:a16="http://schemas.microsoft.com/office/drawing/2014/main" val="3943920775"/>
                  </a:ext>
                </a:extLst>
              </a:tr>
              <a:tr h="370840">
                <a:tc>
                  <a:txBody>
                    <a:bodyPr/>
                    <a:lstStyle/>
                    <a:p>
                      <a:pPr algn="ctr"/>
                      <a:r>
                        <a:rPr lang="fr-FR" dirty="0"/>
                        <a:t>France = 438 millions t CO2 eq</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France = 666 millions t CO2 eq</a:t>
                      </a:r>
                    </a:p>
                    <a:p>
                      <a:pPr algn="ctr"/>
                      <a:endParaRPr lang="fr-FR" sz="600" dirty="0"/>
                    </a:p>
                  </a:txBody>
                  <a:tcPr/>
                </a:tc>
                <a:extLst>
                  <a:ext uri="{0D108BD9-81ED-4DB2-BD59-A6C34878D82A}">
                    <a16:rowId xmlns:a16="http://schemas.microsoft.com/office/drawing/2014/main" val="970547267"/>
                  </a:ext>
                </a:extLst>
              </a:tr>
              <a:tr h="370840">
                <a:tc>
                  <a:txBody>
                    <a:bodyPr/>
                    <a:lstStyle/>
                    <a:p>
                      <a:pPr algn="ctr"/>
                      <a:r>
                        <a:rPr lang="fr-FR" dirty="0"/>
                        <a:t>En agriculture = émissions de GES</a:t>
                      </a:r>
                    </a:p>
                  </a:txBody>
                  <a:tcPr/>
                </a:tc>
                <a:tc>
                  <a:txBody>
                    <a:bodyPr/>
                    <a:lstStyle/>
                    <a:p>
                      <a:pPr algn="ctr"/>
                      <a:r>
                        <a:rPr lang="fr-FR" dirty="0"/>
                        <a:t>En agriculture = émissions de GES – stockage carbone</a:t>
                      </a:r>
                    </a:p>
                    <a:p>
                      <a:pPr algn="ctr"/>
                      <a:endParaRPr lang="fr-FR" sz="600" dirty="0"/>
                    </a:p>
                  </a:txBody>
                  <a:tcPr/>
                </a:tc>
                <a:extLst>
                  <a:ext uri="{0D108BD9-81ED-4DB2-BD59-A6C34878D82A}">
                    <a16:rowId xmlns:a16="http://schemas.microsoft.com/office/drawing/2014/main" val="919598793"/>
                  </a:ext>
                </a:extLst>
              </a:tr>
            </a:tbl>
          </a:graphicData>
        </a:graphic>
      </p:graphicFrame>
      <p:graphicFrame>
        <p:nvGraphicFramePr>
          <p:cNvPr id="2" name="Diagramme 1">
            <a:extLst>
              <a:ext uri="{FF2B5EF4-FFF2-40B4-BE49-F238E27FC236}">
                <a16:creationId xmlns:a16="http://schemas.microsoft.com/office/drawing/2014/main" id="{EB26FEB4-F7E7-ED9F-1CD4-CCE3D2658653}"/>
              </a:ext>
            </a:extLst>
          </p:cNvPr>
          <p:cNvGraphicFramePr/>
          <p:nvPr>
            <p:extLst>
              <p:ext uri="{D42A27DB-BD31-4B8C-83A1-F6EECF244321}">
                <p14:modId xmlns:p14="http://schemas.microsoft.com/office/powerpoint/2010/main" val="1080680602"/>
              </p:ext>
            </p:extLst>
          </p:nvPr>
        </p:nvGraphicFramePr>
        <p:xfrm>
          <a:off x="0" y="0"/>
          <a:ext cx="12199104" cy="365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7914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FB785F-1440-F00F-60CB-4766BD706683}"/>
              </a:ext>
            </a:extLst>
          </p:cNvPr>
          <p:cNvSpPr>
            <a:spLocks noGrp="1"/>
          </p:cNvSpPr>
          <p:nvPr>
            <p:ph type="title"/>
          </p:nvPr>
        </p:nvSpPr>
        <p:spPr/>
        <p:txBody>
          <a:bodyPr/>
          <a:lstStyle/>
          <a:p>
            <a:endParaRPr lang="fr-FR"/>
          </a:p>
        </p:txBody>
      </p:sp>
      <p:pic>
        <p:nvPicPr>
          <p:cNvPr id="5" name="Image 4" descr="Une image contenant texte, capture d’écran, Police, nombre&#10;&#10;Description générée automatiquement">
            <a:extLst>
              <a:ext uri="{FF2B5EF4-FFF2-40B4-BE49-F238E27FC236}">
                <a16:creationId xmlns:a16="http://schemas.microsoft.com/office/drawing/2014/main" id="{02F305B3-BA71-CEB6-4AA0-8C942A3933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58977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27448" y="1037804"/>
            <a:ext cx="7344816" cy="3314700"/>
          </a:xfrm>
        </p:spPr>
        <p:txBody>
          <a:bodyPr>
            <a:normAutofit fontScale="85000" lnSpcReduction="20000"/>
          </a:bodyPr>
          <a:lstStyle/>
          <a:p>
            <a:r>
              <a:rPr lang="fr-FR" dirty="0"/>
              <a:t>Un citoyen français moyen émet  environ 10 T eq. CO</a:t>
            </a:r>
            <a:r>
              <a:rPr lang="fr-FR" baseline="-25000" dirty="0"/>
              <a:t>2</a:t>
            </a:r>
            <a:r>
              <a:rPr lang="fr-FR" dirty="0"/>
              <a:t>/an </a:t>
            </a:r>
          </a:p>
          <a:p>
            <a:pPr lvl="1"/>
            <a:r>
              <a:rPr lang="fr-FR" dirty="0"/>
              <a:t>Dont </a:t>
            </a:r>
            <a:r>
              <a:rPr lang="fr-FR" dirty="0">
                <a:solidFill>
                  <a:schemeClr val="accent6">
                    <a:lumMod val="75000"/>
                  </a:schemeClr>
                </a:solidFill>
              </a:rPr>
              <a:t>2,45 T eq. CO</a:t>
            </a:r>
            <a:r>
              <a:rPr lang="fr-FR" baseline="-25000" dirty="0">
                <a:solidFill>
                  <a:schemeClr val="accent6">
                    <a:lumMod val="75000"/>
                  </a:schemeClr>
                </a:solidFill>
              </a:rPr>
              <a:t>2</a:t>
            </a:r>
            <a:r>
              <a:rPr lang="fr-FR" dirty="0">
                <a:solidFill>
                  <a:schemeClr val="accent6">
                    <a:lumMod val="75000"/>
                  </a:schemeClr>
                </a:solidFill>
              </a:rPr>
              <a:t> </a:t>
            </a:r>
            <a:r>
              <a:rPr lang="fr-FR" dirty="0"/>
              <a:t>liées à son </a:t>
            </a:r>
            <a:r>
              <a:rPr lang="fr-FR" dirty="0">
                <a:solidFill>
                  <a:schemeClr val="accent6">
                    <a:lumMod val="75000"/>
                  </a:schemeClr>
                </a:solidFill>
              </a:rPr>
              <a:t>alimentation</a:t>
            </a:r>
            <a:endParaRPr lang="fr-FR" sz="525" i="1" dirty="0">
              <a:solidFill>
                <a:schemeClr val="accent6">
                  <a:lumMod val="75000"/>
                </a:schemeClr>
              </a:solidFill>
            </a:endParaRPr>
          </a:p>
          <a:p>
            <a:endParaRPr lang="fr-FR" dirty="0"/>
          </a:p>
          <a:p>
            <a:r>
              <a:rPr lang="fr-FR" dirty="0"/>
              <a:t>3 leviers d’action sur cette partie alimentation:</a:t>
            </a:r>
          </a:p>
          <a:p>
            <a:pPr lvl="1">
              <a:buFontTx/>
              <a:buChar char="-"/>
            </a:pPr>
            <a:r>
              <a:rPr lang="fr-FR" dirty="0"/>
              <a:t>Limiter le gaspillage alimentaire</a:t>
            </a:r>
          </a:p>
          <a:p>
            <a:pPr lvl="1">
              <a:buFontTx/>
              <a:buChar char="-"/>
            </a:pPr>
            <a:r>
              <a:rPr lang="fr-FR" dirty="0">
                <a:solidFill>
                  <a:schemeClr val="accent6">
                    <a:lumMod val="75000"/>
                  </a:schemeClr>
                </a:solidFill>
              </a:rPr>
              <a:t>Des produits alimentaires à faible impact carbone</a:t>
            </a:r>
          </a:p>
          <a:p>
            <a:pPr lvl="1">
              <a:buFontTx/>
              <a:buChar char="-"/>
            </a:pPr>
            <a:r>
              <a:rPr lang="fr-FR" dirty="0">
                <a:solidFill>
                  <a:schemeClr val="accent1">
                    <a:lumMod val="75000"/>
                  </a:schemeClr>
                </a:solidFill>
              </a:rPr>
              <a:t>Équilibrer nos régimes alimentaires</a:t>
            </a:r>
          </a:p>
        </p:txBody>
      </p:sp>
      <p:pic>
        <p:nvPicPr>
          <p:cNvPr id="4" name="Espace réservé du contenu 3"/>
          <p:cNvPicPr>
            <a:picLocks noChangeAspect="1"/>
          </p:cNvPicPr>
          <p:nvPr/>
        </p:nvPicPr>
        <p:blipFill>
          <a:blip r:embed="rId3"/>
          <a:stretch>
            <a:fillRect/>
          </a:stretch>
        </p:blipFill>
        <p:spPr bwMode="auto">
          <a:xfrm rot="21022584">
            <a:off x="7050081" y="3552008"/>
            <a:ext cx="4930053" cy="2914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31504" y="4642915"/>
            <a:ext cx="3888432" cy="1938992"/>
          </a:xfrm>
          <a:prstGeom prst="rect">
            <a:avLst/>
          </a:prstGeom>
          <a:solidFill>
            <a:schemeClr val="accent6">
              <a:lumMod val="20000"/>
              <a:lumOff val="80000"/>
            </a:schemeClr>
          </a:solidFill>
        </p:spPr>
        <p:txBody>
          <a:bodyPr wrap="square">
            <a:spAutoFit/>
          </a:bodyPr>
          <a:lstStyle/>
          <a:p>
            <a:pPr algn="ctr"/>
            <a:r>
              <a:rPr lang="fr-FR" sz="2400" b="1" i="1" dirty="0">
                <a:solidFill>
                  <a:srgbClr val="FF0000"/>
                </a:solidFill>
              </a:rPr>
              <a:t>+ 7 %</a:t>
            </a:r>
          </a:p>
          <a:p>
            <a:pPr algn="ctr"/>
            <a:r>
              <a:rPr lang="fr-FR" i="1" dirty="0">
                <a:solidFill>
                  <a:prstClr val="black"/>
                </a:solidFill>
              </a:rPr>
              <a:t>Hausse de l'empreinte carbone d’un français entre 1995 et 2018 (mesurée sur les trois principaux gaz à effet de serre CO</a:t>
            </a:r>
            <a:r>
              <a:rPr lang="fr-FR" i="1" baseline="-25000" dirty="0">
                <a:solidFill>
                  <a:prstClr val="black"/>
                </a:solidFill>
              </a:rPr>
              <a:t>2</a:t>
            </a:r>
            <a:r>
              <a:rPr lang="fr-FR" i="1" dirty="0">
                <a:solidFill>
                  <a:prstClr val="black"/>
                </a:solidFill>
              </a:rPr>
              <a:t> - CH</a:t>
            </a:r>
            <a:r>
              <a:rPr lang="fr-FR" i="1" baseline="-25000" dirty="0">
                <a:solidFill>
                  <a:prstClr val="black"/>
                </a:solidFill>
              </a:rPr>
              <a:t>4</a:t>
            </a:r>
            <a:r>
              <a:rPr lang="fr-FR" i="1" dirty="0">
                <a:solidFill>
                  <a:prstClr val="black"/>
                </a:solidFill>
              </a:rPr>
              <a:t> - N</a:t>
            </a:r>
            <a:r>
              <a:rPr lang="fr-FR" i="1" baseline="-25000" dirty="0">
                <a:solidFill>
                  <a:prstClr val="black"/>
                </a:solidFill>
              </a:rPr>
              <a:t>2</a:t>
            </a:r>
            <a:r>
              <a:rPr lang="fr-FR" i="1" dirty="0">
                <a:solidFill>
                  <a:prstClr val="black"/>
                </a:solidFill>
              </a:rPr>
              <a:t>O)</a:t>
            </a:r>
          </a:p>
          <a:p>
            <a:pPr algn="ctr"/>
            <a:endParaRPr lang="fr-FR" sz="1350" i="1" dirty="0">
              <a:solidFill>
                <a:prstClr val="black"/>
              </a:solidFill>
            </a:endParaRPr>
          </a:p>
          <a:p>
            <a:pPr algn="ctr"/>
            <a:r>
              <a:rPr lang="fr-FR" sz="1050" dirty="0">
                <a:solidFill>
                  <a:prstClr val="black"/>
                </a:solidFill>
              </a:rPr>
              <a:t>Source : www.statistiques.developpement-durable.gouv.fr</a:t>
            </a:r>
          </a:p>
        </p:txBody>
      </p:sp>
      <p:sp>
        <p:nvSpPr>
          <p:cNvPr id="8" name="Titre 1"/>
          <p:cNvSpPr txBox="1">
            <a:spLocks/>
          </p:cNvSpPr>
          <p:nvPr/>
        </p:nvSpPr>
        <p:spPr>
          <a:xfrm>
            <a:off x="839416" y="156084"/>
            <a:ext cx="9865096" cy="576064"/>
          </a:xfrm>
          <a:prstGeom prst="rect">
            <a:avLst/>
          </a:prstGeom>
        </p:spPr>
        <p:txBody>
          <a:bodyPr vert="horz" lIns="91440" tIns="45720" rIns="91440" bIns="45720" rtlCol="0" anchor="ctr">
            <a:normAutofit/>
          </a:bodyPr>
          <a:lstStyle>
            <a:lvl1pPr marL="571500" indent="-571500">
              <a:lnSpc>
                <a:spcPct val="90000"/>
              </a:lnSpc>
              <a:spcBef>
                <a:spcPct val="0"/>
              </a:spcBef>
              <a:buFontTx/>
              <a:buBlip>
                <a:blip r:embed="rId4"/>
              </a:buBlip>
              <a:defRPr sz="3200" b="1" cap="small">
                <a:latin typeface="+mj-lt"/>
                <a:ea typeface="+mj-ea"/>
                <a:cs typeface="+mj-cs"/>
              </a:defRPr>
            </a:lvl1pPr>
          </a:lstStyle>
          <a:p>
            <a:pPr marL="0" indent="0">
              <a:buNone/>
            </a:pPr>
            <a:r>
              <a:rPr lang="fr-FR" dirty="0">
                <a:latin typeface="Verdana" panose="020B0604030504040204" pitchFamily="34" charset="0"/>
                <a:ea typeface="Verdana" panose="020B0604030504040204" pitchFamily="34" charset="0"/>
              </a:rPr>
              <a:t>Alimentation humaine et empreinte carbone</a:t>
            </a:r>
          </a:p>
        </p:txBody>
      </p:sp>
      <p:pic>
        <p:nvPicPr>
          <p:cNvPr id="6" name="Image 5">
            <a:extLst>
              <a:ext uri="{FF2B5EF4-FFF2-40B4-BE49-F238E27FC236}">
                <a16:creationId xmlns:a16="http://schemas.microsoft.com/office/drawing/2014/main" id="{DC78CDBA-A8C8-9D84-F41A-01E83B3F7686}"/>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154343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747343" y="-12598"/>
            <a:ext cx="11305256" cy="911533"/>
          </a:xfrm>
        </p:spPr>
        <p:txBody>
          <a:bodyPr vert="horz" lIns="91440" tIns="45720" rIns="91440" bIns="45720" rtlCol="0" anchor="ctr">
            <a:normAutofit fontScale="90000"/>
          </a:bodyPr>
          <a:lstStyle/>
          <a:p>
            <a:pPr algn="l">
              <a:lnSpc>
                <a:spcPct val="90000"/>
              </a:lnSpc>
            </a:pPr>
            <a:r>
              <a:rPr lang="fr-FR" sz="3200" b="1" cap="small" dirty="0">
                <a:latin typeface="Verdana" panose="020B0604030504040204" pitchFamily="34" charset="0"/>
                <a:ea typeface="Verdana" panose="020B0604030504040204" pitchFamily="34" charset="0"/>
              </a:rPr>
              <a:t>Pourquoi parler carbone dans les systèmes d’élevage ?  </a:t>
            </a:r>
          </a:p>
        </p:txBody>
      </p:sp>
      <p:pic>
        <p:nvPicPr>
          <p:cNvPr id="1026" name="Picture 2" descr="Gens de dessin animé agriculteur jardinier | Télécharge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3293" y="1144580"/>
            <a:ext cx="4752530" cy="4780900"/>
          </a:xfrm>
          <a:prstGeom prst="rect">
            <a:avLst/>
          </a:prstGeom>
          <a:noFill/>
          <a:extLst>
            <a:ext uri="{909E8E84-426E-40DD-AFC4-6F175D3DCCD1}">
              <a14:hiddenFill xmlns:a14="http://schemas.microsoft.com/office/drawing/2010/main">
                <a:solidFill>
                  <a:srgbClr val="FFFFFF"/>
                </a:solidFill>
              </a14:hiddenFill>
            </a:ext>
          </a:extLst>
        </p:spPr>
      </p:pic>
      <p:sp>
        <p:nvSpPr>
          <p:cNvPr id="4" name="Ellipse 3"/>
          <p:cNvSpPr/>
          <p:nvPr/>
        </p:nvSpPr>
        <p:spPr>
          <a:xfrm>
            <a:off x="1909644" y="1320345"/>
            <a:ext cx="1202432" cy="1146369"/>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1">
            <a:schemeClr val="dk1"/>
          </a:lnRef>
          <a:fillRef idx="3">
            <a:schemeClr val="dk1"/>
          </a:fillRef>
          <a:effectRef idx="2">
            <a:schemeClr val="dk1"/>
          </a:effectRef>
          <a:fontRef idx="minor">
            <a:schemeClr val="lt1"/>
          </a:fontRef>
        </p:style>
        <p:txBody>
          <a:bodyPr rtlCol="0" anchor="ctr"/>
          <a:lstStyle/>
          <a:p>
            <a:pPr algn="ctr"/>
            <a:r>
              <a:rPr lang="fr-FR" sz="4000" b="1" dirty="0">
                <a:solidFill>
                  <a:schemeClr val="accent1">
                    <a:lumMod val="75000"/>
                  </a:schemeClr>
                </a:solidFill>
              </a:rPr>
              <a:t>1</a:t>
            </a:r>
          </a:p>
        </p:txBody>
      </p:sp>
      <p:sp>
        <p:nvSpPr>
          <p:cNvPr id="5" name="ZoneTexte 4"/>
          <p:cNvSpPr txBox="1"/>
          <p:nvPr/>
        </p:nvSpPr>
        <p:spPr>
          <a:xfrm>
            <a:off x="669628" y="2642478"/>
            <a:ext cx="3939976" cy="892552"/>
          </a:xfrm>
          <a:prstGeom prst="rect">
            <a:avLst/>
          </a:prstGeom>
          <a:noFill/>
        </p:spPr>
        <p:txBody>
          <a:bodyPr wrap="square" rtlCol="0">
            <a:spAutoFit/>
          </a:bodyPr>
          <a:lstStyle/>
          <a:p>
            <a:pPr algn="ctr"/>
            <a:r>
              <a:rPr lang="fr-FR" sz="2600" dirty="0"/>
              <a:t>Le changement climatique, un sujet d’actualité  </a:t>
            </a:r>
          </a:p>
        </p:txBody>
      </p:sp>
      <p:sp>
        <p:nvSpPr>
          <p:cNvPr id="6" name="Ellipse 5"/>
          <p:cNvSpPr/>
          <p:nvPr/>
        </p:nvSpPr>
        <p:spPr>
          <a:xfrm>
            <a:off x="9192344" y="1331663"/>
            <a:ext cx="1202432" cy="1146369"/>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1">
            <a:schemeClr val="dk1"/>
          </a:lnRef>
          <a:fillRef idx="3">
            <a:schemeClr val="dk1"/>
          </a:fillRef>
          <a:effectRef idx="2">
            <a:schemeClr val="dk1"/>
          </a:effectRef>
          <a:fontRef idx="minor">
            <a:schemeClr val="lt1"/>
          </a:fontRef>
        </p:style>
        <p:txBody>
          <a:bodyPr rtlCol="0" anchor="ctr"/>
          <a:lstStyle/>
          <a:p>
            <a:pPr algn="ctr"/>
            <a:r>
              <a:rPr lang="fr-FR" sz="4000" b="1" dirty="0">
                <a:solidFill>
                  <a:schemeClr val="accent1">
                    <a:lumMod val="75000"/>
                  </a:schemeClr>
                </a:solidFill>
              </a:rPr>
              <a:t>2</a:t>
            </a:r>
          </a:p>
        </p:txBody>
      </p:sp>
      <p:sp>
        <p:nvSpPr>
          <p:cNvPr id="7" name="ZoneTexte 6"/>
          <p:cNvSpPr txBox="1"/>
          <p:nvPr/>
        </p:nvSpPr>
        <p:spPr>
          <a:xfrm>
            <a:off x="8045358" y="2665114"/>
            <a:ext cx="3939976" cy="492443"/>
          </a:xfrm>
          <a:prstGeom prst="rect">
            <a:avLst/>
          </a:prstGeom>
          <a:noFill/>
        </p:spPr>
        <p:txBody>
          <a:bodyPr wrap="square" rtlCol="0">
            <a:spAutoFit/>
          </a:bodyPr>
          <a:lstStyle/>
          <a:p>
            <a:pPr algn="ctr"/>
            <a:r>
              <a:rPr lang="fr-FR" sz="2600" dirty="0"/>
              <a:t>L’élevage a un rôle à jouer</a:t>
            </a:r>
          </a:p>
        </p:txBody>
      </p:sp>
      <p:sp>
        <p:nvSpPr>
          <p:cNvPr id="8" name="Ellipse 7"/>
          <p:cNvSpPr/>
          <p:nvPr/>
        </p:nvSpPr>
        <p:spPr>
          <a:xfrm>
            <a:off x="2135560" y="5379630"/>
            <a:ext cx="1224136" cy="1145461"/>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1">
            <a:schemeClr val="dk1"/>
          </a:lnRef>
          <a:fillRef idx="3">
            <a:schemeClr val="dk1"/>
          </a:fillRef>
          <a:effectRef idx="2">
            <a:schemeClr val="dk1"/>
          </a:effectRef>
          <a:fontRef idx="minor">
            <a:schemeClr val="lt1"/>
          </a:fontRef>
        </p:style>
        <p:txBody>
          <a:bodyPr rtlCol="0" anchor="ctr"/>
          <a:lstStyle/>
          <a:p>
            <a:pPr algn="ctr"/>
            <a:r>
              <a:rPr lang="fr-FR" sz="4000" b="1" dirty="0">
                <a:solidFill>
                  <a:schemeClr val="accent1">
                    <a:lumMod val="75000"/>
                  </a:schemeClr>
                </a:solidFill>
              </a:rPr>
              <a:t>3</a:t>
            </a:r>
          </a:p>
        </p:txBody>
      </p:sp>
      <p:sp>
        <p:nvSpPr>
          <p:cNvPr id="9" name="ZoneTexte 8"/>
          <p:cNvSpPr txBox="1"/>
          <p:nvPr/>
        </p:nvSpPr>
        <p:spPr>
          <a:xfrm>
            <a:off x="3503712" y="5754707"/>
            <a:ext cx="7838185" cy="492443"/>
          </a:xfrm>
          <a:prstGeom prst="rect">
            <a:avLst/>
          </a:prstGeom>
          <a:noFill/>
        </p:spPr>
        <p:txBody>
          <a:bodyPr wrap="square" rtlCol="0">
            <a:spAutoFit/>
          </a:bodyPr>
          <a:lstStyle/>
          <a:p>
            <a:r>
              <a:rPr lang="fr-FR" sz="2600" dirty="0"/>
              <a:t>Une demande sociétale et des consommateurs </a:t>
            </a:r>
          </a:p>
        </p:txBody>
      </p:sp>
      <p:pic>
        <p:nvPicPr>
          <p:cNvPr id="10" name="Image 9">
            <a:extLst>
              <a:ext uri="{FF2B5EF4-FFF2-40B4-BE49-F238E27FC236}">
                <a16:creationId xmlns:a16="http://schemas.microsoft.com/office/drawing/2014/main" id="{BE509ECE-F4AC-D3C0-BEA5-B014677B4BD7}"/>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1874692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24F266-3D85-0C9A-36A1-EF8BD78651BC}"/>
              </a:ext>
            </a:extLst>
          </p:cNvPr>
          <p:cNvSpPr>
            <a:spLocks noGrp="1"/>
          </p:cNvSpPr>
          <p:nvPr>
            <p:ph type="title"/>
          </p:nvPr>
        </p:nvSpPr>
        <p:spPr>
          <a:xfrm>
            <a:off x="119336" y="370801"/>
            <a:ext cx="10980000" cy="864000"/>
          </a:xfrm>
          <a:noFill/>
          <a:ln w="9525">
            <a:noFill/>
            <a:miter lim="800000"/>
            <a:headEnd/>
            <a:tailEnd/>
          </a:ln>
          <a:effectLst/>
        </p:spPr>
        <p:txBody>
          <a:bodyPr vert="horz" wrap="square" lIns="91440" tIns="45720" rIns="91440" bIns="45720" rtlCol="0" anchor="ctr">
            <a:noAutofit/>
          </a:bodyPr>
          <a:lstStyle/>
          <a:p>
            <a:r>
              <a:rPr lang="fr-FR" sz="3400" cap="small" dirty="0">
                <a:ea typeface="Verdana" panose="020B0604030504040204" pitchFamily="34" charset="0"/>
              </a:rPr>
              <a:t>Un sujet d’actualité !</a:t>
            </a:r>
          </a:p>
        </p:txBody>
      </p:sp>
      <p:pic>
        <p:nvPicPr>
          <p:cNvPr id="5" name="Image 4">
            <a:extLst>
              <a:ext uri="{FF2B5EF4-FFF2-40B4-BE49-F238E27FC236}">
                <a16:creationId xmlns:a16="http://schemas.microsoft.com/office/drawing/2014/main" id="{B8CE9087-C789-64E3-B1B5-7E849B8D965F}"/>
              </a:ext>
            </a:extLst>
          </p:cNvPr>
          <p:cNvPicPr>
            <a:picLocks noChangeAspect="1"/>
          </p:cNvPicPr>
          <p:nvPr/>
        </p:nvPicPr>
        <p:blipFill rotWithShape="1">
          <a:blip r:embed="rId2"/>
          <a:srcRect l="17706" t="28179" r="29175" b="34020"/>
          <a:stretch/>
        </p:blipFill>
        <p:spPr>
          <a:xfrm>
            <a:off x="622169" y="1442301"/>
            <a:ext cx="10361941" cy="4147794"/>
          </a:xfrm>
          <a:prstGeom prst="rect">
            <a:avLst/>
          </a:prstGeom>
        </p:spPr>
      </p:pic>
      <p:pic>
        <p:nvPicPr>
          <p:cNvPr id="3" name="Image 2" descr="Une image contenant Police, logo, symbole, Graphique&#10;&#10;Description générée automatiquement">
            <a:extLst>
              <a:ext uri="{FF2B5EF4-FFF2-40B4-BE49-F238E27FC236}">
                <a16:creationId xmlns:a16="http://schemas.microsoft.com/office/drawing/2014/main" id="{75BBC548-B538-8AE5-050A-879BF801A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8567" y="1704767"/>
            <a:ext cx="2150275" cy="1352470"/>
          </a:xfrm>
          <a:prstGeom prst="rect">
            <a:avLst/>
          </a:prstGeom>
        </p:spPr>
      </p:pic>
    </p:spTree>
    <p:extLst>
      <p:ext uri="{BB962C8B-B14F-4D97-AF65-F5344CB8AC3E}">
        <p14:creationId xmlns:p14="http://schemas.microsoft.com/office/powerpoint/2010/main" val="2394581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Espace réservé du numéro de diapositive 1"/>
          <p:cNvSpPr>
            <a:spLocks noGrp="1"/>
          </p:cNvSpPr>
          <p:nvPr>
            <p:ph type="sldNum" sz="quarter" idx="4294967295"/>
          </p:nvPr>
        </p:nvSpPr>
        <p:spPr bwMode="auto">
          <a:xfrm>
            <a:off x="8355013" y="62166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53D2BEA5-AB75-42B6-A5FA-6194F4456DE1}" type="slidenum">
              <a:rPr lang="fr-FR" altLang="fr-FR" smtClean="0">
                <a:solidFill>
                  <a:schemeClr val="bg1"/>
                </a:solidFill>
                <a:latin typeface="Verdana" pitchFamily="34" charset="0"/>
              </a:rPr>
              <a:pPr eaLnBrk="1" hangingPunct="1"/>
              <a:t>11</a:t>
            </a:fld>
            <a:endParaRPr lang="fr-FR" altLang="fr-FR">
              <a:solidFill>
                <a:schemeClr val="bg1"/>
              </a:solidFill>
              <a:latin typeface="Verdana" pitchFamily="34" charset="0"/>
            </a:endParaRPr>
          </a:p>
        </p:txBody>
      </p:sp>
      <p:sp>
        <p:nvSpPr>
          <p:cNvPr id="2" name="Rectangle 1"/>
          <p:cNvSpPr/>
          <p:nvPr/>
        </p:nvSpPr>
        <p:spPr>
          <a:xfrm>
            <a:off x="1560513" y="3455988"/>
            <a:ext cx="9144000" cy="3429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pic>
        <p:nvPicPr>
          <p:cNvPr id="7173" name="Picture 31"/>
          <p:cNvPicPr>
            <a:picLocks noChangeAspect="1" noChangeArrowheads="1"/>
          </p:cNvPicPr>
          <p:nvPr/>
        </p:nvPicPr>
        <p:blipFill>
          <a:blip r:embed="rId3">
            <a:extLst>
              <a:ext uri="{28A0092B-C50C-407E-A947-70E740481C1C}">
                <a14:useLocalDpi xmlns:a14="http://schemas.microsoft.com/office/drawing/2010/main" val="0"/>
              </a:ext>
            </a:extLst>
          </a:blip>
          <a:srcRect l="4797" r="1006" b="7782"/>
          <a:stretch>
            <a:fillRect/>
          </a:stretch>
        </p:blipFill>
        <p:spPr bwMode="auto">
          <a:xfrm>
            <a:off x="1631950" y="1438276"/>
            <a:ext cx="5549900" cy="5375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4" name="Picture 31"/>
          <p:cNvPicPr>
            <a:picLocks noChangeAspect="1" noChangeArrowheads="1"/>
          </p:cNvPicPr>
          <p:nvPr/>
        </p:nvPicPr>
        <p:blipFill>
          <a:blip r:embed="rId3">
            <a:extLst>
              <a:ext uri="{28A0092B-C50C-407E-A947-70E740481C1C}">
                <a14:useLocalDpi xmlns:a14="http://schemas.microsoft.com/office/drawing/2010/main" val="0"/>
              </a:ext>
            </a:extLst>
          </a:blip>
          <a:srcRect t="92101" r="1006"/>
          <a:stretch>
            <a:fillRect/>
          </a:stretch>
        </p:blipFill>
        <p:spPr bwMode="auto">
          <a:xfrm>
            <a:off x="6642100" y="6489700"/>
            <a:ext cx="4032250" cy="319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5" name="Picture 32"/>
          <p:cNvPicPr>
            <a:picLocks noChangeAspect="1" noChangeArrowheads="1"/>
          </p:cNvPicPr>
          <p:nvPr/>
        </p:nvPicPr>
        <p:blipFill>
          <a:blip r:embed="rId4">
            <a:extLst>
              <a:ext uri="{28A0092B-C50C-407E-A947-70E740481C1C}">
                <a14:useLocalDpi xmlns:a14="http://schemas.microsoft.com/office/drawing/2010/main" val="0"/>
              </a:ext>
            </a:extLst>
          </a:blip>
          <a:srcRect l="55086" t="3654"/>
          <a:stretch>
            <a:fillRect/>
          </a:stretch>
        </p:blipFill>
        <p:spPr bwMode="auto">
          <a:xfrm>
            <a:off x="7967664" y="3716338"/>
            <a:ext cx="2541587" cy="2063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6" name="Picture 33"/>
          <p:cNvPicPr>
            <a:picLocks noChangeAspect="1" noChangeArrowheads="1"/>
          </p:cNvPicPr>
          <p:nvPr/>
        </p:nvPicPr>
        <p:blipFill>
          <a:blip r:embed="rId4">
            <a:extLst>
              <a:ext uri="{28A0092B-C50C-407E-A947-70E740481C1C}">
                <a14:useLocalDpi xmlns:a14="http://schemas.microsoft.com/office/drawing/2010/main" val="0"/>
              </a:ext>
            </a:extLst>
          </a:blip>
          <a:srcRect l="1994" t="2361" r="45183" b="8469"/>
          <a:stretch>
            <a:fillRect/>
          </a:stretch>
        </p:blipFill>
        <p:spPr bwMode="auto">
          <a:xfrm>
            <a:off x="7720014" y="1746250"/>
            <a:ext cx="2676525" cy="1709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Connecteur droit 4"/>
          <p:cNvCxnSpPr/>
          <p:nvPr/>
        </p:nvCxnSpPr>
        <p:spPr>
          <a:xfrm>
            <a:off x="7464426" y="1557339"/>
            <a:ext cx="36513" cy="4535487"/>
          </a:xfrm>
          <a:prstGeom prst="line">
            <a:avLst/>
          </a:prstGeom>
        </p:spPr>
        <p:style>
          <a:lnRef idx="2">
            <a:schemeClr val="accent6"/>
          </a:lnRef>
          <a:fillRef idx="0">
            <a:schemeClr val="accent6"/>
          </a:fillRef>
          <a:effectRef idx="1">
            <a:schemeClr val="accent6"/>
          </a:effectRef>
          <a:fontRef idx="minor">
            <a:schemeClr val="tx1"/>
          </a:fontRef>
        </p:style>
      </p:cxnSp>
      <p:pic>
        <p:nvPicPr>
          <p:cNvPr id="3" name="Image 2">
            <a:extLst>
              <a:ext uri="{FF2B5EF4-FFF2-40B4-BE49-F238E27FC236}">
                <a16:creationId xmlns:a16="http://schemas.microsoft.com/office/drawing/2014/main" id="{3BFBD347-3277-29ED-36D4-A91C6EBCF753}"/>
              </a:ext>
            </a:extLst>
          </p:cNvPr>
          <p:cNvPicPr>
            <a:picLocks noChangeAspect="1"/>
          </p:cNvPicPr>
          <p:nvPr/>
        </p:nvPicPr>
        <p:blipFill>
          <a:blip r:embed="rId5"/>
          <a:stretch>
            <a:fillRect/>
          </a:stretch>
        </p:blipFill>
        <p:spPr>
          <a:xfrm>
            <a:off x="191344" y="272517"/>
            <a:ext cx="405116" cy="343198"/>
          </a:xfrm>
          <a:prstGeom prst="rect">
            <a:avLst/>
          </a:prstGeom>
        </p:spPr>
      </p:pic>
      <p:sp>
        <p:nvSpPr>
          <p:cNvPr id="6" name="Titre 2">
            <a:extLst>
              <a:ext uri="{FF2B5EF4-FFF2-40B4-BE49-F238E27FC236}">
                <a16:creationId xmlns:a16="http://schemas.microsoft.com/office/drawing/2014/main" id="{DB2A14B0-7257-6018-8420-DA90B589D36E}"/>
              </a:ext>
            </a:extLst>
          </p:cNvPr>
          <p:cNvSpPr txBox="1">
            <a:spLocks/>
          </p:cNvSpPr>
          <p:nvPr/>
        </p:nvSpPr>
        <p:spPr>
          <a:xfrm>
            <a:off x="804311" y="172050"/>
            <a:ext cx="9865096" cy="576064"/>
          </a:xfrm>
          <a:prstGeom prst="rect">
            <a:avLst/>
          </a:prstGeom>
          <a:noFill/>
          <a:ln w="9525">
            <a:noFill/>
            <a:miter lim="800000"/>
            <a:headEnd/>
            <a:tailEnd/>
          </a:ln>
          <a:effectLst/>
        </p:spPr>
        <p:txBody>
          <a:bodyPr vert="horz" wrap="square"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pPr>
            <a:r>
              <a:rPr lang="fr-FR" sz="3200" b="1" cap="small" dirty="0">
                <a:latin typeface="Verdana" panose="020B0604030504040204" pitchFamily="34" charset="0"/>
                <a:ea typeface="Verdana" panose="020B0604030504040204" pitchFamily="34" charset="0"/>
              </a:rPr>
              <a:t>L’agriculture a un rôle à jouer !</a:t>
            </a:r>
          </a:p>
        </p:txBody>
      </p:sp>
      <p:sp>
        <p:nvSpPr>
          <p:cNvPr id="7" name="ZoneTexte 6">
            <a:extLst>
              <a:ext uri="{FF2B5EF4-FFF2-40B4-BE49-F238E27FC236}">
                <a16:creationId xmlns:a16="http://schemas.microsoft.com/office/drawing/2014/main" id="{4F53A8A1-4935-FC45-3BA1-2911803F5405}"/>
              </a:ext>
            </a:extLst>
          </p:cNvPr>
          <p:cNvSpPr txBox="1"/>
          <p:nvPr/>
        </p:nvSpPr>
        <p:spPr>
          <a:xfrm>
            <a:off x="915383" y="804904"/>
            <a:ext cx="6653882" cy="369332"/>
          </a:xfrm>
          <a:prstGeom prst="rect">
            <a:avLst/>
          </a:prstGeom>
          <a:noFill/>
        </p:spPr>
        <p:txBody>
          <a:bodyPr wrap="square" rtlCol="0">
            <a:spAutoFit/>
          </a:bodyPr>
          <a:lstStyle/>
          <a:p>
            <a:r>
              <a:rPr lang="fr-FR" dirty="0"/>
              <a:t>L’élevage bovins émet 10,4 % des GES français</a:t>
            </a:r>
          </a:p>
        </p:txBody>
      </p:sp>
    </p:spTree>
    <p:extLst>
      <p:ext uri="{BB962C8B-B14F-4D97-AF65-F5344CB8AC3E}">
        <p14:creationId xmlns:p14="http://schemas.microsoft.com/office/powerpoint/2010/main" val="1440257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amp;#39;élevage rend des services à la société | Charte des bonnes pratiques d&amp;#39; élev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40" y="809328"/>
            <a:ext cx="6192688" cy="6048672"/>
          </a:xfrm>
          <a:prstGeom prst="rect">
            <a:avLst/>
          </a:prstGeom>
          <a:noFill/>
          <a:extLst>
            <a:ext uri="{909E8E84-426E-40DD-AFC4-6F175D3DCCD1}">
              <a14:hiddenFill xmlns:a14="http://schemas.microsoft.com/office/drawing/2010/main">
                <a:solidFill>
                  <a:srgbClr val="FFFFFF"/>
                </a:solidFill>
              </a14:hiddenFill>
            </a:ext>
          </a:extLst>
        </p:spPr>
      </p:pic>
      <p:sp>
        <p:nvSpPr>
          <p:cNvPr id="3" name="Titre 2"/>
          <p:cNvSpPr>
            <a:spLocks noGrp="1"/>
          </p:cNvSpPr>
          <p:nvPr>
            <p:ph type="ctrTitle"/>
          </p:nvPr>
        </p:nvSpPr>
        <p:spPr>
          <a:xfrm>
            <a:off x="839416" y="147663"/>
            <a:ext cx="11161240" cy="936104"/>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latin typeface="Verdana" panose="020B0604030504040204" pitchFamily="34" charset="0"/>
                <a:ea typeface="Verdana" panose="020B0604030504040204" pitchFamily="34" charset="0"/>
              </a:rPr>
              <a:t>Les attentes sociétales : fleur des services rendus par l’élevage</a:t>
            </a:r>
          </a:p>
        </p:txBody>
      </p:sp>
      <p:pic>
        <p:nvPicPr>
          <p:cNvPr id="1028" name="Picture 4" descr="Mosaïque Des Animaux De Ferme Et De L&amp;#39;imagerie Agricole Dans L&amp;#39;imagerie De  Collage Banque D&amp;#39;Images Et Photos Libres De Droits. Image 4262650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59896" y="3221596"/>
            <a:ext cx="1717480" cy="1224136"/>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 3">
            <a:extLst>
              <a:ext uri="{FF2B5EF4-FFF2-40B4-BE49-F238E27FC236}">
                <a16:creationId xmlns:a16="http://schemas.microsoft.com/office/drawing/2014/main" id="{7FBE0BC0-B42D-B614-6409-C240847008B9}"/>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32748521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767408" y="-47152"/>
            <a:ext cx="8229600" cy="850106"/>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latin typeface="Verdana" panose="020B0604030504040204" pitchFamily="34" charset="0"/>
                <a:ea typeface="Verdana" panose="020B0604030504040204" pitchFamily="34" charset="0"/>
              </a:rPr>
              <a:t>Les attentes du consommateur</a:t>
            </a:r>
          </a:p>
        </p:txBody>
      </p:sp>
      <p:sp>
        <p:nvSpPr>
          <p:cNvPr id="8" name="ZoneTexte 7"/>
          <p:cNvSpPr txBox="1"/>
          <p:nvPr/>
        </p:nvSpPr>
        <p:spPr>
          <a:xfrm>
            <a:off x="1775520" y="3501008"/>
            <a:ext cx="2736304" cy="2862322"/>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r>
              <a:rPr lang="fr-FR" b="1" dirty="0"/>
              <a:t>Tendance : </a:t>
            </a:r>
          </a:p>
          <a:p>
            <a:r>
              <a:rPr lang="fr-FR" dirty="0"/>
              <a:t>les consommateurs veulent « moins mais mieux », attentes vers plus de </a:t>
            </a:r>
            <a:r>
              <a:rPr lang="fr-FR" b="1" dirty="0"/>
              <a:t>qualité et de sens</a:t>
            </a:r>
            <a:r>
              <a:rPr lang="fr-FR" dirty="0"/>
              <a:t>, dans un contexte en </a:t>
            </a:r>
            <a:r>
              <a:rPr lang="fr-FR" b="1" dirty="0"/>
              <a:t>évolution</a:t>
            </a:r>
            <a:r>
              <a:rPr lang="fr-FR" dirty="0"/>
              <a:t> (budget, temps, produits frais /transformés, modes de distribution…)</a:t>
            </a:r>
          </a:p>
          <a:p>
            <a:endParaRPr lang="fr-FR" dirty="0"/>
          </a:p>
        </p:txBody>
      </p:sp>
      <p:sp>
        <p:nvSpPr>
          <p:cNvPr id="9" name="Rectangle à coins arrondis 8"/>
          <p:cNvSpPr/>
          <p:nvPr/>
        </p:nvSpPr>
        <p:spPr>
          <a:xfrm>
            <a:off x="1847528" y="971230"/>
            <a:ext cx="3240360" cy="1728192"/>
          </a:xfrm>
          <a:prstGeom prst="roundRect">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FR" sz="2000" dirty="0">
              <a:solidFill>
                <a:schemeClr val="tx1"/>
              </a:solidFill>
            </a:endParaRPr>
          </a:p>
          <a:p>
            <a:r>
              <a:rPr lang="fr-FR" sz="2000" dirty="0">
                <a:solidFill>
                  <a:schemeClr val="tx2"/>
                </a:solidFill>
              </a:rPr>
              <a:t>Qualité sanitaire (sécurité)</a:t>
            </a:r>
          </a:p>
          <a:p>
            <a:r>
              <a:rPr lang="fr-FR" sz="2000" dirty="0">
                <a:solidFill>
                  <a:schemeClr val="tx2"/>
                </a:solidFill>
              </a:rPr>
              <a:t>Qualité gustative (bon)</a:t>
            </a:r>
          </a:p>
          <a:p>
            <a:r>
              <a:rPr lang="fr-FR" sz="2000" dirty="0">
                <a:solidFill>
                  <a:schemeClr val="tx2"/>
                </a:solidFill>
              </a:rPr>
              <a:t>Disponibilité (tout de suite)</a:t>
            </a:r>
          </a:p>
          <a:p>
            <a:r>
              <a:rPr lang="fr-FR" sz="2000" dirty="0">
                <a:solidFill>
                  <a:schemeClr val="tx2"/>
                </a:solidFill>
              </a:rPr>
              <a:t>Prix (équilibré)</a:t>
            </a:r>
          </a:p>
          <a:p>
            <a:r>
              <a:rPr lang="fr-FR" sz="2000" dirty="0">
                <a:solidFill>
                  <a:schemeClr val="tx2"/>
                </a:solidFill>
              </a:rPr>
              <a:t>Traçabilité (origine)</a:t>
            </a:r>
          </a:p>
          <a:p>
            <a:pPr algn="ctr"/>
            <a:endParaRPr lang="fr-FR" dirty="0"/>
          </a:p>
        </p:txBody>
      </p:sp>
      <p:pic>
        <p:nvPicPr>
          <p:cNvPr id="2050" name="Picture 2" descr="Les français selon leur rapport à l&amp;#39;alimentation : 1 sur 6 est typé  “bio-local” – Nielsen"/>
          <p:cNvPicPr>
            <a:picLocks noChangeAspect="1" noChangeArrowheads="1"/>
          </p:cNvPicPr>
          <p:nvPr/>
        </p:nvPicPr>
        <p:blipFill rotWithShape="1">
          <a:blip r:embed="rId3">
            <a:extLst>
              <a:ext uri="{28A0092B-C50C-407E-A947-70E740481C1C}">
                <a14:useLocalDpi xmlns:a14="http://schemas.microsoft.com/office/drawing/2010/main" val="0"/>
              </a:ext>
            </a:extLst>
          </a:blip>
          <a:srcRect l="1219" t="3804" r="2920"/>
          <a:stretch/>
        </p:blipFill>
        <p:spPr bwMode="auto">
          <a:xfrm>
            <a:off x="4807760" y="2826823"/>
            <a:ext cx="5660230" cy="402723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à coins arrondis 10"/>
          <p:cNvSpPr/>
          <p:nvPr/>
        </p:nvSpPr>
        <p:spPr>
          <a:xfrm>
            <a:off x="6023992" y="1412777"/>
            <a:ext cx="4374486" cy="563069"/>
          </a:xfrm>
          <a:prstGeom prst="roundRect">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dirty="0">
                <a:solidFill>
                  <a:schemeClr val="tx2"/>
                </a:solidFill>
              </a:rPr>
              <a:t>Vers des comportements divers et paradoxaux</a:t>
            </a:r>
            <a:endParaRPr lang="fr-FR" dirty="0">
              <a:solidFill>
                <a:schemeClr val="tx2"/>
              </a:solidFill>
            </a:endParaRPr>
          </a:p>
        </p:txBody>
      </p:sp>
      <p:sp>
        <p:nvSpPr>
          <p:cNvPr id="10" name="Flèche droite rayée 9"/>
          <p:cNvSpPr/>
          <p:nvPr/>
        </p:nvSpPr>
        <p:spPr>
          <a:xfrm>
            <a:off x="5231904" y="1628800"/>
            <a:ext cx="576064" cy="21602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vers le bas 11"/>
          <p:cNvSpPr/>
          <p:nvPr/>
        </p:nvSpPr>
        <p:spPr>
          <a:xfrm>
            <a:off x="8211236" y="2132856"/>
            <a:ext cx="261029"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285EF4B8-E9B4-0FA1-6084-D432D5239BF5}"/>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2999981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9425"/>
          <a:stretch/>
        </p:blipFill>
        <p:spPr bwMode="auto">
          <a:xfrm>
            <a:off x="393902" y="1196752"/>
            <a:ext cx="6286252" cy="575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re 1"/>
          <p:cNvSpPr txBox="1">
            <a:spLocks/>
          </p:cNvSpPr>
          <p:nvPr/>
        </p:nvSpPr>
        <p:spPr>
          <a:xfrm>
            <a:off x="695400" y="284649"/>
            <a:ext cx="11089232" cy="792088"/>
          </a:xfrm>
          <a:prstGeom prst="rect">
            <a:avLst/>
          </a:prstGeom>
          <a:noFill/>
          <a:ln w="9525">
            <a:noFill/>
            <a:miter lim="800000"/>
            <a:headEnd/>
            <a:tailEnd/>
          </a:ln>
          <a:effectLst/>
        </p:spPr>
        <p:txBody>
          <a:bodyPr vert="horz" wrap="square" lIns="91440" tIns="45720" rIns="91440" bIns="45720" rtlCol="0" anchor="ctr">
            <a:noAutofit/>
          </a:bodyPr>
          <a:lstStyle>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r>
              <a:rPr lang="fr-FR" dirty="0"/>
              <a:t>Comprendre mon empreinte carbone : </a:t>
            </a:r>
          </a:p>
          <a:p>
            <a:r>
              <a:rPr lang="fr-FR" dirty="0"/>
              <a:t>l’analyse du cycle de vie</a:t>
            </a:r>
          </a:p>
        </p:txBody>
      </p:sp>
      <p:sp>
        <p:nvSpPr>
          <p:cNvPr id="6" name="ZoneTexte 5"/>
          <p:cNvSpPr txBox="1"/>
          <p:nvPr/>
        </p:nvSpPr>
        <p:spPr>
          <a:xfrm>
            <a:off x="7293613" y="1331718"/>
            <a:ext cx="4608512" cy="5170646"/>
          </a:xfrm>
          <a:prstGeom prst="rect">
            <a:avLst/>
          </a:prstGeom>
          <a:noFill/>
        </p:spPr>
        <p:txBody>
          <a:bodyPr wrap="square" rtlCol="0">
            <a:spAutoFit/>
          </a:bodyPr>
          <a:lstStyle/>
          <a:p>
            <a:r>
              <a:rPr lang="fr-FR" sz="2200" b="1" dirty="0">
                <a:solidFill>
                  <a:schemeClr val="accent6">
                    <a:lumMod val="75000"/>
                  </a:schemeClr>
                </a:solidFill>
              </a:rPr>
              <a:t>L’analyse du cycle de vie </a:t>
            </a:r>
            <a:r>
              <a:rPr lang="fr-FR" sz="2200" dirty="0"/>
              <a:t>(</a:t>
            </a:r>
            <a:r>
              <a:rPr lang="fr-FR" sz="2200" b="1" dirty="0"/>
              <a:t>ACV</a:t>
            </a:r>
            <a:r>
              <a:rPr lang="fr-FR" sz="2200" dirty="0"/>
              <a:t>) : une approche </a:t>
            </a:r>
            <a:r>
              <a:rPr lang="fr-FR" sz="2200" b="1" dirty="0"/>
              <a:t>globale</a:t>
            </a:r>
            <a:r>
              <a:rPr lang="fr-FR" sz="2200" dirty="0"/>
              <a:t> qui recense et quantifie, tout au long de la vie des produits, les flux physiques de matière et d’énergie associés aux activités humaines.</a:t>
            </a:r>
          </a:p>
          <a:p>
            <a:endParaRPr lang="fr-FR" sz="2200" dirty="0"/>
          </a:p>
          <a:p>
            <a:endParaRPr lang="fr-FR" sz="2200" dirty="0"/>
          </a:p>
          <a:p>
            <a:endParaRPr lang="fr-FR" sz="2200" dirty="0"/>
          </a:p>
          <a:p>
            <a:endParaRPr lang="fr-FR" sz="2200" dirty="0"/>
          </a:p>
          <a:p>
            <a:endParaRPr lang="fr-FR" sz="2200" dirty="0"/>
          </a:p>
          <a:p>
            <a:endParaRPr lang="fr-FR" sz="2200" dirty="0"/>
          </a:p>
          <a:p>
            <a:endParaRPr lang="fr-FR" sz="2200" dirty="0"/>
          </a:p>
          <a:p>
            <a:endParaRPr lang="fr-FR" sz="2200" dirty="0"/>
          </a:p>
          <a:p>
            <a:endParaRPr lang="fr-FR" sz="2200" dirty="0"/>
          </a:p>
        </p:txBody>
      </p:sp>
      <p:sp>
        <p:nvSpPr>
          <p:cNvPr id="2" name="ZoneTexte 1"/>
          <p:cNvSpPr txBox="1"/>
          <p:nvPr/>
        </p:nvSpPr>
        <p:spPr>
          <a:xfrm>
            <a:off x="9120336" y="6381329"/>
            <a:ext cx="1296144" cy="276999"/>
          </a:xfrm>
          <a:prstGeom prst="rect">
            <a:avLst/>
          </a:prstGeom>
          <a:noFill/>
        </p:spPr>
        <p:txBody>
          <a:bodyPr wrap="square" rtlCol="0">
            <a:spAutoFit/>
          </a:bodyPr>
          <a:lstStyle/>
          <a:p>
            <a:r>
              <a:rPr lang="fr-FR" sz="1200" dirty="0"/>
              <a:t>Source : ADEME</a:t>
            </a:r>
          </a:p>
        </p:txBody>
      </p:sp>
      <p:sp>
        <p:nvSpPr>
          <p:cNvPr id="3" name="ZoneTexte 2"/>
          <p:cNvSpPr txBox="1"/>
          <p:nvPr/>
        </p:nvSpPr>
        <p:spPr>
          <a:xfrm>
            <a:off x="7392144" y="4238788"/>
            <a:ext cx="4392488" cy="1785104"/>
          </a:xfrm>
          <a:prstGeom prst="rect">
            <a:avLst/>
          </a:prstGeom>
          <a:noFill/>
        </p:spPr>
        <p:txBody>
          <a:bodyPr wrap="square" rtlCol="0">
            <a:spAutoFit/>
          </a:bodyPr>
          <a:lstStyle/>
          <a:p>
            <a:r>
              <a:rPr lang="fr-FR" sz="2200" dirty="0"/>
              <a:t>Elle prend en compte les </a:t>
            </a:r>
            <a:r>
              <a:rPr lang="fr-FR" sz="2200" b="1" dirty="0"/>
              <a:t>flux entrants</a:t>
            </a:r>
            <a:r>
              <a:rPr lang="fr-FR" sz="2200" dirty="0"/>
              <a:t> (matières premières, transport) et les </a:t>
            </a:r>
            <a:r>
              <a:rPr lang="fr-FR" sz="2200" b="1" dirty="0"/>
              <a:t>flux sortants </a:t>
            </a:r>
            <a:r>
              <a:rPr lang="fr-FR" sz="2200" dirty="0"/>
              <a:t>(déchets traités, recyclés ou non).</a:t>
            </a:r>
          </a:p>
          <a:p>
            <a:endParaRPr lang="fr-FR" sz="2200" dirty="0"/>
          </a:p>
        </p:txBody>
      </p:sp>
      <p:pic>
        <p:nvPicPr>
          <p:cNvPr id="7" name="Image 6">
            <a:extLst>
              <a:ext uri="{FF2B5EF4-FFF2-40B4-BE49-F238E27FC236}">
                <a16:creationId xmlns:a16="http://schemas.microsoft.com/office/drawing/2014/main" id="{EE09553E-CEED-7679-BC89-73478A430951}"/>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2035816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680904" y="226384"/>
            <a:ext cx="10830192" cy="792088"/>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r>
              <a:rPr lang="fr-FR" dirty="0"/>
              <a:t>Comprendre mon empreinte carbone : </a:t>
            </a:r>
          </a:p>
          <a:p>
            <a:r>
              <a:rPr lang="fr-FR" dirty="0"/>
              <a:t>ACV et bilan carbone</a:t>
            </a:r>
          </a:p>
        </p:txBody>
      </p:sp>
      <p:graphicFrame>
        <p:nvGraphicFramePr>
          <p:cNvPr id="3" name="Tableau 2"/>
          <p:cNvGraphicFramePr>
            <a:graphicFrameLocks noGrp="1"/>
          </p:cNvGraphicFramePr>
          <p:nvPr>
            <p:extLst>
              <p:ext uri="{D42A27DB-BD31-4B8C-83A1-F6EECF244321}">
                <p14:modId xmlns:p14="http://schemas.microsoft.com/office/powerpoint/2010/main" val="47724563"/>
              </p:ext>
            </p:extLst>
          </p:nvPr>
        </p:nvGraphicFramePr>
        <p:xfrm>
          <a:off x="911424" y="1359639"/>
          <a:ext cx="9865096" cy="4445625"/>
        </p:xfrm>
        <a:graphic>
          <a:graphicData uri="http://schemas.openxmlformats.org/drawingml/2006/table">
            <a:tbl>
              <a:tblPr firstRow="1" bandRow="1">
                <a:tableStyleId>{5C22544A-7EE6-4342-B048-85BDC9FD1C3A}</a:tableStyleId>
              </a:tblPr>
              <a:tblGrid>
                <a:gridCol w="4932548">
                  <a:extLst>
                    <a:ext uri="{9D8B030D-6E8A-4147-A177-3AD203B41FA5}">
                      <a16:colId xmlns:a16="http://schemas.microsoft.com/office/drawing/2014/main" val="20000"/>
                    </a:ext>
                  </a:extLst>
                </a:gridCol>
                <a:gridCol w="4932548">
                  <a:extLst>
                    <a:ext uri="{9D8B030D-6E8A-4147-A177-3AD203B41FA5}">
                      <a16:colId xmlns:a16="http://schemas.microsoft.com/office/drawing/2014/main" val="20001"/>
                    </a:ext>
                  </a:extLst>
                </a:gridCol>
              </a:tblGrid>
              <a:tr h="562088">
                <a:tc>
                  <a:txBody>
                    <a:bodyPr/>
                    <a:lstStyle/>
                    <a:p>
                      <a:pPr algn="ctr"/>
                      <a:r>
                        <a:rPr lang="fr-FR" sz="2400" dirty="0"/>
                        <a:t>ACV</a:t>
                      </a:r>
                    </a:p>
                  </a:txBody>
                  <a:tcPr/>
                </a:tc>
                <a:tc>
                  <a:txBody>
                    <a:bodyPr/>
                    <a:lstStyle/>
                    <a:p>
                      <a:pPr algn="ctr"/>
                      <a:r>
                        <a:rPr lang="fr-FR" sz="2400" dirty="0"/>
                        <a:t>BILAN</a:t>
                      </a:r>
                      <a:r>
                        <a:rPr lang="fr-FR" sz="2400" baseline="0" dirty="0"/>
                        <a:t> CARBONE</a:t>
                      </a:r>
                      <a:endParaRPr lang="fr-FR" sz="2400" dirty="0"/>
                    </a:p>
                  </a:txBody>
                  <a:tcPr/>
                </a:tc>
                <a:extLst>
                  <a:ext uri="{0D108BD9-81ED-4DB2-BD59-A6C34878D82A}">
                    <a16:rowId xmlns:a16="http://schemas.microsoft.com/office/drawing/2014/main" val="10000"/>
                  </a:ext>
                </a:extLst>
              </a:tr>
              <a:tr h="542842">
                <a:tc gridSpan="2">
                  <a:txBody>
                    <a:bodyPr/>
                    <a:lstStyle/>
                    <a:p>
                      <a:pPr algn="ctr"/>
                      <a:r>
                        <a:rPr lang="fr-FR" dirty="0"/>
                        <a:t>Approche globale</a:t>
                      </a:r>
                    </a:p>
                  </a:txBody>
                  <a:tcPr/>
                </a:tc>
                <a:tc hMerge="1">
                  <a:txBody>
                    <a:bodyPr/>
                    <a:lstStyle/>
                    <a:p>
                      <a:endParaRPr lang="fr-FR" dirty="0"/>
                    </a:p>
                  </a:txBody>
                  <a:tcPr/>
                </a:tc>
                <a:extLst>
                  <a:ext uri="{0D108BD9-81ED-4DB2-BD59-A6C34878D82A}">
                    <a16:rowId xmlns:a16="http://schemas.microsoft.com/office/drawing/2014/main" val="10001"/>
                  </a:ext>
                </a:extLst>
              </a:tr>
              <a:tr h="950450">
                <a:tc>
                  <a:txBody>
                    <a:bodyPr/>
                    <a:lstStyle/>
                    <a:p>
                      <a:r>
                        <a:rPr lang="fr-FR" dirty="0"/>
                        <a:t>Quantifie les flux physiques de matières et d’énergie (multicritère)</a:t>
                      </a:r>
                    </a:p>
                  </a:txBody>
                  <a:tcPr/>
                </a:tc>
                <a:tc>
                  <a:txBody>
                    <a:bodyPr/>
                    <a:lstStyle/>
                    <a:p>
                      <a:r>
                        <a:rPr lang="fr-FR" dirty="0"/>
                        <a:t>Quantifie l’empreinte C (un seul critère = GES)</a:t>
                      </a:r>
                    </a:p>
                  </a:txBody>
                  <a:tcPr/>
                </a:tc>
                <a:extLst>
                  <a:ext uri="{0D108BD9-81ED-4DB2-BD59-A6C34878D82A}">
                    <a16:rowId xmlns:a16="http://schemas.microsoft.com/office/drawing/2014/main" val="10002"/>
                  </a:ext>
                </a:extLst>
              </a:tr>
              <a:tr h="936961">
                <a:tc>
                  <a:txBody>
                    <a:bodyPr/>
                    <a:lstStyle/>
                    <a:p>
                      <a:r>
                        <a:rPr lang="fr-FR" dirty="0"/>
                        <a:t>Évalue les impacts potentiels sur l’environnement et la société</a:t>
                      </a:r>
                    </a:p>
                  </a:txBody>
                  <a:tcPr/>
                </a:tc>
                <a:tc>
                  <a:txBody>
                    <a:bodyPr/>
                    <a:lstStyle/>
                    <a:p>
                      <a:r>
                        <a:rPr lang="fr-FR" dirty="0"/>
                        <a:t>Évalue</a:t>
                      </a:r>
                      <a:r>
                        <a:rPr lang="fr-FR" baseline="0" dirty="0"/>
                        <a:t> les i</a:t>
                      </a:r>
                      <a:r>
                        <a:rPr lang="fr-FR" dirty="0"/>
                        <a:t>mpacts réels sur l’environnement</a:t>
                      </a:r>
                    </a:p>
                  </a:txBody>
                  <a:tcPr/>
                </a:tc>
                <a:extLst>
                  <a:ext uri="{0D108BD9-81ED-4DB2-BD59-A6C34878D82A}">
                    <a16:rowId xmlns:a16="http://schemas.microsoft.com/office/drawing/2014/main" val="10003"/>
                  </a:ext>
                </a:extLst>
              </a:tr>
              <a:tr h="833591">
                <a:tc>
                  <a:txBody>
                    <a:bodyPr/>
                    <a:lstStyle/>
                    <a:p>
                      <a:r>
                        <a:rPr lang="fr-FR" dirty="0"/>
                        <a:t>Interprète les résultats selon des objectifs initiaux</a:t>
                      </a:r>
                    </a:p>
                  </a:txBody>
                  <a:tcPr/>
                </a:tc>
                <a:tc>
                  <a:txBody>
                    <a:bodyPr/>
                    <a:lstStyle/>
                    <a:p>
                      <a:r>
                        <a:rPr lang="fr-FR" dirty="0"/>
                        <a:t>Identifie les leviers de réduction GES et qualifie l’efficacité des actions</a:t>
                      </a:r>
                    </a:p>
                  </a:txBody>
                  <a:tcPr/>
                </a:tc>
                <a:extLst>
                  <a:ext uri="{0D108BD9-81ED-4DB2-BD59-A6C34878D82A}">
                    <a16:rowId xmlns:a16="http://schemas.microsoft.com/office/drawing/2014/main" val="10004"/>
                  </a:ext>
                </a:extLst>
              </a:tr>
              <a:tr h="619693">
                <a:tc>
                  <a:txBody>
                    <a:bodyPr/>
                    <a:lstStyle/>
                    <a:p>
                      <a:r>
                        <a:rPr lang="fr-FR" dirty="0"/>
                        <a:t>Qualitative ET quantitative</a:t>
                      </a:r>
                    </a:p>
                  </a:txBody>
                  <a:tcPr/>
                </a:tc>
                <a:tc>
                  <a:txBody>
                    <a:bodyPr/>
                    <a:lstStyle/>
                    <a:p>
                      <a:r>
                        <a:rPr lang="fr-FR" dirty="0"/>
                        <a:t>Quantitative</a:t>
                      </a:r>
                    </a:p>
                  </a:txBody>
                  <a:tcPr/>
                </a:tc>
                <a:extLst>
                  <a:ext uri="{0D108BD9-81ED-4DB2-BD59-A6C34878D82A}">
                    <a16:rowId xmlns:a16="http://schemas.microsoft.com/office/drawing/2014/main" val="10005"/>
                  </a:ext>
                </a:extLst>
              </a:tr>
            </a:tbl>
          </a:graphicData>
        </a:graphic>
      </p:graphicFrame>
      <p:sp>
        <p:nvSpPr>
          <p:cNvPr id="4" name="ZoneTexte 3"/>
          <p:cNvSpPr txBox="1"/>
          <p:nvPr/>
        </p:nvSpPr>
        <p:spPr>
          <a:xfrm>
            <a:off x="2567608" y="5877272"/>
            <a:ext cx="6696744" cy="646331"/>
          </a:xfrm>
          <a:prstGeom prst="rect">
            <a:avLst/>
          </a:prstGeom>
          <a:noFill/>
        </p:spPr>
        <p:txBody>
          <a:bodyPr wrap="square" rtlCol="0">
            <a:spAutoFit/>
          </a:bodyPr>
          <a:lstStyle/>
          <a:p>
            <a:pPr algn="ctr"/>
            <a:r>
              <a:rPr lang="fr-FR" b="1" dirty="0"/>
              <a:t>Empreinte carbone = prise en compte des émissions GES totales sur l’ensemble du cycle de vie d’un animal</a:t>
            </a:r>
          </a:p>
        </p:txBody>
      </p:sp>
      <p:pic>
        <p:nvPicPr>
          <p:cNvPr id="6" name="Image 5">
            <a:extLst>
              <a:ext uri="{FF2B5EF4-FFF2-40B4-BE49-F238E27FC236}">
                <a16:creationId xmlns:a16="http://schemas.microsoft.com/office/drawing/2014/main" id="{A5AF092A-1037-FD38-7CCC-98617A24C7F4}"/>
              </a:ext>
            </a:extLst>
          </p:cNvPr>
          <p:cNvPicPr>
            <a:picLocks noChangeAspect="1"/>
          </p:cNvPicPr>
          <p:nvPr/>
        </p:nvPicPr>
        <p:blipFill>
          <a:blip r:embed="rId3"/>
          <a:stretch>
            <a:fillRect/>
          </a:stretch>
        </p:blipFill>
        <p:spPr>
          <a:xfrm>
            <a:off x="191344" y="272517"/>
            <a:ext cx="405116" cy="343198"/>
          </a:xfrm>
          <a:prstGeom prst="rect">
            <a:avLst/>
          </a:prstGeom>
        </p:spPr>
      </p:pic>
    </p:spTree>
    <p:extLst>
      <p:ext uri="{BB962C8B-B14F-4D97-AF65-F5344CB8AC3E}">
        <p14:creationId xmlns:p14="http://schemas.microsoft.com/office/powerpoint/2010/main" val="555284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95400" y="2211"/>
            <a:ext cx="10153128" cy="792088"/>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latin typeface="Verdana" panose="020B0604030504040204" pitchFamily="34" charset="0"/>
                <a:ea typeface="Verdana" panose="020B0604030504040204" pitchFamily="34" charset="0"/>
              </a:rPr>
              <a:t>Comprendre mon empreinte carbone</a:t>
            </a:r>
          </a:p>
        </p:txBody>
      </p:sp>
      <p:sp>
        <p:nvSpPr>
          <p:cNvPr id="5" name="Espace réservé du contenu 2"/>
          <p:cNvSpPr>
            <a:spLocks noGrp="1"/>
          </p:cNvSpPr>
          <p:nvPr>
            <p:ph idx="1"/>
          </p:nvPr>
        </p:nvSpPr>
        <p:spPr>
          <a:xfrm>
            <a:off x="1919536" y="722511"/>
            <a:ext cx="7975798" cy="667271"/>
          </a:xfrm>
        </p:spPr>
        <p:txBody>
          <a:bodyPr>
            <a:noAutofit/>
          </a:bodyPr>
          <a:lstStyle/>
          <a:p>
            <a:pPr marL="0" indent="0" algn="ctr">
              <a:buNone/>
            </a:pPr>
            <a:r>
              <a:rPr lang="fr-FR" sz="3000" b="1" dirty="0"/>
              <a:t>Une approche globale de l’exploitation agricole </a:t>
            </a:r>
          </a:p>
          <a:p>
            <a:pPr marL="0" indent="0" algn="ctr">
              <a:buNone/>
            </a:pPr>
            <a:endParaRPr lang="fr-FR" sz="3000" b="1" dirty="0"/>
          </a:p>
        </p:txBody>
      </p:sp>
      <p:pic>
        <p:nvPicPr>
          <p:cNvPr id="7" name="Image 6">
            <a:extLst>
              <a:ext uri="{FF2B5EF4-FFF2-40B4-BE49-F238E27FC236}">
                <a16:creationId xmlns:a16="http://schemas.microsoft.com/office/drawing/2014/main" id="{D743FD5F-14F2-61A5-4A13-26ECB7BF6E2A}"/>
              </a:ext>
            </a:extLst>
          </p:cNvPr>
          <p:cNvPicPr>
            <a:picLocks noChangeAspect="1"/>
          </p:cNvPicPr>
          <p:nvPr/>
        </p:nvPicPr>
        <p:blipFill>
          <a:blip r:embed="rId3"/>
          <a:stretch>
            <a:fillRect/>
          </a:stretch>
        </p:blipFill>
        <p:spPr>
          <a:xfrm>
            <a:off x="191344" y="272517"/>
            <a:ext cx="405116" cy="343198"/>
          </a:xfrm>
          <a:prstGeom prst="rect">
            <a:avLst/>
          </a:prstGeom>
        </p:spPr>
      </p:pic>
      <p:pic>
        <p:nvPicPr>
          <p:cNvPr id="8" name="Image 7" descr="Une image contenant texte, capture d’écran, carte, jeux&#10;&#10;Description générée automatiquement">
            <a:extLst>
              <a:ext uri="{FF2B5EF4-FFF2-40B4-BE49-F238E27FC236}">
                <a16:creationId xmlns:a16="http://schemas.microsoft.com/office/drawing/2014/main" id="{610047CA-4608-D86C-A070-3E8BB56A5D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137" y="1407964"/>
            <a:ext cx="11345726" cy="5428196"/>
          </a:xfrm>
          <a:prstGeom prst="rect">
            <a:avLst/>
          </a:prstGeom>
        </p:spPr>
      </p:pic>
    </p:spTree>
    <p:extLst>
      <p:ext uri="{BB962C8B-B14F-4D97-AF65-F5344CB8AC3E}">
        <p14:creationId xmlns:p14="http://schemas.microsoft.com/office/powerpoint/2010/main" val="2182777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695400" y="15550"/>
            <a:ext cx="10490873" cy="1200329"/>
          </a:xfrm>
          <a:prstGeom prst="rect">
            <a:avLst/>
          </a:prstGeom>
          <a:noFill/>
          <a:ln w="9525">
            <a:noFill/>
            <a:miter lim="800000"/>
            <a:headEnd/>
            <a:tailEnd/>
          </a:ln>
          <a:effectLst/>
        </p:spPr>
        <p:txBody>
          <a:bodyPr vert="horz" wrap="square" lIns="91440" tIns="45720" rIns="91440" bIns="45720" rtlCol="0" anchor="ctr">
            <a:noAutofit/>
          </a:bodyPr>
          <a:lstStyle>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r>
              <a:rPr lang="fr-FR" altLang="fr-FR" dirty="0"/>
              <a:t>Quels sont les postes d’émissions </a:t>
            </a:r>
          </a:p>
          <a:p>
            <a:r>
              <a:rPr lang="fr-FR" altLang="fr-FR" dirty="0"/>
              <a:t>de l’élevage bovin ? (1)</a:t>
            </a:r>
          </a:p>
        </p:txBody>
      </p:sp>
      <p:pic>
        <p:nvPicPr>
          <p:cNvPr id="3076" name="Picture 4"/>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t="6763"/>
          <a:stretch/>
        </p:blipFill>
        <p:spPr bwMode="auto">
          <a:xfrm>
            <a:off x="335360" y="1412776"/>
            <a:ext cx="11593288" cy="5040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Image 2">
            <a:extLst>
              <a:ext uri="{FF2B5EF4-FFF2-40B4-BE49-F238E27FC236}">
                <a16:creationId xmlns:a16="http://schemas.microsoft.com/office/drawing/2014/main" id="{991CFC92-4CFA-E207-7FDB-4D91402D8A6D}"/>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2845456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692434" y="265151"/>
            <a:ext cx="10369152" cy="701128"/>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r>
              <a:rPr lang="fr-FR" altLang="fr-FR" dirty="0"/>
              <a:t>Quels sont les postes d’émissions </a:t>
            </a:r>
          </a:p>
          <a:p>
            <a:r>
              <a:rPr lang="fr-FR" altLang="fr-FR" dirty="0"/>
              <a:t>de l’élevage bovin ? (2)</a:t>
            </a: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29" r="2756"/>
          <a:stretch/>
        </p:blipFill>
        <p:spPr bwMode="auto">
          <a:xfrm>
            <a:off x="692434" y="980727"/>
            <a:ext cx="10732158" cy="4966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1487488" y="5791117"/>
            <a:ext cx="8136904" cy="369332"/>
          </a:xfrm>
          <a:prstGeom prst="rect">
            <a:avLst/>
          </a:prstGeom>
          <a:noFill/>
        </p:spPr>
        <p:txBody>
          <a:bodyPr wrap="square" rtlCol="0">
            <a:spAutoFit/>
          </a:bodyPr>
          <a:lstStyle/>
          <a:p>
            <a:r>
              <a:rPr lang="fr-FR" b="1" dirty="0">
                <a:solidFill>
                  <a:schemeClr val="accent6">
                    <a:lumMod val="75000"/>
                  </a:schemeClr>
                </a:solidFill>
              </a:rPr>
              <a:t>La fermentation entérique représente plus de 50 % des émissions totales de GES</a:t>
            </a:r>
          </a:p>
        </p:txBody>
      </p:sp>
      <p:pic>
        <p:nvPicPr>
          <p:cNvPr id="3"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04112" y="6160449"/>
            <a:ext cx="3327152" cy="576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Image 5">
            <a:extLst>
              <a:ext uri="{FF2B5EF4-FFF2-40B4-BE49-F238E27FC236}">
                <a16:creationId xmlns:a16="http://schemas.microsoft.com/office/drawing/2014/main" id="{1285BE57-B679-55C6-F343-D8F1CD0A37DB}"/>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3888622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BC448401-90D6-68C0-8AA5-721080FA72DC}"/>
              </a:ext>
            </a:extLst>
          </p:cNvPr>
          <p:cNvSpPr txBox="1">
            <a:spLocks noChangeArrowheads="1"/>
          </p:cNvSpPr>
          <p:nvPr/>
        </p:nvSpPr>
        <p:spPr bwMode="auto">
          <a:xfrm>
            <a:off x="692434" y="265151"/>
            <a:ext cx="10369152" cy="701128"/>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r>
              <a:rPr lang="fr-FR" dirty="0"/>
              <a:t>Consommations d’énergie et émissions de GES des systèmes bovins-lait polyculture</a:t>
            </a:r>
            <a:endParaRPr lang="fr-FR" altLang="fr-FR" dirty="0"/>
          </a:p>
        </p:txBody>
      </p:sp>
      <p:pic>
        <p:nvPicPr>
          <p:cNvPr id="5" name="Image 4">
            <a:extLst>
              <a:ext uri="{FF2B5EF4-FFF2-40B4-BE49-F238E27FC236}">
                <a16:creationId xmlns:a16="http://schemas.microsoft.com/office/drawing/2014/main" id="{FD14FD6E-F837-935F-CCF3-E28F7FF8D850}"/>
              </a:ext>
            </a:extLst>
          </p:cNvPr>
          <p:cNvPicPr>
            <a:picLocks noChangeAspect="1"/>
          </p:cNvPicPr>
          <p:nvPr/>
        </p:nvPicPr>
        <p:blipFill>
          <a:blip r:embed="rId3"/>
          <a:stretch>
            <a:fillRect/>
          </a:stretch>
        </p:blipFill>
        <p:spPr>
          <a:xfrm>
            <a:off x="191344" y="272517"/>
            <a:ext cx="405116" cy="343198"/>
          </a:xfrm>
          <a:prstGeom prst="rect">
            <a:avLst/>
          </a:prstGeom>
        </p:spPr>
      </p:pic>
      <p:pic>
        <p:nvPicPr>
          <p:cNvPr id="7" name="Image 6">
            <a:extLst>
              <a:ext uri="{FF2B5EF4-FFF2-40B4-BE49-F238E27FC236}">
                <a16:creationId xmlns:a16="http://schemas.microsoft.com/office/drawing/2014/main" id="{63B8BB1E-E072-55E0-D138-2947253DB215}"/>
              </a:ext>
            </a:extLst>
          </p:cNvPr>
          <p:cNvPicPr>
            <a:picLocks noChangeAspect="1"/>
          </p:cNvPicPr>
          <p:nvPr/>
        </p:nvPicPr>
        <p:blipFill>
          <a:blip r:embed="rId4"/>
          <a:stretch>
            <a:fillRect/>
          </a:stretch>
        </p:blipFill>
        <p:spPr>
          <a:xfrm>
            <a:off x="161646" y="2060848"/>
            <a:ext cx="11868707" cy="4099148"/>
          </a:xfrm>
          <a:prstGeom prst="rect">
            <a:avLst/>
          </a:prstGeom>
        </p:spPr>
      </p:pic>
      <p:sp>
        <p:nvSpPr>
          <p:cNvPr id="8" name="ZoneTexte 7">
            <a:extLst>
              <a:ext uri="{FF2B5EF4-FFF2-40B4-BE49-F238E27FC236}">
                <a16:creationId xmlns:a16="http://schemas.microsoft.com/office/drawing/2014/main" id="{1F700384-F71E-73FC-CFBB-C1E28111CEF3}"/>
              </a:ext>
            </a:extLst>
          </p:cNvPr>
          <p:cNvSpPr txBox="1"/>
          <p:nvPr/>
        </p:nvSpPr>
        <p:spPr>
          <a:xfrm>
            <a:off x="9552384" y="6438960"/>
            <a:ext cx="2808312" cy="307777"/>
          </a:xfrm>
          <a:prstGeom prst="rect">
            <a:avLst/>
          </a:prstGeom>
          <a:noFill/>
        </p:spPr>
        <p:txBody>
          <a:bodyPr wrap="square" rtlCol="0">
            <a:spAutoFit/>
          </a:bodyPr>
          <a:lstStyle/>
          <a:p>
            <a:r>
              <a:rPr lang="fr-FR" sz="1400" i="1" dirty="0"/>
              <a:t>Source : ACSE Grand Est</a:t>
            </a:r>
          </a:p>
        </p:txBody>
      </p:sp>
    </p:spTree>
    <p:extLst>
      <p:ext uri="{BB962C8B-B14F-4D97-AF65-F5344CB8AC3E}">
        <p14:creationId xmlns:p14="http://schemas.microsoft.com/office/powerpoint/2010/main" val="3039142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767408" y="28844"/>
            <a:ext cx="7704856" cy="792088"/>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r>
              <a:rPr lang="fr-FR" dirty="0"/>
              <a:t>Les GES comptabilisés</a:t>
            </a:r>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04112" y="6160449"/>
            <a:ext cx="3327152" cy="576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nvSpPr>
        <p:spPr>
          <a:xfrm>
            <a:off x="479376" y="966368"/>
            <a:ext cx="6912768" cy="5170646"/>
          </a:xfrm>
          <a:prstGeom prst="rect">
            <a:avLst/>
          </a:prstGeom>
          <a:noFill/>
        </p:spPr>
        <p:txBody>
          <a:bodyPr wrap="square" rtlCol="0">
            <a:spAutoFit/>
          </a:bodyPr>
          <a:lstStyle/>
          <a:p>
            <a:r>
              <a:rPr lang="fr-FR" sz="2200" b="1" dirty="0">
                <a:solidFill>
                  <a:schemeClr val="accent6">
                    <a:lumMod val="75000"/>
                  </a:schemeClr>
                </a:solidFill>
              </a:rPr>
              <a:t>Le méthane (CH</a:t>
            </a:r>
            <a:r>
              <a:rPr lang="fr-FR" sz="2200" b="1" baseline="-25000" dirty="0">
                <a:solidFill>
                  <a:schemeClr val="accent6">
                    <a:lumMod val="75000"/>
                  </a:schemeClr>
                </a:solidFill>
              </a:rPr>
              <a:t>4</a:t>
            </a:r>
            <a:r>
              <a:rPr lang="fr-FR" sz="2200" b="1" dirty="0">
                <a:solidFill>
                  <a:schemeClr val="accent6">
                    <a:lumMod val="75000"/>
                  </a:schemeClr>
                </a:solidFill>
              </a:rPr>
              <a:t>)</a:t>
            </a:r>
          </a:p>
          <a:p>
            <a:r>
              <a:rPr lang="fr-FR" sz="2200" dirty="0"/>
              <a:t>- Issu de la dégradation anaérobie de la matière organique</a:t>
            </a:r>
          </a:p>
          <a:p>
            <a:r>
              <a:rPr lang="fr-FR" sz="2200" dirty="0"/>
              <a:t>- PRG = 25</a:t>
            </a:r>
          </a:p>
          <a:p>
            <a:endParaRPr lang="fr-FR" sz="2200" dirty="0"/>
          </a:p>
          <a:p>
            <a:r>
              <a:rPr lang="fr-FR" sz="2200" b="1" dirty="0">
                <a:solidFill>
                  <a:schemeClr val="accent6">
                    <a:lumMod val="75000"/>
                  </a:schemeClr>
                </a:solidFill>
              </a:rPr>
              <a:t>Le protoxyde d’azote (N</a:t>
            </a:r>
            <a:r>
              <a:rPr lang="fr-FR" sz="2200" b="1" baseline="-25000" dirty="0">
                <a:solidFill>
                  <a:schemeClr val="accent6">
                    <a:lumMod val="75000"/>
                  </a:schemeClr>
                </a:solidFill>
              </a:rPr>
              <a:t>2</a:t>
            </a:r>
            <a:r>
              <a:rPr lang="fr-FR" sz="2200" b="1" dirty="0">
                <a:solidFill>
                  <a:schemeClr val="accent6">
                    <a:lumMod val="75000"/>
                  </a:schemeClr>
                </a:solidFill>
              </a:rPr>
              <a:t>O)</a:t>
            </a:r>
          </a:p>
          <a:p>
            <a:r>
              <a:rPr lang="fr-FR" sz="2200" dirty="0"/>
              <a:t>- Issu des transformations aérobies/anoxiques de l’azote (processus de nitrification /dénitrification)</a:t>
            </a:r>
          </a:p>
          <a:p>
            <a:r>
              <a:rPr lang="fr-FR" sz="2200" dirty="0"/>
              <a:t>- PRG = 298</a:t>
            </a:r>
          </a:p>
          <a:p>
            <a:endParaRPr lang="fr-FR" sz="2200" dirty="0"/>
          </a:p>
          <a:p>
            <a:r>
              <a:rPr lang="fr-FR" sz="2200" b="1" dirty="0">
                <a:solidFill>
                  <a:schemeClr val="accent6">
                    <a:lumMod val="75000"/>
                  </a:schemeClr>
                </a:solidFill>
              </a:rPr>
              <a:t>Le dioxyde de carbone (CO</a:t>
            </a:r>
            <a:r>
              <a:rPr lang="fr-FR" sz="2200" b="1" baseline="-25000" dirty="0">
                <a:solidFill>
                  <a:schemeClr val="accent6">
                    <a:lumMod val="75000"/>
                  </a:schemeClr>
                </a:solidFill>
              </a:rPr>
              <a:t>2</a:t>
            </a:r>
            <a:r>
              <a:rPr lang="fr-FR" sz="2200" b="1" dirty="0">
                <a:solidFill>
                  <a:schemeClr val="accent6">
                    <a:lumMod val="75000"/>
                  </a:schemeClr>
                </a:solidFill>
              </a:rPr>
              <a:t>)</a:t>
            </a:r>
          </a:p>
          <a:p>
            <a:pPr marL="342900" indent="-342900">
              <a:buFontTx/>
              <a:buChar char="-"/>
            </a:pPr>
            <a:r>
              <a:rPr lang="fr-FR" sz="2200" dirty="0"/>
              <a:t>Issu de la combustion d’énergies fossiles et du stockage/déstockage du carbone </a:t>
            </a:r>
          </a:p>
          <a:p>
            <a:pPr marL="342900" indent="-342900">
              <a:buFontTx/>
              <a:buChar char="-"/>
            </a:pPr>
            <a:r>
              <a:rPr lang="fr-FR" sz="2200" dirty="0"/>
              <a:t>Issu des émissions indirectes des intrants (fabrication + transport)</a:t>
            </a:r>
          </a:p>
          <a:p>
            <a:r>
              <a:rPr lang="fr-FR" sz="2200" dirty="0"/>
              <a:t>- PRG = 1</a:t>
            </a:r>
          </a:p>
        </p:txBody>
      </p:sp>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314" r="6666" b="4143"/>
          <a:stretch/>
        </p:blipFill>
        <p:spPr bwMode="auto">
          <a:xfrm>
            <a:off x="7492774" y="661911"/>
            <a:ext cx="4366961" cy="550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Image 5">
            <a:extLst>
              <a:ext uri="{FF2B5EF4-FFF2-40B4-BE49-F238E27FC236}">
                <a16:creationId xmlns:a16="http://schemas.microsoft.com/office/drawing/2014/main" id="{C4029B31-2CFE-6D77-723C-C78FA14F4ED1}"/>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1615079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47778" y="610443"/>
            <a:ext cx="3528392" cy="994172"/>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ctr" anchorCtr="0" compatLnSpc="1">
            <a:prstTxWarp prst="textNoShape">
              <a:avLst/>
            </a:prstTxWarp>
            <a:noAutofit/>
          </a:bodyPr>
          <a:lstStyle/>
          <a:p>
            <a:pPr algn="l" fontAlgn="base">
              <a:spcAft>
                <a:spcPct val="0"/>
              </a:spcAft>
            </a:pPr>
            <a:r>
              <a:rPr lang="fr-FR" sz="2400" b="1" kern="0" dirty="0">
                <a:solidFill>
                  <a:srgbClr val="00B050"/>
                </a:solidFill>
                <a:latin typeface="Verdana" panose="020B0604030504040204" pitchFamily="34" charset="0"/>
                <a:ea typeface="Verdana" panose="020B0604030504040204" pitchFamily="34" charset="0"/>
              </a:rPr>
              <a:t>CLIMAGRI ®</a:t>
            </a:r>
          </a:p>
        </p:txBody>
      </p:sp>
      <p:sp>
        <p:nvSpPr>
          <p:cNvPr id="3" name="Rectangle 2"/>
          <p:cNvSpPr>
            <a:spLocks noChangeArrowheads="1"/>
          </p:cNvSpPr>
          <p:nvPr/>
        </p:nvSpPr>
        <p:spPr bwMode="auto">
          <a:xfrm flipV="1">
            <a:off x="2987511" y="2507214"/>
            <a:ext cx="1011576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fr-FR" sz="1350"/>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0056" y="898476"/>
            <a:ext cx="781802" cy="48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re 1"/>
          <p:cNvSpPr txBox="1">
            <a:spLocks/>
          </p:cNvSpPr>
          <p:nvPr/>
        </p:nvSpPr>
        <p:spPr>
          <a:xfrm>
            <a:off x="767408" y="-10244"/>
            <a:ext cx="8381920" cy="908720"/>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r>
              <a:rPr lang="fr-FR" dirty="0"/>
              <a:t>Des émissions à géométrie variable…</a:t>
            </a:r>
          </a:p>
        </p:txBody>
      </p:sp>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1424" y="1412774"/>
            <a:ext cx="9649072" cy="5246453"/>
          </a:xfrm>
          <a:prstGeom prst="rect">
            <a:avLst/>
          </a:prstGeom>
        </p:spPr>
      </p:pic>
      <p:pic>
        <p:nvPicPr>
          <p:cNvPr id="7" name="Image 6">
            <a:extLst>
              <a:ext uri="{FF2B5EF4-FFF2-40B4-BE49-F238E27FC236}">
                <a16:creationId xmlns:a16="http://schemas.microsoft.com/office/drawing/2014/main" id="{698834C0-95D8-FC73-3188-5FA0D3AC25D5}"/>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1323618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80220" y="69934"/>
            <a:ext cx="7590587" cy="545781"/>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latin typeface="Verdana" panose="020B0604030504040204" pitchFamily="34" charset="0"/>
                <a:ea typeface="Verdana" panose="020B0604030504040204" pitchFamily="34" charset="0"/>
              </a:rPr>
              <a:t>Les postes d’émissions de CH</a:t>
            </a:r>
            <a:r>
              <a:rPr lang="fr-FR" sz="3200" b="1" cap="small" baseline="-25000" dirty="0">
                <a:latin typeface="Verdana" panose="020B0604030504040204" pitchFamily="34" charset="0"/>
                <a:ea typeface="Verdana" panose="020B0604030504040204" pitchFamily="34" charset="0"/>
              </a:rPr>
              <a:t>4</a:t>
            </a:r>
          </a:p>
        </p:txBody>
      </p:sp>
      <p:sp>
        <p:nvSpPr>
          <p:cNvPr id="5" name="ZoneTexte 48"/>
          <p:cNvSpPr txBox="1">
            <a:spLocks noChangeArrowheads="1"/>
          </p:cNvSpPr>
          <p:nvPr/>
        </p:nvSpPr>
        <p:spPr bwMode="auto">
          <a:xfrm>
            <a:off x="780220" y="1060020"/>
            <a:ext cx="10932404" cy="948446"/>
          </a:xfrm>
          <a:prstGeom prst="rect">
            <a:avLst/>
          </a:prstGeom>
          <a:solidFill>
            <a:schemeClr val="accent3">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fr-FR"/>
            </a:defPPr>
            <a:lvl1pPr algn="ctr">
              <a:defRPr sz="1800"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600" dirty="0">
                <a:solidFill>
                  <a:prstClr val="white"/>
                </a:solidFill>
              </a:rPr>
              <a:t>4 postes = </a:t>
            </a:r>
            <a:r>
              <a:rPr lang="fr-FR" sz="2600" dirty="0">
                <a:solidFill>
                  <a:srgbClr val="FFC000"/>
                </a:solidFill>
              </a:rPr>
              <a:t>animaux</a:t>
            </a:r>
            <a:r>
              <a:rPr lang="fr-FR" sz="2600" dirty="0">
                <a:solidFill>
                  <a:prstClr val="white"/>
                </a:solidFill>
              </a:rPr>
              <a:t> (fermentation entérique) /déjections au </a:t>
            </a:r>
            <a:r>
              <a:rPr lang="fr-FR" sz="2600" dirty="0">
                <a:solidFill>
                  <a:srgbClr val="FFC000"/>
                </a:solidFill>
              </a:rPr>
              <a:t>bâtiment</a:t>
            </a:r>
            <a:r>
              <a:rPr lang="fr-FR" sz="2600" dirty="0">
                <a:solidFill>
                  <a:prstClr val="white"/>
                </a:solidFill>
              </a:rPr>
              <a:t> / </a:t>
            </a:r>
          </a:p>
          <a:p>
            <a:r>
              <a:rPr lang="fr-FR" sz="2600" dirty="0">
                <a:solidFill>
                  <a:prstClr val="white"/>
                </a:solidFill>
              </a:rPr>
              <a:t>au </a:t>
            </a:r>
            <a:r>
              <a:rPr lang="fr-FR" sz="2600" dirty="0">
                <a:solidFill>
                  <a:srgbClr val="FFC000"/>
                </a:solidFill>
              </a:rPr>
              <a:t>stockage</a:t>
            </a:r>
            <a:r>
              <a:rPr lang="fr-FR" sz="2600" dirty="0">
                <a:solidFill>
                  <a:prstClr val="white"/>
                </a:solidFill>
              </a:rPr>
              <a:t> / au </a:t>
            </a:r>
            <a:r>
              <a:rPr lang="fr-FR" sz="2600" dirty="0">
                <a:solidFill>
                  <a:srgbClr val="FFC000"/>
                </a:solidFill>
              </a:rPr>
              <a:t>pâturage</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932" t="15871" r="4056"/>
          <a:stretch/>
        </p:blipFill>
        <p:spPr bwMode="auto">
          <a:xfrm>
            <a:off x="1715862" y="2008466"/>
            <a:ext cx="8832284" cy="43145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à coins arrondis 6"/>
          <p:cNvSpPr/>
          <p:nvPr/>
        </p:nvSpPr>
        <p:spPr>
          <a:xfrm>
            <a:off x="1847528" y="4653136"/>
            <a:ext cx="1080120" cy="504056"/>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85 %</a:t>
            </a:r>
          </a:p>
        </p:txBody>
      </p:sp>
      <p:sp>
        <p:nvSpPr>
          <p:cNvPr id="9" name="Rectangle à coins arrondis 8"/>
          <p:cNvSpPr/>
          <p:nvPr/>
        </p:nvSpPr>
        <p:spPr>
          <a:xfrm>
            <a:off x="8370807" y="6071024"/>
            <a:ext cx="1080120" cy="504056"/>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t>15 %</a:t>
            </a:r>
          </a:p>
        </p:txBody>
      </p:sp>
      <p:pic>
        <p:nvPicPr>
          <p:cNvPr id="4" name="Image 3">
            <a:extLst>
              <a:ext uri="{FF2B5EF4-FFF2-40B4-BE49-F238E27FC236}">
                <a16:creationId xmlns:a16="http://schemas.microsoft.com/office/drawing/2014/main" id="{2D1AA5C1-D2BD-C19A-0586-810916E888A6}"/>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367190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re 1"/>
          <p:cNvSpPr txBox="1">
            <a:spLocks/>
          </p:cNvSpPr>
          <p:nvPr/>
        </p:nvSpPr>
        <p:spPr>
          <a:xfrm>
            <a:off x="728930" y="135163"/>
            <a:ext cx="8103374" cy="617905"/>
          </a:xfrm>
          <a:prstGeom prst="rect">
            <a:avLst/>
          </a:prstGeom>
          <a:noFill/>
          <a:ln w="9525">
            <a:noFill/>
            <a:miter lim="800000"/>
            <a:headEnd/>
            <a:tailEnd/>
          </a:ln>
          <a:effectLst/>
        </p:spPr>
        <p:txBody>
          <a:bodyPr vert="horz" wrap="square" lIns="91440" tIns="45720" rIns="91440" bIns="45720" rtlCol="0" anchor="ctr">
            <a:noAutofit/>
          </a:bodyPr>
          <a:lstStyle>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r>
              <a:rPr lang="fr-FR" dirty="0"/>
              <a:t>Les postes d’émissions de CH4</a:t>
            </a:r>
          </a:p>
        </p:txBody>
      </p:sp>
      <p:sp>
        <p:nvSpPr>
          <p:cNvPr id="5" name="ZoneTexte 4"/>
          <p:cNvSpPr txBox="1"/>
          <p:nvPr/>
        </p:nvSpPr>
        <p:spPr>
          <a:xfrm>
            <a:off x="1883532" y="836713"/>
            <a:ext cx="8424936" cy="5632311"/>
          </a:xfrm>
          <a:prstGeom prst="rect">
            <a:avLst/>
          </a:prstGeom>
          <a:noFill/>
        </p:spPr>
        <p:txBody>
          <a:bodyPr wrap="square" rtlCol="0">
            <a:spAutoFit/>
          </a:bodyPr>
          <a:lstStyle/>
          <a:p>
            <a:r>
              <a:rPr lang="fr-FR" sz="2000" b="1" dirty="0"/>
              <a:t>La gestion du troupeau (85 %)</a:t>
            </a:r>
          </a:p>
          <a:p>
            <a:pPr lvl="1"/>
            <a:r>
              <a:rPr lang="fr-FR" sz="2000" dirty="0"/>
              <a:t>- CH</a:t>
            </a:r>
            <a:r>
              <a:rPr lang="fr-FR" sz="2000" baseline="-25000" dirty="0"/>
              <a:t>4</a:t>
            </a:r>
            <a:r>
              <a:rPr lang="fr-FR" sz="2000" dirty="0"/>
              <a:t> issu de la dégradation anaérobie de la MO dans le rumen / dans les déjections</a:t>
            </a:r>
          </a:p>
          <a:p>
            <a:pPr lvl="1"/>
            <a:r>
              <a:rPr lang="fr-FR" sz="2000" dirty="0"/>
              <a:t>- Fermentation entérique : calcul basé sur la matière organique digestible de la ration, en fonction du taux MS et des concentrés – Les aliments fibreux augmentent la production de méthane. </a:t>
            </a:r>
          </a:p>
          <a:p>
            <a:pPr lvl="1"/>
            <a:r>
              <a:rPr lang="fr-FR" sz="2000" dirty="0"/>
              <a:t>- Facteurs de variation : stade physiologique et poids des animaux, quantité de MS ingérée, digestibilité des aliments</a:t>
            </a:r>
          </a:p>
          <a:p>
            <a:pPr lvl="1"/>
            <a:endParaRPr lang="fr-FR" sz="2000" dirty="0"/>
          </a:p>
          <a:p>
            <a:r>
              <a:rPr lang="fr-FR" sz="2000" b="1" dirty="0"/>
              <a:t>La gestion des effluents (15 %)</a:t>
            </a:r>
          </a:p>
          <a:p>
            <a:pPr lvl="1"/>
            <a:r>
              <a:rPr lang="fr-FR" sz="2000" dirty="0"/>
              <a:t>- Calcul d’émissions sur la fermentation des déjections : matière azotée non digestible, potentiel méthanogène des déjections, bâtiment (type, durée stabulation…), stockage et durée de pâturage</a:t>
            </a:r>
          </a:p>
          <a:p>
            <a:pPr lvl="1"/>
            <a:r>
              <a:rPr lang="fr-FR" sz="2000" dirty="0"/>
              <a:t>- Production de CH</a:t>
            </a:r>
            <a:r>
              <a:rPr lang="fr-FR" sz="2000" baseline="-25000" dirty="0"/>
              <a:t>4</a:t>
            </a:r>
            <a:r>
              <a:rPr lang="fr-FR" sz="2000" dirty="0"/>
              <a:t> si les déjections sont en milieu anaérobie </a:t>
            </a:r>
          </a:p>
          <a:p>
            <a:pPr lvl="1"/>
            <a:r>
              <a:rPr lang="fr-FR" sz="2000" dirty="0"/>
              <a:t>- Émissions fonction du type de bâtiment et du temps passé =&gt; une aire paillée produira plus de méthane qu’une aire raclée ou caillebotis</a:t>
            </a:r>
          </a:p>
          <a:p>
            <a:pPr lvl="1"/>
            <a:r>
              <a:rPr lang="fr-FR" sz="2000" dirty="0"/>
              <a:t>- Fonction du temps de stockage et type d’effluents : fumier &gt; lisier</a:t>
            </a:r>
          </a:p>
          <a:p>
            <a:pPr lvl="1"/>
            <a:r>
              <a:rPr lang="fr-FR" sz="2000" dirty="0"/>
              <a:t>- Pâturage : peu d’émissions car contact à l’oxygène</a:t>
            </a:r>
          </a:p>
        </p:txBody>
      </p:sp>
      <p:pic>
        <p:nvPicPr>
          <p:cNvPr id="3" name="Image 2">
            <a:extLst>
              <a:ext uri="{FF2B5EF4-FFF2-40B4-BE49-F238E27FC236}">
                <a16:creationId xmlns:a16="http://schemas.microsoft.com/office/drawing/2014/main" id="{0884881E-B7E2-2113-30B1-5C6DBFF52E51}"/>
              </a:ext>
            </a:extLst>
          </p:cNvPr>
          <p:cNvPicPr>
            <a:picLocks noChangeAspect="1"/>
          </p:cNvPicPr>
          <p:nvPr/>
        </p:nvPicPr>
        <p:blipFill>
          <a:blip r:embed="rId3"/>
          <a:stretch>
            <a:fillRect/>
          </a:stretch>
        </p:blipFill>
        <p:spPr>
          <a:xfrm>
            <a:off x="191344" y="272517"/>
            <a:ext cx="405116" cy="343198"/>
          </a:xfrm>
          <a:prstGeom prst="rect">
            <a:avLst/>
          </a:prstGeom>
        </p:spPr>
      </p:pic>
    </p:spTree>
    <p:extLst>
      <p:ext uri="{BB962C8B-B14F-4D97-AF65-F5344CB8AC3E}">
        <p14:creationId xmlns:p14="http://schemas.microsoft.com/office/powerpoint/2010/main" val="3562949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p:cNvSpPr txBox="1">
            <a:spLocks/>
          </p:cNvSpPr>
          <p:nvPr/>
        </p:nvSpPr>
        <p:spPr>
          <a:xfrm>
            <a:off x="851948" y="0"/>
            <a:ext cx="8377946" cy="878345"/>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r>
              <a:rPr lang="fr-FR" dirty="0"/>
              <a:t>Les postes d’émissions de N</a:t>
            </a:r>
            <a:r>
              <a:rPr lang="fr-FR" baseline="-25000" dirty="0"/>
              <a:t>2</a:t>
            </a:r>
            <a:r>
              <a:rPr lang="fr-FR" dirty="0"/>
              <a:t>O</a:t>
            </a:r>
          </a:p>
        </p:txBody>
      </p:sp>
      <p:pic>
        <p:nvPicPr>
          <p:cNvPr id="5" name="Image 4"/>
          <p:cNvPicPr>
            <a:picLocks noChangeAspect="1"/>
          </p:cNvPicPr>
          <p:nvPr/>
        </p:nvPicPr>
        <p:blipFill>
          <a:blip r:embed="rId3"/>
          <a:stretch>
            <a:fillRect/>
          </a:stretch>
        </p:blipFill>
        <p:spPr>
          <a:xfrm>
            <a:off x="4518301" y="1658112"/>
            <a:ext cx="2576655" cy="1137444"/>
          </a:xfrm>
          <a:prstGeom prst="rect">
            <a:avLst/>
          </a:prstGeom>
        </p:spPr>
      </p:pic>
      <p:pic>
        <p:nvPicPr>
          <p:cNvPr id="9" name="Imag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22263" y="1452288"/>
            <a:ext cx="1686421" cy="1503251"/>
          </a:xfrm>
          <a:prstGeom prst="rect">
            <a:avLst/>
          </a:prstGeom>
        </p:spPr>
      </p:pic>
      <p:pic>
        <p:nvPicPr>
          <p:cNvPr id="10" name="Imag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68243" y="1158275"/>
            <a:ext cx="2297815" cy="1543106"/>
          </a:xfrm>
          <a:prstGeom prst="rect">
            <a:avLst/>
          </a:prstGeom>
        </p:spPr>
      </p:pic>
      <p:pic>
        <p:nvPicPr>
          <p:cNvPr id="15" name="Image 14"/>
          <p:cNvPicPr>
            <a:picLocks noChangeAspect="1"/>
          </p:cNvPicPr>
          <p:nvPr/>
        </p:nvPicPr>
        <p:blipFill rotWithShape="1">
          <a:blip r:embed="rId6" cstate="email">
            <a:extLst>
              <a:ext uri="{28A0092B-C50C-407E-A947-70E740481C1C}">
                <a14:useLocalDpi xmlns:a14="http://schemas.microsoft.com/office/drawing/2010/main"/>
              </a:ext>
            </a:extLst>
          </a:blip>
          <a:srcRect l="-1" r="-5188"/>
          <a:stretch/>
        </p:blipFill>
        <p:spPr>
          <a:xfrm>
            <a:off x="2838202" y="1098591"/>
            <a:ext cx="754567" cy="754567"/>
          </a:xfrm>
          <a:prstGeom prst="rect">
            <a:avLst/>
          </a:prstGeom>
        </p:spPr>
      </p:pic>
      <p:pic>
        <p:nvPicPr>
          <p:cNvPr id="17" name="Image 16"/>
          <p:cNvPicPr>
            <a:picLocks noChangeAspect="1"/>
          </p:cNvPicPr>
          <p:nvPr/>
        </p:nvPicPr>
        <p:blipFill rotWithShape="1">
          <a:blip r:embed="rId6" cstate="email">
            <a:extLst>
              <a:ext uri="{28A0092B-C50C-407E-A947-70E740481C1C}">
                <a14:useLocalDpi xmlns:a14="http://schemas.microsoft.com/office/drawing/2010/main"/>
              </a:ext>
            </a:extLst>
          </a:blip>
          <a:srcRect l="-1" r="-5188"/>
          <a:stretch/>
        </p:blipFill>
        <p:spPr>
          <a:xfrm>
            <a:off x="5352344" y="1058356"/>
            <a:ext cx="754567" cy="754567"/>
          </a:xfrm>
          <a:prstGeom prst="rect">
            <a:avLst/>
          </a:prstGeom>
        </p:spPr>
      </p:pic>
      <p:cxnSp>
        <p:nvCxnSpPr>
          <p:cNvPr id="18" name="Connecteur droit avec flèche 17"/>
          <p:cNvCxnSpPr/>
          <p:nvPr/>
        </p:nvCxnSpPr>
        <p:spPr bwMode="auto">
          <a:xfrm>
            <a:off x="3708684" y="2402817"/>
            <a:ext cx="788804" cy="0"/>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cxnSp>
        <p:nvCxnSpPr>
          <p:cNvPr id="20" name="Connecteur droit avec flèche 19"/>
          <p:cNvCxnSpPr/>
          <p:nvPr/>
        </p:nvCxnSpPr>
        <p:spPr bwMode="auto">
          <a:xfrm>
            <a:off x="7041963" y="2384887"/>
            <a:ext cx="1022024" cy="0"/>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cxnSp>
        <p:nvCxnSpPr>
          <p:cNvPr id="26" name="Connecteur droit avec flèche 25"/>
          <p:cNvCxnSpPr/>
          <p:nvPr/>
        </p:nvCxnSpPr>
        <p:spPr bwMode="auto">
          <a:xfrm>
            <a:off x="9341232" y="2720555"/>
            <a:ext cx="519452" cy="654643"/>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pic>
        <p:nvPicPr>
          <p:cNvPr id="29" name="Image 28"/>
          <p:cNvPicPr>
            <a:picLocks noChangeAspect="1"/>
          </p:cNvPicPr>
          <p:nvPr/>
        </p:nvPicPr>
        <p:blipFill rotWithShape="1">
          <a:blip r:embed="rId7" cstate="email">
            <a:extLst>
              <a:ext uri="{28A0092B-C50C-407E-A947-70E740481C1C}">
                <a14:useLocalDpi xmlns:a14="http://schemas.microsoft.com/office/drawing/2010/main"/>
              </a:ext>
            </a:extLst>
          </a:blip>
          <a:srcRect b="-388"/>
          <a:stretch/>
        </p:blipFill>
        <p:spPr>
          <a:xfrm>
            <a:off x="7321753" y="3415017"/>
            <a:ext cx="3879084" cy="2225257"/>
          </a:xfrm>
          <a:prstGeom prst="rect">
            <a:avLst/>
          </a:prstGeom>
        </p:spPr>
      </p:pic>
      <p:sp>
        <p:nvSpPr>
          <p:cNvPr id="30" name="Rectangle 29"/>
          <p:cNvSpPr/>
          <p:nvPr/>
        </p:nvSpPr>
        <p:spPr bwMode="auto">
          <a:xfrm>
            <a:off x="7199870" y="3098524"/>
            <a:ext cx="1675962" cy="704839"/>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defTabSz="633062"/>
            <a:endParaRPr lang="fr-FR" sz="1385" dirty="0">
              <a:solidFill>
                <a:prstClr val="black"/>
              </a:solidFill>
            </a:endParaRPr>
          </a:p>
          <a:p>
            <a:pPr defTabSz="633062"/>
            <a:endParaRPr lang="fr-FR" sz="1385" dirty="0">
              <a:solidFill>
                <a:prstClr val="black"/>
              </a:solidFill>
            </a:endParaRPr>
          </a:p>
          <a:p>
            <a:pPr defTabSz="633062"/>
            <a:endParaRPr lang="fr-FR" sz="1385" dirty="0">
              <a:solidFill>
                <a:prstClr val="black"/>
              </a:solidFill>
            </a:endParaRPr>
          </a:p>
        </p:txBody>
      </p:sp>
      <p:pic>
        <p:nvPicPr>
          <p:cNvPr id="32" name="Image 3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040934" y="3331595"/>
            <a:ext cx="3467791" cy="2165477"/>
          </a:xfrm>
          <a:prstGeom prst="rect">
            <a:avLst/>
          </a:prstGeom>
        </p:spPr>
      </p:pic>
      <p:sp>
        <p:nvSpPr>
          <p:cNvPr id="33" name="Rectangle 32"/>
          <p:cNvSpPr/>
          <p:nvPr/>
        </p:nvSpPr>
        <p:spPr bwMode="auto">
          <a:xfrm>
            <a:off x="5501438" y="3589642"/>
            <a:ext cx="473537" cy="421648"/>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defTabSz="633062"/>
            <a:endParaRPr lang="fr-FR" sz="1385">
              <a:solidFill>
                <a:prstClr val="black"/>
              </a:solidFill>
            </a:endParaRPr>
          </a:p>
        </p:txBody>
      </p:sp>
      <p:sp>
        <p:nvSpPr>
          <p:cNvPr id="31" name="Rectangle 30"/>
          <p:cNvSpPr/>
          <p:nvPr/>
        </p:nvSpPr>
        <p:spPr bwMode="auto">
          <a:xfrm>
            <a:off x="6525846" y="5032209"/>
            <a:ext cx="1272630" cy="421648"/>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defTabSz="633062"/>
            <a:endParaRPr lang="fr-FR" sz="1385">
              <a:solidFill>
                <a:prstClr val="black"/>
              </a:solidFill>
            </a:endParaRPr>
          </a:p>
        </p:txBody>
      </p:sp>
      <p:pic>
        <p:nvPicPr>
          <p:cNvPr id="36" name="Image 35"/>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75837" y="3694648"/>
            <a:ext cx="3273608" cy="1944636"/>
          </a:xfrm>
          <a:prstGeom prst="rect">
            <a:avLst/>
          </a:prstGeom>
        </p:spPr>
      </p:pic>
      <p:sp>
        <p:nvSpPr>
          <p:cNvPr id="40" name="Rectangle 39"/>
          <p:cNvSpPr/>
          <p:nvPr/>
        </p:nvSpPr>
        <p:spPr bwMode="auto">
          <a:xfrm>
            <a:off x="4210334" y="3222172"/>
            <a:ext cx="1380131" cy="667004"/>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defTabSz="633062"/>
            <a:endParaRPr lang="fr-FR" sz="1385">
              <a:solidFill>
                <a:prstClr val="black"/>
              </a:solidFill>
            </a:endParaRPr>
          </a:p>
        </p:txBody>
      </p:sp>
      <p:sp>
        <p:nvSpPr>
          <p:cNvPr id="41" name="Rectangle 40"/>
          <p:cNvSpPr/>
          <p:nvPr/>
        </p:nvSpPr>
        <p:spPr bwMode="auto">
          <a:xfrm>
            <a:off x="4811322" y="2951208"/>
            <a:ext cx="1022024" cy="421648"/>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defTabSz="633062"/>
            <a:endParaRPr lang="fr-FR" sz="1385">
              <a:solidFill>
                <a:prstClr val="black"/>
              </a:solidFill>
            </a:endParaRPr>
          </a:p>
        </p:txBody>
      </p:sp>
      <p:cxnSp>
        <p:nvCxnSpPr>
          <p:cNvPr id="42" name="Connecteur droit avec flèche 41"/>
          <p:cNvCxnSpPr/>
          <p:nvPr/>
        </p:nvCxnSpPr>
        <p:spPr bwMode="auto">
          <a:xfrm>
            <a:off x="3857953" y="4896332"/>
            <a:ext cx="1022024" cy="0"/>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cxnSp>
        <p:nvCxnSpPr>
          <p:cNvPr id="43" name="Connecteur droit avec flèche 42"/>
          <p:cNvCxnSpPr>
            <a:cxnSpLocks/>
          </p:cNvCxnSpPr>
          <p:nvPr/>
        </p:nvCxnSpPr>
        <p:spPr bwMode="auto">
          <a:xfrm flipH="1">
            <a:off x="7032257" y="4851441"/>
            <a:ext cx="858349" cy="7313"/>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sp>
        <p:nvSpPr>
          <p:cNvPr id="45" name="ZoneTexte 44"/>
          <p:cNvSpPr txBox="1"/>
          <p:nvPr/>
        </p:nvSpPr>
        <p:spPr>
          <a:xfrm>
            <a:off x="6988133" y="4891810"/>
            <a:ext cx="1353596" cy="241476"/>
          </a:xfrm>
          <a:prstGeom prst="rect">
            <a:avLst/>
          </a:prstGeom>
          <a:noFill/>
        </p:spPr>
        <p:txBody>
          <a:bodyPr wrap="square" rtlCol="0">
            <a:spAutoFit/>
          </a:bodyPr>
          <a:lstStyle/>
          <a:p>
            <a:r>
              <a:rPr lang="fr-FR" sz="969" dirty="0">
                <a:solidFill>
                  <a:srgbClr val="4472C4">
                    <a:lumMod val="50000"/>
                  </a:srgbClr>
                </a:solidFill>
                <a:latin typeface="Calibri" panose="020F0502020204030204"/>
              </a:rPr>
              <a:t>Lessivage N</a:t>
            </a:r>
          </a:p>
        </p:txBody>
      </p:sp>
      <p:sp>
        <p:nvSpPr>
          <p:cNvPr id="46" name="ZoneTexte 45"/>
          <p:cNvSpPr txBox="1"/>
          <p:nvPr/>
        </p:nvSpPr>
        <p:spPr>
          <a:xfrm>
            <a:off x="3656059" y="4974829"/>
            <a:ext cx="1384862" cy="646331"/>
          </a:xfrm>
          <a:prstGeom prst="rect">
            <a:avLst/>
          </a:prstGeom>
          <a:solidFill>
            <a:schemeClr val="bg1"/>
          </a:solidFill>
        </p:spPr>
        <p:txBody>
          <a:bodyPr wrap="square" rtlCol="0">
            <a:spAutoFit/>
          </a:bodyPr>
          <a:lstStyle/>
          <a:p>
            <a:pPr algn="ctr"/>
            <a:r>
              <a:rPr lang="fr-FR" sz="1200" b="1" dirty="0">
                <a:solidFill>
                  <a:srgbClr val="4472C4">
                    <a:lumMod val="50000"/>
                  </a:srgbClr>
                </a:solidFill>
                <a:latin typeface="Calibri" panose="020F0502020204030204"/>
              </a:rPr>
              <a:t>Lessivage N</a:t>
            </a:r>
          </a:p>
          <a:p>
            <a:pPr algn="ctr"/>
            <a:endParaRPr lang="fr-FR" sz="1200" dirty="0">
              <a:solidFill>
                <a:srgbClr val="4472C4">
                  <a:lumMod val="50000"/>
                </a:srgbClr>
              </a:solidFill>
              <a:latin typeface="Calibri" panose="020F0502020204030204"/>
            </a:endParaRPr>
          </a:p>
          <a:p>
            <a:pPr algn="ctr"/>
            <a:endParaRPr lang="fr-FR" sz="1200" dirty="0">
              <a:solidFill>
                <a:srgbClr val="4472C4">
                  <a:lumMod val="50000"/>
                </a:srgbClr>
              </a:solidFill>
              <a:latin typeface="Calibri" panose="020F0502020204030204"/>
            </a:endParaRPr>
          </a:p>
        </p:txBody>
      </p:sp>
      <p:sp>
        <p:nvSpPr>
          <p:cNvPr id="47" name="ZoneTexte 46"/>
          <p:cNvSpPr txBox="1"/>
          <p:nvPr/>
        </p:nvSpPr>
        <p:spPr>
          <a:xfrm>
            <a:off x="5933160" y="3374443"/>
            <a:ext cx="1865061" cy="276999"/>
          </a:xfrm>
          <a:prstGeom prst="rect">
            <a:avLst/>
          </a:prstGeom>
          <a:solidFill>
            <a:schemeClr val="bg1"/>
          </a:solidFill>
        </p:spPr>
        <p:txBody>
          <a:bodyPr wrap="square" rtlCol="0">
            <a:spAutoFit/>
          </a:bodyPr>
          <a:lstStyle/>
          <a:p>
            <a:r>
              <a:rPr lang="fr-FR" sz="1200" b="1" dirty="0">
                <a:solidFill>
                  <a:srgbClr val="4472C4">
                    <a:lumMod val="50000"/>
                  </a:srgbClr>
                </a:solidFill>
                <a:latin typeface="Calibri" panose="020F0502020204030204"/>
              </a:rPr>
              <a:t>Dépôts NH</a:t>
            </a:r>
            <a:r>
              <a:rPr lang="fr-FR" sz="1200" b="1" baseline="-25000" dirty="0">
                <a:solidFill>
                  <a:srgbClr val="4472C4">
                    <a:lumMod val="50000"/>
                  </a:srgbClr>
                </a:solidFill>
                <a:latin typeface="Calibri" panose="020F0502020204030204"/>
              </a:rPr>
              <a:t>3</a:t>
            </a:r>
          </a:p>
        </p:txBody>
      </p:sp>
      <p:cxnSp>
        <p:nvCxnSpPr>
          <p:cNvPr id="49" name="Connecteur en angle 48"/>
          <p:cNvCxnSpPr/>
          <p:nvPr/>
        </p:nvCxnSpPr>
        <p:spPr bwMode="auto">
          <a:xfrm rot="16200000" flipH="1">
            <a:off x="5796828" y="3540231"/>
            <a:ext cx="771104" cy="465962"/>
          </a:xfrm>
          <a:prstGeom prst="bentConnector3">
            <a:avLst/>
          </a:prstGeom>
          <a:solidFill>
            <a:schemeClr val="accent1"/>
          </a:solidFill>
          <a:ln w="28575" cap="flat" cmpd="sng" algn="ctr">
            <a:solidFill>
              <a:schemeClr val="tx1"/>
            </a:solidFill>
            <a:prstDash val="solid"/>
            <a:round/>
            <a:headEnd type="none"/>
            <a:tailEnd type="triangle"/>
          </a:ln>
          <a:effectLst/>
        </p:spPr>
      </p:cxnSp>
      <p:sp>
        <p:nvSpPr>
          <p:cNvPr id="39" name="ZoneTexte 48"/>
          <p:cNvSpPr txBox="1">
            <a:spLocks noChangeArrowheads="1"/>
          </p:cNvSpPr>
          <p:nvPr/>
        </p:nvSpPr>
        <p:spPr bwMode="auto">
          <a:xfrm>
            <a:off x="0" y="6053003"/>
            <a:ext cx="12192000" cy="804997"/>
          </a:xfrm>
          <a:prstGeom prst="rect">
            <a:avLst/>
          </a:prstGeom>
          <a:solidFill>
            <a:schemeClr val="accent3">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fr-FR"/>
            </a:defPPr>
            <a:lvl1pPr algn="ctr">
              <a:defRPr sz="1800"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200" dirty="0">
                <a:solidFill>
                  <a:prstClr val="white"/>
                </a:solidFill>
              </a:rPr>
              <a:t>5 postes = </a:t>
            </a:r>
            <a:r>
              <a:rPr lang="fr-FR" sz="2200" dirty="0">
                <a:solidFill>
                  <a:srgbClr val="FFC000"/>
                </a:solidFill>
              </a:rPr>
              <a:t>bâtiment</a:t>
            </a:r>
            <a:r>
              <a:rPr lang="fr-FR" sz="2200" dirty="0">
                <a:solidFill>
                  <a:prstClr val="white"/>
                </a:solidFill>
              </a:rPr>
              <a:t> / </a:t>
            </a:r>
            <a:r>
              <a:rPr lang="fr-FR" sz="2200" dirty="0">
                <a:solidFill>
                  <a:srgbClr val="FFC000"/>
                </a:solidFill>
              </a:rPr>
              <a:t>stockage</a:t>
            </a:r>
            <a:r>
              <a:rPr lang="fr-FR" sz="2200" dirty="0">
                <a:solidFill>
                  <a:prstClr val="white"/>
                </a:solidFill>
              </a:rPr>
              <a:t> / </a:t>
            </a:r>
            <a:r>
              <a:rPr lang="fr-FR" sz="2200" dirty="0">
                <a:solidFill>
                  <a:srgbClr val="FFC000"/>
                </a:solidFill>
              </a:rPr>
              <a:t>pâturage</a:t>
            </a:r>
            <a:r>
              <a:rPr lang="fr-FR" sz="2200" dirty="0">
                <a:solidFill>
                  <a:prstClr val="white"/>
                </a:solidFill>
              </a:rPr>
              <a:t> / </a:t>
            </a:r>
            <a:r>
              <a:rPr lang="fr-FR" sz="2200" dirty="0">
                <a:solidFill>
                  <a:srgbClr val="FFC000"/>
                </a:solidFill>
              </a:rPr>
              <a:t>fertilisation</a:t>
            </a:r>
            <a:r>
              <a:rPr lang="fr-FR" sz="2200" dirty="0">
                <a:solidFill>
                  <a:prstClr val="white"/>
                </a:solidFill>
              </a:rPr>
              <a:t>/ </a:t>
            </a:r>
            <a:r>
              <a:rPr lang="fr-FR" sz="2200" dirty="0">
                <a:solidFill>
                  <a:srgbClr val="FFC000"/>
                </a:solidFill>
              </a:rPr>
              <a:t>sol</a:t>
            </a:r>
            <a:r>
              <a:rPr lang="fr-FR" sz="2200" dirty="0">
                <a:solidFill>
                  <a:prstClr val="white"/>
                </a:solidFill>
              </a:rPr>
              <a:t> </a:t>
            </a:r>
            <a:r>
              <a:rPr lang="fr-FR" b="0" dirty="0">
                <a:solidFill>
                  <a:prstClr val="white"/>
                </a:solidFill>
              </a:rPr>
              <a:t>(retournement des prairies, enfouissement des résidus de culture, lessivage de l’azote et retombée de l’ammoniac)</a:t>
            </a:r>
          </a:p>
        </p:txBody>
      </p:sp>
      <p:sp>
        <p:nvSpPr>
          <p:cNvPr id="2" name="Ellipse 1"/>
          <p:cNvSpPr/>
          <p:nvPr/>
        </p:nvSpPr>
        <p:spPr>
          <a:xfrm>
            <a:off x="1151673" y="3429000"/>
            <a:ext cx="1188557" cy="830997"/>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a:t>40 %</a:t>
            </a:r>
          </a:p>
        </p:txBody>
      </p:sp>
      <p:sp>
        <p:nvSpPr>
          <p:cNvPr id="4" name="ZoneTexte 3"/>
          <p:cNvSpPr txBox="1"/>
          <p:nvPr/>
        </p:nvSpPr>
        <p:spPr>
          <a:xfrm>
            <a:off x="74226" y="2828280"/>
            <a:ext cx="2448934" cy="830997"/>
          </a:xfrm>
          <a:prstGeom prst="rect">
            <a:avLst/>
          </a:prstGeom>
          <a:noFill/>
        </p:spPr>
        <p:txBody>
          <a:bodyPr wrap="square" rtlCol="0">
            <a:spAutoFit/>
          </a:bodyPr>
          <a:lstStyle/>
          <a:p>
            <a:r>
              <a:rPr lang="fr-FR" sz="2400" dirty="0">
                <a:solidFill>
                  <a:schemeClr val="accent6">
                    <a:lumMod val="75000"/>
                  </a:schemeClr>
                </a:solidFill>
              </a:rPr>
              <a:t>Gestion des  effluents</a:t>
            </a:r>
          </a:p>
        </p:txBody>
      </p:sp>
      <p:sp>
        <p:nvSpPr>
          <p:cNvPr id="52" name="Ellipse 51"/>
          <p:cNvSpPr/>
          <p:nvPr/>
        </p:nvSpPr>
        <p:spPr>
          <a:xfrm>
            <a:off x="10270021" y="2526331"/>
            <a:ext cx="1242381" cy="830997"/>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a:t>60 %</a:t>
            </a:r>
          </a:p>
        </p:txBody>
      </p:sp>
      <p:sp>
        <p:nvSpPr>
          <p:cNvPr id="53" name="ZoneTexte 52"/>
          <p:cNvSpPr txBox="1"/>
          <p:nvPr/>
        </p:nvSpPr>
        <p:spPr>
          <a:xfrm>
            <a:off x="9752093" y="1748299"/>
            <a:ext cx="2049365" cy="830997"/>
          </a:xfrm>
          <a:prstGeom prst="rect">
            <a:avLst/>
          </a:prstGeom>
          <a:noFill/>
        </p:spPr>
        <p:txBody>
          <a:bodyPr wrap="square" rtlCol="0">
            <a:spAutoFit/>
          </a:bodyPr>
          <a:lstStyle/>
          <a:p>
            <a:r>
              <a:rPr lang="fr-FR" sz="2400" dirty="0">
                <a:solidFill>
                  <a:schemeClr val="accent6">
                    <a:lumMod val="75000"/>
                  </a:schemeClr>
                </a:solidFill>
              </a:rPr>
              <a:t>Fertilisation azotée</a:t>
            </a:r>
          </a:p>
        </p:txBody>
      </p:sp>
      <p:pic>
        <p:nvPicPr>
          <p:cNvPr id="7" name="Image 6">
            <a:extLst>
              <a:ext uri="{FF2B5EF4-FFF2-40B4-BE49-F238E27FC236}">
                <a16:creationId xmlns:a16="http://schemas.microsoft.com/office/drawing/2014/main" id="{E4DCA409-E9D6-BF94-6410-942EAA01D34B}"/>
              </a:ext>
            </a:extLst>
          </p:cNvPr>
          <p:cNvPicPr>
            <a:picLocks noChangeAspect="1"/>
          </p:cNvPicPr>
          <p:nvPr/>
        </p:nvPicPr>
        <p:blipFill>
          <a:blip r:embed="rId10"/>
          <a:stretch>
            <a:fillRect/>
          </a:stretch>
        </p:blipFill>
        <p:spPr>
          <a:xfrm>
            <a:off x="78632" y="191726"/>
            <a:ext cx="613194" cy="519473"/>
          </a:xfrm>
          <a:prstGeom prst="rect">
            <a:avLst/>
          </a:prstGeom>
        </p:spPr>
      </p:pic>
      <p:sp>
        <p:nvSpPr>
          <p:cNvPr id="63" name="ZoneTexte 62">
            <a:extLst>
              <a:ext uri="{FF2B5EF4-FFF2-40B4-BE49-F238E27FC236}">
                <a16:creationId xmlns:a16="http://schemas.microsoft.com/office/drawing/2014/main" id="{A46A6343-D226-CEA9-A966-2F2BF222DE7A}"/>
              </a:ext>
            </a:extLst>
          </p:cNvPr>
          <p:cNvSpPr txBox="1"/>
          <p:nvPr/>
        </p:nvSpPr>
        <p:spPr>
          <a:xfrm>
            <a:off x="6754346" y="4942176"/>
            <a:ext cx="1358883" cy="461665"/>
          </a:xfrm>
          <a:prstGeom prst="rect">
            <a:avLst/>
          </a:prstGeom>
          <a:solidFill>
            <a:schemeClr val="bg1"/>
          </a:solidFill>
        </p:spPr>
        <p:txBody>
          <a:bodyPr wrap="square" rtlCol="0">
            <a:spAutoFit/>
          </a:bodyPr>
          <a:lstStyle/>
          <a:p>
            <a:r>
              <a:rPr lang="fr-FR" sz="1200" b="1" dirty="0">
                <a:solidFill>
                  <a:srgbClr val="4472C4">
                    <a:lumMod val="50000"/>
                  </a:srgbClr>
                </a:solidFill>
                <a:latin typeface="Calibri" panose="020F0502020204030204"/>
              </a:rPr>
              <a:t>Lessivage N</a:t>
            </a:r>
          </a:p>
          <a:p>
            <a:endParaRPr lang="fr-FR" sz="1200" b="1" dirty="0">
              <a:solidFill>
                <a:srgbClr val="4472C4">
                  <a:lumMod val="50000"/>
                </a:srgbClr>
              </a:solidFill>
              <a:latin typeface="Calibri" panose="020F0502020204030204"/>
            </a:endParaRPr>
          </a:p>
        </p:txBody>
      </p:sp>
      <p:cxnSp>
        <p:nvCxnSpPr>
          <p:cNvPr id="25" name="Connecteur droit avec flèche 24"/>
          <p:cNvCxnSpPr>
            <a:cxnSpLocks/>
          </p:cNvCxnSpPr>
          <p:nvPr/>
        </p:nvCxnSpPr>
        <p:spPr bwMode="auto">
          <a:xfrm flipH="1">
            <a:off x="4098022" y="2696412"/>
            <a:ext cx="3965965" cy="1246675"/>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sp>
        <p:nvSpPr>
          <p:cNvPr id="66" name="Rectangle 65">
            <a:extLst>
              <a:ext uri="{FF2B5EF4-FFF2-40B4-BE49-F238E27FC236}">
                <a16:creationId xmlns:a16="http://schemas.microsoft.com/office/drawing/2014/main" id="{09C50A5E-7B79-D836-3C08-B351305209CF}"/>
              </a:ext>
            </a:extLst>
          </p:cNvPr>
          <p:cNvSpPr/>
          <p:nvPr/>
        </p:nvSpPr>
        <p:spPr>
          <a:xfrm>
            <a:off x="3751183" y="4158763"/>
            <a:ext cx="514501" cy="3355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3469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re 1"/>
          <p:cNvSpPr txBox="1">
            <a:spLocks/>
          </p:cNvSpPr>
          <p:nvPr/>
        </p:nvSpPr>
        <p:spPr>
          <a:xfrm>
            <a:off x="767408" y="202170"/>
            <a:ext cx="7992888" cy="483892"/>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r>
              <a:rPr lang="fr-FR" dirty="0"/>
              <a:t>Les postes d’émissions de N</a:t>
            </a:r>
            <a:r>
              <a:rPr lang="fr-FR" baseline="-25000" dirty="0"/>
              <a:t>2</a:t>
            </a:r>
            <a:r>
              <a:rPr lang="fr-FR" dirty="0"/>
              <a:t>O</a:t>
            </a:r>
          </a:p>
        </p:txBody>
      </p:sp>
      <p:sp>
        <p:nvSpPr>
          <p:cNvPr id="2" name="ZoneTexte 1"/>
          <p:cNvSpPr txBox="1"/>
          <p:nvPr/>
        </p:nvSpPr>
        <p:spPr>
          <a:xfrm>
            <a:off x="1631504" y="908721"/>
            <a:ext cx="8928992" cy="5324535"/>
          </a:xfrm>
          <a:prstGeom prst="rect">
            <a:avLst/>
          </a:prstGeom>
          <a:noFill/>
        </p:spPr>
        <p:txBody>
          <a:bodyPr wrap="square" rtlCol="0">
            <a:spAutoFit/>
          </a:bodyPr>
          <a:lstStyle/>
          <a:p>
            <a:r>
              <a:rPr lang="fr-FR" sz="2000" b="1" dirty="0"/>
              <a:t>La gestion des effluents (40 %)</a:t>
            </a:r>
          </a:p>
          <a:p>
            <a:pPr marL="628650" lvl="1" indent="-171450">
              <a:buFontTx/>
              <a:buChar char="-"/>
            </a:pPr>
            <a:r>
              <a:rPr lang="fr-FR" sz="2000" dirty="0"/>
              <a:t>Calcul d’émissions basé sur la teneur en azote des effluents,  lié à des cycles aérobies et anaérobies (nitrification/dénitrification)</a:t>
            </a:r>
          </a:p>
          <a:p>
            <a:pPr marL="628650" lvl="1" indent="-171450">
              <a:buFontTx/>
              <a:buChar char="-"/>
            </a:pPr>
            <a:r>
              <a:rPr lang="fr-FR" sz="2000" dirty="0"/>
              <a:t>Prend en compte l’azote excrété = émissions en bâtiment, émissions liées au stockage/épandage des effluents,  émissions au pâturage (beaucoup plus faibles que le méthane).</a:t>
            </a:r>
          </a:p>
          <a:p>
            <a:pPr marL="628650" lvl="1" indent="-171450">
              <a:buFontTx/>
              <a:buChar char="-"/>
            </a:pPr>
            <a:r>
              <a:rPr lang="fr-FR" sz="2000" dirty="0"/>
              <a:t>Bâtiment : fonction du type de bâtiment, temps passé, type de déjection (fumier &gt; lisier), température de la saison</a:t>
            </a:r>
          </a:p>
          <a:p>
            <a:pPr marL="628650" lvl="1" indent="-171450">
              <a:buFontTx/>
              <a:buChar char="-"/>
            </a:pPr>
            <a:r>
              <a:rPr lang="fr-FR" sz="2000" dirty="0"/>
              <a:t>Stockage : fonction du type de stockage (couverture de fosse, stockage au champ, fumières…), temps de stockage, type et volume d’effluents, température</a:t>
            </a:r>
          </a:p>
          <a:p>
            <a:pPr marL="628650" lvl="1" indent="-171450">
              <a:buFontTx/>
              <a:buChar char="-"/>
            </a:pPr>
            <a:r>
              <a:rPr lang="fr-FR" sz="2000" dirty="0"/>
              <a:t>Épandage : fonction du type d’épandage, délai d’enfouissement/incorporation</a:t>
            </a:r>
          </a:p>
          <a:p>
            <a:pPr marL="628650" lvl="1" indent="-171450">
              <a:buFontTx/>
              <a:buChar char="-"/>
            </a:pPr>
            <a:r>
              <a:rPr lang="fr-FR" sz="2000" dirty="0"/>
              <a:t>Pâturage : azote excrété au pâturage, fonction du temps passé</a:t>
            </a:r>
          </a:p>
          <a:p>
            <a:pPr lvl="1"/>
            <a:endParaRPr lang="fr-FR" sz="2000" dirty="0"/>
          </a:p>
          <a:p>
            <a:r>
              <a:rPr lang="fr-FR" sz="2000" b="1" dirty="0"/>
              <a:t>La fertilisation azotée (60 %)</a:t>
            </a:r>
          </a:p>
          <a:p>
            <a:pPr lvl="1"/>
            <a:r>
              <a:rPr lang="fr-FR" sz="2000" dirty="0"/>
              <a:t>Émissions liées aux quantités d’azote organique et minéral apportées sur les cultures</a:t>
            </a:r>
          </a:p>
        </p:txBody>
      </p:sp>
      <p:pic>
        <p:nvPicPr>
          <p:cNvPr id="5" name="Image 4">
            <a:extLst>
              <a:ext uri="{FF2B5EF4-FFF2-40B4-BE49-F238E27FC236}">
                <a16:creationId xmlns:a16="http://schemas.microsoft.com/office/drawing/2014/main" id="{8AEBF6B9-8187-5159-274A-219718975C9B}"/>
              </a:ext>
            </a:extLst>
          </p:cNvPr>
          <p:cNvPicPr>
            <a:picLocks noChangeAspect="1"/>
          </p:cNvPicPr>
          <p:nvPr/>
        </p:nvPicPr>
        <p:blipFill>
          <a:blip r:embed="rId2"/>
          <a:stretch>
            <a:fillRect/>
          </a:stretch>
        </p:blipFill>
        <p:spPr>
          <a:xfrm>
            <a:off x="191344" y="272517"/>
            <a:ext cx="405116" cy="343198"/>
          </a:xfrm>
          <a:prstGeom prst="rect">
            <a:avLst/>
          </a:prstGeom>
        </p:spPr>
      </p:pic>
    </p:spTree>
    <p:extLst>
      <p:ext uri="{BB962C8B-B14F-4D97-AF65-F5344CB8AC3E}">
        <p14:creationId xmlns:p14="http://schemas.microsoft.com/office/powerpoint/2010/main" val="767698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txBox="1">
            <a:spLocks/>
          </p:cNvSpPr>
          <p:nvPr/>
        </p:nvSpPr>
        <p:spPr>
          <a:xfrm>
            <a:off x="767408" y="140365"/>
            <a:ext cx="10369152" cy="580292"/>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Les émissions de N</a:t>
            </a:r>
            <a:r>
              <a:rPr kumimoji="0" lang="fr-FR" sz="3200" b="1" i="0" u="none" strike="noStrike" kern="1200" cap="small" spc="0" normalizeH="0" baseline="-25000" noProof="0" dirty="0">
                <a:ln>
                  <a:noFill/>
                </a:ln>
                <a:solidFill>
                  <a:prstClr val="black"/>
                </a:solidFill>
                <a:effectLst/>
                <a:uLnTx/>
                <a:uFillTx/>
                <a:latin typeface="Verdana" panose="020B0604030504040204" pitchFamily="34" charset="0"/>
                <a:ea typeface="Verdana" panose="020B0604030504040204" pitchFamily="34" charset="0"/>
                <a:cs typeface="+mj-cs"/>
              </a:rPr>
              <a:t>2</a:t>
            </a: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O : cycle de l’azote</a:t>
            </a:r>
          </a:p>
        </p:txBody>
      </p:sp>
      <p:sp>
        <p:nvSpPr>
          <p:cNvPr id="8" name="ZoneTexte 7"/>
          <p:cNvSpPr txBox="1"/>
          <p:nvPr/>
        </p:nvSpPr>
        <p:spPr>
          <a:xfrm>
            <a:off x="6583565" y="1853244"/>
            <a:ext cx="5218845" cy="41857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prstClr val="black"/>
                </a:solidFill>
                <a:effectLst/>
                <a:uLnTx/>
                <a:uFillTx/>
                <a:latin typeface="Calibri"/>
                <a:ea typeface="+mn-ea"/>
                <a:cs typeface="+mn-cs"/>
              </a:rPr>
              <a:t>Transformation des produits azotés sur les terres agricoles </a:t>
            </a:r>
            <a:r>
              <a:rPr kumimoji="0" lang="fr-FR" sz="2000" b="1" i="0" u="none" strike="noStrike" kern="1200" cap="none" spc="0" normalizeH="0" baseline="0" noProof="0" dirty="0">
                <a:ln>
                  <a:noFill/>
                </a:ln>
                <a:solidFill>
                  <a:prstClr val="black"/>
                </a:solidFill>
                <a:effectLst/>
                <a:uLnTx/>
                <a:uFillTx/>
                <a:latin typeface="Calibri"/>
                <a:ea typeface="+mn-ea"/>
                <a:cs typeface="+mn-cs"/>
              </a:rPr>
              <a:t>(engrais minéraux de synthèse, fumiers, lisiers, résidus de récolte…)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1"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a:buChar char="Þ"/>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rPr>
              <a:t>des </a:t>
            </a:r>
            <a:r>
              <a:rPr kumimoji="0" lang="fr-FR" sz="2000" b="0" i="0" u="none" strike="noStrike" kern="1200" cap="none" spc="0" normalizeH="0" baseline="0" noProof="0" dirty="0">
                <a:ln>
                  <a:noFill/>
                </a:ln>
                <a:solidFill>
                  <a:srgbClr val="F79646">
                    <a:lumMod val="75000"/>
                  </a:srgbClr>
                </a:solidFill>
                <a:effectLst/>
                <a:uLnTx/>
                <a:uFillTx/>
                <a:latin typeface="Calibri"/>
                <a:ea typeface="+mn-ea"/>
                <a:cs typeface="+mn-cs"/>
              </a:rPr>
              <a:t>émissions directes </a:t>
            </a:r>
            <a:r>
              <a:rPr kumimoji="0" lang="fr-FR" sz="2000" b="0" i="0" u="none" strike="noStrike" kern="1200" cap="none" spc="0" normalizeH="0" baseline="0" noProof="0" dirty="0">
                <a:ln>
                  <a:noFill/>
                </a:ln>
                <a:solidFill>
                  <a:prstClr val="black"/>
                </a:solidFill>
                <a:effectLst/>
                <a:uLnTx/>
                <a:uFillTx/>
                <a:latin typeface="Calibri"/>
                <a:ea typeface="+mn-ea"/>
                <a:cs typeface="+mn-cs"/>
              </a:rPr>
              <a:t>après l’épandage de matière azotée au sol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a:buChar char="Þ"/>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rPr>
              <a:t>des </a:t>
            </a:r>
            <a:r>
              <a:rPr kumimoji="0" lang="fr-FR" sz="2000" b="0" i="0" u="none" strike="noStrike" kern="1200" cap="none" spc="0" normalizeH="0" baseline="0" noProof="0" dirty="0">
                <a:ln>
                  <a:noFill/>
                </a:ln>
                <a:solidFill>
                  <a:srgbClr val="F79646">
                    <a:lumMod val="75000"/>
                  </a:srgbClr>
                </a:solidFill>
                <a:effectLst/>
                <a:uLnTx/>
                <a:uFillTx/>
                <a:latin typeface="Calibri"/>
                <a:ea typeface="+mn-ea"/>
                <a:cs typeface="+mn-cs"/>
              </a:rPr>
              <a:t>émissions indirectes </a:t>
            </a:r>
            <a:r>
              <a:rPr kumimoji="0" lang="fr-FR" sz="2000" b="0" i="0" u="none" strike="noStrike" kern="1200" cap="none" spc="0" normalizeH="0" baseline="0" noProof="0" dirty="0">
                <a:ln>
                  <a:noFill/>
                </a:ln>
                <a:solidFill>
                  <a:prstClr val="black"/>
                </a:solidFill>
                <a:effectLst/>
                <a:uLnTx/>
                <a:uFillTx/>
                <a:latin typeface="Calibri"/>
                <a:ea typeface="+mn-ea"/>
                <a:cs typeface="+mn-cs"/>
              </a:rPr>
              <a:t>qui impliquent plusieurs bactéries spécifiques du sol qui dégradent et transforment les substances azotées en nitrates, diazote et protoxyde d’azote (processus de nitrification/dénitrification)</a:t>
            </a:r>
          </a:p>
        </p:txBody>
      </p:sp>
      <p:pic>
        <p:nvPicPr>
          <p:cNvPr id="4098" name="Picture 2" descr="Choix de la forme d&amp;#39;engra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543" y="1895645"/>
            <a:ext cx="5855457" cy="4872919"/>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p:cNvSpPr txBox="1"/>
          <p:nvPr/>
        </p:nvSpPr>
        <p:spPr>
          <a:xfrm>
            <a:off x="767408" y="848311"/>
            <a:ext cx="1015312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600" b="1" i="0" u="none" strike="noStrike" kern="1200" cap="none" spc="0" normalizeH="0" baseline="0" noProof="0" dirty="0">
                <a:ln>
                  <a:noFill/>
                </a:ln>
                <a:solidFill>
                  <a:srgbClr val="F79646">
                    <a:lumMod val="75000"/>
                  </a:srgbClr>
                </a:solidFill>
                <a:effectLst/>
                <a:uLnTx/>
                <a:uFillTx/>
                <a:latin typeface="Calibri"/>
                <a:ea typeface="+mn-ea"/>
                <a:cs typeface="+mn-cs"/>
              </a:rPr>
              <a:t>83 % des émissions de N</a:t>
            </a:r>
            <a:r>
              <a:rPr kumimoji="0" lang="fr-FR" sz="2600" b="1" i="0" u="none" strike="noStrike" kern="1200" cap="none" spc="0" normalizeH="0" baseline="-25000" noProof="0" dirty="0">
                <a:ln>
                  <a:noFill/>
                </a:ln>
                <a:solidFill>
                  <a:srgbClr val="F79646">
                    <a:lumMod val="75000"/>
                  </a:srgbClr>
                </a:solidFill>
                <a:effectLst/>
                <a:uLnTx/>
                <a:uFillTx/>
                <a:latin typeface="Calibri"/>
                <a:ea typeface="+mn-ea"/>
                <a:cs typeface="+mn-cs"/>
              </a:rPr>
              <a:t>2</a:t>
            </a:r>
            <a:r>
              <a:rPr kumimoji="0" lang="fr-FR" sz="2600" b="1" i="0" u="none" strike="noStrike" kern="1200" cap="none" spc="0" normalizeH="0" baseline="0" noProof="0" dirty="0">
                <a:ln>
                  <a:noFill/>
                </a:ln>
                <a:solidFill>
                  <a:srgbClr val="F79646">
                    <a:lumMod val="75000"/>
                  </a:srgbClr>
                </a:solidFill>
                <a:effectLst/>
                <a:uLnTx/>
                <a:uFillTx/>
                <a:latin typeface="Calibri"/>
                <a:ea typeface="+mn-ea"/>
                <a:cs typeface="+mn-cs"/>
              </a:rPr>
              <a:t>O mondiales sont issues de l’agriculture</a:t>
            </a:r>
          </a:p>
        </p:txBody>
      </p:sp>
      <p:sp>
        <p:nvSpPr>
          <p:cNvPr id="10" name="ZoneTexte 9"/>
          <p:cNvSpPr txBox="1"/>
          <p:nvPr/>
        </p:nvSpPr>
        <p:spPr>
          <a:xfrm>
            <a:off x="374931" y="1853244"/>
            <a:ext cx="2016224"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i="1" u="sng" strike="noStrike" kern="1200" cap="none" spc="0" normalizeH="0" baseline="0" noProof="0" dirty="0">
                <a:ln>
                  <a:noFill/>
                </a:ln>
                <a:solidFill>
                  <a:srgbClr val="C00000"/>
                </a:solidFill>
                <a:effectLst/>
                <a:uLnTx/>
                <a:uFillTx/>
                <a:latin typeface="Calibri"/>
                <a:ea typeface="+mn-ea"/>
                <a:cs typeface="+mn-cs"/>
              </a:rPr>
              <a:t>Cycle de l’azote</a:t>
            </a:r>
          </a:p>
        </p:txBody>
      </p:sp>
      <p:sp>
        <p:nvSpPr>
          <p:cNvPr id="2" name="Rectangle à coins arrondis 1"/>
          <p:cNvSpPr/>
          <p:nvPr/>
        </p:nvSpPr>
        <p:spPr>
          <a:xfrm rot="16200000">
            <a:off x="5146701" y="3537012"/>
            <a:ext cx="1008112" cy="21602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solidFill>
                <a:effectLst/>
                <a:uLnTx/>
                <a:uFillTx/>
                <a:latin typeface="Calibri"/>
                <a:ea typeface="+mn-ea"/>
                <a:cs typeface="+mn-cs"/>
              </a:rPr>
              <a:t>dénitrification</a:t>
            </a:r>
          </a:p>
        </p:txBody>
      </p:sp>
      <p:sp>
        <p:nvSpPr>
          <p:cNvPr id="3" name="Rectangle à coins arrondis 2"/>
          <p:cNvSpPr/>
          <p:nvPr/>
        </p:nvSpPr>
        <p:spPr>
          <a:xfrm>
            <a:off x="1339921" y="2932648"/>
            <a:ext cx="1214492" cy="280328"/>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Calibri"/>
                <a:ea typeface="+mn-ea"/>
                <a:cs typeface="+mn-cs"/>
              </a:rPr>
              <a:t>volatilisation</a:t>
            </a:r>
          </a:p>
        </p:txBody>
      </p:sp>
      <p:sp>
        <p:nvSpPr>
          <p:cNvPr id="11" name="Rectangle à coins arrondis 10"/>
          <p:cNvSpPr/>
          <p:nvPr/>
        </p:nvSpPr>
        <p:spPr>
          <a:xfrm>
            <a:off x="4271159" y="5849311"/>
            <a:ext cx="1080120" cy="28803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prstClr val="black"/>
                </a:solidFill>
                <a:latin typeface="Calibri"/>
              </a:rPr>
              <a:t>lixiviation</a:t>
            </a:r>
          </a:p>
        </p:txBody>
      </p:sp>
      <p:sp>
        <p:nvSpPr>
          <p:cNvPr id="12" name="Rectangle à coins arrondis 11"/>
          <p:cNvSpPr/>
          <p:nvPr/>
        </p:nvSpPr>
        <p:spPr>
          <a:xfrm rot="16200000">
            <a:off x="4809386" y="3362973"/>
            <a:ext cx="1396752" cy="33569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prstClr val="black"/>
                </a:solidFill>
                <a:latin typeface="Calibri"/>
              </a:rPr>
              <a:t>dénitrification</a:t>
            </a:r>
          </a:p>
        </p:txBody>
      </p:sp>
      <p:sp>
        <p:nvSpPr>
          <p:cNvPr id="13" name="Rectangle à coins arrondis 12"/>
          <p:cNvSpPr/>
          <p:nvPr/>
        </p:nvSpPr>
        <p:spPr>
          <a:xfrm>
            <a:off x="3124229" y="5086647"/>
            <a:ext cx="1296144" cy="28803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prstClr val="black"/>
                </a:solidFill>
                <a:latin typeface="Calibri"/>
              </a:rPr>
              <a:t>nitrification</a:t>
            </a:r>
          </a:p>
        </p:txBody>
      </p:sp>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4015486" y="3108196"/>
            <a:ext cx="249757" cy="1160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Image 5">
            <a:extLst>
              <a:ext uri="{FF2B5EF4-FFF2-40B4-BE49-F238E27FC236}">
                <a16:creationId xmlns:a16="http://schemas.microsoft.com/office/drawing/2014/main" id="{5414DCBB-1A36-B85B-0740-2CD77BC3D4F7}"/>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17290087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9416" y="78351"/>
            <a:ext cx="12563236" cy="745250"/>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Les postes d’émissions de CO</a:t>
            </a:r>
            <a:r>
              <a:rPr lang="fr-FR" sz="3200" b="1" cap="small" baseline="-25000" dirty="0">
                <a:solidFill>
                  <a:prstClr val="black"/>
                </a:solidFill>
                <a:latin typeface="Verdana" panose="020B0604030504040204" pitchFamily="34" charset="0"/>
                <a:ea typeface="Verdana" panose="020B0604030504040204" pitchFamily="34" charset="0"/>
              </a:rPr>
              <a:t>2</a:t>
            </a:r>
          </a:p>
        </p:txBody>
      </p:sp>
      <p:cxnSp>
        <p:nvCxnSpPr>
          <p:cNvPr id="21" name="Connecteur droit avec flèche 20"/>
          <p:cNvCxnSpPr>
            <a:cxnSpLocks/>
          </p:cNvCxnSpPr>
          <p:nvPr/>
        </p:nvCxnSpPr>
        <p:spPr bwMode="auto">
          <a:xfrm>
            <a:off x="5825636" y="2856088"/>
            <a:ext cx="3582732" cy="0"/>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sp>
        <p:nvSpPr>
          <p:cNvPr id="61" name="ZoneTexte 60"/>
          <p:cNvSpPr txBox="1"/>
          <p:nvPr/>
        </p:nvSpPr>
        <p:spPr>
          <a:xfrm>
            <a:off x="8102639" y="1562638"/>
            <a:ext cx="309128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Paillage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Robot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Racleur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Salle de traite</a:t>
            </a:r>
          </a:p>
        </p:txBody>
      </p:sp>
      <p:sp>
        <p:nvSpPr>
          <p:cNvPr id="62" name="ZoneTexte 61"/>
          <p:cNvSpPr txBox="1"/>
          <p:nvPr/>
        </p:nvSpPr>
        <p:spPr>
          <a:xfrm>
            <a:off x="10158743" y="3497044"/>
            <a:ext cx="3091280"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Eclairage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Chauffage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Ventilation</a:t>
            </a:r>
          </a:p>
        </p:txBody>
      </p:sp>
      <p:sp>
        <p:nvSpPr>
          <p:cNvPr id="63" name="ZoneTexte 62"/>
          <p:cNvSpPr txBox="1"/>
          <p:nvPr/>
        </p:nvSpPr>
        <p:spPr>
          <a:xfrm>
            <a:off x="5968574" y="4216284"/>
            <a:ext cx="3091280"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Alimentation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Transport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Conservation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des fourrages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(séchoir, silo…)</a:t>
            </a:r>
          </a:p>
        </p:txBody>
      </p:sp>
      <p:pic>
        <p:nvPicPr>
          <p:cNvPr id="66" name="Image 6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58610" y="4329537"/>
            <a:ext cx="2051861" cy="1310720"/>
          </a:xfrm>
          <a:prstGeom prst="rect">
            <a:avLst/>
          </a:prstGeom>
        </p:spPr>
      </p:pic>
      <p:pic>
        <p:nvPicPr>
          <p:cNvPr id="67" name="Image 6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633965" y="1383545"/>
            <a:ext cx="1633508" cy="1456085"/>
          </a:xfrm>
          <a:prstGeom prst="rect">
            <a:avLst/>
          </a:prstGeom>
        </p:spPr>
      </p:pic>
      <p:pic>
        <p:nvPicPr>
          <p:cNvPr id="68" name="Image 6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718797" y="1409434"/>
            <a:ext cx="2225720" cy="1494691"/>
          </a:xfrm>
          <a:prstGeom prst="rect">
            <a:avLst/>
          </a:prstGeom>
        </p:spPr>
      </p:pic>
      <p:pic>
        <p:nvPicPr>
          <p:cNvPr id="70" name="Image 69"/>
          <p:cNvPicPr>
            <a:picLocks noChangeAspect="1"/>
          </p:cNvPicPr>
          <p:nvPr/>
        </p:nvPicPr>
        <p:blipFill>
          <a:blip r:embed="rId6"/>
          <a:stretch>
            <a:fillRect/>
          </a:stretch>
        </p:blipFill>
        <p:spPr>
          <a:xfrm>
            <a:off x="6776011" y="1369236"/>
            <a:ext cx="985613" cy="1398193"/>
          </a:xfrm>
          <a:prstGeom prst="rect">
            <a:avLst/>
          </a:prstGeom>
        </p:spPr>
      </p:pic>
      <p:pic>
        <p:nvPicPr>
          <p:cNvPr id="71" name="Image 70"/>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13780" y="3024798"/>
            <a:ext cx="865996" cy="1228504"/>
          </a:xfrm>
          <a:prstGeom prst="rect">
            <a:avLst/>
          </a:prstGeom>
        </p:spPr>
      </p:pic>
      <p:pic>
        <p:nvPicPr>
          <p:cNvPr id="72" name="Image 71"/>
          <p:cNvPicPr>
            <a:picLocks noChangeAspect="1"/>
          </p:cNvPicPr>
          <p:nvPr/>
        </p:nvPicPr>
        <p:blipFill>
          <a:blip r:embed="rId6"/>
          <a:stretch>
            <a:fillRect/>
          </a:stretch>
        </p:blipFill>
        <p:spPr>
          <a:xfrm>
            <a:off x="8930818" y="2763468"/>
            <a:ext cx="985613" cy="1398193"/>
          </a:xfrm>
          <a:prstGeom prst="rect">
            <a:avLst/>
          </a:prstGeom>
        </p:spPr>
      </p:pic>
      <p:cxnSp>
        <p:nvCxnSpPr>
          <p:cNvPr id="22" name="Connecteur droit avec flèche 21"/>
          <p:cNvCxnSpPr/>
          <p:nvPr/>
        </p:nvCxnSpPr>
        <p:spPr bwMode="auto">
          <a:xfrm flipH="1">
            <a:off x="9360156" y="3027757"/>
            <a:ext cx="1064900" cy="1299179"/>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cxnSp>
        <p:nvCxnSpPr>
          <p:cNvPr id="23" name="Connecteur droit avec flèche 22"/>
          <p:cNvCxnSpPr>
            <a:cxnSpLocks/>
          </p:cNvCxnSpPr>
          <p:nvPr/>
        </p:nvCxnSpPr>
        <p:spPr bwMode="auto">
          <a:xfrm>
            <a:off x="5530417" y="2920054"/>
            <a:ext cx="2380895" cy="1785290"/>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pic>
        <p:nvPicPr>
          <p:cNvPr id="73" name="Image 7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011758" y="3240225"/>
            <a:ext cx="835801" cy="1196580"/>
          </a:xfrm>
          <a:prstGeom prst="rect">
            <a:avLst/>
          </a:prstGeom>
        </p:spPr>
      </p:pic>
      <p:sp>
        <p:nvSpPr>
          <p:cNvPr id="64" name="ZoneTexte 63"/>
          <p:cNvSpPr txBox="1"/>
          <p:nvPr/>
        </p:nvSpPr>
        <p:spPr>
          <a:xfrm>
            <a:off x="3837642" y="3117004"/>
            <a:ext cx="1632268" cy="11695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Travail du sol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Traitement des cultures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Récoltes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Irrigation</a:t>
            </a:r>
          </a:p>
        </p:txBody>
      </p:sp>
      <p:cxnSp>
        <p:nvCxnSpPr>
          <p:cNvPr id="24" name="Connecteur droit avec flèche 23"/>
          <p:cNvCxnSpPr>
            <a:cxnSpLocks/>
          </p:cNvCxnSpPr>
          <p:nvPr/>
        </p:nvCxnSpPr>
        <p:spPr bwMode="auto">
          <a:xfrm flipH="1">
            <a:off x="4918208" y="2929179"/>
            <a:ext cx="360857" cy="1545203"/>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pic>
        <p:nvPicPr>
          <p:cNvPr id="75" name="Image 74"/>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802481" y="4519006"/>
            <a:ext cx="1944716" cy="1090565"/>
          </a:xfrm>
          <a:prstGeom prst="rect">
            <a:avLst/>
          </a:prstGeom>
        </p:spPr>
      </p:pic>
      <p:sp>
        <p:nvSpPr>
          <p:cNvPr id="25" name="ZoneTexte 48"/>
          <p:cNvSpPr txBox="1">
            <a:spLocks noChangeArrowheads="1"/>
          </p:cNvSpPr>
          <p:nvPr/>
        </p:nvSpPr>
        <p:spPr bwMode="auto">
          <a:xfrm>
            <a:off x="0" y="6215203"/>
            <a:ext cx="12192000" cy="642797"/>
          </a:xfrm>
          <a:prstGeom prst="rect">
            <a:avLst/>
          </a:prstGeom>
          <a:solidFill>
            <a:schemeClr val="accent3">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fr-FR"/>
            </a:defPPr>
            <a:lvl1pPr algn="ctr">
              <a:defRPr sz="2200" b="1">
                <a:solidFill>
                  <a:prstClr val="white"/>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dirty="0"/>
              <a:t>5 postes principaux = </a:t>
            </a:r>
            <a:r>
              <a:rPr lang="fr-FR" dirty="0">
                <a:solidFill>
                  <a:srgbClr val="FFC000"/>
                </a:solidFill>
              </a:rPr>
              <a:t>carburants</a:t>
            </a:r>
            <a:r>
              <a:rPr lang="fr-FR" dirty="0"/>
              <a:t> / </a:t>
            </a:r>
            <a:r>
              <a:rPr lang="fr-FR" dirty="0">
                <a:solidFill>
                  <a:srgbClr val="FFC000"/>
                </a:solidFill>
              </a:rPr>
              <a:t>électricité</a:t>
            </a:r>
            <a:r>
              <a:rPr lang="fr-FR" dirty="0"/>
              <a:t> / </a:t>
            </a:r>
            <a:r>
              <a:rPr lang="fr-FR" dirty="0">
                <a:solidFill>
                  <a:srgbClr val="FFC000"/>
                </a:solidFill>
              </a:rPr>
              <a:t>engrais minéraux </a:t>
            </a:r>
            <a:r>
              <a:rPr lang="fr-FR" dirty="0"/>
              <a:t>/ </a:t>
            </a:r>
            <a:r>
              <a:rPr lang="fr-FR" dirty="0">
                <a:solidFill>
                  <a:srgbClr val="FFC000"/>
                </a:solidFill>
              </a:rPr>
              <a:t>aliments</a:t>
            </a:r>
            <a:r>
              <a:rPr lang="fr-FR" dirty="0"/>
              <a:t> (concentrés et fourrages) / </a:t>
            </a:r>
            <a:r>
              <a:rPr lang="fr-FR" dirty="0">
                <a:solidFill>
                  <a:srgbClr val="FFC000"/>
                </a:solidFill>
              </a:rPr>
              <a:t>paille litière</a:t>
            </a:r>
          </a:p>
        </p:txBody>
      </p:sp>
      <p:sp>
        <p:nvSpPr>
          <p:cNvPr id="3" name="Rectangle à coins arrondis 2"/>
          <p:cNvSpPr/>
          <p:nvPr/>
        </p:nvSpPr>
        <p:spPr>
          <a:xfrm>
            <a:off x="3575720" y="1133220"/>
            <a:ext cx="8122736" cy="4712351"/>
          </a:xfrm>
          <a:prstGeom prst="round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a:ln>
                <a:noFill/>
              </a:ln>
              <a:solidFill>
                <a:prstClr val="black"/>
              </a:solidFill>
              <a:effectLst/>
              <a:uLnTx/>
              <a:uFillTx/>
              <a:latin typeface="Calibri"/>
              <a:ea typeface="+mn-ea"/>
              <a:cs typeface="+mn-cs"/>
            </a:endParaRPr>
          </a:p>
        </p:txBody>
      </p:sp>
      <p:pic>
        <p:nvPicPr>
          <p:cNvPr id="69" name="Image 68"/>
          <p:cNvPicPr>
            <a:picLocks noChangeAspect="1"/>
          </p:cNvPicPr>
          <p:nvPr/>
        </p:nvPicPr>
        <p:blipFill>
          <a:blip r:embed="rId9">
            <a:extLst>
              <a:ext uri="{BEBA8EAE-BF5A-486C-A8C5-ECC9F3942E4B}">
                <a14:imgProps xmlns:a14="http://schemas.microsoft.com/office/drawing/2010/main">
                  <a14:imgLayer r:embed="rId10">
                    <a14:imgEffect>
                      <a14:brightnessContrast bright="20000" contrast="-40000"/>
                    </a14:imgEffect>
                  </a14:imgLayer>
                </a14:imgProps>
              </a:ext>
            </a:extLst>
          </a:blip>
          <a:stretch>
            <a:fillRect/>
          </a:stretch>
        </p:blipFill>
        <p:spPr>
          <a:xfrm>
            <a:off x="540913" y="1041903"/>
            <a:ext cx="2116809" cy="2491660"/>
          </a:xfrm>
          <a:prstGeom prst="rect">
            <a:avLst/>
          </a:prstGeom>
        </p:spPr>
      </p:pic>
      <p:sp>
        <p:nvSpPr>
          <p:cNvPr id="4" name="ZoneTexte 3"/>
          <p:cNvSpPr txBox="1"/>
          <p:nvPr/>
        </p:nvSpPr>
        <p:spPr>
          <a:xfrm>
            <a:off x="1493840" y="3879963"/>
            <a:ext cx="10355444" cy="21544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900" b="0" i="0" u="none" strike="noStrike" kern="1200" cap="none" spc="0" normalizeH="0" baseline="0" noProof="0" dirty="0">
                <a:ln>
                  <a:noFill/>
                </a:ln>
                <a:solidFill>
                  <a:schemeClr val="accent6">
                    <a:lumMod val="75000"/>
                  </a:schemeClr>
                </a:solidFill>
                <a:effectLst/>
                <a:uLnTx/>
                <a:uFillTx/>
                <a:latin typeface="Calibri"/>
                <a:ea typeface="+mn-ea"/>
                <a:cs typeface="+mn-cs"/>
              </a:rPr>
              <a:t>Énergies directes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900" b="0" i="0" u="none" strike="noStrike" kern="1200" cap="none" spc="0" normalizeH="0" baseline="0" noProof="0" dirty="0">
                <a:ln>
                  <a:noFill/>
                </a:ln>
                <a:solidFill>
                  <a:schemeClr val="accent6">
                    <a:lumMod val="75000"/>
                  </a:schemeClr>
                </a:solidFill>
                <a:effectLst/>
                <a:uLnTx/>
                <a:uFillTx/>
                <a:latin typeface="Calibri"/>
                <a:ea typeface="+mn-ea"/>
                <a:cs typeface="+mn-cs"/>
              </a:rPr>
              <a:t>=&gt; carburant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000" dirty="0">
              <a:solidFill>
                <a:prstClr val="black"/>
              </a:solidFill>
              <a:latin typeface="Calibri"/>
            </a:endParaRPr>
          </a:p>
          <a:p>
            <a:r>
              <a:rPr lang="fr-FR" sz="1900" dirty="0">
                <a:solidFill>
                  <a:schemeClr val="accent6">
                    <a:lumMod val="75000"/>
                  </a:schemeClr>
                </a:solidFill>
                <a:latin typeface="Calibri"/>
              </a:rPr>
              <a:t>Énergies indirectes</a:t>
            </a:r>
          </a:p>
          <a:p>
            <a:r>
              <a:rPr lang="fr-FR" sz="1900" dirty="0">
                <a:solidFill>
                  <a:schemeClr val="accent6">
                    <a:lumMod val="75000"/>
                  </a:schemeClr>
                </a:solidFill>
                <a:latin typeface="Calibri"/>
              </a:rPr>
              <a:t>=&gt; fabrication/transport </a:t>
            </a:r>
          </a:p>
          <a:p>
            <a:r>
              <a:rPr lang="fr-FR" sz="1900" dirty="0">
                <a:solidFill>
                  <a:schemeClr val="accent6">
                    <a:lumMod val="75000"/>
                  </a:schemeClr>
                </a:solidFill>
                <a:latin typeface="Calibri"/>
              </a:rPr>
              <a:t>des intrants (aliments, </a:t>
            </a:r>
          </a:p>
          <a:p>
            <a:r>
              <a:rPr lang="fr-FR" sz="1900" dirty="0">
                <a:solidFill>
                  <a:schemeClr val="accent6">
                    <a:lumMod val="75000"/>
                  </a:schemeClr>
                </a:solidFill>
                <a:latin typeface="Calibri"/>
              </a:rPr>
              <a:t>engrais, paille…)</a:t>
            </a:r>
          </a:p>
        </p:txBody>
      </p:sp>
      <p:pic>
        <p:nvPicPr>
          <p:cNvPr id="6" name="Image 5">
            <a:extLst>
              <a:ext uri="{FF2B5EF4-FFF2-40B4-BE49-F238E27FC236}">
                <a16:creationId xmlns:a16="http://schemas.microsoft.com/office/drawing/2014/main" id="{72D07DD6-5110-C1B4-EE08-27B75EE14891}"/>
              </a:ext>
            </a:extLst>
          </p:cNvPr>
          <p:cNvPicPr>
            <a:picLocks noChangeAspect="1"/>
          </p:cNvPicPr>
          <p:nvPr/>
        </p:nvPicPr>
        <p:blipFill>
          <a:blip r:embed="rId11"/>
          <a:stretch>
            <a:fillRect/>
          </a:stretch>
        </p:blipFill>
        <p:spPr>
          <a:xfrm>
            <a:off x="106563" y="243162"/>
            <a:ext cx="593955" cy="503175"/>
          </a:xfrm>
          <a:prstGeom prst="rect">
            <a:avLst/>
          </a:prstGeom>
        </p:spPr>
      </p:pic>
      <p:sp>
        <p:nvSpPr>
          <p:cNvPr id="13" name="Ellipse 12">
            <a:extLst>
              <a:ext uri="{FF2B5EF4-FFF2-40B4-BE49-F238E27FC236}">
                <a16:creationId xmlns:a16="http://schemas.microsoft.com/office/drawing/2014/main" id="{C89BF062-B345-905C-9424-26F4CBF828EE}"/>
              </a:ext>
            </a:extLst>
          </p:cNvPr>
          <p:cNvSpPr/>
          <p:nvPr/>
        </p:nvSpPr>
        <p:spPr>
          <a:xfrm>
            <a:off x="306455" y="3771578"/>
            <a:ext cx="1188557" cy="830997"/>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a:t>30 %</a:t>
            </a:r>
          </a:p>
        </p:txBody>
      </p:sp>
      <p:sp>
        <p:nvSpPr>
          <p:cNvPr id="16" name="Flèche vers le bas 15"/>
          <p:cNvSpPr/>
          <p:nvPr/>
        </p:nvSpPr>
        <p:spPr bwMode="auto">
          <a:xfrm rot="16912252">
            <a:off x="2628848" y="779843"/>
            <a:ext cx="583062" cy="1362967"/>
          </a:xfrm>
          <a:prstGeom prst="downArrow">
            <a:avLst>
              <a:gd name="adj1" fmla="val 50000"/>
              <a:gd name="adj2" fmla="val 51428"/>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2308" tIns="32400" rIns="62308" bIns="32400" numCol="1" rtlCol="0" anchor="t" anchorCtr="0" compatLnSpc="1">
            <a:prstTxWarp prst="textNoShape">
              <a:avLst/>
            </a:prstTxWarp>
            <a:spAutoFit/>
          </a:bodyPr>
          <a:lstStyle/>
          <a:p>
            <a:pPr marL="0" marR="0" lvl="0" indent="0" algn="l" defTabSz="633062" rtl="0" eaLnBrk="1" fontAlgn="auto" latinLnBrk="0" hangingPunct="1">
              <a:lnSpc>
                <a:spcPct val="100000"/>
              </a:lnSpc>
              <a:spcBef>
                <a:spcPts val="0"/>
              </a:spcBef>
              <a:spcAft>
                <a:spcPts val="0"/>
              </a:spcAft>
              <a:buClrTx/>
              <a:buSzTx/>
              <a:buFontTx/>
              <a:buNone/>
              <a:tabLst/>
              <a:defRPr/>
            </a:pPr>
            <a:endParaRPr kumimoji="0" lang="fr-FR" sz="1385" b="0" i="0" u="none" strike="noStrike" kern="1200" cap="none" spc="0" normalizeH="0" baseline="0" noProof="0">
              <a:ln>
                <a:noFill/>
              </a:ln>
              <a:solidFill>
                <a:prstClr val="black"/>
              </a:solidFill>
              <a:effectLst/>
              <a:uLnTx/>
              <a:uFillTx/>
              <a:latin typeface="Verdana" pitchFamily="34" charset="0"/>
              <a:ea typeface="+mn-ea"/>
              <a:cs typeface="+mn-cs"/>
            </a:endParaRPr>
          </a:p>
        </p:txBody>
      </p:sp>
      <p:sp>
        <p:nvSpPr>
          <p:cNvPr id="14" name="Ellipse 13">
            <a:extLst>
              <a:ext uri="{FF2B5EF4-FFF2-40B4-BE49-F238E27FC236}">
                <a16:creationId xmlns:a16="http://schemas.microsoft.com/office/drawing/2014/main" id="{AC62015C-0574-F0BF-DC3B-16E248A08419}"/>
              </a:ext>
            </a:extLst>
          </p:cNvPr>
          <p:cNvSpPr/>
          <p:nvPr/>
        </p:nvSpPr>
        <p:spPr>
          <a:xfrm>
            <a:off x="319502" y="4700419"/>
            <a:ext cx="1188557" cy="830997"/>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600" b="1" dirty="0"/>
              <a:t>70 %</a:t>
            </a:r>
          </a:p>
        </p:txBody>
      </p:sp>
    </p:spTree>
    <p:extLst>
      <p:ext uri="{BB962C8B-B14F-4D97-AF65-F5344CB8AC3E}">
        <p14:creationId xmlns:p14="http://schemas.microsoft.com/office/powerpoint/2010/main" val="338348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63552" y="1452384"/>
            <a:ext cx="7992888" cy="914400"/>
          </a:xfrm>
          <a:prstGeom prst="rect">
            <a:avLst/>
          </a:prstGeom>
          <a:solidFill>
            <a:srgbClr val="7030A0"/>
          </a:solidFill>
          <a:effectLst/>
        </p:spPr>
        <p:style>
          <a:lnRef idx="1">
            <a:schemeClr val="accent4"/>
          </a:lnRef>
          <a:fillRef idx="3">
            <a:schemeClr val="accent4"/>
          </a:fillRef>
          <a:effectRef idx="2">
            <a:schemeClr val="accent4"/>
          </a:effectRef>
          <a:fontRef idx="minor">
            <a:schemeClr val="lt1"/>
          </a:fontRef>
        </p:style>
        <p:txBody>
          <a:bodyPr rtlCol="0" anchor="ctr"/>
          <a:lstStyle/>
          <a:p>
            <a:pPr algn="ctr"/>
            <a:r>
              <a:rPr lang="fr-FR" dirty="0">
                <a:latin typeface="Arial" panose="020B0604020202020204" pitchFamily="34" charset="0"/>
                <a:cs typeface="Arial" panose="020B0604020202020204" pitchFamily="34" charset="0"/>
              </a:rPr>
              <a:t>        Quelles sont les sources de compensation du carbone ? </a:t>
            </a:r>
          </a:p>
        </p:txBody>
      </p:sp>
      <p:sp>
        <p:nvSpPr>
          <p:cNvPr id="5" name="Ellipse 4"/>
          <p:cNvSpPr/>
          <p:nvPr/>
        </p:nvSpPr>
        <p:spPr>
          <a:xfrm>
            <a:off x="1703512" y="1249377"/>
            <a:ext cx="1152128" cy="1093232"/>
          </a:xfrm>
          <a:prstGeom prst="ellipse">
            <a:avLst/>
          </a:prstGeom>
          <a:solidFill>
            <a:schemeClr val="bg1"/>
          </a:solidFill>
          <a:ln>
            <a:solidFill>
              <a:schemeClr val="accent4">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6" name="Picture 2" descr="How to Draw Clouds - Really Easy Drawing Tutori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64004" y="1032168"/>
            <a:ext cx="1191636" cy="1188132"/>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2013317" y="1442224"/>
            <a:ext cx="532518" cy="369332"/>
          </a:xfrm>
          <a:prstGeom prst="rect">
            <a:avLst/>
          </a:prstGeom>
          <a:noFill/>
        </p:spPr>
        <p:txBody>
          <a:bodyPr wrap="none" rtlCol="0">
            <a:spAutoFit/>
          </a:bodyPr>
          <a:lstStyle/>
          <a:p>
            <a:r>
              <a:rPr lang="fr-FR" dirty="0">
                <a:latin typeface="Bauhaus 93" panose="04030905020B02020C02" pitchFamily="82" charset="0"/>
              </a:rPr>
              <a:t>GES</a:t>
            </a:r>
          </a:p>
        </p:txBody>
      </p:sp>
      <p:sp>
        <p:nvSpPr>
          <p:cNvPr id="9" name="Titre 1"/>
          <p:cNvSpPr txBox="1">
            <a:spLocks/>
          </p:cNvSpPr>
          <p:nvPr/>
        </p:nvSpPr>
        <p:spPr bwMode="auto">
          <a:xfrm>
            <a:off x="695400" y="237215"/>
            <a:ext cx="11305256" cy="756999"/>
          </a:xfrm>
          <a:prstGeom prst="rect">
            <a:avLst/>
          </a:prstGeom>
          <a:noFill/>
          <a:ln w="9525">
            <a:noFill/>
            <a:miter lim="800000"/>
            <a:headEnd/>
            <a:tailEnd/>
          </a:ln>
          <a:effectLst/>
        </p:spPr>
        <p:txBody>
          <a:bodyPr vert="horz" wrap="square" lIns="91440" tIns="45720" rIns="91440" bIns="45720" rtlCol="0" anchor="ctr">
            <a:noAutofit/>
          </a:bodyPr>
          <a:lstStyle>
            <a:lvl1pPr>
              <a:lnSpc>
                <a:spcPct val="90000"/>
              </a:lnSpc>
              <a:spcBef>
                <a:spcPct val="0"/>
              </a:spcBef>
              <a:buNone/>
              <a:defRPr sz="3200" b="1" cap="small">
                <a:solidFill>
                  <a:prstClr val="black"/>
                </a:solidFill>
                <a:latin typeface="Verdana" panose="020B0604030504040204" pitchFamily="34" charset="0"/>
                <a:ea typeface="Verdana" panose="020B0604030504040204" pitchFamily="34" charset="0"/>
                <a:cs typeface="+mj-cs"/>
              </a:defRPr>
            </a:lvl1pPr>
          </a:lstStyle>
          <a:p>
            <a:r>
              <a:rPr lang="fr-FR" altLang="fr-FR" dirty="0"/>
              <a:t>L’élevage bovin, seul secteur d’activité à pouvoir compenser ses émissions !</a:t>
            </a:r>
          </a:p>
        </p:txBody>
      </p:sp>
      <p:pic>
        <p:nvPicPr>
          <p:cNvPr id="10" name="Picture 2"/>
          <p:cNvPicPr>
            <a:picLocks noGrp="1" noChangeAspect="1" noChangeArrowheads="1"/>
          </p:cNvPicPr>
          <p:nvPr>
            <p:ph idx="1"/>
          </p:nvPr>
        </p:nvPicPr>
        <p:blipFill rotWithShape="1">
          <a:blip r:embed="rId4" cstate="print">
            <a:extLst>
              <a:ext uri="{28A0092B-C50C-407E-A947-70E740481C1C}">
                <a14:useLocalDpi xmlns:a14="http://schemas.microsoft.com/office/drawing/2010/main" val="0"/>
              </a:ext>
            </a:extLst>
          </a:blip>
          <a:srcRect l="19235" t="19349" r="21390" b="39080"/>
          <a:stretch/>
        </p:blipFill>
        <p:spPr bwMode="auto">
          <a:xfrm>
            <a:off x="2050282" y="2356624"/>
            <a:ext cx="7862143"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a:xfrm>
            <a:off x="7752184" y="3758560"/>
            <a:ext cx="2160240" cy="1994520"/>
          </a:xfrm>
          <a:prstGeom prst="rect">
            <a:avLst/>
          </a:prstGeom>
          <a:solidFill>
            <a:srgbClr val="7030A0"/>
          </a:solidFill>
          <a:effectLst/>
        </p:spPr>
        <p:style>
          <a:lnRef idx="1">
            <a:schemeClr val="accent4"/>
          </a:lnRef>
          <a:fillRef idx="3">
            <a:schemeClr val="accent4"/>
          </a:fillRef>
          <a:effectRef idx="2">
            <a:schemeClr val="accent4"/>
          </a:effectRef>
          <a:fontRef idx="minor">
            <a:schemeClr val="lt1"/>
          </a:fontRef>
        </p:style>
        <p:txBody>
          <a:bodyPr rtlCol="0" anchor="ctr"/>
          <a:lstStyle/>
          <a:p>
            <a:pPr algn="ctr"/>
            <a:r>
              <a:rPr lang="fr-FR" sz="1600" dirty="0">
                <a:latin typeface="Arial" panose="020B0604020202020204" pitchFamily="34" charset="0"/>
                <a:cs typeface="Arial" panose="020B0604020202020204" pitchFamily="34" charset="0"/>
              </a:rPr>
              <a:t>   C’est la longueur totale des </a:t>
            </a:r>
            <a:r>
              <a:rPr lang="fr-FR" b="1" dirty="0">
                <a:latin typeface="Arial" panose="020B0604020202020204" pitchFamily="34" charset="0"/>
                <a:cs typeface="Arial" panose="020B0604020202020204" pitchFamily="34" charset="0"/>
              </a:rPr>
              <a:t>haies le long des prairies </a:t>
            </a:r>
            <a:r>
              <a:rPr lang="fr-FR" sz="1600" dirty="0">
                <a:latin typeface="Arial" panose="020B0604020202020204" pitchFamily="34" charset="0"/>
                <a:cs typeface="Arial" panose="020B0604020202020204" pitchFamily="34" charset="0"/>
              </a:rPr>
              <a:t>ou des champs </a:t>
            </a:r>
            <a:r>
              <a:rPr lang="fr-FR" sz="1600" b="1" dirty="0">
                <a:solidFill>
                  <a:schemeClr val="bg1"/>
                </a:solidFill>
                <a:latin typeface="Arial" panose="020B0604020202020204" pitchFamily="34" charset="0"/>
                <a:cs typeface="Arial" panose="020B0604020202020204" pitchFamily="34" charset="0"/>
              </a:rPr>
              <a:t>entretenues</a:t>
            </a:r>
            <a:r>
              <a:rPr lang="fr-FR" sz="1600" dirty="0">
                <a:latin typeface="Arial" panose="020B0604020202020204" pitchFamily="34" charset="0"/>
                <a:cs typeface="Arial" panose="020B0604020202020204" pitchFamily="34" charset="0"/>
              </a:rPr>
              <a:t> par les agriculteurs et les éleveurs en France</a:t>
            </a:r>
          </a:p>
        </p:txBody>
      </p:sp>
      <p:sp>
        <p:nvSpPr>
          <p:cNvPr id="12" name="Rectangle 11"/>
          <p:cNvSpPr/>
          <p:nvPr/>
        </p:nvSpPr>
        <p:spPr>
          <a:xfrm>
            <a:off x="4042046" y="4106521"/>
            <a:ext cx="1872208" cy="1646725"/>
          </a:xfrm>
          <a:prstGeom prst="rect">
            <a:avLst/>
          </a:prstGeom>
          <a:solidFill>
            <a:srgbClr val="7030A0"/>
          </a:solidFill>
          <a:effectLst/>
        </p:spPr>
        <p:style>
          <a:lnRef idx="1">
            <a:schemeClr val="accent4"/>
          </a:lnRef>
          <a:fillRef idx="3">
            <a:schemeClr val="accent4"/>
          </a:fillRef>
          <a:effectRef idx="2">
            <a:schemeClr val="accent4"/>
          </a:effectRef>
          <a:fontRef idx="minor">
            <a:schemeClr val="lt1"/>
          </a:fontRef>
        </p:style>
        <p:txBody>
          <a:bodyPr rtlCol="0" anchor="ctr"/>
          <a:lstStyle/>
          <a:p>
            <a:pPr algn="ctr"/>
            <a:r>
              <a:rPr lang="fr-FR" sz="1600" dirty="0">
                <a:latin typeface="Arial" panose="020B0604020202020204" pitchFamily="34" charset="0"/>
                <a:cs typeface="Arial" panose="020B0604020202020204" pitchFamily="34" charset="0"/>
              </a:rPr>
              <a:t>C’est la surface de </a:t>
            </a:r>
            <a:r>
              <a:rPr lang="fr-FR" sz="1600" b="1" dirty="0">
                <a:latin typeface="Arial" panose="020B0604020202020204" pitchFamily="34" charset="0"/>
                <a:cs typeface="Arial" panose="020B0604020202020204" pitchFamily="34" charset="0"/>
              </a:rPr>
              <a:t>prairies valorisées </a:t>
            </a:r>
            <a:r>
              <a:rPr lang="fr-FR" sz="1600" dirty="0">
                <a:latin typeface="Arial" panose="020B0604020202020204" pitchFamily="34" charset="0"/>
                <a:cs typeface="Arial" panose="020B0604020202020204" pitchFamily="34" charset="0"/>
              </a:rPr>
              <a:t>par les herbivores au pâturage </a:t>
            </a:r>
          </a:p>
        </p:txBody>
      </p:sp>
      <p:sp>
        <p:nvSpPr>
          <p:cNvPr id="14" name="Rectangle 13"/>
          <p:cNvSpPr/>
          <p:nvPr/>
        </p:nvSpPr>
        <p:spPr>
          <a:xfrm>
            <a:off x="2063553" y="5949280"/>
            <a:ext cx="7865724" cy="626368"/>
          </a:xfrm>
          <a:prstGeom prst="rect">
            <a:avLst/>
          </a:prstGeom>
          <a:solidFill>
            <a:schemeClr val="accent4">
              <a:lumMod val="40000"/>
              <a:lumOff val="60000"/>
            </a:schemeClr>
          </a:solidFill>
          <a:ln>
            <a:solidFill>
              <a:schemeClr val="accent4">
                <a:lumMod val="40000"/>
                <a:lumOff val="60000"/>
              </a:schemeClr>
            </a:solidFill>
          </a:ln>
          <a:effectLst/>
        </p:spPr>
        <p:style>
          <a:lnRef idx="1">
            <a:schemeClr val="accent4"/>
          </a:lnRef>
          <a:fillRef idx="3">
            <a:schemeClr val="accent4"/>
          </a:fillRef>
          <a:effectRef idx="2">
            <a:schemeClr val="accent4"/>
          </a:effectRef>
          <a:fontRef idx="minor">
            <a:schemeClr val="lt1"/>
          </a:fontRef>
        </p:style>
        <p:txBody>
          <a:bodyPr rtlCol="0" anchor="ctr"/>
          <a:lstStyle/>
          <a:p>
            <a:pPr algn="ctr"/>
            <a:r>
              <a:rPr lang="fr-FR" sz="2000" dirty="0">
                <a:solidFill>
                  <a:schemeClr val="tx1"/>
                </a:solidFill>
                <a:latin typeface="Arial" panose="020B0604020202020204" pitchFamily="34" charset="0"/>
                <a:cs typeface="Arial" panose="020B0604020202020204" pitchFamily="34" charset="0"/>
              </a:rPr>
              <a:t>Jusqu’à 1/3 des émissions compensé par le stockage carbone </a:t>
            </a:r>
          </a:p>
          <a:p>
            <a:pPr algn="ctr"/>
            <a:r>
              <a:rPr lang="fr-FR" sz="2000" dirty="0">
                <a:solidFill>
                  <a:schemeClr val="tx1"/>
                </a:solidFill>
                <a:latin typeface="Arial" panose="020B0604020202020204" pitchFamily="34" charset="0"/>
                <a:cs typeface="Arial" panose="020B0604020202020204" pitchFamily="34" charset="0"/>
              </a:rPr>
              <a:t>des haies et prairies </a:t>
            </a:r>
          </a:p>
        </p:txBody>
      </p:sp>
      <p:pic>
        <p:nvPicPr>
          <p:cNvPr id="3" name="Image 2">
            <a:extLst>
              <a:ext uri="{FF2B5EF4-FFF2-40B4-BE49-F238E27FC236}">
                <a16:creationId xmlns:a16="http://schemas.microsoft.com/office/drawing/2014/main" id="{BFDB3EAA-5EEA-40DD-0CE6-2C9366E6AC7D}"/>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35914657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775520" y="1223471"/>
            <a:ext cx="8964192" cy="5661248"/>
            <a:chOff x="224736" y="741743"/>
            <a:chExt cx="8676160" cy="5279788"/>
          </a:xfrm>
        </p:grpSpPr>
        <p:sp>
          <p:nvSpPr>
            <p:cNvPr id="5" name="Espace réservé du contenu 3"/>
            <p:cNvSpPr txBox="1">
              <a:spLocks/>
            </p:cNvSpPr>
            <p:nvPr/>
          </p:nvSpPr>
          <p:spPr>
            <a:xfrm>
              <a:off x="685800" y="5358725"/>
              <a:ext cx="7491048" cy="6628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tx1"/>
                </a:buClr>
                <a:buSzPct val="100000"/>
                <a:buFont typeface="Arial" panose="020B0604020202020204" pitchFamily="34" charset="0"/>
                <a:buNone/>
                <a:defRPr sz="2400" b="1" kern="1200">
                  <a:solidFill>
                    <a:srgbClr val="7F7042"/>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dirty="0"/>
                <a:t>Stock carbone </a:t>
              </a:r>
              <a:r>
                <a:rPr lang="fr-FR" dirty="0">
                  <a:sym typeface="Wingdings" panose="05000000000000000000" pitchFamily="2" charset="2"/>
                </a:rPr>
                <a:t></a:t>
              </a:r>
              <a:r>
                <a:rPr lang="fr-FR" dirty="0"/>
                <a:t> densité, profondeur, teneur MO…</a:t>
              </a:r>
            </a:p>
          </p:txBody>
        </p:sp>
        <p:pic>
          <p:nvPicPr>
            <p:cNvPr id="6" name="Image 5"/>
            <p:cNvPicPr>
              <a:picLocks noChangeAspect="1"/>
            </p:cNvPicPr>
            <p:nvPr/>
          </p:nvPicPr>
          <p:blipFill rotWithShape="1">
            <a:blip r:embed="rId3"/>
            <a:srcRect l="17808" t="18767" r="3723" b="19610"/>
            <a:stretch/>
          </p:blipFill>
          <p:spPr>
            <a:xfrm>
              <a:off x="398276" y="741743"/>
              <a:ext cx="8418178" cy="4131963"/>
            </a:xfrm>
            <a:prstGeom prst="rect">
              <a:avLst/>
            </a:prstGeom>
          </p:spPr>
        </p:pic>
        <p:sp>
          <p:nvSpPr>
            <p:cNvPr id="7" name="Espace réservé du contenu 3"/>
            <p:cNvSpPr txBox="1">
              <a:spLocks/>
            </p:cNvSpPr>
            <p:nvPr/>
          </p:nvSpPr>
          <p:spPr>
            <a:xfrm>
              <a:off x="224736" y="2251640"/>
              <a:ext cx="1875695" cy="6628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tx1"/>
                </a:buClr>
                <a:buSzPct val="100000"/>
                <a:buFont typeface="Arial" panose="020B0604020202020204" pitchFamily="34" charset="0"/>
                <a:buNone/>
                <a:defRPr sz="2400" b="1" kern="1200">
                  <a:solidFill>
                    <a:srgbClr val="7F7042"/>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dirty="0"/>
                <a:t>Quantité et qualité des Résidus  </a:t>
              </a:r>
              <a:r>
                <a:rPr lang="fr-FR" sz="1800" b="0" i="1" dirty="0"/>
                <a:t>Feuilles, tiges, racines, exsudats</a:t>
              </a:r>
            </a:p>
          </p:txBody>
        </p:sp>
        <p:sp>
          <p:nvSpPr>
            <p:cNvPr id="8" name="Espace réservé du contenu 3"/>
            <p:cNvSpPr txBox="1">
              <a:spLocks/>
            </p:cNvSpPr>
            <p:nvPr/>
          </p:nvSpPr>
          <p:spPr>
            <a:xfrm>
              <a:off x="4706397" y="3168595"/>
              <a:ext cx="4194499" cy="6628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tx1"/>
                </a:buClr>
                <a:buSzPct val="100000"/>
                <a:buFont typeface="Arial" panose="020B0604020202020204" pitchFamily="34" charset="0"/>
                <a:buNone/>
                <a:defRPr sz="2400" b="1" kern="1200">
                  <a:solidFill>
                    <a:srgbClr val="7F7042"/>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dirty="0"/>
                <a:t>Vie du sol </a:t>
              </a:r>
              <a:r>
                <a:rPr lang="fr-FR" sz="1600" b="0" dirty="0"/>
                <a:t>(insectes, bactéries…)</a:t>
              </a:r>
            </a:p>
            <a:p>
              <a:r>
                <a:rPr lang="fr-FR" dirty="0"/>
                <a:t>Minéralisation/organisation </a:t>
              </a:r>
            </a:p>
            <a:p>
              <a:r>
                <a:rPr lang="fr-FR" sz="1600" b="0" dirty="0"/>
                <a:t>( t, drainage, micro organismes)</a:t>
              </a:r>
            </a:p>
          </p:txBody>
        </p:sp>
        <p:sp>
          <p:nvSpPr>
            <p:cNvPr id="9" name="Espace réservé du contenu 3"/>
            <p:cNvSpPr txBox="1">
              <a:spLocks/>
            </p:cNvSpPr>
            <p:nvPr/>
          </p:nvSpPr>
          <p:spPr>
            <a:xfrm>
              <a:off x="5145970" y="855785"/>
              <a:ext cx="2815039" cy="6628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tx1"/>
                </a:buClr>
                <a:buSzPct val="100000"/>
                <a:buFont typeface="Arial" panose="020B0604020202020204" pitchFamily="34" charset="0"/>
                <a:buNone/>
                <a:defRPr sz="2400" b="1" kern="1200">
                  <a:solidFill>
                    <a:srgbClr val="7F7042"/>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dirty="0"/>
                <a:t>Photosynthèse</a:t>
              </a:r>
              <a:endParaRPr lang="fr-FR" sz="1800" b="0" i="1" dirty="0"/>
            </a:p>
          </p:txBody>
        </p:sp>
        <p:sp>
          <p:nvSpPr>
            <p:cNvPr id="10" name="ZoneTexte 9"/>
            <p:cNvSpPr txBox="1"/>
            <p:nvPr/>
          </p:nvSpPr>
          <p:spPr>
            <a:xfrm>
              <a:off x="2497015" y="4914723"/>
              <a:ext cx="3907599" cy="344446"/>
            </a:xfrm>
            <a:prstGeom prst="rect">
              <a:avLst/>
            </a:prstGeom>
            <a:noFill/>
          </p:spPr>
          <p:txBody>
            <a:bodyPr wrap="none" rtlCol="0">
              <a:spAutoFit/>
            </a:bodyPr>
            <a:lstStyle/>
            <a:p>
              <a:r>
                <a:rPr lang="fr-FR" i="1" dirty="0"/>
                <a:t>Source : EIP-Agri </a:t>
              </a:r>
              <a:r>
                <a:rPr lang="fr-FR" i="1" dirty="0" err="1"/>
                <a:t>Grazing</a:t>
              </a:r>
              <a:r>
                <a:rPr lang="fr-FR" i="1" dirty="0"/>
                <a:t> for </a:t>
              </a:r>
              <a:r>
                <a:rPr lang="fr-FR" i="1" dirty="0" err="1"/>
                <a:t>carbon</a:t>
              </a:r>
              <a:r>
                <a:rPr lang="fr-FR" i="1" dirty="0"/>
                <a:t> 2018</a:t>
              </a:r>
            </a:p>
          </p:txBody>
        </p:sp>
      </p:grpSp>
      <p:sp>
        <p:nvSpPr>
          <p:cNvPr id="12" name="Titre 1"/>
          <p:cNvSpPr>
            <a:spLocks noGrp="1"/>
          </p:cNvSpPr>
          <p:nvPr>
            <p:ph type="title"/>
          </p:nvPr>
        </p:nvSpPr>
        <p:spPr>
          <a:xfrm>
            <a:off x="695400" y="59710"/>
            <a:ext cx="10044312" cy="768812"/>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Le stockage du carbone dans les sols </a:t>
            </a:r>
          </a:p>
        </p:txBody>
      </p:sp>
      <p:sp>
        <p:nvSpPr>
          <p:cNvPr id="11" name="Espace réservé du contenu 2"/>
          <p:cNvSpPr>
            <a:spLocks noGrp="1"/>
          </p:cNvSpPr>
          <p:nvPr>
            <p:ph idx="1"/>
          </p:nvPr>
        </p:nvSpPr>
        <p:spPr>
          <a:xfrm>
            <a:off x="1780248" y="588788"/>
            <a:ext cx="8304519" cy="451247"/>
          </a:xfrm>
        </p:spPr>
        <p:txBody>
          <a:bodyPr>
            <a:noAutofit/>
          </a:bodyPr>
          <a:lstStyle/>
          <a:p>
            <a:pPr marL="0" indent="0">
              <a:buNone/>
            </a:pPr>
            <a:r>
              <a:rPr lang="fr-FR" sz="2800" b="1" dirty="0"/>
              <a:t>grâce à la photosynthèse des végétaux chlorophylliens </a:t>
            </a:r>
          </a:p>
        </p:txBody>
      </p:sp>
      <p:pic>
        <p:nvPicPr>
          <p:cNvPr id="3" name="Image 2">
            <a:extLst>
              <a:ext uri="{FF2B5EF4-FFF2-40B4-BE49-F238E27FC236}">
                <a16:creationId xmlns:a16="http://schemas.microsoft.com/office/drawing/2014/main" id="{0EA092C1-382B-EB0D-157F-65795B8D7D05}"/>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890588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65666" y="1268760"/>
            <a:ext cx="10907486" cy="4320480"/>
          </a:xfrm>
          <a:prstGeom prst="rect">
            <a:avLst/>
          </a:prstGeom>
        </p:spPr>
      </p:pic>
      <p:sp>
        <p:nvSpPr>
          <p:cNvPr id="3" name="ZoneTexte 2"/>
          <p:cNvSpPr txBox="1"/>
          <p:nvPr/>
        </p:nvSpPr>
        <p:spPr>
          <a:xfrm>
            <a:off x="1199456" y="5799479"/>
            <a:ext cx="9696400" cy="830997"/>
          </a:xfrm>
          <a:prstGeom prst="rect">
            <a:avLst/>
          </a:prstGeom>
          <a:noFill/>
        </p:spPr>
        <p:txBody>
          <a:bodyPr wrap="square" rtlCol="0">
            <a:spAutoFit/>
          </a:bodyPr>
          <a:lstStyle/>
          <a:p>
            <a:pPr algn="ctr"/>
            <a:r>
              <a:rPr lang="fr-FR" sz="2400" b="1" dirty="0">
                <a:solidFill>
                  <a:schemeClr val="accent6">
                    <a:lumMod val="75000"/>
                  </a:schemeClr>
                </a:solidFill>
              </a:rPr>
              <a:t>=&gt; Intérêt de réaliser un bilan humique sur mon exploitation afin d’observer l’évolution de la matière organique du sol</a:t>
            </a:r>
          </a:p>
        </p:txBody>
      </p:sp>
      <p:sp>
        <p:nvSpPr>
          <p:cNvPr id="7" name="Titre 1"/>
          <p:cNvSpPr>
            <a:spLocks noGrp="1"/>
          </p:cNvSpPr>
          <p:nvPr>
            <p:ph type="title"/>
          </p:nvPr>
        </p:nvSpPr>
        <p:spPr>
          <a:xfrm>
            <a:off x="771952" y="309712"/>
            <a:ext cx="10801200" cy="476672"/>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Le stockage du carbone dans les sols : exemple</a:t>
            </a:r>
          </a:p>
        </p:txBody>
      </p:sp>
      <p:pic>
        <p:nvPicPr>
          <p:cNvPr id="5" name="Image 4">
            <a:extLst>
              <a:ext uri="{FF2B5EF4-FFF2-40B4-BE49-F238E27FC236}">
                <a16:creationId xmlns:a16="http://schemas.microsoft.com/office/drawing/2014/main" id="{E3FC9402-D7E7-7416-29F9-128FA914545A}"/>
              </a:ext>
            </a:extLst>
          </p:cNvPr>
          <p:cNvPicPr>
            <a:picLocks noChangeAspect="1"/>
          </p:cNvPicPr>
          <p:nvPr/>
        </p:nvPicPr>
        <p:blipFill>
          <a:blip r:embed="rId4"/>
          <a:stretch>
            <a:fillRect/>
          </a:stretch>
        </p:blipFill>
        <p:spPr>
          <a:xfrm>
            <a:off x="195888" y="399393"/>
            <a:ext cx="405116" cy="343198"/>
          </a:xfrm>
          <a:prstGeom prst="rect">
            <a:avLst/>
          </a:prstGeom>
        </p:spPr>
      </p:pic>
    </p:spTree>
    <p:extLst>
      <p:ext uri="{BB962C8B-B14F-4D97-AF65-F5344CB8AC3E}">
        <p14:creationId xmlns:p14="http://schemas.microsoft.com/office/powerpoint/2010/main" val="8219262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a:spLocks noGrp="1"/>
          </p:cNvSpPr>
          <p:nvPr>
            <p:ph type="title"/>
          </p:nvPr>
        </p:nvSpPr>
        <p:spPr>
          <a:xfrm>
            <a:off x="767658" y="206079"/>
            <a:ext cx="10873208" cy="768812"/>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Le stockage du carbone dans les sols </a:t>
            </a:r>
            <a:r>
              <a:rPr lang="fr-FR" sz="3200" b="1" cap="small" dirty="0" err="1">
                <a:solidFill>
                  <a:prstClr val="black"/>
                </a:solidFill>
                <a:latin typeface="Verdana" panose="020B0604030504040204" pitchFamily="34" charset="0"/>
                <a:ea typeface="Verdana" panose="020B0604030504040204" pitchFamily="34" charset="0"/>
              </a:rPr>
              <a:t>prairiaux</a:t>
            </a:r>
            <a:endParaRPr lang="fr-FR" sz="3200" b="1" cap="small" dirty="0">
              <a:solidFill>
                <a:prstClr val="black"/>
              </a:solidFill>
              <a:latin typeface="Verdana" panose="020B0604030504040204" pitchFamily="34" charset="0"/>
              <a:ea typeface="Verdana" panose="020B0604030504040204"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658" y="1695769"/>
            <a:ext cx="10403324" cy="238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3"/>
          <p:cNvSpPr txBox="1"/>
          <p:nvPr/>
        </p:nvSpPr>
        <p:spPr>
          <a:xfrm>
            <a:off x="767658" y="4714656"/>
            <a:ext cx="10403324" cy="1723549"/>
          </a:xfrm>
          <a:prstGeom prst="rect">
            <a:avLst/>
          </a:prstGeom>
          <a:solidFill>
            <a:schemeClr val="accent6">
              <a:lumMod val="60000"/>
              <a:lumOff val="40000"/>
            </a:schemeClr>
          </a:solidFill>
        </p:spPr>
        <p:txBody>
          <a:bodyPr wrap="square" rtlCol="0">
            <a:spAutoFit/>
          </a:bodyPr>
          <a:lstStyle/>
          <a:p>
            <a:pPr marL="285750" indent="-285750">
              <a:buFont typeface="Wingdings" panose="05000000000000000000" pitchFamily="2" charset="2"/>
              <a:buChar char="Ø"/>
            </a:pPr>
            <a:r>
              <a:rPr lang="fr-FR" sz="2200" dirty="0"/>
              <a:t>Convertir une PP en PT ou une PT en culture annuelle déstocke du carbone</a:t>
            </a:r>
          </a:p>
          <a:p>
            <a:endParaRPr lang="fr-FR" sz="900" dirty="0"/>
          </a:p>
          <a:p>
            <a:pPr marL="285750" indent="-285750">
              <a:buFont typeface="Wingdings" panose="05000000000000000000" pitchFamily="2" charset="2"/>
              <a:buChar char="Ø"/>
            </a:pPr>
            <a:r>
              <a:rPr lang="fr-FR" sz="2200" dirty="0"/>
              <a:t>Entretenir et gérer ses haies stocke du carbone</a:t>
            </a:r>
          </a:p>
          <a:p>
            <a:endParaRPr lang="fr-FR" sz="900" dirty="0"/>
          </a:p>
          <a:p>
            <a:pPr marL="285750" indent="-285750">
              <a:buFont typeface="Wingdings" panose="05000000000000000000" pitchFamily="2" charset="2"/>
              <a:buChar char="Ø"/>
            </a:pPr>
            <a:r>
              <a:rPr lang="fr-FR" sz="2200" dirty="0"/>
              <a:t>Le stockage carbone est 7 fois plus important dans une prairie permanente que dans une prairie temporaire</a:t>
            </a:r>
          </a:p>
        </p:txBody>
      </p:sp>
      <p:sp>
        <p:nvSpPr>
          <p:cNvPr id="5" name="ZoneTexte 4"/>
          <p:cNvSpPr txBox="1"/>
          <p:nvPr/>
        </p:nvSpPr>
        <p:spPr>
          <a:xfrm>
            <a:off x="9805796" y="4171572"/>
            <a:ext cx="2088232" cy="246221"/>
          </a:xfrm>
          <a:prstGeom prst="rect">
            <a:avLst/>
          </a:prstGeom>
          <a:noFill/>
        </p:spPr>
        <p:txBody>
          <a:bodyPr wrap="square" rtlCol="0">
            <a:spAutoFit/>
          </a:bodyPr>
          <a:lstStyle/>
          <a:p>
            <a:r>
              <a:rPr lang="fr-FR" sz="1000" dirty="0"/>
              <a:t>Source : </a:t>
            </a:r>
            <a:r>
              <a:rPr lang="fr-FR" sz="1000" dirty="0" err="1"/>
              <a:t>Dollé</a:t>
            </a:r>
            <a:r>
              <a:rPr lang="fr-FR" sz="1000" dirty="0"/>
              <a:t> et al, 2013</a:t>
            </a:r>
          </a:p>
        </p:txBody>
      </p:sp>
      <p:sp>
        <p:nvSpPr>
          <p:cNvPr id="6" name="ZoneTexte 5"/>
          <p:cNvSpPr txBox="1"/>
          <p:nvPr/>
        </p:nvSpPr>
        <p:spPr>
          <a:xfrm>
            <a:off x="768792" y="1113867"/>
            <a:ext cx="10081120" cy="369332"/>
          </a:xfrm>
          <a:prstGeom prst="rect">
            <a:avLst/>
          </a:prstGeom>
          <a:noFill/>
        </p:spPr>
        <p:txBody>
          <a:bodyPr wrap="square" rtlCol="0">
            <a:spAutoFit/>
          </a:bodyPr>
          <a:lstStyle/>
          <a:p>
            <a:r>
              <a:rPr lang="fr-FR" b="1" dirty="0"/>
              <a:t>Une prairie stocke en moyenne 570 kg de carbone/ha/an pendant 30 ans, puis environ 200 kg/ha/an.</a:t>
            </a:r>
          </a:p>
        </p:txBody>
      </p:sp>
      <p:pic>
        <p:nvPicPr>
          <p:cNvPr id="3" name="Image 2">
            <a:extLst>
              <a:ext uri="{FF2B5EF4-FFF2-40B4-BE49-F238E27FC236}">
                <a16:creationId xmlns:a16="http://schemas.microsoft.com/office/drawing/2014/main" id="{A18B6AEF-839C-7510-BD40-30C0640B377F}"/>
              </a:ext>
            </a:extLst>
          </p:cNvPr>
          <p:cNvPicPr>
            <a:picLocks noChangeAspect="1"/>
          </p:cNvPicPr>
          <p:nvPr/>
        </p:nvPicPr>
        <p:blipFill>
          <a:blip r:embed="rId4"/>
          <a:stretch>
            <a:fillRect/>
          </a:stretch>
        </p:blipFill>
        <p:spPr>
          <a:xfrm>
            <a:off x="191344" y="418886"/>
            <a:ext cx="405116" cy="343198"/>
          </a:xfrm>
          <a:prstGeom prst="rect">
            <a:avLst/>
          </a:prstGeom>
        </p:spPr>
      </p:pic>
    </p:spTree>
    <p:extLst>
      <p:ext uri="{BB962C8B-B14F-4D97-AF65-F5344CB8AC3E}">
        <p14:creationId xmlns:p14="http://schemas.microsoft.com/office/powerpoint/2010/main" val="34984810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rotWithShape="1">
          <a:blip r:embed="rId3"/>
          <a:srcRect l="12105" t="35466" r="34345" b="14110"/>
          <a:stretch/>
        </p:blipFill>
        <p:spPr>
          <a:xfrm>
            <a:off x="579092" y="761079"/>
            <a:ext cx="10985572" cy="5524872"/>
          </a:xfrm>
          <a:prstGeom prst="rect">
            <a:avLst/>
          </a:prstGeom>
        </p:spPr>
      </p:pic>
      <p:sp>
        <p:nvSpPr>
          <p:cNvPr id="6" name="ZoneTexte 5"/>
          <p:cNvSpPr txBox="1"/>
          <p:nvPr/>
        </p:nvSpPr>
        <p:spPr>
          <a:xfrm>
            <a:off x="1127448" y="5723429"/>
            <a:ext cx="5430792" cy="707886"/>
          </a:xfrm>
          <a:prstGeom prst="rect">
            <a:avLst/>
          </a:prstGeom>
          <a:solidFill>
            <a:schemeClr val="accent6">
              <a:lumMod val="60000"/>
              <a:lumOff val="40000"/>
            </a:schemeClr>
          </a:solidFill>
        </p:spPr>
        <p:txBody>
          <a:bodyPr wrap="square" rtlCol="0">
            <a:spAutoFit/>
          </a:bodyPr>
          <a:lstStyle/>
          <a:p>
            <a:r>
              <a:rPr lang="fr-FR" sz="2000" b="1" dirty="0"/>
              <a:t>L’élevage est un des seuls secteurs d’activité à pouvoir compenser ses émissions de GES !</a:t>
            </a:r>
          </a:p>
        </p:txBody>
      </p:sp>
      <p:sp>
        <p:nvSpPr>
          <p:cNvPr id="7" name="Titre 1"/>
          <p:cNvSpPr>
            <a:spLocks noGrp="1"/>
          </p:cNvSpPr>
          <p:nvPr>
            <p:ph type="title"/>
          </p:nvPr>
        </p:nvSpPr>
        <p:spPr>
          <a:xfrm>
            <a:off x="767408" y="168523"/>
            <a:ext cx="10297144" cy="545972"/>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Comprendre mon empreinte carbone</a:t>
            </a:r>
          </a:p>
        </p:txBody>
      </p:sp>
      <p:cxnSp>
        <p:nvCxnSpPr>
          <p:cNvPr id="8" name="Connecteur droit 7"/>
          <p:cNvCxnSpPr>
            <a:cxnSpLocks/>
          </p:cNvCxnSpPr>
          <p:nvPr/>
        </p:nvCxnSpPr>
        <p:spPr>
          <a:xfrm>
            <a:off x="1199456" y="4466404"/>
            <a:ext cx="468052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107668" y="1848734"/>
            <a:ext cx="864096" cy="2640133"/>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2999656" y="1199548"/>
            <a:ext cx="1440160" cy="584775"/>
          </a:xfrm>
          <a:prstGeom prst="rect">
            <a:avLst/>
          </a:prstGeom>
          <a:noFill/>
        </p:spPr>
        <p:txBody>
          <a:bodyPr wrap="square" rtlCol="0">
            <a:spAutoFit/>
          </a:bodyPr>
          <a:lstStyle/>
          <a:p>
            <a:r>
              <a:rPr lang="fr-FR" sz="1600" b="1" dirty="0">
                <a:solidFill>
                  <a:schemeClr val="accent6">
                    <a:lumMod val="75000"/>
                  </a:schemeClr>
                </a:solidFill>
              </a:rPr>
              <a:t>Empreinte carbone brute</a:t>
            </a:r>
          </a:p>
        </p:txBody>
      </p:sp>
      <p:pic>
        <p:nvPicPr>
          <p:cNvPr id="9" name="Image 8">
            <a:extLst>
              <a:ext uri="{FF2B5EF4-FFF2-40B4-BE49-F238E27FC236}">
                <a16:creationId xmlns:a16="http://schemas.microsoft.com/office/drawing/2014/main" id="{612ABE37-1EF0-9997-704D-62E1113AE2EB}"/>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2781059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flipV="1">
            <a:off x="2987511" y="2507214"/>
            <a:ext cx="1011576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fr-FR" sz="1350">
              <a:solidFill>
                <a:prstClr val="black"/>
              </a:solidFill>
            </a:endParaRPr>
          </a:p>
        </p:txBody>
      </p:sp>
      <p:pic>
        <p:nvPicPr>
          <p:cNvPr id="1026" name="36C47EFD-4D53-4839-8E60-49C51DF49CB3" descr="image001"/>
          <p:cNvPicPr>
            <a:picLocks noChangeAspect="1" noChangeArrowheads="1"/>
          </p:cNvPicPr>
          <p:nvPr/>
        </p:nvPicPr>
        <p:blipFill rotWithShape="1">
          <a:blip r:embed="rId3">
            <a:extLst>
              <a:ext uri="{28A0092B-C50C-407E-A947-70E740481C1C}">
                <a14:useLocalDpi xmlns:a14="http://schemas.microsoft.com/office/drawing/2010/main" val="0"/>
              </a:ext>
            </a:extLst>
          </a:blip>
          <a:srcRect t="7020" b="27212"/>
          <a:stretch/>
        </p:blipFill>
        <p:spPr bwMode="auto">
          <a:xfrm>
            <a:off x="2160104" y="0"/>
            <a:ext cx="787179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Connecteur droit avec flèche 3"/>
          <p:cNvCxnSpPr/>
          <p:nvPr/>
        </p:nvCxnSpPr>
        <p:spPr>
          <a:xfrm flipV="1">
            <a:off x="6096000" y="2924944"/>
            <a:ext cx="0" cy="36004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43775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nvPr>
        </p:nvSpPr>
        <p:spPr>
          <a:xfrm>
            <a:off x="703266" y="59710"/>
            <a:ext cx="9766032" cy="768812"/>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Comprendre mon empreinte carbone</a:t>
            </a:r>
          </a:p>
        </p:txBody>
      </p:sp>
      <p:pic>
        <p:nvPicPr>
          <p:cNvPr id="5" name="Image 4"/>
          <p:cNvPicPr>
            <a:picLocks noChangeAspect="1"/>
          </p:cNvPicPr>
          <p:nvPr/>
        </p:nvPicPr>
        <p:blipFill rotWithShape="1">
          <a:blip r:embed="rId3"/>
          <a:srcRect l="12201" t="48599" r="35038" b="14984"/>
          <a:stretch/>
        </p:blipFill>
        <p:spPr>
          <a:xfrm>
            <a:off x="-96688" y="956300"/>
            <a:ext cx="10298512" cy="3984868"/>
          </a:xfrm>
          <a:prstGeom prst="rect">
            <a:avLst/>
          </a:prstGeom>
        </p:spPr>
      </p:pic>
      <p:pic>
        <p:nvPicPr>
          <p:cNvPr id="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r="4858"/>
          <a:stretch/>
        </p:blipFill>
        <p:spPr bwMode="auto">
          <a:xfrm>
            <a:off x="7824192" y="4797152"/>
            <a:ext cx="4119967" cy="17924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3" name="Image 2">
            <a:extLst>
              <a:ext uri="{FF2B5EF4-FFF2-40B4-BE49-F238E27FC236}">
                <a16:creationId xmlns:a16="http://schemas.microsoft.com/office/drawing/2014/main" id="{0BB123DA-EDDD-D459-E63E-13FEE12B25D8}"/>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36716726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re 2"/>
          <p:cNvSpPr>
            <a:spLocks noGrp="1"/>
          </p:cNvSpPr>
          <p:nvPr>
            <p:ph type="ctrTitle"/>
          </p:nvPr>
        </p:nvSpPr>
        <p:spPr bwMode="auto">
          <a:xfrm>
            <a:off x="731080" y="96280"/>
            <a:ext cx="11449272" cy="647700"/>
          </a:xfrm>
          <a:noFill/>
          <a:ln w="9525">
            <a:noFill/>
            <a:miter lim="800000"/>
            <a:headEnd/>
            <a:tailEnd/>
          </a:ln>
          <a:effectLst/>
        </p:spPr>
        <p:txBody>
          <a:bodyPr vert="horz" wrap="square" lIns="91440" tIns="45720" rIns="91440" bIns="45720" rtlCol="0" anchor="ctr">
            <a:noAutofit/>
          </a:bodyPr>
          <a:lstStyle/>
          <a:p>
            <a:pPr algn="l">
              <a:lnSpc>
                <a:spcPct val="90000"/>
              </a:lnSpc>
            </a:pPr>
            <a:r>
              <a:rPr lang="fr-FR" altLang="fr-FR" sz="3200" b="1" cap="small" dirty="0">
                <a:solidFill>
                  <a:prstClr val="black"/>
                </a:solidFill>
                <a:latin typeface="Verdana" panose="020B0604030504040204" pitchFamily="34" charset="0"/>
                <a:ea typeface="Verdana" panose="020B0604030504040204" pitchFamily="34" charset="0"/>
              </a:rPr>
              <a:t>L’exploitation laitière moyenne en Pays de Loire</a:t>
            </a:r>
          </a:p>
        </p:txBody>
      </p:sp>
      <p:sp>
        <p:nvSpPr>
          <p:cNvPr id="20483" name="Espace réservé du numéro de diapositive 2"/>
          <p:cNvSpPr>
            <a:spLocks noGrp="1"/>
          </p:cNvSpPr>
          <p:nvPr>
            <p:ph type="sldNum" sz="quarter" idx="4294967295"/>
          </p:nvPr>
        </p:nvSpPr>
        <p:spPr bwMode="auto">
          <a:xfrm>
            <a:off x="8355013" y="62166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3637B72D-8687-4240-8C0B-C2747CC92324}" type="slidenum">
              <a:rPr lang="fr-FR" altLang="fr-FR" smtClean="0">
                <a:solidFill>
                  <a:schemeClr val="bg1"/>
                </a:solidFill>
                <a:latin typeface="Verdana" pitchFamily="34" charset="0"/>
              </a:rPr>
              <a:pPr eaLnBrk="1" hangingPunct="1"/>
              <a:t>35</a:t>
            </a:fld>
            <a:endParaRPr lang="fr-FR" altLang="fr-FR">
              <a:solidFill>
                <a:schemeClr val="bg1"/>
              </a:solidFill>
              <a:latin typeface="Verdana" pitchFamily="34" charset="0"/>
            </a:endParaRPr>
          </a:p>
        </p:txBody>
      </p:sp>
      <p:pic>
        <p:nvPicPr>
          <p:cNvPr id="2048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461" y="767993"/>
            <a:ext cx="6201938" cy="3741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485" name="Picture 5" descr="Résultat de recherche d'images pour &quot;voiture clipart&quot;"/>
          <p:cNvPicPr>
            <a:picLocks noChangeAspect="1" noChangeArrowheads="1"/>
          </p:cNvPicPr>
          <p:nvPr/>
        </p:nvPicPr>
        <p:blipFill>
          <a:blip r:embed="rId4" cstate="print">
            <a:extLst>
              <a:ext uri="{28A0092B-C50C-407E-A947-70E740481C1C}">
                <a14:useLocalDpi xmlns:a14="http://schemas.microsoft.com/office/drawing/2010/main" val="0"/>
              </a:ext>
            </a:extLst>
          </a:blip>
          <a:srcRect l="16734" t="23152" r="17775" b="28772"/>
          <a:stretch>
            <a:fillRect/>
          </a:stretch>
        </p:blipFill>
        <p:spPr bwMode="auto">
          <a:xfrm>
            <a:off x="6384033" y="1547178"/>
            <a:ext cx="1181994"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6" name="ZoneTexte 1"/>
          <p:cNvSpPr txBox="1">
            <a:spLocks noChangeArrowheads="1"/>
          </p:cNvSpPr>
          <p:nvPr/>
        </p:nvSpPr>
        <p:spPr bwMode="auto">
          <a:xfrm>
            <a:off x="7363461" y="1547178"/>
            <a:ext cx="370109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r>
              <a:rPr lang="fr-FR" altLang="fr-FR" sz="2000" b="1" dirty="0"/>
              <a:t>= 2,9 millions de kilomètres parcourus en voiture</a:t>
            </a:r>
          </a:p>
        </p:txBody>
      </p:sp>
      <p:pic>
        <p:nvPicPr>
          <p:cNvPr id="20487"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2278" y="3326711"/>
            <a:ext cx="5902314" cy="35516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Image 2">
            <a:extLst>
              <a:ext uri="{FF2B5EF4-FFF2-40B4-BE49-F238E27FC236}">
                <a16:creationId xmlns:a16="http://schemas.microsoft.com/office/drawing/2014/main" id="{B5033129-5F86-3F35-1E4D-D6AB92F6AA85}"/>
              </a:ext>
            </a:extLst>
          </p:cNvPr>
          <p:cNvPicPr>
            <a:picLocks noChangeAspect="1"/>
          </p:cNvPicPr>
          <p:nvPr/>
        </p:nvPicPr>
        <p:blipFill>
          <a:blip r:embed="rId6"/>
          <a:stretch>
            <a:fillRect/>
          </a:stretch>
        </p:blipFill>
        <p:spPr>
          <a:xfrm>
            <a:off x="191344" y="272517"/>
            <a:ext cx="405116" cy="343198"/>
          </a:xfrm>
          <a:prstGeom prst="rect">
            <a:avLst/>
          </a:prstGeom>
        </p:spPr>
      </p:pic>
    </p:spTree>
    <p:extLst>
      <p:ext uri="{BB962C8B-B14F-4D97-AF65-F5344CB8AC3E}">
        <p14:creationId xmlns:p14="http://schemas.microsoft.com/office/powerpoint/2010/main" val="21865759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re 2"/>
          <p:cNvSpPr>
            <a:spLocks noGrp="1"/>
          </p:cNvSpPr>
          <p:nvPr>
            <p:ph type="ctrTitle"/>
          </p:nvPr>
        </p:nvSpPr>
        <p:spPr bwMode="auto">
          <a:xfrm>
            <a:off x="742728" y="203805"/>
            <a:ext cx="11449272" cy="647700"/>
          </a:xfrm>
          <a:noFill/>
          <a:ln w="9525">
            <a:noFill/>
            <a:miter lim="800000"/>
            <a:headEnd/>
            <a:tailEnd/>
          </a:ln>
          <a:effectLst/>
        </p:spPr>
        <p:txBody>
          <a:bodyPr vert="horz" wrap="square" lIns="91440" tIns="45720" rIns="91440" bIns="45720" rtlCol="0" anchor="ctr">
            <a:noAutofit/>
          </a:bodyPr>
          <a:lstStyle/>
          <a:p>
            <a:pPr algn="l">
              <a:lnSpc>
                <a:spcPct val="90000"/>
              </a:lnSpc>
            </a:pPr>
            <a:r>
              <a:rPr lang="fr-FR" altLang="fr-FR" sz="3200" b="1" cap="small" dirty="0">
                <a:solidFill>
                  <a:prstClr val="black"/>
                </a:solidFill>
                <a:latin typeface="Verdana" panose="020B0604030504040204" pitchFamily="34" charset="0"/>
                <a:ea typeface="Verdana" panose="020B0604030504040204" pitchFamily="34" charset="0"/>
              </a:rPr>
              <a:t>L’initiative 4 </a:t>
            </a:r>
            <a:r>
              <a:rPr lang="fr-FR" sz="3200" b="1" cap="small" dirty="0">
                <a:solidFill>
                  <a:prstClr val="black"/>
                </a:solidFill>
                <a:ea typeface="Verdana" panose="020B0604030504040204" pitchFamily="34" charset="0"/>
                <a:cs typeface="+mj-cs"/>
              </a:rPr>
              <a:t>‰</a:t>
            </a:r>
            <a:r>
              <a:rPr lang="fr-FR" altLang="fr-FR" sz="3200" b="1" cap="small" dirty="0">
                <a:solidFill>
                  <a:prstClr val="black"/>
                </a:solidFill>
                <a:latin typeface="Verdana" panose="020B0604030504040204" pitchFamily="34" charset="0"/>
                <a:ea typeface="Verdana" panose="020B0604030504040204" pitchFamily="34" charset="0"/>
              </a:rPr>
              <a:t> </a:t>
            </a:r>
          </a:p>
        </p:txBody>
      </p:sp>
      <p:sp>
        <p:nvSpPr>
          <p:cNvPr id="20483" name="Espace réservé du numéro de diapositive 2"/>
          <p:cNvSpPr>
            <a:spLocks noGrp="1"/>
          </p:cNvSpPr>
          <p:nvPr>
            <p:ph type="sldNum" sz="quarter" idx="4294967295"/>
          </p:nvPr>
        </p:nvSpPr>
        <p:spPr bwMode="auto">
          <a:xfrm>
            <a:off x="8355013" y="62166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637B72D-8687-4240-8C0B-C2747CC92324}" type="slidenum">
              <a:rPr kumimoji="0" lang="fr-FR" altLang="fr-FR" sz="1200" b="0" i="0" u="none" strike="noStrike" kern="1200" cap="none" spc="0" normalizeH="0" baseline="0" noProof="0" smtClean="0">
                <a:ln>
                  <a:noFill/>
                </a:ln>
                <a:solidFill>
                  <a:prstClr val="white"/>
                </a:solidFill>
                <a:effectLst/>
                <a:uLnTx/>
                <a:uFillTx/>
                <a:latin typeface="Verdana" pitchFamily="34" charset="0"/>
                <a:ea typeface="ＭＳ Ｐゴシック"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fr-FR" altLang="fr-FR" sz="1200" b="0" i="0" u="none" strike="noStrike" kern="1200" cap="none" spc="0" normalizeH="0" baseline="0" noProof="0">
              <a:ln>
                <a:noFill/>
              </a:ln>
              <a:solidFill>
                <a:prstClr val="white"/>
              </a:solidFill>
              <a:effectLst/>
              <a:uLnTx/>
              <a:uFillTx/>
              <a:latin typeface="Verdana" pitchFamily="34" charset="0"/>
              <a:ea typeface="ＭＳ Ｐゴシック" pitchFamily="34" charset="-128"/>
              <a:cs typeface="+mn-cs"/>
            </a:endParaRPr>
          </a:p>
        </p:txBody>
      </p:sp>
      <p:pic>
        <p:nvPicPr>
          <p:cNvPr id="3" name="Image 2">
            <a:extLst>
              <a:ext uri="{FF2B5EF4-FFF2-40B4-BE49-F238E27FC236}">
                <a16:creationId xmlns:a16="http://schemas.microsoft.com/office/drawing/2014/main" id="{B5033129-5F86-3F35-1E4D-D6AB92F6AA85}"/>
              </a:ext>
            </a:extLst>
          </p:cNvPr>
          <p:cNvPicPr>
            <a:picLocks noChangeAspect="1"/>
          </p:cNvPicPr>
          <p:nvPr/>
        </p:nvPicPr>
        <p:blipFill>
          <a:blip r:embed="rId3"/>
          <a:stretch>
            <a:fillRect/>
          </a:stretch>
        </p:blipFill>
        <p:spPr>
          <a:xfrm>
            <a:off x="191344" y="272517"/>
            <a:ext cx="405116" cy="343198"/>
          </a:xfrm>
          <a:prstGeom prst="rect">
            <a:avLst/>
          </a:prstGeom>
        </p:spPr>
      </p:pic>
      <p:sp>
        <p:nvSpPr>
          <p:cNvPr id="11" name="Espace réservé du contenu 2">
            <a:extLst>
              <a:ext uri="{FF2B5EF4-FFF2-40B4-BE49-F238E27FC236}">
                <a16:creationId xmlns:a16="http://schemas.microsoft.com/office/drawing/2014/main" id="{AC4B9D29-26FD-79DB-7E10-0B9B6C48B2AD}"/>
              </a:ext>
            </a:extLst>
          </p:cNvPr>
          <p:cNvSpPr>
            <a:spLocks noGrp="1"/>
          </p:cNvSpPr>
          <p:nvPr>
            <p:ph idx="1"/>
          </p:nvPr>
        </p:nvSpPr>
        <p:spPr>
          <a:xfrm>
            <a:off x="742728" y="1412776"/>
            <a:ext cx="10441160" cy="4525963"/>
          </a:xfrm>
        </p:spPr>
        <p:txBody>
          <a:bodyPr>
            <a:noAutofit/>
          </a:bodyPr>
          <a:lstStyle/>
          <a:p>
            <a:pPr>
              <a:buNone/>
            </a:pPr>
            <a:r>
              <a:rPr lang="fr-FR" sz="2400" b="1" dirty="0">
                <a:solidFill>
                  <a:schemeClr val="accent6">
                    <a:lumMod val="75000"/>
                  </a:schemeClr>
                </a:solidFill>
              </a:rPr>
              <a:t>Principe </a:t>
            </a:r>
            <a:r>
              <a:rPr lang="fr-FR" sz="2400" dirty="0">
                <a:solidFill>
                  <a:schemeClr val="accent6">
                    <a:lumMod val="75000"/>
                  </a:schemeClr>
                </a:solidFill>
              </a:rPr>
              <a:t>:</a:t>
            </a:r>
          </a:p>
          <a:p>
            <a:pPr>
              <a:buNone/>
            </a:pPr>
            <a:r>
              <a:rPr lang="fr-FR" sz="2200" dirty="0"/>
              <a:t>&gt; Émissions mondiales  d’origine anthropique = 8,9 Gt de Carbone/an</a:t>
            </a:r>
          </a:p>
          <a:p>
            <a:pPr>
              <a:buNone/>
            </a:pPr>
            <a:r>
              <a:rPr lang="fr-FR" sz="2200" dirty="0"/>
              <a:t>&gt; Stock de Carbone des sols de la planète = 2400 Gt de Carbone</a:t>
            </a:r>
          </a:p>
          <a:p>
            <a:pPr>
              <a:buFont typeface="Symbol" pitchFamily="18" charset="2"/>
              <a:buChar char="Þ"/>
            </a:pPr>
            <a:r>
              <a:rPr lang="fr-FR" sz="2200" dirty="0"/>
              <a:t>Les émissions représentent donc 4‰ des stocks de carbone du sol (pour la planète)</a:t>
            </a:r>
          </a:p>
          <a:p>
            <a:pPr marL="0" indent="0">
              <a:buNone/>
            </a:pPr>
            <a:endParaRPr lang="fr-FR" sz="1000" dirty="0"/>
          </a:p>
          <a:p>
            <a:pPr marL="0" indent="0">
              <a:buNone/>
            </a:pPr>
            <a:r>
              <a:rPr lang="fr-FR" sz="2400" b="1" dirty="0">
                <a:solidFill>
                  <a:schemeClr val="accent6">
                    <a:lumMod val="75000"/>
                  </a:schemeClr>
                </a:solidFill>
              </a:rPr>
              <a:t>Objectif  initiative </a:t>
            </a:r>
            <a:r>
              <a:rPr lang="fr-FR" sz="2000" b="1" dirty="0">
                <a:solidFill>
                  <a:schemeClr val="accent6">
                    <a:lumMod val="75000"/>
                  </a:schemeClr>
                </a:solidFill>
              </a:rPr>
              <a:t>:</a:t>
            </a:r>
          </a:p>
          <a:p>
            <a:pPr marL="0" indent="0">
              <a:buNone/>
            </a:pPr>
            <a:r>
              <a:rPr lang="fr-FR" sz="2200" dirty="0"/>
              <a:t>Augmenter de 4‰ les stocks de Carbone dans l’horizon0-30cm des sols/an </a:t>
            </a:r>
          </a:p>
          <a:p>
            <a:pPr marL="0" indent="0">
              <a:buNone/>
            </a:pPr>
            <a:r>
              <a:rPr lang="fr-FR" sz="2200" dirty="0"/>
              <a:t>pour atténuer le réchauffement climatique </a:t>
            </a:r>
          </a:p>
          <a:p>
            <a:pPr>
              <a:buNone/>
            </a:pPr>
            <a:endParaRPr lang="fr-FR" sz="2000" dirty="0"/>
          </a:p>
          <a:p>
            <a:pPr>
              <a:buNone/>
            </a:pPr>
            <a:endParaRPr lang="fr-FR" sz="2000" dirty="0"/>
          </a:p>
          <a:p>
            <a:pPr>
              <a:buNone/>
            </a:pPr>
            <a:endParaRPr lang="fr-FR" sz="1800" dirty="0"/>
          </a:p>
          <a:p>
            <a:pPr>
              <a:buNone/>
            </a:pPr>
            <a:r>
              <a:rPr lang="fr-FR" sz="2400" b="1" dirty="0">
                <a:solidFill>
                  <a:schemeClr val="accent6">
                    <a:lumMod val="75000"/>
                  </a:schemeClr>
                </a:solidFill>
              </a:rPr>
              <a:t>Mais</a:t>
            </a:r>
            <a:r>
              <a:rPr lang="fr-FR" sz="2000" dirty="0"/>
              <a:t> grosses inégalités de répartition des émissions et des stocks </a:t>
            </a:r>
          </a:p>
          <a:p>
            <a:pPr>
              <a:buNone/>
            </a:pPr>
            <a:r>
              <a:rPr lang="fr-FR" sz="2000" dirty="0"/>
              <a:t>=&gt; en France, 4‰ des stocks de C du sol = 12% des émissions </a:t>
            </a:r>
          </a:p>
          <a:p>
            <a:pPr>
              <a:buNone/>
            </a:pPr>
            <a:endParaRPr lang="fr-FR" sz="1200" dirty="0"/>
          </a:p>
        </p:txBody>
      </p:sp>
      <p:pic>
        <p:nvPicPr>
          <p:cNvPr id="12" name="Picture 4" descr="Afficher l'image d'origine">
            <a:extLst>
              <a:ext uri="{FF2B5EF4-FFF2-40B4-BE49-F238E27FC236}">
                <a16:creationId xmlns:a16="http://schemas.microsoft.com/office/drawing/2014/main" id="{E477148E-7133-38AD-480B-B14765DA0829}"/>
              </a:ext>
            </a:extLst>
          </p:cNvPr>
          <p:cNvPicPr>
            <a:picLocks noChangeAspect="1" noChangeArrowheads="1"/>
          </p:cNvPicPr>
          <p:nvPr/>
        </p:nvPicPr>
        <p:blipFill>
          <a:blip r:embed="rId4" cstate="screen"/>
          <a:srcRect/>
          <a:stretch>
            <a:fillRect/>
          </a:stretch>
        </p:blipFill>
        <p:spPr bwMode="auto">
          <a:xfrm>
            <a:off x="9768408" y="3480915"/>
            <a:ext cx="2179580" cy="3101997"/>
          </a:xfrm>
          <a:prstGeom prst="rect">
            <a:avLst/>
          </a:prstGeom>
          <a:ln>
            <a:noFill/>
          </a:ln>
          <a:effectLst>
            <a:outerShdw blurRad="292100" dist="139700" dir="2700000" algn="tl" rotWithShape="0">
              <a:srgbClr val="333333">
                <a:alpha val="65000"/>
              </a:srgbClr>
            </a:outerShdw>
          </a:effectLst>
        </p:spPr>
      </p:pic>
      <p:pic>
        <p:nvPicPr>
          <p:cNvPr id="13" name="Picture 2">
            <a:extLst>
              <a:ext uri="{FF2B5EF4-FFF2-40B4-BE49-F238E27FC236}">
                <a16:creationId xmlns:a16="http://schemas.microsoft.com/office/drawing/2014/main" id="{6D83A03B-A009-3FB2-43AF-CFF651B41182}"/>
              </a:ext>
            </a:extLst>
          </p:cNvPr>
          <p:cNvPicPr>
            <a:picLocks noChangeAspect="1" noChangeArrowheads="1"/>
          </p:cNvPicPr>
          <p:nvPr/>
        </p:nvPicPr>
        <p:blipFill>
          <a:blip r:embed="rId5" cstate="screen"/>
          <a:srcRect/>
          <a:stretch>
            <a:fillRect/>
          </a:stretch>
        </p:blipFill>
        <p:spPr bwMode="auto">
          <a:xfrm>
            <a:off x="2492930" y="4643163"/>
            <a:ext cx="6048672" cy="864096"/>
          </a:xfrm>
          <a:prstGeom prst="rect">
            <a:avLst/>
          </a:prstGeom>
          <a:noFill/>
          <a:ln w="9525">
            <a:noFill/>
            <a:miter lim="800000"/>
            <a:headEnd/>
            <a:tailEnd/>
          </a:ln>
          <a:effectLst/>
        </p:spPr>
      </p:pic>
      <p:sp>
        <p:nvSpPr>
          <p:cNvPr id="14" name="ZoneTexte 13">
            <a:extLst>
              <a:ext uri="{FF2B5EF4-FFF2-40B4-BE49-F238E27FC236}">
                <a16:creationId xmlns:a16="http://schemas.microsoft.com/office/drawing/2014/main" id="{359C8925-3ED0-5FDB-7E14-DCB6A44CFEC0}"/>
              </a:ext>
            </a:extLst>
          </p:cNvPr>
          <p:cNvSpPr txBox="1"/>
          <p:nvPr/>
        </p:nvSpPr>
        <p:spPr>
          <a:xfrm>
            <a:off x="742728" y="851505"/>
            <a:ext cx="7056784" cy="646331"/>
          </a:xfrm>
          <a:prstGeom prst="rect">
            <a:avLst/>
          </a:prstGeom>
          <a:noFill/>
        </p:spPr>
        <p:txBody>
          <a:bodyPr wrap="square" rtlCol="0">
            <a:spAutoFit/>
          </a:bodyPr>
          <a:lstStyle/>
          <a:p>
            <a:r>
              <a:rPr lang="fr-FR" sz="1800" dirty="0"/>
              <a:t>Lancement lors de la COP 21 à Paris en 2015</a:t>
            </a:r>
          </a:p>
          <a:p>
            <a:endParaRPr lang="fr-FR" dirty="0"/>
          </a:p>
        </p:txBody>
      </p:sp>
    </p:spTree>
    <p:extLst>
      <p:ext uri="{BB962C8B-B14F-4D97-AF65-F5344CB8AC3E}">
        <p14:creationId xmlns:p14="http://schemas.microsoft.com/office/powerpoint/2010/main" val="34151902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ZoneTexte 3"/>
          <p:cNvSpPr txBox="1">
            <a:spLocks noChangeArrowheads="1"/>
          </p:cNvSpPr>
          <p:nvPr/>
        </p:nvSpPr>
        <p:spPr bwMode="auto">
          <a:xfrm>
            <a:off x="911424" y="227608"/>
            <a:ext cx="11210139" cy="695325"/>
          </a:xfrm>
          <a:prstGeom prst="rect">
            <a:avLst/>
          </a:prstGeom>
          <a:noFill/>
          <a:ln w="9525">
            <a:noFill/>
            <a:miter lim="800000"/>
            <a:headEnd/>
            <a:tailEnd/>
          </a:ln>
          <a:effectLst/>
        </p:spPr>
        <p:txBody>
          <a:bodyPr vert="horz" wrap="square" lIns="91440" tIns="45720" rIns="91440" bIns="45720" rtlCol="0" anchor="ctr">
            <a:noAutofit/>
          </a:bodyPr>
          <a:lstStyle>
            <a:lvl1pPr>
              <a:lnSpc>
                <a:spcPct val="90000"/>
              </a:lnSpc>
              <a:spcBef>
                <a:spcPct val="0"/>
              </a:spcBef>
              <a:buNone/>
              <a:defRPr sz="3200" b="1" cap="small">
                <a:solidFill>
                  <a:prstClr val="black"/>
                </a:solidFill>
                <a:latin typeface="Verdana" panose="020B0604030504040204" pitchFamily="34" charset="0"/>
                <a:ea typeface="Verdana" panose="020B0604030504040204" pitchFamily="34" charset="0"/>
                <a:cs typeface="+mj-cs"/>
              </a:defRPr>
            </a:lvl1pPr>
          </a:lstStyle>
          <a:p>
            <a:r>
              <a:rPr lang="fr-FR" altLang="fr-FR" sz="3000" dirty="0"/>
              <a:t>L’empreinte carbone nette de la ferme Pays de Loire</a:t>
            </a:r>
          </a:p>
        </p:txBody>
      </p:sp>
      <p:sp>
        <p:nvSpPr>
          <p:cNvPr id="19459" name="Espace réservé du numéro de diapositive 1"/>
          <p:cNvSpPr>
            <a:spLocks noGrp="1"/>
          </p:cNvSpPr>
          <p:nvPr>
            <p:ph type="sldNum" sz="quarter" idx="4294967295"/>
          </p:nvPr>
        </p:nvSpPr>
        <p:spPr bwMode="auto">
          <a:xfrm>
            <a:off x="8426574" y="6576020"/>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208E3D5F-6BF1-4716-B360-624D5AD3F9C2}" type="slidenum">
              <a:rPr lang="fr-FR" altLang="fr-FR" smtClean="0">
                <a:solidFill>
                  <a:schemeClr val="bg1"/>
                </a:solidFill>
                <a:latin typeface="Verdana" pitchFamily="34" charset="0"/>
              </a:rPr>
              <a:pPr eaLnBrk="1" hangingPunct="1"/>
              <a:t>37</a:t>
            </a:fld>
            <a:endParaRPr lang="fr-FR" altLang="fr-FR">
              <a:solidFill>
                <a:schemeClr val="bg1"/>
              </a:solidFill>
              <a:latin typeface="Verdana" pitchFamily="34" charset="0"/>
            </a:endParaRPr>
          </a:p>
        </p:txBody>
      </p:sp>
      <p:pic>
        <p:nvPicPr>
          <p:cNvPr id="19460" name="Image 5"/>
          <p:cNvPicPr>
            <a:picLocks noChangeAspect="1"/>
          </p:cNvPicPr>
          <p:nvPr/>
        </p:nvPicPr>
        <p:blipFill>
          <a:blip r:embed="rId3">
            <a:extLst>
              <a:ext uri="{28A0092B-C50C-407E-A947-70E740481C1C}">
                <a14:useLocalDpi xmlns:a14="http://schemas.microsoft.com/office/drawing/2010/main" val="0"/>
              </a:ext>
            </a:extLst>
          </a:blip>
          <a:srcRect t="67049"/>
          <a:stretch>
            <a:fillRect/>
          </a:stretch>
        </p:blipFill>
        <p:spPr bwMode="auto">
          <a:xfrm>
            <a:off x="1852736" y="5083769"/>
            <a:ext cx="4243388" cy="99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Zone de texte 2"/>
          <p:cNvSpPr txBox="1">
            <a:spLocks noChangeArrowheads="1"/>
          </p:cNvSpPr>
          <p:nvPr/>
        </p:nvSpPr>
        <p:spPr bwMode="auto">
          <a:xfrm>
            <a:off x="911424" y="1700808"/>
            <a:ext cx="10873208"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lnSpc>
                <a:spcPct val="107000"/>
              </a:lnSpc>
              <a:spcAft>
                <a:spcPts val="800"/>
              </a:spcAft>
            </a:pPr>
            <a:r>
              <a:rPr lang="fr-FR" altLang="fr-FR" sz="2000" dirty="0">
                <a:solidFill>
                  <a:srgbClr val="FFC000"/>
                </a:solidFill>
                <a:latin typeface="Arial Black" pitchFamily="34" charset="0"/>
                <a:ea typeface="Calibri" pitchFamily="34" charset="0"/>
                <a:cs typeface="Aharoni"/>
              </a:rPr>
              <a:t>Émissions brutes de GES </a:t>
            </a:r>
            <a:r>
              <a:rPr lang="fr-FR" altLang="fr-FR" sz="2000" dirty="0">
                <a:latin typeface="Arial Black" pitchFamily="34" charset="0"/>
                <a:ea typeface="Calibri" pitchFamily="34" charset="0"/>
                <a:cs typeface="Aharoni"/>
              </a:rPr>
              <a:t>- </a:t>
            </a:r>
            <a:r>
              <a:rPr lang="fr-FR" altLang="fr-FR" sz="2000" dirty="0">
                <a:solidFill>
                  <a:srgbClr val="00B050"/>
                </a:solidFill>
                <a:latin typeface="Arial Black" pitchFamily="34" charset="0"/>
                <a:ea typeface="Calibri" pitchFamily="34" charset="0"/>
                <a:cs typeface="Aharoni"/>
              </a:rPr>
              <a:t>Stockage de carbone</a:t>
            </a:r>
            <a:r>
              <a:rPr lang="fr-FR" altLang="fr-FR" sz="2000" dirty="0">
                <a:latin typeface="Arial Black" pitchFamily="34" charset="0"/>
                <a:ea typeface="Calibri" pitchFamily="34" charset="0"/>
                <a:cs typeface="Aharoni"/>
              </a:rPr>
              <a:t> =</a:t>
            </a:r>
            <a:r>
              <a:rPr lang="fr-FR" altLang="fr-FR" sz="2000" dirty="0">
                <a:solidFill>
                  <a:srgbClr val="00B050"/>
                </a:solidFill>
                <a:latin typeface="Arial Black" pitchFamily="34" charset="0"/>
                <a:ea typeface="Calibri" pitchFamily="34" charset="0"/>
                <a:cs typeface="Aharoni"/>
              </a:rPr>
              <a:t> </a:t>
            </a:r>
            <a:r>
              <a:rPr lang="fr-FR" altLang="fr-FR" sz="2000" dirty="0">
                <a:solidFill>
                  <a:srgbClr val="0070C0"/>
                </a:solidFill>
                <a:latin typeface="Arial Black" pitchFamily="34" charset="0"/>
                <a:ea typeface="Calibri" pitchFamily="34" charset="0"/>
                <a:cs typeface="Aharoni"/>
              </a:rPr>
              <a:t>Empreinte carbone nette </a:t>
            </a:r>
            <a:endParaRPr lang="fr-FR" altLang="fr-FR" sz="2000" dirty="0">
              <a:solidFill>
                <a:srgbClr val="00B050"/>
              </a:solidFill>
              <a:latin typeface="Calibri" pitchFamily="34" charset="0"/>
              <a:ea typeface="Calibri" pitchFamily="34" charset="0"/>
              <a:cs typeface="Times New Roman" pitchFamily="18" charset="0"/>
            </a:endParaRPr>
          </a:p>
        </p:txBody>
      </p:sp>
      <p:sp>
        <p:nvSpPr>
          <p:cNvPr id="19462" name="Zone de texte 2"/>
          <p:cNvSpPr txBox="1">
            <a:spLocks noChangeArrowheads="1"/>
          </p:cNvSpPr>
          <p:nvPr/>
        </p:nvSpPr>
        <p:spPr bwMode="auto">
          <a:xfrm>
            <a:off x="3359275" y="3302594"/>
            <a:ext cx="147637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lnSpc>
                <a:spcPct val="107000"/>
              </a:lnSpc>
              <a:spcAft>
                <a:spcPts val="800"/>
              </a:spcAft>
            </a:pPr>
            <a:r>
              <a:rPr lang="fr-FR" altLang="fr-FR" sz="1600" i="1">
                <a:latin typeface="Calibri" pitchFamily="34" charset="0"/>
                <a:ea typeface="Calibri" pitchFamily="34" charset="0"/>
                <a:cs typeface="Times New Roman" pitchFamily="18" charset="0"/>
              </a:rPr>
              <a:t>kg éq. CO</a:t>
            </a:r>
            <a:r>
              <a:rPr lang="fr-FR" altLang="fr-FR" sz="1600" i="1" baseline="-25000">
                <a:latin typeface="Calibri" pitchFamily="34" charset="0"/>
                <a:ea typeface="Calibri" pitchFamily="34" charset="0"/>
                <a:cs typeface="Times New Roman" pitchFamily="18" charset="0"/>
              </a:rPr>
              <a:t>2</a:t>
            </a:r>
            <a:r>
              <a:rPr lang="fr-FR" altLang="fr-FR" sz="1600" i="1">
                <a:latin typeface="Calibri" pitchFamily="34" charset="0"/>
                <a:ea typeface="Calibri" pitchFamily="34" charset="0"/>
                <a:cs typeface="Times New Roman" pitchFamily="18" charset="0"/>
              </a:rPr>
              <a:t>/l lait</a:t>
            </a:r>
          </a:p>
        </p:txBody>
      </p:sp>
      <p:sp>
        <p:nvSpPr>
          <p:cNvPr id="19463" name="Zone de texte 2"/>
          <p:cNvSpPr txBox="1">
            <a:spLocks noChangeArrowheads="1"/>
          </p:cNvSpPr>
          <p:nvPr/>
        </p:nvSpPr>
        <p:spPr bwMode="auto">
          <a:xfrm>
            <a:off x="8869486" y="2497733"/>
            <a:ext cx="1036638" cy="642937"/>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lnSpc>
                <a:spcPct val="107000"/>
              </a:lnSpc>
              <a:spcAft>
                <a:spcPts val="800"/>
              </a:spcAft>
            </a:pPr>
            <a:r>
              <a:rPr lang="en-US" altLang="fr-FR" sz="3200" b="1">
                <a:solidFill>
                  <a:srgbClr val="FFFFFF"/>
                </a:solidFill>
                <a:latin typeface="Calibri" pitchFamily="34" charset="0"/>
                <a:ea typeface="Calibri" pitchFamily="34" charset="0"/>
                <a:cs typeface="Times New Roman" pitchFamily="18" charset="0"/>
              </a:rPr>
              <a:t>0,93</a:t>
            </a:r>
            <a:endParaRPr lang="fr-FR" altLang="fr-FR" sz="3200">
              <a:latin typeface="Calibri" pitchFamily="34" charset="0"/>
              <a:ea typeface="Calibri" pitchFamily="34" charset="0"/>
              <a:cs typeface="Times New Roman" pitchFamily="18" charset="0"/>
            </a:endParaRPr>
          </a:p>
        </p:txBody>
      </p:sp>
      <p:sp>
        <p:nvSpPr>
          <p:cNvPr id="19464" name="Zone de texte 2"/>
          <p:cNvSpPr txBox="1">
            <a:spLocks noChangeArrowheads="1"/>
          </p:cNvSpPr>
          <p:nvPr/>
        </p:nvSpPr>
        <p:spPr bwMode="auto">
          <a:xfrm>
            <a:off x="3579936" y="2535833"/>
            <a:ext cx="927100" cy="676275"/>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lnSpc>
                <a:spcPct val="107000"/>
              </a:lnSpc>
              <a:spcAft>
                <a:spcPts val="800"/>
              </a:spcAft>
            </a:pPr>
            <a:r>
              <a:rPr lang="fr-FR" altLang="fr-FR" sz="3200" b="1">
                <a:solidFill>
                  <a:srgbClr val="FFFFFF"/>
                </a:solidFill>
                <a:latin typeface="Calibri" pitchFamily="34" charset="0"/>
                <a:ea typeface="Calibri" pitchFamily="34" charset="0"/>
                <a:cs typeface="Times New Roman" pitchFamily="18" charset="0"/>
              </a:rPr>
              <a:t>1,04</a:t>
            </a:r>
            <a:endParaRPr lang="fr-FR" altLang="fr-FR" sz="3200">
              <a:latin typeface="Calibri" pitchFamily="34" charset="0"/>
              <a:ea typeface="Calibri" pitchFamily="34" charset="0"/>
              <a:cs typeface="Times New Roman" pitchFamily="18" charset="0"/>
            </a:endParaRPr>
          </a:p>
        </p:txBody>
      </p:sp>
      <p:sp>
        <p:nvSpPr>
          <p:cNvPr id="19465" name="Zone de texte 2"/>
          <p:cNvSpPr txBox="1">
            <a:spLocks noChangeArrowheads="1"/>
          </p:cNvSpPr>
          <p:nvPr/>
        </p:nvSpPr>
        <p:spPr bwMode="auto">
          <a:xfrm>
            <a:off x="5867525" y="2535833"/>
            <a:ext cx="1108075" cy="67627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lnSpc>
                <a:spcPct val="107000"/>
              </a:lnSpc>
              <a:spcAft>
                <a:spcPts val="800"/>
              </a:spcAft>
            </a:pPr>
            <a:r>
              <a:rPr lang="fr-FR" altLang="fr-FR" sz="3200" b="1">
                <a:solidFill>
                  <a:srgbClr val="FFFFFF"/>
                </a:solidFill>
                <a:latin typeface="Calibri" pitchFamily="34" charset="0"/>
                <a:ea typeface="Calibri" pitchFamily="34" charset="0"/>
                <a:cs typeface="Times New Roman" pitchFamily="18" charset="0"/>
              </a:rPr>
              <a:t>0,11</a:t>
            </a:r>
            <a:endParaRPr lang="fr-FR" altLang="fr-FR" sz="2400">
              <a:latin typeface="Calibri" pitchFamily="34" charset="0"/>
              <a:ea typeface="Calibri" pitchFamily="34" charset="0"/>
              <a:cs typeface="Times New Roman" pitchFamily="18" charset="0"/>
            </a:endParaRPr>
          </a:p>
        </p:txBody>
      </p:sp>
      <p:sp>
        <p:nvSpPr>
          <p:cNvPr id="19466" name="Zone de texte 2"/>
          <p:cNvSpPr txBox="1">
            <a:spLocks noChangeArrowheads="1"/>
          </p:cNvSpPr>
          <p:nvPr/>
        </p:nvSpPr>
        <p:spPr bwMode="auto">
          <a:xfrm>
            <a:off x="1624137" y="2419944"/>
            <a:ext cx="166052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lnSpc>
                <a:spcPct val="107000"/>
              </a:lnSpc>
              <a:spcAft>
                <a:spcPts val="800"/>
              </a:spcAft>
            </a:pPr>
            <a:r>
              <a:rPr lang="fr-FR" altLang="fr-FR" b="1">
                <a:latin typeface="Calibri" pitchFamily="34" charset="0"/>
                <a:ea typeface="Calibri" pitchFamily="34" charset="0"/>
                <a:cs typeface="Times New Roman" pitchFamily="18" charset="0"/>
              </a:rPr>
              <a:t>Moyenne nationale</a:t>
            </a:r>
            <a:br>
              <a:rPr lang="fr-FR" altLang="fr-FR" b="1">
                <a:latin typeface="Calibri" pitchFamily="34" charset="0"/>
                <a:ea typeface="Calibri" pitchFamily="34" charset="0"/>
                <a:cs typeface="Times New Roman" pitchFamily="18" charset="0"/>
              </a:rPr>
            </a:br>
            <a:r>
              <a:rPr lang="fr-FR" altLang="fr-FR" b="1">
                <a:latin typeface="Calibri" pitchFamily="34" charset="0"/>
                <a:ea typeface="Calibri" pitchFamily="34" charset="0"/>
                <a:cs typeface="Times New Roman" pitchFamily="18" charset="0"/>
              </a:rPr>
              <a:t>3348 élevages</a:t>
            </a:r>
          </a:p>
        </p:txBody>
      </p:sp>
      <p:sp>
        <p:nvSpPr>
          <p:cNvPr id="23" name="Égal 22"/>
          <p:cNvSpPr/>
          <p:nvPr/>
        </p:nvSpPr>
        <p:spPr>
          <a:xfrm>
            <a:off x="7447086" y="2635844"/>
            <a:ext cx="503238" cy="431800"/>
          </a:xfrm>
          <a:prstGeom prst="mathEqual">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2400"/>
          </a:p>
        </p:txBody>
      </p:sp>
      <p:sp>
        <p:nvSpPr>
          <p:cNvPr id="24" name="Moins 23"/>
          <p:cNvSpPr/>
          <p:nvPr/>
        </p:nvSpPr>
        <p:spPr>
          <a:xfrm>
            <a:off x="4859461" y="2772369"/>
            <a:ext cx="503238" cy="350838"/>
          </a:xfrm>
          <a:prstGeom prst="mathMinus">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2400"/>
          </a:p>
        </p:txBody>
      </p:sp>
      <p:sp>
        <p:nvSpPr>
          <p:cNvPr id="19469" name="Zone de texte 2"/>
          <p:cNvSpPr txBox="1">
            <a:spLocks noChangeArrowheads="1"/>
          </p:cNvSpPr>
          <p:nvPr/>
        </p:nvSpPr>
        <p:spPr bwMode="auto">
          <a:xfrm>
            <a:off x="8874250" y="3793133"/>
            <a:ext cx="1038225" cy="642937"/>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lnSpc>
                <a:spcPct val="107000"/>
              </a:lnSpc>
              <a:spcAft>
                <a:spcPts val="800"/>
              </a:spcAft>
            </a:pPr>
            <a:r>
              <a:rPr lang="en-US" altLang="fr-FR" sz="3200" b="1">
                <a:solidFill>
                  <a:srgbClr val="990033"/>
                </a:solidFill>
                <a:latin typeface="Calibri" pitchFamily="34" charset="0"/>
                <a:ea typeface="Calibri" pitchFamily="34" charset="0"/>
                <a:cs typeface="Times New Roman" pitchFamily="18" charset="0"/>
              </a:rPr>
              <a:t>0,93</a:t>
            </a:r>
            <a:endParaRPr lang="fr-FR" altLang="fr-FR" sz="3200">
              <a:solidFill>
                <a:srgbClr val="990033"/>
              </a:solidFill>
              <a:latin typeface="Calibri" pitchFamily="34" charset="0"/>
              <a:ea typeface="Calibri" pitchFamily="34" charset="0"/>
              <a:cs typeface="Times New Roman" pitchFamily="18" charset="0"/>
            </a:endParaRPr>
          </a:p>
        </p:txBody>
      </p:sp>
      <p:sp>
        <p:nvSpPr>
          <p:cNvPr id="19470" name="Zone de texte 2"/>
          <p:cNvSpPr txBox="1">
            <a:spLocks noChangeArrowheads="1"/>
          </p:cNvSpPr>
          <p:nvPr/>
        </p:nvSpPr>
        <p:spPr bwMode="auto">
          <a:xfrm>
            <a:off x="3659312" y="3755033"/>
            <a:ext cx="925513" cy="676275"/>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lnSpc>
                <a:spcPct val="107000"/>
              </a:lnSpc>
              <a:spcAft>
                <a:spcPts val="800"/>
              </a:spcAft>
            </a:pPr>
            <a:r>
              <a:rPr lang="fr-FR" altLang="fr-FR" sz="3200" b="1">
                <a:solidFill>
                  <a:srgbClr val="990033"/>
                </a:solidFill>
                <a:latin typeface="Calibri" pitchFamily="34" charset="0"/>
                <a:ea typeface="Calibri" pitchFamily="34" charset="0"/>
                <a:cs typeface="Times New Roman" pitchFamily="18" charset="0"/>
              </a:rPr>
              <a:t>1,03</a:t>
            </a:r>
            <a:endParaRPr lang="fr-FR" altLang="fr-FR" sz="3200">
              <a:solidFill>
                <a:srgbClr val="990033"/>
              </a:solidFill>
              <a:latin typeface="Calibri" pitchFamily="34" charset="0"/>
              <a:ea typeface="Calibri" pitchFamily="34" charset="0"/>
              <a:cs typeface="Times New Roman" pitchFamily="18" charset="0"/>
            </a:endParaRPr>
          </a:p>
        </p:txBody>
      </p:sp>
      <p:sp>
        <p:nvSpPr>
          <p:cNvPr id="19471" name="Zone de texte 2"/>
          <p:cNvSpPr txBox="1">
            <a:spLocks noChangeArrowheads="1"/>
          </p:cNvSpPr>
          <p:nvPr/>
        </p:nvSpPr>
        <p:spPr bwMode="auto">
          <a:xfrm>
            <a:off x="5945312" y="3755033"/>
            <a:ext cx="1108075" cy="676275"/>
          </a:xfrm>
          <a:prstGeom prst="rect">
            <a:avLst/>
          </a:prstGeom>
          <a:solidFill>
            <a:srgbClr val="00B05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lnSpc>
                <a:spcPct val="107000"/>
              </a:lnSpc>
              <a:spcAft>
                <a:spcPts val="800"/>
              </a:spcAft>
            </a:pPr>
            <a:r>
              <a:rPr lang="fr-FR" altLang="fr-FR" sz="3200" b="1">
                <a:solidFill>
                  <a:srgbClr val="990033"/>
                </a:solidFill>
                <a:latin typeface="Calibri" pitchFamily="34" charset="0"/>
                <a:ea typeface="Calibri" pitchFamily="34" charset="0"/>
                <a:cs typeface="Times New Roman" pitchFamily="18" charset="0"/>
              </a:rPr>
              <a:t>0,10</a:t>
            </a:r>
            <a:endParaRPr lang="fr-FR" altLang="fr-FR" sz="2400">
              <a:solidFill>
                <a:srgbClr val="990033"/>
              </a:solidFill>
              <a:latin typeface="Calibri" pitchFamily="34" charset="0"/>
              <a:ea typeface="Calibri" pitchFamily="34" charset="0"/>
              <a:cs typeface="Times New Roman" pitchFamily="18" charset="0"/>
            </a:endParaRPr>
          </a:p>
        </p:txBody>
      </p:sp>
      <p:sp>
        <p:nvSpPr>
          <p:cNvPr id="19472" name="Zone de texte 2"/>
          <p:cNvSpPr txBox="1">
            <a:spLocks noChangeArrowheads="1"/>
          </p:cNvSpPr>
          <p:nvPr/>
        </p:nvSpPr>
        <p:spPr bwMode="auto">
          <a:xfrm>
            <a:off x="1471736" y="3734394"/>
            <a:ext cx="202565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hangingPunct="1">
              <a:lnSpc>
                <a:spcPct val="107000"/>
              </a:lnSpc>
              <a:spcAft>
                <a:spcPts val="800"/>
              </a:spcAft>
            </a:pPr>
            <a:r>
              <a:rPr lang="fr-FR" altLang="fr-FR" b="1">
                <a:solidFill>
                  <a:srgbClr val="990033"/>
                </a:solidFill>
                <a:latin typeface="Calibri" pitchFamily="34" charset="0"/>
                <a:ea typeface="Calibri" pitchFamily="34" charset="0"/>
                <a:cs typeface="Times New Roman" pitchFamily="18" charset="0"/>
              </a:rPr>
              <a:t>Pays de la Loire 700 élevages</a:t>
            </a:r>
          </a:p>
        </p:txBody>
      </p:sp>
      <p:sp>
        <p:nvSpPr>
          <p:cNvPr id="29" name="Égal 28"/>
          <p:cNvSpPr/>
          <p:nvPr/>
        </p:nvSpPr>
        <p:spPr>
          <a:xfrm>
            <a:off x="7524875" y="3855044"/>
            <a:ext cx="503237" cy="431800"/>
          </a:xfrm>
          <a:prstGeom prst="mathEqual">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2400"/>
          </a:p>
        </p:txBody>
      </p:sp>
      <p:sp>
        <p:nvSpPr>
          <p:cNvPr id="30" name="Moins 29"/>
          <p:cNvSpPr/>
          <p:nvPr/>
        </p:nvSpPr>
        <p:spPr>
          <a:xfrm>
            <a:off x="4937250" y="3991569"/>
            <a:ext cx="503237" cy="350838"/>
          </a:xfrm>
          <a:prstGeom prst="mathMinus">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r-FR" sz="2400"/>
          </a:p>
        </p:txBody>
      </p:sp>
      <p:sp>
        <p:nvSpPr>
          <p:cNvPr id="19475" name="ZoneTexte 1"/>
          <p:cNvSpPr txBox="1">
            <a:spLocks noChangeArrowheads="1"/>
          </p:cNvSpPr>
          <p:nvPr/>
        </p:nvSpPr>
        <p:spPr bwMode="auto">
          <a:xfrm>
            <a:off x="3780840" y="6493470"/>
            <a:ext cx="68359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fr-FR" altLang="fr-FR" sz="1200" i="1" dirty="0"/>
              <a:t>Source : Émissions de GES et contributions positives, élevages des PDL – Life </a:t>
            </a:r>
            <a:r>
              <a:rPr lang="fr-FR" altLang="fr-FR" sz="1200" i="1" dirty="0" err="1"/>
              <a:t>Carbon</a:t>
            </a:r>
            <a:r>
              <a:rPr lang="fr-FR" altLang="fr-FR" sz="1200" i="1" dirty="0"/>
              <a:t> </a:t>
            </a:r>
            <a:r>
              <a:rPr lang="fr-FR" altLang="fr-FR" sz="1200" i="1" dirty="0" err="1"/>
              <a:t>Dairy</a:t>
            </a:r>
            <a:r>
              <a:rPr lang="fr-FR" altLang="fr-FR" sz="1200" i="1" dirty="0"/>
              <a:t> 2017</a:t>
            </a:r>
          </a:p>
        </p:txBody>
      </p:sp>
      <p:pic>
        <p:nvPicPr>
          <p:cNvPr id="5" name="Image 4"/>
          <p:cNvPicPr>
            <a:picLocks noChangeAspect="1"/>
          </p:cNvPicPr>
          <p:nvPr/>
        </p:nvPicPr>
        <p:blipFill rotWithShape="1">
          <a:blip r:embed="rId4"/>
          <a:srcRect t="468" b="-2"/>
          <a:stretch/>
        </p:blipFill>
        <p:spPr>
          <a:xfrm>
            <a:off x="6421041" y="4796481"/>
            <a:ext cx="4139008" cy="1459908"/>
          </a:xfrm>
          <a:prstGeom prst="round2DiagRect">
            <a:avLst>
              <a:gd name="adj1" fmla="val 0"/>
              <a:gd name="adj2" fmla="val 0"/>
            </a:avLst>
          </a:prstGeom>
          <a:ln w="88900" cap="sq">
            <a:solidFill>
              <a:srgbClr val="FFFFFF"/>
            </a:solidFill>
            <a:miter lim="800000"/>
          </a:ln>
          <a:effectLst/>
        </p:spPr>
      </p:pic>
      <p:sp>
        <p:nvSpPr>
          <p:cNvPr id="3" name="Rectangle à coins arrondis 2"/>
          <p:cNvSpPr/>
          <p:nvPr/>
        </p:nvSpPr>
        <p:spPr>
          <a:xfrm>
            <a:off x="1852736" y="5083769"/>
            <a:ext cx="4325938" cy="998538"/>
          </a:xfrm>
          <a:prstGeom prst="roundRect">
            <a:avLst/>
          </a:prstGeom>
          <a:noFill/>
          <a:ln>
            <a:solidFill>
              <a:srgbClr val="00A249"/>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fr-FR"/>
          </a:p>
        </p:txBody>
      </p:sp>
      <p:sp>
        <p:nvSpPr>
          <p:cNvPr id="36" name="Rectangle à coins arrondis 35"/>
          <p:cNvSpPr/>
          <p:nvPr/>
        </p:nvSpPr>
        <p:spPr>
          <a:xfrm>
            <a:off x="6312025" y="4805957"/>
            <a:ext cx="4325937" cy="1358900"/>
          </a:xfrm>
          <a:prstGeom prst="roundRect">
            <a:avLst/>
          </a:prstGeom>
          <a:noFill/>
          <a:ln>
            <a:solidFill>
              <a:srgbClr val="0070C0"/>
            </a:solidFill>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fr-FR"/>
          </a:p>
        </p:txBody>
      </p:sp>
      <p:cxnSp>
        <p:nvCxnSpPr>
          <p:cNvPr id="33" name="Connecteur droit avec flèche 32"/>
          <p:cNvCxnSpPr/>
          <p:nvPr/>
        </p:nvCxnSpPr>
        <p:spPr>
          <a:xfrm flipH="1">
            <a:off x="5807200" y="4431307"/>
            <a:ext cx="288925" cy="652462"/>
          </a:xfrm>
          <a:prstGeom prst="straightConnector1">
            <a:avLst/>
          </a:prstGeom>
          <a:ln>
            <a:solidFill>
              <a:srgbClr val="00A249"/>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9" name="Connecteur droit avec flèche 38"/>
          <p:cNvCxnSpPr>
            <a:stCxn id="19469" idx="2"/>
          </p:cNvCxnSpPr>
          <p:nvPr/>
        </p:nvCxnSpPr>
        <p:spPr>
          <a:xfrm>
            <a:off x="9393361" y="4436069"/>
            <a:ext cx="0" cy="369888"/>
          </a:xfrm>
          <a:prstGeom prst="straightConnector1">
            <a:avLst/>
          </a:prstGeom>
          <a:ln>
            <a:solidFill>
              <a:srgbClr val="0070C0"/>
            </a:solidFill>
            <a:tailEnd type="arrow"/>
          </a:ln>
          <a:effectLst/>
        </p:spPr>
        <p:style>
          <a:lnRef idx="2">
            <a:schemeClr val="accent1"/>
          </a:lnRef>
          <a:fillRef idx="0">
            <a:schemeClr val="accent1"/>
          </a:fillRef>
          <a:effectRef idx="1">
            <a:schemeClr val="accent1"/>
          </a:effectRef>
          <a:fontRef idx="minor">
            <a:schemeClr val="tx1"/>
          </a:fontRef>
        </p:style>
      </p:cxnSp>
      <p:sp>
        <p:nvSpPr>
          <p:cNvPr id="19481" name="Zone de texte 2"/>
          <p:cNvSpPr txBox="1">
            <a:spLocks noChangeArrowheads="1"/>
          </p:cNvSpPr>
          <p:nvPr/>
        </p:nvSpPr>
        <p:spPr bwMode="auto">
          <a:xfrm>
            <a:off x="5627812" y="3302594"/>
            <a:ext cx="147637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lnSpc>
                <a:spcPct val="107000"/>
              </a:lnSpc>
              <a:spcAft>
                <a:spcPts val="800"/>
              </a:spcAft>
            </a:pPr>
            <a:r>
              <a:rPr lang="fr-FR" altLang="fr-FR" sz="1600" i="1" dirty="0">
                <a:latin typeface="Calibri" pitchFamily="34" charset="0"/>
                <a:ea typeface="Calibri" pitchFamily="34" charset="0"/>
                <a:cs typeface="Times New Roman" pitchFamily="18" charset="0"/>
              </a:rPr>
              <a:t>kg </a:t>
            </a:r>
            <a:r>
              <a:rPr lang="fr-FR" altLang="fr-FR" sz="1600" i="1" dirty="0" err="1">
                <a:latin typeface="Calibri" pitchFamily="34" charset="0"/>
                <a:ea typeface="Calibri" pitchFamily="34" charset="0"/>
                <a:cs typeface="Times New Roman" pitchFamily="18" charset="0"/>
              </a:rPr>
              <a:t>éq</a:t>
            </a:r>
            <a:r>
              <a:rPr lang="fr-FR" altLang="fr-FR" sz="1600" i="1" dirty="0">
                <a:latin typeface="Calibri" pitchFamily="34" charset="0"/>
                <a:ea typeface="Calibri" pitchFamily="34" charset="0"/>
                <a:cs typeface="Times New Roman" pitchFamily="18" charset="0"/>
              </a:rPr>
              <a:t>. CO</a:t>
            </a:r>
            <a:r>
              <a:rPr lang="fr-FR" altLang="fr-FR" sz="1600" i="1" baseline="-25000" dirty="0">
                <a:latin typeface="Calibri" pitchFamily="34" charset="0"/>
                <a:ea typeface="Calibri" pitchFamily="34" charset="0"/>
                <a:cs typeface="Times New Roman" pitchFamily="18" charset="0"/>
              </a:rPr>
              <a:t>2</a:t>
            </a:r>
            <a:r>
              <a:rPr lang="fr-FR" altLang="fr-FR" sz="1600" i="1" dirty="0">
                <a:latin typeface="Calibri" pitchFamily="34" charset="0"/>
                <a:ea typeface="Calibri" pitchFamily="34" charset="0"/>
                <a:cs typeface="Times New Roman" pitchFamily="18" charset="0"/>
              </a:rPr>
              <a:t>/l lait</a:t>
            </a:r>
          </a:p>
        </p:txBody>
      </p:sp>
      <p:sp>
        <p:nvSpPr>
          <p:cNvPr id="19482" name="Zone de texte 2"/>
          <p:cNvSpPr txBox="1">
            <a:spLocks noChangeArrowheads="1"/>
          </p:cNvSpPr>
          <p:nvPr/>
        </p:nvSpPr>
        <p:spPr bwMode="auto">
          <a:xfrm>
            <a:off x="8615487" y="3283544"/>
            <a:ext cx="147637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lnSpc>
                <a:spcPct val="107000"/>
              </a:lnSpc>
              <a:spcAft>
                <a:spcPts val="800"/>
              </a:spcAft>
            </a:pPr>
            <a:r>
              <a:rPr lang="fr-FR" altLang="fr-FR" sz="1600" i="1">
                <a:latin typeface="Calibri" pitchFamily="34" charset="0"/>
                <a:ea typeface="Calibri" pitchFamily="34" charset="0"/>
                <a:cs typeface="Times New Roman" pitchFamily="18" charset="0"/>
              </a:rPr>
              <a:t>kg éq. CO</a:t>
            </a:r>
            <a:r>
              <a:rPr lang="fr-FR" altLang="fr-FR" sz="1600" i="1" baseline="-25000">
                <a:latin typeface="Calibri" pitchFamily="34" charset="0"/>
                <a:ea typeface="Calibri" pitchFamily="34" charset="0"/>
                <a:cs typeface="Times New Roman" pitchFamily="18" charset="0"/>
              </a:rPr>
              <a:t>2</a:t>
            </a:r>
            <a:r>
              <a:rPr lang="fr-FR" altLang="fr-FR" sz="1600" i="1">
                <a:latin typeface="Calibri" pitchFamily="34" charset="0"/>
                <a:ea typeface="Calibri" pitchFamily="34" charset="0"/>
                <a:cs typeface="Times New Roman" pitchFamily="18" charset="0"/>
              </a:rPr>
              <a:t>/l lait</a:t>
            </a:r>
          </a:p>
        </p:txBody>
      </p:sp>
      <p:pic>
        <p:nvPicPr>
          <p:cNvPr id="4" name="Image 3">
            <a:extLst>
              <a:ext uri="{FF2B5EF4-FFF2-40B4-BE49-F238E27FC236}">
                <a16:creationId xmlns:a16="http://schemas.microsoft.com/office/drawing/2014/main" id="{298B03C4-FB2F-3223-1245-6D5BC97A3108}"/>
              </a:ext>
            </a:extLst>
          </p:cNvPr>
          <p:cNvPicPr>
            <a:picLocks noChangeAspect="1"/>
          </p:cNvPicPr>
          <p:nvPr/>
        </p:nvPicPr>
        <p:blipFill>
          <a:blip r:embed="rId5"/>
          <a:stretch>
            <a:fillRect/>
          </a:stretch>
        </p:blipFill>
        <p:spPr>
          <a:xfrm>
            <a:off x="335360" y="403671"/>
            <a:ext cx="405116" cy="343198"/>
          </a:xfrm>
          <a:prstGeom prst="rect">
            <a:avLst/>
          </a:prstGeom>
        </p:spPr>
      </p:pic>
      <p:sp>
        <p:nvSpPr>
          <p:cNvPr id="2" name="ZoneTexte 1">
            <a:extLst>
              <a:ext uri="{FF2B5EF4-FFF2-40B4-BE49-F238E27FC236}">
                <a16:creationId xmlns:a16="http://schemas.microsoft.com/office/drawing/2014/main" id="{6B58484C-F627-28D2-4671-9B39696DA1BA}"/>
              </a:ext>
            </a:extLst>
          </p:cNvPr>
          <p:cNvSpPr txBox="1"/>
          <p:nvPr/>
        </p:nvSpPr>
        <p:spPr>
          <a:xfrm>
            <a:off x="4577012" y="835917"/>
            <a:ext cx="3806998" cy="461665"/>
          </a:xfrm>
          <a:prstGeom prst="rect">
            <a:avLst/>
          </a:prstGeom>
          <a:noFill/>
        </p:spPr>
        <p:txBody>
          <a:bodyPr wrap="square" rtlCol="0">
            <a:spAutoFit/>
          </a:bodyPr>
          <a:lstStyle/>
          <a:p>
            <a:r>
              <a:rPr lang="fr-FR" sz="2400" i="1" dirty="0"/>
              <a:t>Vaches laitières</a:t>
            </a:r>
          </a:p>
        </p:txBody>
      </p:sp>
    </p:spTree>
    <p:extLst>
      <p:ext uri="{BB962C8B-B14F-4D97-AF65-F5344CB8AC3E}">
        <p14:creationId xmlns:p14="http://schemas.microsoft.com/office/powerpoint/2010/main" val="31900078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ZoneTexte 3"/>
          <p:cNvSpPr txBox="1">
            <a:spLocks noChangeArrowheads="1"/>
          </p:cNvSpPr>
          <p:nvPr/>
        </p:nvSpPr>
        <p:spPr bwMode="auto">
          <a:xfrm>
            <a:off x="695400" y="-94841"/>
            <a:ext cx="11161240" cy="1077913"/>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000" b="1" cap="small">
                <a:solidFill>
                  <a:prstClr val="black"/>
                </a:solidFill>
                <a:latin typeface="Verdana" panose="020B0604030504040204" pitchFamily="34" charset="0"/>
                <a:ea typeface="Verdana" panose="020B0604030504040204" pitchFamily="34" charset="0"/>
                <a:cs typeface="+mj-cs"/>
              </a:defRPr>
            </a:lvl1pPr>
          </a:lstStyle>
          <a:p>
            <a:r>
              <a:rPr lang="fr-FR" altLang="fr-FR" dirty="0"/>
              <a:t>L’empreinte carbone varie en fonction des systèmes</a:t>
            </a:r>
          </a:p>
        </p:txBody>
      </p:sp>
      <p:sp>
        <p:nvSpPr>
          <p:cNvPr id="19459" name="Espace réservé du numéro de diapositive 1"/>
          <p:cNvSpPr>
            <a:spLocks noGrp="1"/>
          </p:cNvSpPr>
          <p:nvPr>
            <p:ph type="sldNum" sz="quarter" idx="4294967295"/>
          </p:nvPr>
        </p:nvSpPr>
        <p:spPr bwMode="auto">
          <a:xfrm>
            <a:off x="8355013" y="62166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208E3D5F-6BF1-4716-B360-624D5AD3F9C2}" type="slidenum">
              <a:rPr lang="fr-FR" altLang="fr-FR" smtClean="0">
                <a:solidFill>
                  <a:schemeClr val="bg1"/>
                </a:solidFill>
                <a:latin typeface="Verdana" pitchFamily="34" charset="0"/>
              </a:rPr>
              <a:pPr eaLnBrk="1" hangingPunct="1"/>
              <a:t>38</a:t>
            </a:fld>
            <a:endParaRPr lang="fr-FR" altLang="fr-FR">
              <a:solidFill>
                <a:schemeClr val="bg1"/>
              </a:solidFill>
              <a:latin typeface="Verdana"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328" y="1523836"/>
            <a:ext cx="11172150"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25037" y="6216651"/>
            <a:ext cx="3327152" cy="576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Image 2">
            <a:extLst>
              <a:ext uri="{FF2B5EF4-FFF2-40B4-BE49-F238E27FC236}">
                <a16:creationId xmlns:a16="http://schemas.microsoft.com/office/drawing/2014/main" id="{385443B5-8664-750D-1562-C845758288B3}"/>
              </a:ext>
            </a:extLst>
          </p:cNvPr>
          <p:cNvPicPr>
            <a:picLocks noChangeAspect="1"/>
          </p:cNvPicPr>
          <p:nvPr/>
        </p:nvPicPr>
        <p:blipFill>
          <a:blip r:embed="rId5"/>
          <a:stretch>
            <a:fillRect/>
          </a:stretch>
        </p:blipFill>
        <p:spPr>
          <a:xfrm>
            <a:off x="191344" y="272517"/>
            <a:ext cx="405116" cy="343198"/>
          </a:xfrm>
          <a:prstGeom prst="rect">
            <a:avLst/>
          </a:prstGeom>
        </p:spPr>
      </p:pic>
      <p:sp>
        <p:nvSpPr>
          <p:cNvPr id="2" name="ZoneTexte 1">
            <a:extLst>
              <a:ext uri="{FF2B5EF4-FFF2-40B4-BE49-F238E27FC236}">
                <a16:creationId xmlns:a16="http://schemas.microsoft.com/office/drawing/2014/main" id="{27BE2B2E-4EB7-D7A6-8900-48EA4FE2BAB1}"/>
              </a:ext>
            </a:extLst>
          </p:cNvPr>
          <p:cNvSpPr txBox="1"/>
          <p:nvPr/>
        </p:nvSpPr>
        <p:spPr>
          <a:xfrm>
            <a:off x="4577012" y="835917"/>
            <a:ext cx="3806998" cy="461665"/>
          </a:xfrm>
          <a:prstGeom prst="rect">
            <a:avLst/>
          </a:prstGeom>
          <a:noFill/>
        </p:spPr>
        <p:txBody>
          <a:bodyPr wrap="square" rtlCol="0">
            <a:spAutoFit/>
          </a:bodyPr>
          <a:lstStyle/>
          <a:p>
            <a:r>
              <a:rPr lang="fr-FR" sz="2400" i="1" dirty="0"/>
              <a:t>Vaches laitières</a:t>
            </a:r>
          </a:p>
        </p:txBody>
      </p:sp>
    </p:spTree>
    <p:extLst>
      <p:ext uri="{BB962C8B-B14F-4D97-AF65-F5344CB8AC3E}">
        <p14:creationId xmlns:p14="http://schemas.microsoft.com/office/powerpoint/2010/main" val="23765872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847528" y="743830"/>
            <a:ext cx="7920880" cy="500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3"/>
          <p:cNvSpPr txBox="1">
            <a:spLocks noChangeArrowheads="1"/>
          </p:cNvSpPr>
          <p:nvPr/>
        </p:nvSpPr>
        <p:spPr bwMode="auto">
          <a:xfrm>
            <a:off x="695400" y="-104545"/>
            <a:ext cx="11404492" cy="1077913"/>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000" b="1" cap="small">
                <a:solidFill>
                  <a:prstClr val="black"/>
                </a:solidFill>
                <a:latin typeface="Verdana" panose="020B0604030504040204" pitchFamily="34" charset="0"/>
                <a:ea typeface="Verdana" panose="020B0604030504040204" pitchFamily="34" charset="0"/>
                <a:cs typeface="+mj-cs"/>
              </a:defRPr>
            </a:lvl1pPr>
          </a:lstStyle>
          <a:p>
            <a:r>
              <a:rPr lang="fr-FR" altLang="fr-FR" dirty="0"/>
              <a:t>L’empreinte carbone varie en fonction des systèmes</a:t>
            </a:r>
          </a:p>
        </p:txBody>
      </p:sp>
      <p:sp>
        <p:nvSpPr>
          <p:cNvPr id="4" name="ZoneTexte 3"/>
          <p:cNvSpPr txBox="1"/>
          <p:nvPr/>
        </p:nvSpPr>
        <p:spPr>
          <a:xfrm>
            <a:off x="7614996" y="6530476"/>
            <a:ext cx="4554056" cy="246221"/>
          </a:xfrm>
          <a:prstGeom prst="rect">
            <a:avLst/>
          </a:prstGeom>
          <a:noFill/>
        </p:spPr>
        <p:txBody>
          <a:bodyPr wrap="square" rtlCol="0">
            <a:spAutoFit/>
          </a:bodyPr>
          <a:lstStyle/>
          <a:p>
            <a:r>
              <a:rPr lang="fr-FR" sz="1000" i="1" dirty="0"/>
              <a:t>Source : Institut de l’Élevage . Traitement base de données Réseau d’élevage </a:t>
            </a:r>
            <a:r>
              <a:rPr lang="fr-FR" sz="1000" i="1" dirty="0" err="1"/>
              <a:t>Inosys</a:t>
            </a:r>
            <a:r>
              <a:rPr lang="fr-FR" sz="1000" i="1" dirty="0"/>
              <a:t> </a:t>
            </a:r>
            <a:endParaRPr lang="fr-FR" sz="1000" dirty="0"/>
          </a:p>
        </p:txBody>
      </p:sp>
      <p:sp>
        <p:nvSpPr>
          <p:cNvPr id="6" name="ZoneTexte 5"/>
          <p:cNvSpPr txBox="1"/>
          <p:nvPr/>
        </p:nvSpPr>
        <p:spPr>
          <a:xfrm>
            <a:off x="335360" y="5879531"/>
            <a:ext cx="11521280" cy="646331"/>
          </a:xfrm>
          <a:prstGeom prst="rect">
            <a:avLst/>
          </a:prstGeom>
          <a:noFill/>
        </p:spPr>
        <p:txBody>
          <a:bodyPr wrap="square" rtlCol="0">
            <a:spAutoFit/>
          </a:bodyPr>
          <a:lstStyle/>
          <a:p>
            <a:r>
              <a:rPr lang="fr-FR" dirty="0">
                <a:solidFill>
                  <a:srgbClr val="C00000"/>
                </a:solidFill>
              </a:rPr>
              <a:t>La variabilité est liée à la conduite du troupeau, aux pratiques d’alimentation et aux pratiques mises en œuvre dans la gestion des prairies et des cultures, au mode de gestion des effluents et à la structure des fermes.</a:t>
            </a:r>
          </a:p>
        </p:txBody>
      </p:sp>
      <p:pic>
        <p:nvPicPr>
          <p:cNvPr id="3" name="Image 2">
            <a:extLst>
              <a:ext uri="{FF2B5EF4-FFF2-40B4-BE49-F238E27FC236}">
                <a16:creationId xmlns:a16="http://schemas.microsoft.com/office/drawing/2014/main" id="{55302C01-C74E-1E2E-EA8C-827504143988}"/>
              </a:ext>
            </a:extLst>
          </p:cNvPr>
          <p:cNvPicPr>
            <a:picLocks noChangeAspect="1"/>
          </p:cNvPicPr>
          <p:nvPr/>
        </p:nvPicPr>
        <p:blipFill>
          <a:blip r:embed="rId4"/>
          <a:stretch>
            <a:fillRect/>
          </a:stretch>
        </p:blipFill>
        <p:spPr>
          <a:xfrm>
            <a:off x="191344" y="272517"/>
            <a:ext cx="405116" cy="343198"/>
          </a:xfrm>
          <a:prstGeom prst="rect">
            <a:avLst/>
          </a:prstGeom>
        </p:spPr>
      </p:pic>
      <p:sp>
        <p:nvSpPr>
          <p:cNvPr id="2" name="ZoneTexte 1">
            <a:extLst>
              <a:ext uri="{FF2B5EF4-FFF2-40B4-BE49-F238E27FC236}">
                <a16:creationId xmlns:a16="http://schemas.microsoft.com/office/drawing/2014/main" id="{2362EAD9-3F71-68EC-79D2-2CD7BC80EAA6}"/>
              </a:ext>
            </a:extLst>
          </p:cNvPr>
          <p:cNvSpPr txBox="1"/>
          <p:nvPr/>
        </p:nvSpPr>
        <p:spPr>
          <a:xfrm>
            <a:off x="4577012" y="835917"/>
            <a:ext cx="3806998" cy="461665"/>
          </a:xfrm>
          <a:prstGeom prst="rect">
            <a:avLst/>
          </a:prstGeom>
          <a:noFill/>
        </p:spPr>
        <p:txBody>
          <a:bodyPr wrap="square" rtlCol="0">
            <a:spAutoFit/>
          </a:bodyPr>
          <a:lstStyle/>
          <a:p>
            <a:r>
              <a:rPr lang="fr-FR" sz="2400" i="1" dirty="0"/>
              <a:t>Vaches allaitantes</a:t>
            </a:r>
          </a:p>
        </p:txBody>
      </p:sp>
    </p:spTree>
    <p:extLst>
      <p:ext uri="{BB962C8B-B14F-4D97-AF65-F5344CB8AC3E}">
        <p14:creationId xmlns:p14="http://schemas.microsoft.com/office/powerpoint/2010/main" val="14248713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6553"/>
          <a:stretch/>
        </p:blipFill>
        <p:spPr bwMode="auto">
          <a:xfrm>
            <a:off x="596460" y="1036163"/>
            <a:ext cx="9820019" cy="5303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3"/>
          <p:cNvSpPr txBox="1">
            <a:spLocks noChangeArrowheads="1"/>
          </p:cNvSpPr>
          <p:nvPr/>
        </p:nvSpPr>
        <p:spPr bwMode="auto">
          <a:xfrm>
            <a:off x="767408" y="0"/>
            <a:ext cx="10225136" cy="1077913"/>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000" b="1" cap="small">
                <a:solidFill>
                  <a:prstClr val="black"/>
                </a:solidFill>
                <a:latin typeface="Verdana" panose="020B0604030504040204" pitchFamily="34" charset="0"/>
                <a:ea typeface="Verdana" panose="020B0604030504040204" pitchFamily="34" charset="0"/>
                <a:cs typeface="+mj-cs"/>
              </a:defRPr>
            </a:lvl1pPr>
          </a:lstStyle>
          <a:p>
            <a:r>
              <a:rPr lang="fr-FR" altLang="fr-FR" dirty="0"/>
              <a:t>Potentiel de réduction avec une empreinte carbone brute du lait à 1 kg CO2/L</a:t>
            </a:r>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761998" y="6453336"/>
            <a:ext cx="2337183" cy="404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Image 2">
            <a:extLst>
              <a:ext uri="{FF2B5EF4-FFF2-40B4-BE49-F238E27FC236}">
                <a16:creationId xmlns:a16="http://schemas.microsoft.com/office/drawing/2014/main" id="{AAC9990D-E8A5-EB1F-0A78-FA29E79BAE29}"/>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12755256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767408" y="148396"/>
            <a:ext cx="10441160" cy="591439"/>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000" b="1" cap="small">
                <a:solidFill>
                  <a:prstClr val="black"/>
                </a:solidFill>
                <a:latin typeface="Verdana" panose="020B0604030504040204" pitchFamily="34" charset="0"/>
                <a:ea typeface="Verdana" panose="020B0604030504040204" pitchFamily="34" charset="0"/>
                <a:cs typeface="+mj-cs"/>
              </a:defRPr>
            </a:lvl1pPr>
          </a:lstStyle>
          <a:p>
            <a:r>
              <a:rPr lang="fr-FR" altLang="fr-FR" dirty="0"/>
              <a:t>L’empreinte carbone nette de la viande</a:t>
            </a: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362" r="3277"/>
          <a:stretch/>
        </p:blipFill>
        <p:spPr bwMode="auto">
          <a:xfrm>
            <a:off x="786240" y="743427"/>
            <a:ext cx="9558232" cy="6185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9696400" y="2708920"/>
            <a:ext cx="504056"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7B7FF56F-568B-C10F-0751-DE8D7BABC353}"/>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18703009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1560513" y="3455988"/>
            <a:ext cx="9144000" cy="3429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a:p>
        </p:txBody>
      </p:sp>
      <p:sp>
        <p:nvSpPr>
          <p:cNvPr id="13314" name="ZoneTexte 3"/>
          <p:cNvSpPr txBox="1">
            <a:spLocks noChangeArrowheads="1"/>
          </p:cNvSpPr>
          <p:nvPr/>
        </p:nvSpPr>
        <p:spPr bwMode="auto">
          <a:xfrm>
            <a:off x="763928" y="183295"/>
            <a:ext cx="9960121" cy="864840"/>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000" b="1" cap="small">
                <a:solidFill>
                  <a:prstClr val="black"/>
                </a:solidFill>
                <a:latin typeface="Verdana" panose="020B0604030504040204" pitchFamily="34" charset="0"/>
                <a:ea typeface="Verdana" panose="020B0604030504040204" pitchFamily="34" charset="0"/>
                <a:cs typeface="+mj-cs"/>
              </a:defRPr>
            </a:lvl1pPr>
          </a:lstStyle>
          <a:p>
            <a:r>
              <a:rPr lang="fr-FR" altLang="fr-FR" dirty="0"/>
              <a:t>Des contributions positives : les bovins, indispensables à la société</a:t>
            </a:r>
          </a:p>
        </p:txBody>
      </p:sp>
      <p:sp>
        <p:nvSpPr>
          <p:cNvPr id="21508" name="Espace réservé du numéro de diapositive 1"/>
          <p:cNvSpPr>
            <a:spLocks noGrp="1"/>
          </p:cNvSpPr>
          <p:nvPr>
            <p:ph type="sldNum" sz="quarter" idx="4294967295"/>
          </p:nvPr>
        </p:nvSpPr>
        <p:spPr bwMode="auto">
          <a:xfrm>
            <a:off x="8355013" y="62166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DBB8DE43-7FCA-426C-AA47-398E87A39C4E}" type="slidenum">
              <a:rPr lang="fr-FR" altLang="fr-FR" smtClean="0">
                <a:solidFill>
                  <a:schemeClr val="bg1"/>
                </a:solidFill>
                <a:latin typeface="Verdana" pitchFamily="34" charset="0"/>
              </a:rPr>
              <a:pPr eaLnBrk="1" hangingPunct="1"/>
              <a:t>42</a:t>
            </a:fld>
            <a:endParaRPr lang="fr-FR" altLang="fr-FR">
              <a:solidFill>
                <a:schemeClr val="bg1"/>
              </a:solidFill>
              <a:latin typeface="Verdana" pitchFamily="34" charset="0"/>
            </a:endParaRPr>
          </a:p>
        </p:txBody>
      </p:sp>
      <p:pic>
        <p:nvPicPr>
          <p:cNvPr id="21509" name="Picture 2"/>
          <p:cNvPicPr>
            <a:picLocks noChangeAspect="1" noChangeArrowheads="1"/>
          </p:cNvPicPr>
          <p:nvPr/>
        </p:nvPicPr>
        <p:blipFill>
          <a:blip r:embed="rId3">
            <a:extLst>
              <a:ext uri="{28A0092B-C50C-407E-A947-70E740481C1C}">
                <a14:useLocalDpi xmlns:a14="http://schemas.microsoft.com/office/drawing/2010/main" val="0"/>
              </a:ext>
            </a:extLst>
          </a:blip>
          <a:srcRect t="50000"/>
          <a:stretch>
            <a:fillRect/>
          </a:stretch>
        </p:blipFill>
        <p:spPr bwMode="auto">
          <a:xfrm>
            <a:off x="1703389" y="3981451"/>
            <a:ext cx="8785225" cy="2640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510" name="ZoneTexte 15"/>
          <p:cNvSpPr txBox="1">
            <a:spLocks noChangeArrowheads="1"/>
          </p:cNvSpPr>
          <p:nvPr/>
        </p:nvSpPr>
        <p:spPr bwMode="auto">
          <a:xfrm>
            <a:off x="5985137" y="6577014"/>
            <a:ext cx="47003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eaLnBrk="1" hangingPunct="1"/>
            <a:r>
              <a:rPr lang="fr-FR" altLang="fr-FR" sz="1200" i="1" dirty="0"/>
              <a:t>Émissions de GES et contributions positives en PDL, IDELE, 2017</a:t>
            </a:r>
          </a:p>
        </p:txBody>
      </p:sp>
      <p:pic>
        <p:nvPicPr>
          <p:cNvPr id="2151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1938" y="1285875"/>
            <a:ext cx="4400550" cy="2647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Image 2">
            <a:extLst>
              <a:ext uri="{FF2B5EF4-FFF2-40B4-BE49-F238E27FC236}">
                <a16:creationId xmlns:a16="http://schemas.microsoft.com/office/drawing/2014/main" id="{4558AB23-0A49-1B06-5CF9-11B75C03CBBF}"/>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20220434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ZoneTexte 3"/>
          <p:cNvSpPr txBox="1">
            <a:spLocks noChangeArrowheads="1"/>
          </p:cNvSpPr>
          <p:nvPr/>
        </p:nvSpPr>
        <p:spPr bwMode="auto">
          <a:xfrm>
            <a:off x="695400" y="92036"/>
            <a:ext cx="10585176" cy="864840"/>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000" b="1" cap="small">
                <a:solidFill>
                  <a:prstClr val="black"/>
                </a:solidFill>
                <a:latin typeface="Verdana" panose="020B0604030504040204" pitchFamily="34" charset="0"/>
                <a:ea typeface="Verdana" panose="020B0604030504040204" pitchFamily="34" charset="0"/>
                <a:cs typeface="+mj-cs"/>
              </a:defRPr>
            </a:lvl1pPr>
          </a:lstStyle>
          <a:p>
            <a:r>
              <a:rPr lang="fr-FR" altLang="fr-FR" dirty="0"/>
              <a:t>Réaliser son bilan carbone </a:t>
            </a:r>
          </a:p>
        </p:txBody>
      </p:sp>
      <p:sp>
        <p:nvSpPr>
          <p:cNvPr id="21508" name="Espace réservé du numéro de diapositive 1"/>
          <p:cNvSpPr>
            <a:spLocks noGrp="1"/>
          </p:cNvSpPr>
          <p:nvPr>
            <p:ph type="sldNum" sz="quarter" idx="4294967295"/>
          </p:nvPr>
        </p:nvSpPr>
        <p:spPr bwMode="auto">
          <a:xfrm>
            <a:off x="8355013" y="62166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DBB8DE43-7FCA-426C-AA47-398E87A39C4E}" type="slidenum">
              <a:rPr lang="fr-FR" altLang="fr-FR" smtClean="0">
                <a:solidFill>
                  <a:prstClr val="white"/>
                </a:solidFill>
                <a:latin typeface="Verdana" pitchFamily="34" charset="0"/>
              </a:rPr>
              <a:pPr eaLnBrk="1" hangingPunct="1"/>
              <a:t>43</a:t>
            </a:fld>
            <a:endParaRPr lang="fr-FR" altLang="fr-FR">
              <a:solidFill>
                <a:prstClr val="white"/>
              </a:solidFill>
              <a:latin typeface="Verdana" pitchFamily="34" charset="0"/>
            </a:endParaRPr>
          </a:p>
        </p:txBody>
      </p:sp>
      <p:sp>
        <p:nvSpPr>
          <p:cNvPr id="13" name="ZoneTexte 12"/>
          <p:cNvSpPr txBox="1"/>
          <p:nvPr/>
        </p:nvSpPr>
        <p:spPr>
          <a:xfrm>
            <a:off x="723008" y="1923792"/>
            <a:ext cx="8352928" cy="1354217"/>
          </a:xfrm>
          <a:prstGeom prst="rect">
            <a:avLst/>
          </a:prstGeom>
          <a:noFill/>
        </p:spPr>
        <p:txBody>
          <a:bodyPr wrap="square" rtlCol="0">
            <a:spAutoFit/>
          </a:bodyPr>
          <a:lstStyle/>
          <a:p>
            <a:r>
              <a:rPr lang="fr-FR" sz="2200" b="1" dirty="0">
                <a:solidFill>
                  <a:srgbClr val="C00000"/>
                </a:solidFill>
              </a:rPr>
              <a:t>Interroger ses pratiques et envisager des pistes d’amélioration pour…</a:t>
            </a:r>
          </a:p>
          <a:p>
            <a:r>
              <a:rPr lang="fr-FR" sz="2000" dirty="0">
                <a:solidFill>
                  <a:srgbClr val="4F81BD">
                    <a:lumMod val="75000"/>
                  </a:srgbClr>
                </a:solidFill>
              </a:rPr>
              <a:t>… Améliorer son efficience technique …</a:t>
            </a:r>
          </a:p>
          <a:p>
            <a:r>
              <a:rPr lang="fr-FR" sz="2000" dirty="0">
                <a:solidFill>
                  <a:srgbClr val="4F81BD">
                    <a:lumMod val="75000"/>
                  </a:srgbClr>
                </a:solidFill>
              </a:rPr>
              <a:t>… Améliorer son impact environnemental …</a:t>
            </a:r>
          </a:p>
          <a:p>
            <a:r>
              <a:rPr lang="fr-FR" sz="2000" dirty="0">
                <a:solidFill>
                  <a:srgbClr val="4F81BD">
                    <a:lumMod val="75000"/>
                  </a:srgbClr>
                </a:solidFill>
              </a:rPr>
              <a:t>… Améliorer sa performance économique !</a:t>
            </a:r>
          </a:p>
        </p:txBody>
      </p:sp>
      <p:sp>
        <p:nvSpPr>
          <p:cNvPr id="18" name="AutoShape 3" descr="Cap&amp;#39;2ER pour évaluer son impact environnemental | Réussir La Chèvre : le  média des éleveurs de chèvres"/>
          <p:cNvSpPr>
            <a:spLocks noChangeAspect="1" noChangeArrowheads="1"/>
          </p:cNvSpPr>
          <p:nvPr/>
        </p:nvSpPr>
        <p:spPr bwMode="auto">
          <a:xfrm>
            <a:off x="1524000" y="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fr-FR">
              <a:solidFill>
                <a:prstClr val="black"/>
              </a:solidFill>
            </a:endParaRPr>
          </a:p>
        </p:txBody>
      </p:sp>
      <p:sp>
        <p:nvSpPr>
          <p:cNvPr id="19" name="Rectangle 18" descr="Cap&amp;#39;2ER pour évaluer son impact environnemental | Réussir La Chèvre : le  média des éleveurs de chèvres"/>
          <p:cNvSpPr>
            <a:spLocks noChangeAspect="1" noChangeArrowheads="1"/>
          </p:cNvSpPr>
          <p:nvPr/>
        </p:nvSpPr>
        <p:spPr bwMode="auto">
          <a:xfrm>
            <a:off x="1524000" y="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fr-FR">
              <a:solidFill>
                <a:prstClr val="black"/>
              </a:solidFill>
            </a:endParaRPr>
          </a:p>
        </p:txBody>
      </p:sp>
      <p:sp>
        <p:nvSpPr>
          <p:cNvPr id="20" name="Rectangle 19" descr="L'impact estimé est résumé sur deux pages."/>
          <p:cNvSpPr>
            <a:spLocks noChangeAspect="1" noChangeArrowheads="1"/>
          </p:cNvSpPr>
          <p:nvPr/>
        </p:nvSpPr>
        <p:spPr bwMode="auto">
          <a:xfrm>
            <a:off x="1524000" y="1"/>
            <a:ext cx="5760720" cy="7831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fr-FR">
              <a:solidFill>
                <a:prstClr val="black"/>
              </a:solidFill>
            </a:endParaRPr>
          </a:p>
        </p:txBody>
      </p:sp>
      <p:graphicFrame>
        <p:nvGraphicFramePr>
          <p:cNvPr id="21" name="Diagramme 20"/>
          <p:cNvGraphicFramePr/>
          <p:nvPr>
            <p:extLst>
              <p:ext uri="{D42A27DB-BD31-4B8C-83A1-F6EECF244321}">
                <p14:modId xmlns:p14="http://schemas.microsoft.com/office/powerpoint/2010/main" val="2044304514"/>
              </p:ext>
            </p:extLst>
          </p:nvPr>
        </p:nvGraphicFramePr>
        <p:xfrm>
          <a:off x="2672131" y="2500779"/>
          <a:ext cx="7135770" cy="40744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Rectangle 11"/>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9" name="Rectangle 13"/>
          <p:cNvSpPr>
            <a:spLocks noChangeArrowheads="1"/>
          </p:cNvSpPr>
          <p:nvPr/>
        </p:nvSpPr>
        <p:spPr bwMode="auto">
          <a:xfrm>
            <a:off x="1524001" y="87132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graphicFrame>
        <p:nvGraphicFramePr>
          <p:cNvPr id="2" name="Diagramme 1"/>
          <p:cNvGraphicFramePr/>
          <p:nvPr>
            <p:extLst>
              <p:ext uri="{D42A27DB-BD31-4B8C-83A1-F6EECF244321}">
                <p14:modId xmlns:p14="http://schemas.microsoft.com/office/powerpoint/2010/main" val="3597388866"/>
              </p:ext>
            </p:extLst>
          </p:nvPr>
        </p:nvGraphicFramePr>
        <p:xfrm>
          <a:off x="5876323" y="2276872"/>
          <a:ext cx="6883911" cy="453476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5" name="Picture 6" descr="https://christiandeperthuis.files.wordpress.com/2021/05/image-8.png?w=75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8752460" y="4538017"/>
            <a:ext cx="846678" cy="5486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AutoShape 2" descr="L&amp;#39;exploitation agricole, un système finalisé et piloté"/>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4" name="AutoShape 4" descr="L&amp;#39;exploitation agricole, un système finalisé et piloté"/>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5" name="ZoneTexte 4"/>
          <p:cNvSpPr txBox="1"/>
          <p:nvPr/>
        </p:nvSpPr>
        <p:spPr>
          <a:xfrm>
            <a:off x="1207623" y="6320488"/>
            <a:ext cx="4202133" cy="369332"/>
          </a:xfrm>
          <a:prstGeom prst="rect">
            <a:avLst/>
          </a:prstGeom>
          <a:noFill/>
        </p:spPr>
        <p:txBody>
          <a:bodyPr wrap="square" rtlCol="0">
            <a:spAutoFit/>
          </a:bodyPr>
          <a:lstStyle/>
          <a:p>
            <a:pPr algn="ctr"/>
            <a:r>
              <a:rPr lang="fr-FR" b="1" dirty="0">
                <a:solidFill>
                  <a:srgbClr val="C00000"/>
                </a:solidFill>
              </a:rPr>
              <a:t>À l’échelle du système d’exploitation ! </a:t>
            </a:r>
          </a:p>
        </p:txBody>
      </p:sp>
      <p:sp>
        <p:nvSpPr>
          <p:cNvPr id="17" name="ZoneTexte 16"/>
          <p:cNvSpPr txBox="1"/>
          <p:nvPr/>
        </p:nvSpPr>
        <p:spPr>
          <a:xfrm>
            <a:off x="695400" y="1004832"/>
            <a:ext cx="11017224" cy="707886"/>
          </a:xfrm>
          <a:prstGeom prst="rect">
            <a:avLst/>
          </a:prstGeom>
          <a:noFill/>
        </p:spPr>
        <p:txBody>
          <a:bodyPr wrap="square" rtlCol="0">
            <a:spAutoFit/>
          </a:bodyPr>
          <a:lstStyle/>
          <a:p>
            <a:r>
              <a:rPr lang="fr-FR" sz="2200" b="1" dirty="0">
                <a:solidFill>
                  <a:srgbClr val="C00000"/>
                </a:solidFill>
              </a:rPr>
              <a:t>Mesurer ses contributions positives </a:t>
            </a:r>
            <a:r>
              <a:rPr lang="fr-FR" dirty="0">
                <a:solidFill>
                  <a:schemeClr val="accent1">
                    <a:lumMod val="75000"/>
                  </a:schemeClr>
                </a:solidFill>
              </a:rPr>
              <a:t>(maintien et développement de la biodiversité, compensation des émissions de GES par le stockage C, performance nourricière)</a:t>
            </a:r>
            <a:endParaRPr lang="fr-FR" sz="2000" dirty="0">
              <a:solidFill>
                <a:schemeClr val="accent1">
                  <a:lumMod val="75000"/>
                </a:schemeClr>
              </a:solidFill>
            </a:endParaRPr>
          </a:p>
        </p:txBody>
      </p:sp>
      <p:pic>
        <p:nvPicPr>
          <p:cNvPr id="7" name="Image 6">
            <a:extLst>
              <a:ext uri="{FF2B5EF4-FFF2-40B4-BE49-F238E27FC236}">
                <a16:creationId xmlns:a16="http://schemas.microsoft.com/office/drawing/2014/main" id="{18ACE95A-FC4D-F225-CD94-00BDC6A56852}"/>
              </a:ext>
            </a:extLst>
          </p:cNvPr>
          <p:cNvPicPr>
            <a:picLocks noChangeAspect="1"/>
          </p:cNvPicPr>
          <p:nvPr/>
        </p:nvPicPr>
        <p:blipFill>
          <a:blip r:embed="rId14"/>
          <a:stretch>
            <a:fillRect/>
          </a:stretch>
        </p:blipFill>
        <p:spPr>
          <a:xfrm>
            <a:off x="191344" y="272517"/>
            <a:ext cx="405116" cy="343198"/>
          </a:xfrm>
          <a:prstGeom prst="rect">
            <a:avLst/>
          </a:prstGeom>
        </p:spPr>
      </p:pic>
      <p:pic>
        <p:nvPicPr>
          <p:cNvPr id="10" name="Image 9" descr="Une image contenant texte, capture d’écran, carte, jeux&#10;&#10;Description générée automatiquement">
            <a:extLst>
              <a:ext uri="{FF2B5EF4-FFF2-40B4-BE49-F238E27FC236}">
                <a16:creationId xmlns:a16="http://schemas.microsoft.com/office/drawing/2014/main" id="{55C522A5-FB7F-0F0F-EC6F-91EC28B6F382}"/>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41802" y="3848315"/>
            <a:ext cx="4820221" cy="2306164"/>
          </a:xfrm>
          <a:prstGeom prst="rect">
            <a:avLst/>
          </a:prstGeom>
        </p:spPr>
      </p:pic>
    </p:spTree>
    <p:extLst>
      <p:ext uri="{BB962C8B-B14F-4D97-AF65-F5344CB8AC3E}">
        <p14:creationId xmlns:p14="http://schemas.microsoft.com/office/powerpoint/2010/main" val="245235207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CA">
  <a:themeElements>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Thème Offic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APCA_V4">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4" id="{0CBBDABC-D257-42FF-ABF0-F640E900CD05}" vid="{97DA5C92-51CD-442F-8C04-E24AE513E8D9}"/>
    </a:ext>
  </a:extLst>
</a:theme>
</file>

<file path=ppt/theme/theme5.xml><?xml version="1.0" encoding="utf-8"?>
<a:theme xmlns:a="http://schemas.openxmlformats.org/drawingml/2006/main" name="APCA_V4">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4" id="{0CBBDABC-D257-42FF-ABF0-F640E900CD05}" vid="{97DA5C92-51CD-442F-8C04-E24AE513E8D9}"/>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2871</TotalTime>
  <Words>6167</Words>
  <Application>Microsoft Office PowerPoint</Application>
  <PresentationFormat>Grand écran</PresentationFormat>
  <Paragraphs>517</Paragraphs>
  <Slides>43</Slides>
  <Notes>40</Notes>
  <HiddenSlides>2</HiddenSlides>
  <MMClips>0</MMClips>
  <ScaleCrop>false</ScaleCrop>
  <HeadingPairs>
    <vt:vector size="6" baseType="variant">
      <vt:variant>
        <vt:lpstr>Polices utilisées</vt:lpstr>
      </vt:variant>
      <vt:variant>
        <vt:i4>9</vt:i4>
      </vt:variant>
      <vt:variant>
        <vt:lpstr>Thème</vt:lpstr>
      </vt:variant>
      <vt:variant>
        <vt:i4>5</vt:i4>
      </vt:variant>
      <vt:variant>
        <vt:lpstr>Titres des diapositives</vt:lpstr>
      </vt:variant>
      <vt:variant>
        <vt:i4>43</vt:i4>
      </vt:variant>
    </vt:vector>
  </HeadingPairs>
  <TitlesOfParts>
    <vt:vector size="57" baseType="lpstr">
      <vt:lpstr>Arial</vt:lpstr>
      <vt:lpstr>Arial Black</vt:lpstr>
      <vt:lpstr>Bauhaus 93</vt:lpstr>
      <vt:lpstr>Calibri</vt:lpstr>
      <vt:lpstr>Roboto Slab</vt:lpstr>
      <vt:lpstr>Segoe UI</vt:lpstr>
      <vt:lpstr>Symbol</vt:lpstr>
      <vt:lpstr>Verdana</vt:lpstr>
      <vt:lpstr>Wingdings</vt:lpstr>
      <vt:lpstr>Thème Office</vt:lpstr>
      <vt:lpstr>ThèmeCA</vt:lpstr>
      <vt:lpstr>1_Thème Office</vt:lpstr>
      <vt:lpstr>2_APCA_V4</vt:lpstr>
      <vt:lpstr>APCA_V4</vt:lpstr>
      <vt:lpstr>Enjeux et impacts du changement   climatique pour mon exploitation - Comment être acteur ?</vt:lpstr>
      <vt:lpstr>Étape Plan d’action  Agir sur le bilan carbone de mon système d’exploitation </vt:lpstr>
      <vt:lpstr>Proposition d’organisation :</vt:lpstr>
      <vt:lpstr>Présentation PowerPoint</vt:lpstr>
      <vt:lpstr>Présentation PowerPoint</vt:lpstr>
      <vt:lpstr>Émissions de GES, bilan carbone, Empreinte carbone…</vt:lpstr>
      <vt:lpstr>Présentation PowerPoint</vt:lpstr>
      <vt:lpstr>Présentation PowerPoint</vt:lpstr>
      <vt:lpstr>Pourquoi parler carbone dans les systèmes d’élevage ?  </vt:lpstr>
      <vt:lpstr>Un sujet d’actualité !</vt:lpstr>
      <vt:lpstr>Présentation PowerPoint</vt:lpstr>
      <vt:lpstr>Les attentes sociétales : fleur des services rendus par l’élevage</vt:lpstr>
      <vt:lpstr>Les attentes du consommateur</vt:lpstr>
      <vt:lpstr>Présentation PowerPoint</vt:lpstr>
      <vt:lpstr>Présentation PowerPoint</vt:lpstr>
      <vt:lpstr>Comprendre mon empreinte carbone</vt:lpstr>
      <vt:lpstr>Présentation PowerPoint</vt:lpstr>
      <vt:lpstr>Présentation PowerPoint</vt:lpstr>
      <vt:lpstr>Présentation PowerPoint</vt:lpstr>
      <vt:lpstr>Présentation PowerPoint</vt:lpstr>
      <vt:lpstr>CLIMAGRI ®</vt:lpstr>
      <vt:lpstr>Les postes d’émissions de CH4</vt:lpstr>
      <vt:lpstr>Présentation PowerPoint</vt:lpstr>
      <vt:lpstr>Présentation PowerPoint</vt:lpstr>
      <vt:lpstr>Présentation PowerPoint</vt:lpstr>
      <vt:lpstr>Présentation PowerPoint</vt:lpstr>
      <vt:lpstr>Les postes d’émissions de CO2</vt:lpstr>
      <vt:lpstr>Présentation PowerPoint</vt:lpstr>
      <vt:lpstr>Le stockage du carbone dans les sols </vt:lpstr>
      <vt:lpstr>Le stockage du carbone dans les sols : exemple</vt:lpstr>
      <vt:lpstr>Le stockage du carbone dans les sols prairiaux</vt:lpstr>
      <vt:lpstr>Comprendre mon empreinte carbone</vt:lpstr>
      <vt:lpstr>Présentation PowerPoint</vt:lpstr>
      <vt:lpstr>Comprendre mon empreinte carbone</vt:lpstr>
      <vt:lpstr>L’exploitation laitière moyenne en Pays de Loire</vt:lpstr>
      <vt:lpstr>L’initiative 4 ‰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CAPDL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LOUBAUD-BERSON Mélanie</dc:creator>
  <cp:lastModifiedBy>Melanie LOUBAUD BERSON</cp:lastModifiedBy>
  <cp:revision>174</cp:revision>
  <dcterms:created xsi:type="dcterms:W3CDTF">2021-04-22T13:06:13Z</dcterms:created>
  <dcterms:modified xsi:type="dcterms:W3CDTF">2025-01-27T09:13:33Z</dcterms:modified>
</cp:coreProperties>
</file>