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 id="2147483726" r:id="rId4"/>
    <p:sldMasterId id="2147483738" r:id="rId5"/>
  </p:sldMasterIdLst>
  <p:notesMasterIdLst>
    <p:notesMasterId r:id="rId46"/>
  </p:notesMasterIdLst>
  <p:sldIdLst>
    <p:sldId id="747" r:id="rId6"/>
    <p:sldId id="749" r:id="rId7"/>
    <p:sldId id="880" r:id="rId8"/>
    <p:sldId id="881" r:id="rId9"/>
    <p:sldId id="882" r:id="rId10"/>
    <p:sldId id="574" r:id="rId11"/>
    <p:sldId id="586" r:id="rId12"/>
    <p:sldId id="324" r:id="rId13"/>
    <p:sldId id="883" r:id="rId14"/>
    <p:sldId id="879" r:id="rId15"/>
    <p:sldId id="343" r:id="rId16"/>
    <p:sldId id="291" r:id="rId17"/>
    <p:sldId id="328" r:id="rId18"/>
    <p:sldId id="884" r:id="rId19"/>
    <p:sldId id="885" r:id="rId20"/>
    <p:sldId id="886" r:id="rId21"/>
    <p:sldId id="887" r:id="rId22"/>
    <p:sldId id="295" r:id="rId23"/>
    <p:sldId id="320" r:id="rId24"/>
    <p:sldId id="296" r:id="rId25"/>
    <p:sldId id="319" r:id="rId26"/>
    <p:sldId id="278" r:id="rId27"/>
    <p:sldId id="325" r:id="rId28"/>
    <p:sldId id="270" r:id="rId29"/>
    <p:sldId id="281" r:id="rId30"/>
    <p:sldId id="271" r:id="rId31"/>
    <p:sldId id="282" r:id="rId32"/>
    <p:sldId id="888" r:id="rId33"/>
    <p:sldId id="889" r:id="rId34"/>
    <p:sldId id="297" r:id="rId35"/>
    <p:sldId id="890" r:id="rId36"/>
    <p:sldId id="891" r:id="rId37"/>
    <p:sldId id="892" r:id="rId38"/>
    <p:sldId id="893" r:id="rId39"/>
    <p:sldId id="894" r:id="rId40"/>
    <p:sldId id="318" r:id="rId41"/>
    <p:sldId id="316" r:id="rId42"/>
    <p:sldId id="317" r:id="rId43"/>
    <p:sldId id="314" r:id="rId44"/>
    <p:sldId id="322" r:id="rId4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80905" autoAdjust="0"/>
  </p:normalViewPr>
  <p:slideViewPr>
    <p:cSldViewPr>
      <p:cViewPr varScale="1">
        <p:scale>
          <a:sx n="69" d="100"/>
          <a:sy n="69" d="100"/>
        </p:scale>
        <p:origin x="103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76219E-47B4-4A6B-89DA-0A98E34D5C46}" type="doc">
      <dgm:prSet loTypeId="urn:microsoft.com/office/officeart/2005/8/layout/venn1" loCatId="relationship" qsTypeId="urn:microsoft.com/office/officeart/2005/8/quickstyle/simple1" qsCatId="simple" csTypeId="urn:microsoft.com/office/officeart/2005/8/colors/accent1_2" csCatId="accent1" phldr="1"/>
      <dgm:spPr/>
    </dgm:pt>
    <dgm:pt modelId="{6B221D80-98D7-4F79-9772-F4AB49758412}" type="pres">
      <dgm:prSet presAssocID="{B576219E-47B4-4A6B-89DA-0A98E34D5C46}" presName="compositeShape" presStyleCnt="0">
        <dgm:presLayoutVars>
          <dgm:chMax val="7"/>
          <dgm:dir/>
          <dgm:resizeHandles val="exact"/>
        </dgm:presLayoutVars>
      </dgm:prSet>
      <dgm:spPr/>
    </dgm:pt>
  </dgm:ptLst>
  <dgm:cxnLst>
    <dgm:cxn modelId="{9F8DFF68-01C1-47C7-837E-C475F599B3C2}" type="presOf" srcId="{B576219E-47B4-4A6B-89DA-0A98E34D5C46}" destId="{6B221D80-98D7-4F79-9772-F4AB49758412}"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90B2EF-ECE2-4C83-A55A-742E603BB515}" type="doc">
      <dgm:prSet loTypeId="urn:microsoft.com/office/officeart/2005/8/layout/venn1" loCatId="relationship" qsTypeId="urn:microsoft.com/office/officeart/2005/8/quickstyle/simple1" qsCatId="simple" csTypeId="urn:microsoft.com/office/officeart/2005/8/colors/colorful2" csCatId="colorful" phldr="1"/>
      <dgm:spPr/>
    </dgm:pt>
    <dgm:pt modelId="{161822DA-61E7-44ED-A068-5AADFF51707A}">
      <dgm:prSet phldrT="[Texte]" custT="1"/>
      <dgm:spPr/>
      <dgm:t>
        <a:bodyPr/>
        <a:lstStyle/>
        <a:p>
          <a:r>
            <a:rPr lang="fr-FR" sz="2000" b="1" dirty="0">
              <a:solidFill>
                <a:srgbClr val="C00000"/>
              </a:solidFill>
            </a:rPr>
            <a:t>Améliorations techniques</a:t>
          </a:r>
        </a:p>
      </dgm:t>
    </dgm:pt>
    <dgm:pt modelId="{A51049BB-7E5E-4685-98FD-58452739641C}" type="parTrans" cxnId="{E7D6ADA9-0E68-4BAD-8703-83F11132785F}">
      <dgm:prSet/>
      <dgm:spPr/>
      <dgm:t>
        <a:bodyPr/>
        <a:lstStyle/>
        <a:p>
          <a:endParaRPr lang="fr-FR"/>
        </a:p>
      </dgm:t>
    </dgm:pt>
    <dgm:pt modelId="{DE829E0F-4F35-470C-A69E-C73B874E0EDC}" type="sibTrans" cxnId="{E7D6ADA9-0E68-4BAD-8703-83F11132785F}">
      <dgm:prSet/>
      <dgm:spPr/>
      <dgm:t>
        <a:bodyPr/>
        <a:lstStyle/>
        <a:p>
          <a:endParaRPr lang="fr-FR"/>
        </a:p>
      </dgm:t>
    </dgm:pt>
    <dgm:pt modelId="{D53361DB-474E-4E9F-9F4C-4DE99E8FAF75}">
      <dgm:prSet phldrT="[Texte]" custT="1"/>
      <dgm:spPr/>
      <dgm:t>
        <a:bodyPr/>
        <a:lstStyle/>
        <a:p>
          <a:r>
            <a:rPr lang="fr-FR" sz="2000" b="1" dirty="0">
              <a:solidFill>
                <a:schemeClr val="bg2">
                  <a:lumMod val="25000"/>
                </a:schemeClr>
              </a:solidFill>
            </a:rPr>
            <a:t>Améliorations économiques</a:t>
          </a:r>
        </a:p>
      </dgm:t>
    </dgm:pt>
    <dgm:pt modelId="{E24C3AD3-8D2F-4B94-8668-D37204286486}" type="parTrans" cxnId="{6622886E-4BF7-430B-B4B8-B459B0C39730}">
      <dgm:prSet/>
      <dgm:spPr/>
      <dgm:t>
        <a:bodyPr/>
        <a:lstStyle/>
        <a:p>
          <a:endParaRPr lang="fr-FR"/>
        </a:p>
      </dgm:t>
    </dgm:pt>
    <dgm:pt modelId="{EDFD3998-42EF-42CB-8F36-1F4B4AD8FD3D}" type="sibTrans" cxnId="{6622886E-4BF7-430B-B4B8-B459B0C39730}">
      <dgm:prSet/>
      <dgm:spPr/>
      <dgm:t>
        <a:bodyPr/>
        <a:lstStyle/>
        <a:p>
          <a:endParaRPr lang="fr-FR"/>
        </a:p>
      </dgm:t>
    </dgm:pt>
    <dgm:pt modelId="{E0E6A0F2-AA52-43A4-A986-1D772307F2FE}">
      <dgm:prSet phldrT="[Texte]" custT="1"/>
      <dgm:spPr/>
      <dgm:t>
        <a:bodyPr/>
        <a:lstStyle/>
        <a:p>
          <a:r>
            <a:rPr lang="fr-FR" sz="2000" b="1" dirty="0">
              <a:solidFill>
                <a:schemeClr val="accent3">
                  <a:lumMod val="50000"/>
                </a:schemeClr>
              </a:solidFill>
            </a:rPr>
            <a:t>Améliorations environnementales</a:t>
          </a:r>
        </a:p>
      </dgm:t>
    </dgm:pt>
    <dgm:pt modelId="{567A4111-6301-40F5-B0B0-76BACA33EBF6}" type="parTrans" cxnId="{D2ECC8C5-CBFA-417B-A3F6-0EEF8787699E}">
      <dgm:prSet/>
      <dgm:spPr/>
      <dgm:t>
        <a:bodyPr/>
        <a:lstStyle/>
        <a:p>
          <a:endParaRPr lang="fr-FR"/>
        </a:p>
      </dgm:t>
    </dgm:pt>
    <dgm:pt modelId="{42FBEC82-2BA6-4E80-B3EA-F3709ECA0462}" type="sibTrans" cxnId="{D2ECC8C5-CBFA-417B-A3F6-0EEF8787699E}">
      <dgm:prSet/>
      <dgm:spPr/>
      <dgm:t>
        <a:bodyPr/>
        <a:lstStyle/>
        <a:p>
          <a:endParaRPr lang="fr-FR"/>
        </a:p>
      </dgm:t>
    </dgm:pt>
    <dgm:pt modelId="{B154E759-1ADB-4CF6-AF01-AFFEF3CBF7D2}" type="pres">
      <dgm:prSet presAssocID="{DD90B2EF-ECE2-4C83-A55A-742E603BB515}" presName="compositeShape" presStyleCnt="0">
        <dgm:presLayoutVars>
          <dgm:chMax val="7"/>
          <dgm:dir/>
          <dgm:resizeHandles val="exact"/>
        </dgm:presLayoutVars>
      </dgm:prSet>
      <dgm:spPr/>
    </dgm:pt>
    <dgm:pt modelId="{B5B888AE-EF30-48CF-AB84-208CEF3B62FA}" type="pres">
      <dgm:prSet presAssocID="{161822DA-61E7-44ED-A068-5AADFF51707A}" presName="circ1" presStyleLbl="vennNode1" presStyleIdx="0" presStyleCnt="3" custScaleX="144017" custLinFactNeighborX="6615" custLinFactNeighborY="3420"/>
      <dgm:spPr/>
    </dgm:pt>
    <dgm:pt modelId="{DEB47856-186E-4778-9145-3C53C00C2854}" type="pres">
      <dgm:prSet presAssocID="{161822DA-61E7-44ED-A068-5AADFF51707A}" presName="circ1Tx" presStyleLbl="revTx" presStyleIdx="0" presStyleCnt="0">
        <dgm:presLayoutVars>
          <dgm:chMax val="0"/>
          <dgm:chPref val="0"/>
          <dgm:bulletEnabled val="1"/>
        </dgm:presLayoutVars>
      </dgm:prSet>
      <dgm:spPr/>
    </dgm:pt>
    <dgm:pt modelId="{8C4C1047-5B31-438C-9340-1036A0C646C6}" type="pres">
      <dgm:prSet presAssocID="{D53361DB-474E-4E9F-9F4C-4DE99E8FAF75}" presName="circ2" presStyleLbl="vennNode1" presStyleIdx="1" presStyleCnt="3" custScaleX="130562"/>
      <dgm:spPr/>
    </dgm:pt>
    <dgm:pt modelId="{D0ADF538-77EA-4F93-B8B6-1EA838947E8F}" type="pres">
      <dgm:prSet presAssocID="{D53361DB-474E-4E9F-9F4C-4DE99E8FAF75}" presName="circ2Tx" presStyleLbl="revTx" presStyleIdx="0" presStyleCnt="0">
        <dgm:presLayoutVars>
          <dgm:chMax val="0"/>
          <dgm:chPref val="0"/>
          <dgm:bulletEnabled val="1"/>
        </dgm:presLayoutVars>
      </dgm:prSet>
      <dgm:spPr/>
    </dgm:pt>
    <dgm:pt modelId="{022BB97C-996C-45D4-881E-F7614B5CB23A}" type="pres">
      <dgm:prSet presAssocID="{E0E6A0F2-AA52-43A4-A986-1D772307F2FE}" presName="circ3" presStyleLbl="vennNode1" presStyleIdx="2" presStyleCnt="3" custScaleX="131499" custLinFactNeighborX="-17705" custLinFactNeighborY="-4935"/>
      <dgm:spPr/>
    </dgm:pt>
    <dgm:pt modelId="{C3B5DA8A-6140-4564-BDD1-BE367287917B}" type="pres">
      <dgm:prSet presAssocID="{E0E6A0F2-AA52-43A4-A986-1D772307F2FE}" presName="circ3Tx" presStyleLbl="revTx" presStyleIdx="0" presStyleCnt="0">
        <dgm:presLayoutVars>
          <dgm:chMax val="0"/>
          <dgm:chPref val="0"/>
          <dgm:bulletEnabled val="1"/>
        </dgm:presLayoutVars>
      </dgm:prSet>
      <dgm:spPr/>
    </dgm:pt>
  </dgm:ptLst>
  <dgm:cxnLst>
    <dgm:cxn modelId="{24093345-FC6C-46F8-9BE2-35F8A6998B06}" type="presOf" srcId="{DD90B2EF-ECE2-4C83-A55A-742E603BB515}" destId="{B154E759-1ADB-4CF6-AF01-AFFEF3CBF7D2}" srcOrd="0" destOrd="0" presId="urn:microsoft.com/office/officeart/2005/8/layout/venn1"/>
    <dgm:cxn modelId="{6622886E-4BF7-430B-B4B8-B459B0C39730}" srcId="{DD90B2EF-ECE2-4C83-A55A-742E603BB515}" destId="{D53361DB-474E-4E9F-9F4C-4DE99E8FAF75}" srcOrd="1" destOrd="0" parTransId="{E24C3AD3-8D2F-4B94-8668-D37204286486}" sibTransId="{EDFD3998-42EF-42CB-8F36-1F4B4AD8FD3D}"/>
    <dgm:cxn modelId="{07F04B70-9DFF-4D51-B871-9E2C782A8064}" type="presOf" srcId="{161822DA-61E7-44ED-A068-5AADFF51707A}" destId="{B5B888AE-EF30-48CF-AB84-208CEF3B62FA}" srcOrd="0" destOrd="0" presId="urn:microsoft.com/office/officeart/2005/8/layout/venn1"/>
    <dgm:cxn modelId="{09418F52-55D9-4E00-B565-4AEC867896E7}" type="presOf" srcId="{161822DA-61E7-44ED-A068-5AADFF51707A}" destId="{DEB47856-186E-4778-9145-3C53C00C2854}" srcOrd="1" destOrd="0" presId="urn:microsoft.com/office/officeart/2005/8/layout/venn1"/>
    <dgm:cxn modelId="{CC7BF35A-520F-426B-868A-1A23DD4DB6DB}" type="presOf" srcId="{E0E6A0F2-AA52-43A4-A986-1D772307F2FE}" destId="{C3B5DA8A-6140-4564-BDD1-BE367287917B}" srcOrd="1" destOrd="0" presId="urn:microsoft.com/office/officeart/2005/8/layout/venn1"/>
    <dgm:cxn modelId="{FCAC7688-47ED-41E9-9336-C0F9315EDF96}" type="presOf" srcId="{E0E6A0F2-AA52-43A4-A986-1D772307F2FE}" destId="{022BB97C-996C-45D4-881E-F7614B5CB23A}" srcOrd="0" destOrd="0" presId="urn:microsoft.com/office/officeart/2005/8/layout/venn1"/>
    <dgm:cxn modelId="{5D1C53A7-3E44-4634-AE55-C63A48E0F621}" type="presOf" srcId="{D53361DB-474E-4E9F-9F4C-4DE99E8FAF75}" destId="{8C4C1047-5B31-438C-9340-1036A0C646C6}" srcOrd="0" destOrd="0" presId="urn:microsoft.com/office/officeart/2005/8/layout/venn1"/>
    <dgm:cxn modelId="{E7D6ADA9-0E68-4BAD-8703-83F11132785F}" srcId="{DD90B2EF-ECE2-4C83-A55A-742E603BB515}" destId="{161822DA-61E7-44ED-A068-5AADFF51707A}" srcOrd="0" destOrd="0" parTransId="{A51049BB-7E5E-4685-98FD-58452739641C}" sibTransId="{DE829E0F-4F35-470C-A69E-C73B874E0EDC}"/>
    <dgm:cxn modelId="{8EF4DEC2-46DA-40B6-996C-0FC9C062D003}" type="presOf" srcId="{D53361DB-474E-4E9F-9F4C-4DE99E8FAF75}" destId="{D0ADF538-77EA-4F93-B8B6-1EA838947E8F}" srcOrd="1" destOrd="0" presId="urn:microsoft.com/office/officeart/2005/8/layout/venn1"/>
    <dgm:cxn modelId="{D2ECC8C5-CBFA-417B-A3F6-0EEF8787699E}" srcId="{DD90B2EF-ECE2-4C83-A55A-742E603BB515}" destId="{E0E6A0F2-AA52-43A4-A986-1D772307F2FE}" srcOrd="2" destOrd="0" parTransId="{567A4111-6301-40F5-B0B0-76BACA33EBF6}" sibTransId="{42FBEC82-2BA6-4E80-B3EA-F3709ECA0462}"/>
    <dgm:cxn modelId="{6F336DA5-42F2-4C0D-ABBE-FAED12EA240E}" type="presParOf" srcId="{B154E759-1ADB-4CF6-AF01-AFFEF3CBF7D2}" destId="{B5B888AE-EF30-48CF-AB84-208CEF3B62FA}" srcOrd="0" destOrd="0" presId="urn:microsoft.com/office/officeart/2005/8/layout/venn1"/>
    <dgm:cxn modelId="{2F646DF6-70F8-4624-8344-2C212BEDBAE6}" type="presParOf" srcId="{B154E759-1ADB-4CF6-AF01-AFFEF3CBF7D2}" destId="{DEB47856-186E-4778-9145-3C53C00C2854}" srcOrd="1" destOrd="0" presId="urn:microsoft.com/office/officeart/2005/8/layout/venn1"/>
    <dgm:cxn modelId="{B12FE833-BFCB-4893-AA22-7CAD65537BD3}" type="presParOf" srcId="{B154E759-1ADB-4CF6-AF01-AFFEF3CBF7D2}" destId="{8C4C1047-5B31-438C-9340-1036A0C646C6}" srcOrd="2" destOrd="0" presId="urn:microsoft.com/office/officeart/2005/8/layout/venn1"/>
    <dgm:cxn modelId="{A10C9ABD-0AFA-4956-B21D-3C20CC81BA89}" type="presParOf" srcId="{B154E759-1ADB-4CF6-AF01-AFFEF3CBF7D2}" destId="{D0ADF538-77EA-4F93-B8B6-1EA838947E8F}" srcOrd="3" destOrd="0" presId="urn:microsoft.com/office/officeart/2005/8/layout/venn1"/>
    <dgm:cxn modelId="{A516B82F-3340-4E5E-A8DC-C48319C848C8}" type="presParOf" srcId="{B154E759-1ADB-4CF6-AF01-AFFEF3CBF7D2}" destId="{022BB97C-996C-45D4-881E-F7614B5CB23A}" srcOrd="4" destOrd="0" presId="urn:microsoft.com/office/officeart/2005/8/layout/venn1"/>
    <dgm:cxn modelId="{00EF1276-7B91-467A-AE8C-46B70D8D51A2}" type="presParOf" srcId="{B154E759-1ADB-4CF6-AF01-AFFEF3CBF7D2}" destId="{C3B5DA8A-6140-4564-BDD1-BE367287917B}"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PLAN D’ACTION</a:t>
          </a:r>
        </a:p>
      </dsp:txBody>
      <dsp:txXfrm>
        <a:off x="10159857" y="0"/>
        <a:ext cx="1850727" cy="365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888AE-EF30-48CF-AB84-208CEF3B62FA}">
      <dsp:nvSpPr>
        <dsp:cNvPr id="0" name=""/>
        <dsp:cNvSpPr/>
      </dsp:nvSpPr>
      <dsp:spPr>
        <a:xfrm>
          <a:off x="1725700" y="217387"/>
          <a:ext cx="3793319" cy="263393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rgbClr val="C00000"/>
              </a:solidFill>
            </a:rPr>
            <a:t>Améliorations techniques</a:t>
          </a:r>
        </a:p>
      </dsp:txBody>
      <dsp:txXfrm>
        <a:off x="2231476" y="678326"/>
        <a:ext cx="2781767" cy="1185272"/>
      </dsp:txXfrm>
    </dsp:sp>
    <dsp:sp modelId="{8C4C1047-5B31-438C-9340-1036A0C646C6}">
      <dsp:nvSpPr>
        <dsp:cNvPr id="0" name=""/>
        <dsp:cNvSpPr/>
      </dsp:nvSpPr>
      <dsp:spPr>
        <a:xfrm>
          <a:off x="2679076" y="1773518"/>
          <a:ext cx="3438922" cy="2633938"/>
        </a:xfrm>
        <a:prstGeom prst="ellipse">
          <a:avLst/>
        </a:prstGeom>
        <a:solidFill>
          <a:schemeClr val="accent2">
            <a:alpha val="50000"/>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bg2">
                  <a:lumMod val="25000"/>
                </a:schemeClr>
              </a:solidFill>
            </a:rPr>
            <a:t>Améliorations économiques</a:t>
          </a:r>
        </a:p>
      </dsp:txBody>
      <dsp:txXfrm>
        <a:off x="3730814" y="2453952"/>
        <a:ext cx="2063353" cy="1448666"/>
      </dsp:txXfrm>
    </dsp:sp>
    <dsp:sp modelId="{022BB97C-996C-45D4-881E-F7614B5CB23A}">
      <dsp:nvSpPr>
        <dsp:cNvPr id="0" name=""/>
        <dsp:cNvSpPr/>
      </dsp:nvSpPr>
      <dsp:spPr>
        <a:xfrm>
          <a:off x="299572" y="1643533"/>
          <a:ext cx="3463602" cy="2633938"/>
        </a:xfrm>
        <a:prstGeom prst="ellipse">
          <a:avLst/>
        </a:prstGeom>
        <a:solidFill>
          <a:schemeClr val="accent2">
            <a:alpha val="50000"/>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accent3">
                  <a:lumMod val="50000"/>
                </a:schemeClr>
              </a:solidFill>
            </a:rPr>
            <a:t>Améliorations environnementales</a:t>
          </a:r>
        </a:p>
      </dsp:txBody>
      <dsp:txXfrm>
        <a:off x="625728" y="2323967"/>
        <a:ext cx="2078161" cy="14486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77033-3050-4E59-A758-1337526A9EBF}" type="datetimeFigureOut">
              <a:rPr lang="fr-FR" smtClean="0"/>
              <a:t>22/01/2025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4C0FB-E445-4526-9127-51C49D3B5CB1}" type="slidenum">
              <a:rPr lang="fr-FR" smtClean="0"/>
              <a:t>‹N°›</a:t>
            </a:fld>
            <a:endParaRPr lang="fr-FR"/>
          </a:p>
        </p:txBody>
      </p:sp>
    </p:spTree>
    <p:extLst>
      <p:ext uri="{BB962C8B-B14F-4D97-AF65-F5344CB8AC3E}">
        <p14:creationId xmlns:p14="http://schemas.microsoft.com/office/powerpoint/2010/main" val="300401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Cercle des prénoms: demander aux personnes de former un cercle debout en se classant par ordre alphabétique, de A à Z. Puis, en commençant par le début de l’alphabet, </a:t>
            </a:r>
            <a:r>
              <a:rPr lang="fr-FR" dirty="0" err="1"/>
              <a:t>chacun·e</a:t>
            </a:r>
            <a:r>
              <a:rPr lang="fr-FR" dirty="0"/>
              <a:t> donne son prénom au groupe. On peut ensuite proposer un second tour en disant le prénom de son ou sa </a:t>
            </a:r>
            <a:r>
              <a:rPr lang="fr-FR" dirty="0" err="1"/>
              <a:t>voisin·e</a:t>
            </a:r>
            <a:r>
              <a:rPr lang="fr-FR" dirty="0"/>
              <a:t> de gauche, puis de son ou sa </a:t>
            </a:r>
            <a:r>
              <a:rPr lang="fr-FR" dirty="0" err="1"/>
              <a:t>voisin·e</a:t>
            </a:r>
            <a:r>
              <a:rPr lang="fr-FR" dirty="0"/>
              <a:t> de droite.</a:t>
            </a:r>
          </a:p>
          <a:p>
            <a:endParaRPr lang="fr-FR" dirty="0"/>
          </a:p>
          <a:p>
            <a:r>
              <a:rPr lang="fr-FR" dirty="0"/>
              <a:t>Tour</a:t>
            </a:r>
            <a:r>
              <a:rPr lang="fr-FR" baseline="0" dirty="0"/>
              <a:t> de table : f</a:t>
            </a:r>
            <a:r>
              <a:rPr lang="fr-FR" dirty="0"/>
              <a:t>aire un nuage de mots collaboratif en direct, et y revenir au fil de la présentation. </a:t>
            </a:r>
          </a:p>
          <a:p>
            <a:endParaRPr lang="fr-FR" dirty="0"/>
          </a:p>
          <a:p>
            <a:r>
              <a:rPr lang="fr-FR" dirty="0" err="1"/>
              <a:t>N</a:t>
            </a:r>
            <a:r>
              <a:rPr lang="fr-FR" baseline="0" dirty="0" err="1"/>
              <a:t>osgestesclimats</a:t>
            </a:r>
            <a:r>
              <a:rPr lang="fr-FR" baseline="0" dirty="0"/>
              <a:t> : possible de faire le test en collectif si chacun est équipé d’un PC, avec visualisation des résultats du groupe. Sinon, test à dérouler en s’accordant sur une réponse collective.</a:t>
            </a: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62601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95391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r>
              <a:rPr lang="fr-FR" dirty="0"/>
              <a:t>https://www.carbone4.com/analyse-myco2-empreinte-carbone-moyenne-2021</a:t>
            </a:r>
          </a:p>
          <a:p>
            <a:r>
              <a:rPr lang="fr-FR" dirty="0"/>
              <a:t>Lien vers </a:t>
            </a:r>
            <a:r>
              <a:rPr lang="fr-FR"/>
              <a:t>la méthode : https://www.carbone4.com/myco2-empreinte-moyenne-evolution-methodo</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05975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p</a:t>
            </a:r>
            <a:r>
              <a:rPr lang="fr-FR" b="1" dirty="0"/>
              <a:t>our faire le lien entre alimentation</a:t>
            </a:r>
            <a:r>
              <a:rPr lang="fr-FR" b="1" baseline="0" dirty="0"/>
              <a:t> et agriculture !</a:t>
            </a:r>
            <a:endParaRPr lang="fr-FR" b="1" dirty="0"/>
          </a:p>
          <a:p>
            <a:r>
              <a:rPr lang="fr-FR" b="0" dirty="0"/>
              <a:t>Les leviers d’action</a:t>
            </a:r>
            <a:r>
              <a:rPr lang="fr-FR" b="0" baseline="0" dirty="0"/>
              <a:t> peuvent être sujets à débat, mais l’idée est de donner de grandes lignes sans entrer dans la « polémique »:</a:t>
            </a:r>
          </a:p>
          <a:p>
            <a:pPr marL="171450" indent="-171450">
              <a:buFontTx/>
              <a:buChar char="-"/>
            </a:pPr>
            <a:r>
              <a:rPr lang="fr-FR" b="0" baseline="0" dirty="0"/>
              <a:t>Faible impact carbone = local essentiellement </a:t>
            </a:r>
          </a:p>
          <a:p>
            <a:pPr marL="171450" indent="-171450">
              <a:buFontTx/>
              <a:buChar char="-"/>
            </a:pPr>
            <a:r>
              <a:rPr lang="fr-FR" b="0" baseline="0" dirty="0"/>
              <a:t>Équilibrer = réduire la consommation de viande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+ 20% de hausse de l’empreinte carbone du</a:t>
            </a:r>
            <a:r>
              <a:rPr lang="fr-FR" sz="1200" kern="1200" baseline="0" dirty="0">
                <a:solidFill>
                  <a:schemeClr val="tx1"/>
                </a:solidFill>
                <a:effectLst/>
                <a:latin typeface="+mn-lt"/>
                <a:ea typeface="+mn-ea"/>
                <a:cs typeface="+mn-cs"/>
              </a:rPr>
              <a:t> territoire français </a:t>
            </a:r>
            <a:r>
              <a:rPr lang="fr-FR" i="0" dirty="0">
                <a:solidFill>
                  <a:prstClr val="black"/>
                </a:solidFill>
              </a:rPr>
              <a:t>entre 1995 et 2018 (mesurée sur les trois principaux gaz à effet de serre CO</a:t>
            </a:r>
            <a:r>
              <a:rPr lang="fr-FR" i="0" baseline="-25000" dirty="0">
                <a:solidFill>
                  <a:prstClr val="black"/>
                </a:solidFill>
              </a:rPr>
              <a:t>2</a:t>
            </a:r>
            <a:r>
              <a:rPr lang="fr-FR" i="0" dirty="0">
                <a:solidFill>
                  <a:prstClr val="black"/>
                </a:solidFill>
              </a:rPr>
              <a:t> - CH</a:t>
            </a:r>
            <a:r>
              <a:rPr lang="fr-FR" i="0" baseline="-25000" dirty="0">
                <a:solidFill>
                  <a:prstClr val="black"/>
                </a:solidFill>
              </a:rPr>
              <a:t>4</a:t>
            </a:r>
            <a:r>
              <a:rPr lang="fr-FR" i="0" dirty="0">
                <a:solidFill>
                  <a:prstClr val="black"/>
                </a:solidFill>
              </a:rPr>
              <a:t> - N</a:t>
            </a:r>
            <a:r>
              <a:rPr lang="fr-FR" i="0" baseline="-25000" dirty="0">
                <a:solidFill>
                  <a:prstClr val="black"/>
                </a:solidFill>
              </a:rPr>
              <a:t>2</a:t>
            </a:r>
            <a:r>
              <a:rPr lang="fr-FR" i="0" dirty="0">
                <a:solidFill>
                  <a:prstClr val="black"/>
                </a:solidFill>
              </a:rPr>
              <a:t>O), soit + 7% rapporté au nombre d’habitants (c’est </a:t>
            </a:r>
            <a:r>
              <a:rPr lang="fr-FR" sz="1200" kern="1200" dirty="0">
                <a:solidFill>
                  <a:schemeClr val="tx1"/>
                </a:solidFill>
                <a:effectLst/>
                <a:latin typeface="+mn-lt"/>
                <a:ea typeface="+mn-ea"/>
                <a:cs typeface="+mn-cs"/>
              </a:rPr>
              <a:t>du à l'augmentation des émissions liées aux importations de matières premières et de produits intermédiaires; en revanche les émissions directes comme le chauffage, la conso de carburant… ont diminué).</a:t>
            </a:r>
            <a:endParaRPr lang="fr-FR" sz="1200" kern="1200" baseline="0" dirty="0">
              <a:solidFill>
                <a:schemeClr val="tx1"/>
              </a:solidFill>
              <a:effectLst/>
              <a:latin typeface="+mn-lt"/>
              <a:ea typeface="+mn-ea"/>
              <a:cs typeface="+mn-cs"/>
            </a:endParaRPr>
          </a:p>
          <a:p>
            <a:pPr marL="0" indent="0">
              <a:buFontTx/>
              <a:buNone/>
            </a:pPr>
            <a:r>
              <a:rPr lang="fr-FR" b="0" i="1" baseline="0" dirty="0"/>
              <a:t>Source : </a:t>
            </a:r>
            <a:r>
              <a:rPr lang="fr-FR" b="0" i="1" dirty="0"/>
              <a:t>https://theshiftproject.org/wp-content/uploads/2019/03/ZEY-Combloux-16032019.pdf</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0A80FB-16DB-4AA1-8022-6A7AC669A804}"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91829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indent="0">
              <a:buNone/>
            </a:pPr>
            <a:r>
              <a:rPr lang="fr-FR" b="1" dirty="0"/>
              <a:t>Message : être acteur</a:t>
            </a:r>
            <a:r>
              <a:rPr lang="fr-FR" b="1" baseline="0" dirty="0"/>
              <a:t> c’est prendre en compte la nouvelle donne environnementale et trouver des solutions d’adaptation et d’atténuation au changement climatique.</a:t>
            </a:r>
            <a:endParaRPr lang="fr-FR" b="1" dirty="0"/>
          </a:p>
          <a:p>
            <a:pPr marL="0" indent="0">
              <a:buNone/>
            </a:pPr>
            <a:r>
              <a:rPr lang="fr-FR" b="1" dirty="0"/>
              <a:t>Et surtout amélioration environnementale rime souvent avec performance technique et économique</a:t>
            </a:r>
            <a:r>
              <a:rPr lang="fr-FR" b="1" baseline="0" dirty="0"/>
              <a:t> !!! </a:t>
            </a:r>
            <a:endParaRPr lang="fr-FR" dirty="0"/>
          </a:p>
          <a:p>
            <a:pPr marL="228600" indent="-228600">
              <a:buAutoNum type="arabicPeriod"/>
            </a:pPr>
            <a:r>
              <a:rPr lang="fr-FR" dirty="0"/>
              <a:t>Le</a:t>
            </a:r>
            <a:r>
              <a:rPr lang="fr-FR" baseline="0" dirty="0"/>
              <a:t> CC = u</a:t>
            </a:r>
            <a:r>
              <a:rPr lang="fr-FR" dirty="0"/>
              <a:t>n sujet d’actualité =&gt; </a:t>
            </a:r>
            <a:r>
              <a:rPr lang="fr-FR" baseline="0" dirty="0"/>
              <a:t>chacun peut donner un exemple qu’il a en tête ou voir diapo 7</a:t>
            </a:r>
          </a:p>
          <a:p>
            <a:pPr marL="228600" indent="-228600">
              <a:buAutoNum type="arabicPeriod"/>
            </a:pPr>
            <a:r>
              <a:rPr lang="fr-FR" baseline="0" dirty="0"/>
              <a:t>L’élevage a un rôle à jouer =&gt; voir diapo 8-9 (impacts négatifs) et 10 (impacts positifs)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fr-FR" baseline="0" dirty="0"/>
              <a:t>Faire régir en faisant citer </a:t>
            </a:r>
            <a:r>
              <a:rPr lang="fr-FR" dirty="0"/>
              <a:t>les attentes sociétales et celles du consommateurs que les participants ont identifiées =&gt; voir diapos 10 et 11 pour compléter au besoin</a:t>
            </a:r>
          </a:p>
          <a:p>
            <a:pPr marL="0" indent="0">
              <a:buNone/>
            </a:pPr>
            <a:r>
              <a:rPr lang="fr-FR" i="1" baseline="0" dirty="0"/>
              <a:t>Voir  </a:t>
            </a:r>
            <a:r>
              <a:rPr lang="fr-FR" i="1" baseline="0"/>
              <a:t>aussi la publication </a:t>
            </a:r>
            <a:r>
              <a:rPr lang="fr-FR" i="1" baseline="0" dirty="0"/>
              <a:t>IDELE : « </a:t>
            </a:r>
            <a:r>
              <a:rPr lang="fr-FR" i="1" dirty="0"/>
              <a:t>Stratégie des exploitations laitières  : étude du lien entre performance économique et performance environnementale en système bovin lait » </a:t>
            </a:r>
          </a:p>
          <a:p>
            <a:pPr marL="0" indent="0">
              <a:buNone/>
            </a:pPr>
            <a:r>
              <a:rPr lang="fr-FR" i="1" dirty="0"/>
              <a:t>(https://idele.fr/?eID=cmis_download&amp;oID=workspace%3A%2F%2FSpacesStore%2Ff59ff6c3-c60e-4b27-85c0-38051b340524&amp;cHash=72457d08dbe7372519903f9cea4ef4db)</a:t>
            </a:r>
          </a:p>
          <a:p>
            <a:pPr marL="0" indent="0">
              <a:buNone/>
            </a:pPr>
            <a:r>
              <a:rPr lang="fr-FR" dirty="0"/>
              <a:t> </a:t>
            </a:r>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28/11/2019</a:t>
            </a: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540EFC-4F2F-4FF8-A6BC-4DD043868B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1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a un rôle à jouer puisqu’elle est émettrice de GES et de polluants. </a:t>
            </a:r>
            <a:r>
              <a:rPr lang="fr-FR" b="0" dirty="0"/>
              <a:t>Pour rappel, les émissions de GES liées à l’agriculture en France représentent entre 19 et 21% du total selon les sources. À l’échelle mondiale, c’est plus car la</a:t>
            </a:r>
            <a:r>
              <a:rPr lang="fr-FR" b="0" baseline="0" dirty="0"/>
              <a:t> déforestation entre dans le calcul agricole.</a:t>
            </a:r>
            <a:endParaRPr lang="fr-FR" b="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Sigles : HCB (</a:t>
            </a:r>
            <a:r>
              <a:rPr lang="fr-FR" dirty="0" err="1"/>
              <a:t>hexachlorobenzène</a:t>
            </a:r>
            <a:r>
              <a:rPr lang="fr-FR" dirty="0"/>
              <a:t>), PM (particules), </a:t>
            </a:r>
            <a:r>
              <a:rPr lang="fr-FR" sz="1200" kern="1200" dirty="0">
                <a:solidFill>
                  <a:schemeClr val="tx1"/>
                </a:solidFill>
                <a:effectLst/>
                <a:latin typeface="+mn-lt"/>
                <a:ea typeface="+mn-ea"/>
                <a:cs typeface="+mn-cs"/>
              </a:rPr>
              <a:t>COVNM (composés organiques volatils non méthaniques)</a:t>
            </a:r>
          </a:p>
          <a:p>
            <a:r>
              <a:rPr lang="fr-FR" b="0" i="1" dirty="0"/>
              <a:t>Source : rapport SECTEN, CITEPA, 2020</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18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ltLang="fr-FR" b="1" dirty="0"/>
              <a:t>Message</a:t>
            </a:r>
            <a:r>
              <a:rPr lang="fr-FR" altLang="fr-FR" b="1" baseline="0" dirty="0"/>
              <a:t> : l’agriculture en général, et l’élevage en particulier a un vrai rôle à jouer dans la lutte contre le réchauffement climatique.</a:t>
            </a:r>
          </a:p>
          <a:p>
            <a:pPr>
              <a:defRPr/>
            </a:pPr>
            <a:r>
              <a:rPr lang="fr-FR" altLang="fr-FR" baseline="0" dirty="0"/>
              <a:t>Voir aussi : https://ree.developpement-durable.gouv.fr/themes/defis-environnementaux/changement-climatique/emissions-de-gaz-a-effet-de-serre/article/les-emissions-de-gaz-a-effet-de-serre-de-l-agriculture</a:t>
            </a:r>
            <a:endParaRPr lang="fr-FR" altLang="fr-FR" dirty="0"/>
          </a:p>
        </p:txBody>
      </p:sp>
      <p:sp>
        <p:nvSpPr>
          <p:cNvPr id="389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100">
                <a:solidFill>
                  <a:schemeClr val="tx1"/>
                </a:solidFill>
                <a:latin typeface="Calibri" pitchFamily="34" charset="0"/>
              </a:defRPr>
            </a:lvl1pPr>
            <a:lvl2pPr marL="710781" indent="-273377" eaLnBrk="0" hangingPunct="0">
              <a:spcBef>
                <a:spcPct val="30000"/>
              </a:spcBef>
              <a:defRPr sz="1100">
                <a:solidFill>
                  <a:schemeClr val="tx1"/>
                </a:solidFill>
                <a:latin typeface="Calibri" pitchFamily="34" charset="0"/>
              </a:defRPr>
            </a:lvl2pPr>
            <a:lvl3pPr marL="1093509" indent="-218702" eaLnBrk="0" hangingPunct="0">
              <a:spcBef>
                <a:spcPct val="30000"/>
              </a:spcBef>
              <a:defRPr sz="1100">
                <a:solidFill>
                  <a:schemeClr val="tx1"/>
                </a:solidFill>
                <a:latin typeface="Calibri" pitchFamily="34" charset="0"/>
              </a:defRPr>
            </a:lvl3pPr>
            <a:lvl4pPr marL="1530912" indent="-218702" eaLnBrk="0" hangingPunct="0">
              <a:spcBef>
                <a:spcPct val="30000"/>
              </a:spcBef>
              <a:defRPr sz="1100">
                <a:solidFill>
                  <a:schemeClr val="tx1"/>
                </a:solidFill>
                <a:latin typeface="Calibri" pitchFamily="34" charset="0"/>
              </a:defRPr>
            </a:lvl4pPr>
            <a:lvl5pPr marL="1968316" indent="-218702" eaLnBrk="0" hangingPunct="0">
              <a:spcBef>
                <a:spcPct val="30000"/>
              </a:spcBef>
              <a:defRPr sz="1100">
                <a:solidFill>
                  <a:schemeClr val="tx1"/>
                </a:solidFill>
                <a:latin typeface="Calibri" pitchFamily="34" charset="0"/>
              </a:defRPr>
            </a:lvl5pPr>
            <a:lvl6pPr marL="2405720" indent="-218702" defTabSz="437404" eaLnBrk="0" fontAlgn="base" hangingPunct="0">
              <a:spcBef>
                <a:spcPct val="30000"/>
              </a:spcBef>
              <a:spcAft>
                <a:spcPct val="0"/>
              </a:spcAft>
              <a:defRPr sz="1100">
                <a:solidFill>
                  <a:schemeClr val="tx1"/>
                </a:solidFill>
                <a:latin typeface="Calibri" pitchFamily="34" charset="0"/>
              </a:defRPr>
            </a:lvl6pPr>
            <a:lvl7pPr marL="2843124" indent="-218702" defTabSz="437404" eaLnBrk="0" fontAlgn="base" hangingPunct="0">
              <a:spcBef>
                <a:spcPct val="30000"/>
              </a:spcBef>
              <a:spcAft>
                <a:spcPct val="0"/>
              </a:spcAft>
              <a:defRPr sz="1100">
                <a:solidFill>
                  <a:schemeClr val="tx1"/>
                </a:solidFill>
                <a:latin typeface="Calibri" pitchFamily="34" charset="0"/>
              </a:defRPr>
            </a:lvl7pPr>
            <a:lvl8pPr marL="3280528" indent="-218702" defTabSz="437404" eaLnBrk="0" fontAlgn="base" hangingPunct="0">
              <a:spcBef>
                <a:spcPct val="30000"/>
              </a:spcBef>
              <a:spcAft>
                <a:spcPct val="0"/>
              </a:spcAft>
              <a:defRPr sz="1100">
                <a:solidFill>
                  <a:schemeClr val="tx1"/>
                </a:solidFill>
                <a:latin typeface="Calibri" pitchFamily="34" charset="0"/>
              </a:defRPr>
            </a:lvl8pPr>
            <a:lvl9pPr marL="3717931" indent="-218702" defTabSz="437404" eaLnBrk="0" fontAlgn="base" hangingPunct="0">
              <a:spcBef>
                <a:spcPct val="30000"/>
              </a:spcBef>
              <a:spcAft>
                <a:spcPct val="0"/>
              </a:spcAft>
              <a:defRPr sz="1100">
                <a:solidFill>
                  <a:schemeClr val="tx1"/>
                </a:solidFill>
                <a:latin typeface="Calibri" pitchFamily="34" charset="0"/>
              </a:defRPr>
            </a:lvl9pPr>
          </a:lstStyle>
          <a:p>
            <a:pPr eaLnBrk="1" hangingPunct="1">
              <a:spcBef>
                <a:spcPct val="0"/>
              </a:spcBef>
            </a:pPr>
            <a:fld id="{716BC215-E100-47B6-9C54-A77240CF4854}" type="slidenum">
              <a:rPr lang="fr-FR" altLang="fr-FR" smtClean="0">
                <a:latin typeface="Arial" pitchFamily="34" charset="0"/>
                <a:ea typeface="ＭＳ Ｐゴシック" pitchFamily="34" charset="-128"/>
              </a:rPr>
              <a:pPr eaLnBrk="1" hangingPunct="1">
                <a:spcBef>
                  <a:spcPct val="0"/>
                </a:spcBef>
              </a:pPr>
              <a:t>12</a:t>
            </a:fld>
            <a:endParaRPr lang="fr-FR" altLang="fr-FR">
              <a:latin typeface="Arial"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émet des GES, mais elle a aussi des impacts positifs ! Et les services rendus sont en prise direct avec les attentes sociétales actuelles ! </a:t>
            </a:r>
          </a:p>
          <a:p>
            <a:r>
              <a:rPr lang="fr-FR" dirty="0"/>
              <a:t>Exemple : aliments sains, éducation à la nature, qualité de l’eau et création d’emplois. Ces attentes en lien avec l’environnement et le potentiel nourricier sont de</a:t>
            </a:r>
            <a:r>
              <a:rPr lang="fr-FR" baseline="0" dirty="0"/>
              <a:t> + en + fortes, </a:t>
            </a:r>
            <a:r>
              <a:rPr lang="fr-FR" b="0" u="sng" baseline="0" dirty="0"/>
              <a:t>en particulier depuis la crise sanitaire</a:t>
            </a:r>
            <a:r>
              <a:rPr lang="fr-FR" baseline="0" dirty="0"/>
              <a:t>.</a:t>
            </a:r>
            <a:endParaRPr lang="fr-FR" dirty="0"/>
          </a:p>
          <a:p>
            <a:r>
              <a:rPr lang="fr-FR" dirty="0"/>
              <a:t>Si</a:t>
            </a:r>
            <a:r>
              <a:rPr lang="fr-FR" baseline="0" dirty="0"/>
              <a:t> besoin d’animation</a:t>
            </a:r>
            <a:r>
              <a:rPr lang="fr-FR" dirty="0"/>
              <a:t>, on peut revenir aux attentes sociétales citées en diapo 6 et compléter</a:t>
            </a:r>
            <a:r>
              <a:rPr lang="fr-FR" baseline="0" dirty="0"/>
              <a:t> avec les participants sur la base de cette fleur des services.</a:t>
            </a:r>
          </a:p>
          <a:p>
            <a:r>
              <a:rPr lang="fr-FR" baseline="0" dirty="0"/>
              <a:t>Source : http://www.charte-elevage.fr/</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189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Diapo si besoin de prolonger le</a:t>
            </a:r>
            <a:r>
              <a:rPr lang="fr-FR" baseline="0" dirty="0"/>
              <a:t> débat, </a:t>
            </a:r>
            <a:r>
              <a:rPr lang="fr-FR" dirty="0"/>
              <a:t>pour illustrer la versatilité</a:t>
            </a:r>
            <a:r>
              <a:rPr lang="fr-FR" baseline="0" dirty="0"/>
              <a:t> et la difficulté de cerner les consommateurs d’aujourd’hui.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il existe des tendances nettes et des types bien définis sur lesquels s’appuyer pour se projeter, car l’agriculture est en prise directe avec les attentes alimentaires des consommateurs, il est important de prendre cette demande en compte.</a:t>
            </a:r>
            <a:endParaRPr lang="fr-FR" b="1" dirty="0"/>
          </a:p>
          <a:p>
            <a:r>
              <a:rPr lang="fr-FR" baseline="0" dirty="0"/>
              <a:t>Sur le graphe on voit : </a:t>
            </a:r>
          </a:p>
          <a:p>
            <a:pPr marL="171450" indent="-171450">
              <a:buFontTx/>
              <a:buChar char="-"/>
            </a:pPr>
            <a:r>
              <a:rPr lang="fr-FR" dirty="0"/>
              <a:t>1 français sur 6 (16%)</a:t>
            </a:r>
            <a:r>
              <a:rPr lang="fr-FR" baseline="0" dirty="0"/>
              <a:t> </a:t>
            </a:r>
            <a:r>
              <a:rPr lang="fr-FR" dirty="0"/>
              <a:t>est typé bio-local aujourd’hui,</a:t>
            </a:r>
            <a:r>
              <a:rPr lang="fr-FR" baseline="0" dirty="0"/>
              <a:t> part en augmentation régulière</a:t>
            </a:r>
          </a:p>
          <a:p>
            <a:pPr marL="171450" indent="-171450">
              <a:buFontTx/>
              <a:buChar char="-"/>
            </a:pPr>
            <a:r>
              <a:rPr lang="fr-FR" baseline="0" dirty="0"/>
              <a:t>près d’1/3 (29%° reste traditionnel). </a:t>
            </a:r>
          </a:p>
          <a:p>
            <a:pPr marL="0" indent="0">
              <a:buFontTx/>
              <a:buNone/>
            </a:pPr>
            <a:r>
              <a:rPr lang="fr-FR" i="1" baseline="0" dirty="0"/>
              <a:t>Source : The Nielsen </a:t>
            </a:r>
            <a:r>
              <a:rPr lang="fr-FR" i="1" baseline="0" dirty="0" err="1"/>
              <a:t>Company</a:t>
            </a:r>
            <a:r>
              <a:rPr lang="fr-FR" i="1" baseline="0" dirty="0"/>
              <a:t>, Nielsen Typologie Nutrition</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613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sng" dirty="0"/>
              <a:t>Diapo pour comprendre ce</a:t>
            </a:r>
            <a:r>
              <a:rPr lang="fr-FR" b="1" u="sng" baseline="0" dirty="0"/>
              <a:t> qu’est l’ACV</a:t>
            </a:r>
          </a:p>
          <a:p>
            <a:r>
              <a:rPr lang="fr-FR" dirty="0"/>
              <a:t>L’analyse du cycle de vie est l'outil le plus abouti en matière d’évaluation globale et multicritère des impacts environnementaux. Cette méthode normalisée permet de mesurer les effets quantifiables de produits ou de services sur l’environnement. L’analyse du cycle de vie (ACV) recense et quantifie, tout au long de la vie des produits, les flux physiques de matière et d’énergie associés aux activités humaines. Elle en évalue les impacts potentiels puis interprète les résultats obtenus en fonction de ses objectifs initiaux. Elle est fondée sur une doubl</a:t>
            </a:r>
            <a:r>
              <a:rPr lang="fr-FR" baseline="0" dirty="0"/>
              <a:t>e approche:</a:t>
            </a:r>
          </a:p>
          <a:p>
            <a:pPr marL="171450" indent="-171450">
              <a:buFontTx/>
              <a:buChar char="-"/>
            </a:pPr>
            <a:r>
              <a:rPr lang="fr-FR" baseline="0" dirty="0"/>
              <a:t>Une approche cycle de vie « du berceau à la tombe » (de l’extraction matières premières à l’élimination)</a:t>
            </a:r>
          </a:p>
          <a:p>
            <a:pPr marL="171450" indent="-171450">
              <a:buFontTx/>
              <a:buChar char="-"/>
            </a:pPr>
            <a:r>
              <a:rPr lang="fr-FR" baseline="0" dirty="0"/>
              <a:t>Une approche multicritères : plusieurs critères d’analyse des flux entrants et sortants</a:t>
            </a:r>
          </a:p>
          <a:p>
            <a:pPr marL="0" indent="0">
              <a:buFontTx/>
              <a:buNone/>
            </a:pPr>
            <a:r>
              <a:rPr lang="fr-FR" dirty="0"/>
              <a:t>Parmi les flux entrants (ce qui entrent dans la fabrication du produit) : ceux des matières et de l’énergie (ressources en fer, eau, pétrole, gaz…). Flux sortants (tout ce qui sort en matière de pollution) = aux déchets, émissions gazeuses, liquide rejeté, etc.</a:t>
            </a:r>
          </a:p>
          <a:p>
            <a:pPr marL="0" indent="0">
              <a:buFont typeface="Symbol"/>
              <a:buNone/>
            </a:pPr>
            <a:r>
              <a:rPr lang="fr-FR" i="1" dirty="0"/>
              <a:t>Source : https://www.ademe.fr/expertises/consommer-autrement/passer-a-laction/dossier/lanalyse-cycle-vie/quest-lacvac</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L’approche bilan carbone/empreinte</a:t>
            </a:r>
            <a:r>
              <a:rPr lang="fr-FR" b="1" baseline="0" dirty="0"/>
              <a:t> carbone est similaire à l’ACV MAIS le b</a:t>
            </a:r>
            <a:r>
              <a:rPr lang="fr-FR" b="1" dirty="0"/>
              <a:t>ilan Carbone ne prend en compte que les émissions de gaz à effet de serre:</a:t>
            </a:r>
            <a:r>
              <a:rPr lang="fr-FR" b="1" baseline="0" dirty="0"/>
              <a:t> il n’est pas multicritère</a:t>
            </a:r>
            <a:r>
              <a:rPr lang="fr-FR" b="1" dirty="0"/>
              <a:t> , c’est la principale différence. Le bilan carbone est une ACV simplifiée.</a:t>
            </a:r>
          </a:p>
          <a:p>
            <a:r>
              <a:rPr lang="fr-FR" sz="1200" b="0" i="0" u="none" strike="noStrike" kern="1200" baseline="0" dirty="0">
                <a:solidFill>
                  <a:schemeClr val="tx1"/>
                </a:solidFill>
                <a:latin typeface="+mn-lt"/>
                <a:ea typeface="+mn-ea"/>
                <a:cs typeface="+mn-cs"/>
              </a:rPr>
              <a:t>Même si chaque pays peut réaliser des choix qui lui sont propres, en particulier en matière de quantification des émissions, afin de traduire au mieux ses spécificités pédoclimatiques ou de fonctionnement des systèmes, les ACV agricoles sont aujourd’hui réalisées dans un cadre méthodologique harmonisé.</a:t>
            </a:r>
            <a:endParaRPr lang="fr-FR" dirty="0"/>
          </a:p>
          <a:p>
            <a:pPr marL="0" indent="0">
              <a:buFont typeface="Symbol"/>
              <a:buNone/>
            </a:pPr>
            <a:r>
              <a:rPr lang="fr-FR" i="1" dirty="0"/>
              <a:t>Sources : https://www.ademe.fr/expertises/consommer-autrement/passer-a-laction/dossier/lanalyse-cycle-vie/quest-lacvac</a:t>
            </a:r>
          </a:p>
          <a:p>
            <a:pPr marL="0" indent="0">
              <a:buFont typeface="Symbol"/>
              <a:buNone/>
            </a:pPr>
            <a:r>
              <a:rPr lang="fr-FR" dirty="0"/>
              <a:t>et </a:t>
            </a:r>
            <a:r>
              <a:rPr lang="fr-FR" sz="1200" b="0" i="1" u="none" strike="noStrike" kern="1200" baseline="0" dirty="0">
                <a:solidFill>
                  <a:schemeClr val="tx1"/>
                </a:solidFill>
                <a:latin typeface="+mn-lt"/>
                <a:ea typeface="+mn-ea"/>
                <a:cs typeface="+mn-cs"/>
              </a:rPr>
              <a:t>Institut de l’Élevage – « Élevage de ruminants et changement climatique » 2015</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c’est la prise en compte du système d’exploitation</a:t>
            </a:r>
            <a:r>
              <a:rPr lang="fr-FR" b="1" baseline="0" dirty="0"/>
              <a:t> dans sa globalité</a:t>
            </a:r>
            <a:r>
              <a:rPr lang="fr-FR" b="1" dirty="0"/>
              <a:t> qui permet d’approcher au plus juste le bilan carbone / l’empreinte carbone / les impacts environnementaux de l’exploitation. Donc d’identifier le plus justement les postes d’émissions et donc les leviers d’atténuation. </a:t>
            </a:r>
            <a:r>
              <a:rPr lang="fr-FR" dirty="0"/>
              <a:t>Un</a:t>
            </a:r>
            <a:r>
              <a:rPr lang="fr-FR" baseline="0" dirty="0"/>
              <a:t> bilan carbone prend ainsi en compte:</a:t>
            </a:r>
          </a:p>
          <a:p>
            <a:pPr marL="171450" indent="-171450">
              <a:buFontTx/>
              <a:buChar char="-"/>
            </a:pPr>
            <a:r>
              <a:rPr lang="fr-FR" baseline="0" dirty="0"/>
              <a:t>les impacts indirects en amont de l’exploitation (notamment fabrication et transport des intrants et du matériel)</a:t>
            </a:r>
          </a:p>
          <a:p>
            <a:pPr marL="171450" indent="-171450">
              <a:buFontTx/>
              <a:buChar char="-"/>
            </a:pPr>
            <a:r>
              <a:rPr lang="fr-FR" baseline="0" dirty="0"/>
              <a:t>Les impacts en sortie (notamment transport des produits, exports et pertes fertilisantes, GES).</a:t>
            </a:r>
          </a:p>
          <a:p>
            <a:pPr marL="0" indent="0">
              <a:buFontTx/>
              <a:buNone/>
            </a:pPr>
            <a:r>
              <a:rPr lang="fr-FR" baseline="0" dirty="0"/>
              <a:t>Pour rappel, pertes par volatilisation = NH3 transformé en N2O (voir au besoin diapo / cycle de l’azote).</a:t>
            </a:r>
          </a:p>
          <a:p>
            <a:pPr marL="0" indent="0">
              <a:buFontTx/>
              <a:buNone/>
            </a:pPr>
            <a:r>
              <a:rPr lang="fr-FR" i="1" baseline="0" dirty="0"/>
              <a:t>Source : https://innovherbe.bu.uca.fr/elevage-herbe/approche-systemique-elevage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6079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none" dirty="0"/>
              <a:t>Message: bien identifier ses postes d’émissions</a:t>
            </a:r>
            <a:r>
              <a:rPr lang="fr-FR" b="1" u="none" baseline="0" dirty="0"/>
              <a:t> pour choisir les bons leviers d’atténuation !</a:t>
            </a:r>
            <a:endParaRPr lang="fr-FR" b="1" u="none" dirty="0"/>
          </a:p>
          <a:p>
            <a:r>
              <a:rPr lang="fr-FR" u="sng" dirty="0"/>
              <a:t>Rappel : émissions totales GES Agriculture = 15 M T </a:t>
            </a:r>
            <a:r>
              <a:rPr lang="fr-FR" u="sng" dirty="0" err="1"/>
              <a:t>eq</a:t>
            </a:r>
            <a:r>
              <a:rPr lang="fr-FR" u="sng" dirty="0"/>
              <a:t> CO2:</a:t>
            </a:r>
          </a:p>
          <a:p>
            <a:pPr marL="158251" indent="-158251">
              <a:buFontTx/>
              <a:buChar char="-"/>
            </a:pPr>
            <a:r>
              <a:rPr lang="fr-FR" dirty="0"/>
              <a:t>7,3 =&gt; Animaux :</a:t>
            </a:r>
            <a:r>
              <a:rPr lang="fr-FR" baseline="0" dirty="0"/>
              <a:t> </a:t>
            </a:r>
            <a:r>
              <a:rPr lang="fr-FR" dirty="0"/>
              <a:t>fermentation entérique et déjections // N2O &amp; CH4++</a:t>
            </a:r>
          </a:p>
          <a:p>
            <a:pPr marL="158251" indent="-158251">
              <a:buFontTx/>
              <a:buChar char="-"/>
            </a:pPr>
            <a:r>
              <a:rPr lang="fr-FR" dirty="0"/>
              <a:t>4 =&gt; Sols et engrais azotés (émissions directes des sols, lessivage NH3, fabrication engrais azotés) // N2O++ &amp; CO2 –</a:t>
            </a:r>
          </a:p>
          <a:p>
            <a:pPr marL="158251" indent="-158251">
              <a:buFontTx/>
              <a:buChar char="-"/>
            </a:pPr>
            <a:r>
              <a:rPr lang="fr-FR" dirty="0"/>
              <a:t>2,5 =&gt; Autres postes (autres engrais, aliment) // CO2</a:t>
            </a:r>
          </a:p>
          <a:p>
            <a:pPr marL="158251" indent="-158251">
              <a:buFontTx/>
              <a:buChar char="-"/>
            </a:pPr>
            <a:r>
              <a:rPr lang="fr-FR" dirty="0"/>
              <a:t>1,2 =&gt; Energies directes // CO2</a:t>
            </a:r>
          </a:p>
          <a:p>
            <a:pPr marL="0" indent="0">
              <a:buFontTx/>
              <a:buNone/>
            </a:pPr>
            <a:r>
              <a:rPr lang="fr-FR" b="0" i="1" dirty="0"/>
              <a:t>Source</a:t>
            </a:r>
            <a:r>
              <a:rPr lang="fr-FR" b="0" i="1" baseline="0" dirty="0"/>
              <a:t> : </a:t>
            </a:r>
            <a:r>
              <a:rPr lang="fr-FR" sz="1200" b="0" i="1" u="none" strike="noStrike" kern="1200" baseline="0" dirty="0">
                <a:solidFill>
                  <a:schemeClr val="tx1"/>
                </a:solidFill>
                <a:latin typeface="+mn-lt"/>
                <a:ea typeface="+mn-ea"/>
                <a:cs typeface="+mn-cs"/>
              </a:rPr>
              <a:t>Institut de l’élevage, </a:t>
            </a:r>
            <a:r>
              <a:rPr lang="fr-FR" sz="1200" b="0" i="1" u="none" strike="noStrike" kern="1200" baseline="0" dirty="0" err="1">
                <a:solidFill>
                  <a:schemeClr val="tx1"/>
                </a:solidFill>
                <a:latin typeface="+mn-lt"/>
                <a:ea typeface="+mn-ea"/>
                <a:cs typeface="+mn-cs"/>
              </a:rPr>
              <a:t>Interbev</a:t>
            </a:r>
            <a:r>
              <a:rPr lang="fr-FR" sz="1200" b="0" i="1" u="none" strike="noStrike" kern="1200" baseline="0" dirty="0">
                <a:solidFill>
                  <a:schemeClr val="tx1"/>
                </a:solidFill>
                <a:latin typeface="+mn-lt"/>
                <a:ea typeface="+mn-ea"/>
                <a:cs typeface="+mn-cs"/>
              </a:rPr>
              <a:t> - Comprendre les enjeux environnementaux de l’élevage ovin</a:t>
            </a:r>
            <a:endParaRPr lang="fr-FR" b="0" i="1"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18</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none" dirty="0"/>
              <a:t>Message: bien identifier ses postes d’émissions</a:t>
            </a:r>
            <a:r>
              <a:rPr lang="fr-FR" b="1" u="none" baseline="0" dirty="0"/>
              <a:t> pour choisir les bons leviers d’atténuation !</a:t>
            </a:r>
            <a:endParaRPr lang="fr-FR" b="1" u="none" dirty="0"/>
          </a:p>
          <a:p>
            <a:r>
              <a:rPr lang="fr-FR" u="sng" dirty="0"/>
              <a:t>Rappel : émissions totales GES Agriculture = 15 M T </a:t>
            </a:r>
            <a:r>
              <a:rPr lang="fr-FR" u="sng" dirty="0" err="1"/>
              <a:t>eq</a:t>
            </a:r>
            <a:r>
              <a:rPr lang="fr-FR" u="sng" dirty="0"/>
              <a:t> CO2:</a:t>
            </a:r>
          </a:p>
          <a:p>
            <a:pPr marL="158251" indent="-158251">
              <a:buFontTx/>
              <a:buChar char="-"/>
            </a:pPr>
            <a:r>
              <a:rPr lang="fr-FR" dirty="0"/>
              <a:t>7,3 =&gt; Animaux :</a:t>
            </a:r>
            <a:r>
              <a:rPr lang="fr-FR" baseline="0" dirty="0"/>
              <a:t> </a:t>
            </a:r>
            <a:r>
              <a:rPr lang="fr-FR" dirty="0"/>
              <a:t>fermentation entérique et déjections // N2O &amp; CH4++</a:t>
            </a:r>
          </a:p>
          <a:p>
            <a:pPr marL="158251" indent="-158251">
              <a:buFontTx/>
              <a:buChar char="-"/>
            </a:pPr>
            <a:r>
              <a:rPr lang="fr-FR" dirty="0"/>
              <a:t>4 =&gt; Sols et engrais azotés (émissions directes des sols, lessivage NH3, fabrication engrais azotés) // N2O++ &amp; CO2 –</a:t>
            </a:r>
          </a:p>
          <a:p>
            <a:pPr marL="158251" indent="-158251">
              <a:buFontTx/>
              <a:buChar char="-"/>
            </a:pPr>
            <a:r>
              <a:rPr lang="fr-FR" dirty="0"/>
              <a:t>2,5 =&gt; Autres postes (autres engrais, aliment) // CO2</a:t>
            </a:r>
          </a:p>
          <a:p>
            <a:pPr marL="158251" indent="-158251">
              <a:buFontTx/>
              <a:buChar char="-"/>
            </a:pPr>
            <a:r>
              <a:rPr lang="fr-FR" dirty="0"/>
              <a:t>1,2 =&gt; Energies directes // CO2</a:t>
            </a:r>
          </a:p>
          <a:p>
            <a:r>
              <a:rPr lang="fr-FR" i="1" dirty="0"/>
              <a:t>Source : INOSYS Réseau</a:t>
            </a:r>
            <a:r>
              <a:rPr lang="fr-FR" i="1" baseline="0" dirty="0"/>
              <a:t> d’élevage et présentation du projet </a:t>
            </a:r>
            <a:r>
              <a:rPr lang="fr-FR" i="1" baseline="0" dirty="0" err="1"/>
              <a:t>RedCap</a:t>
            </a:r>
            <a:r>
              <a:rPr lang="fr-FR" i="1" baseline="0" dirty="0"/>
              <a:t> 2020/2021</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19</a:t>
            </a:fld>
            <a:endParaRPr lang="fr-FR"/>
          </a:p>
        </p:txBody>
      </p:sp>
    </p:spTree>
    <p:extLst>
      <p:ext uri="{BB962C8B-B14F-4D97-AF65-F5344CB8AC3E}">
        <p14:creationId xmlns:p14="http://schemas.microsoft.com/office/powerpoint/2010/main" val="3099725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en complément de la diapo précédente, une vue de la répartition des différents</a:t>
            </a:r>
            <a:r>
              <a:rPr lang="fr-FR" b="1" baseline="0" dirty="0"/>
              <a:t> GES par poste et ce que représente chaque poste en proportion.</a:t>
            </a:r>
          </a:p>
          <a:p>
            <a:r>
              <a:rPr lang="fr-FR" dirty="0"/>
              <a:t>Camembert représentant la répartition des émissions de GES en élevage ovin viande</a:t>
            </a:r>
            <a:r>
              <a:rPr lang="fr-FR" baseline="0" dirty="0"/>
              <a:t> puis lait (diapo suivante) </a:t>
            </a:r>
            <a:r>
              <a:rPr lang="fr-FR" dirty="0"/>
              <a:t>=&gt; issu des tests de  l’outil Cap2ER niveau</a:t>
            </a:r>
            <a:r>
              <a:rPr lang="fr-FR" baseline="0" dirty="0"/>
              <a:t> 1 dans le cadre du projet DEO (Durabilité des Exploitations en élevage Ovin – IDELE, France </a:t>
            </a:r>
            <a:r>
              <a:rPr lang="fr-FR" baseline="0" dirty="0" err="1"/>
              <a:t>AgriMer</a:t>
            </a:r>
            <a:r>
              <a:rPr lang="fr-FR" baseline="0" dirty="0"/>
              <a:t>) (résultats présentés au Comité de pilotage de janvier 2021).</a:t>
            </a:r>
          </a:p>
          <a:p>
            <a:r>
              <a:rPr lang="fr-FR" b="1" baseline="0" dirty="0"/>
              <a:t>Quel que soit le système (ovin lait ou viande), les 2 principaux postes sont la fermentation entérique et la gestion des effluents.</a:t>
            </a:r>
          </a:p>
          <a:p>
            <a:r>
              <a:rPr lang="fr-FR" baseline="0" dirty="0"/>
              <a:t>En gros, cela signifie que </a:t>
            </a:r>
            <a:r>
              <a:rPr lang="fr-FR" b="1" baseline="0" dirty="0"/>
              <a:t>70-75% (donc près des ¾!) des émissions GES sont liées aux animaux eux-mêmes: fermentation entérique et effluents (stockage, pâturage, épandage).</a:t>
            </a:r>
          </a:p>
          <a:p>
            <a:r>
              <a:rPr lang="fr-FR" baseline="0" dirty="0"/>
              <a:t>Le reste (25-30 %) est donc lié à la ration, principalement achat d’aliments (7,4 % et 13,7 %) et fertilisation (achat d’engrais, et fertilisation azotée = 9,4 % et 11,4%) pour produire cette ration. </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On peut en déduire les points négatifs : consommation élevée de concentrés des agneaux (de 7 à 9 kg pour produire 1 kg de viande), le recours aux fertilisants, le temps passé en bâtiment, la fermentation entérique due à la digestion de la cellulose, sont les faiblesses de l'élevage ovin vis à vis des GES. </a:t>
            </a:r>
            <a:endParaRPr lang="fr-FR"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20</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en complément de la diapo précédente, une vue de la répartition des différents</a:t>
            </a:r>
            <a:r>
              <a:rPr lang="fr-FR" b="1" baseline="0" dirty="0"/>
              <a:t> GES par poste et ce que représente chaque poste en proportion.</a:t>
            </a:r>
          </a:p>
          <a:p>
            <a:r>
              <a:rPr lang="fr-FR" dirty="0"/>
              <a:t>Camembert représentant la répartition des émissions de GES en élevage ovin viande</a:t>
            </a:r>
            <a:r>
              <a:rPr lang="fr-FR" baseline="0" dirty="0"/>
              <a:t> puis lait (diapo suivante) </a:t>
            </a:r>
            <a:r>
              <a:rPr lang="fr-FR" dirty="0"/>
              <a:t>=&gt; issu des tests de  l’outil Cap2ER niveau</a:t>
            </a:r>
            <a:r>
              <a:rPr lang="fr-FR" baseline="0" dirty="0"/>
              <a:t> 1 dans le cadre du projet DEO (Durabilité des Exploitations en élevage Ovin – IDELE, France </a:t>
            </a:r>
            <a:r>
              <a:rPr lang="fr-FR" baseline="0" dirty="0" err="1"/>
              <a:t>AgriMer</a:t>
            </a:r>
            <a:r>
              <a:rPr lang="fr-FR" baseline="0" dirty="0"/>
              <a:t>) (résultats présentés au Comité de pilotage de janvier 2021).</a:t>
            </a:r>
          </a:p>
          <a:p>
            <a:r>
              <a:rPr lang="fr-FR" b="1" baseline="0" dirty="0"/>
              <a:t>Quel que soit le système (ovin lait ou viande), les 2 principaux postes sont la fermentation entérique et la gestion des effluents.</a:t>
            </a:r>
          </a:p>
          <a:p>
            <a:r>
              <a:rPr lang="fr-FR" baseline="0" dirty="0"/>
              <a:t>En gros, cela signifie que </a:t>
            </a:r>
            <a:r>
              <a:rPr lang="fr-FR" b="1" baseline="0" dirty="0"/>
              <a:t>70-75% (donc près des ¾!) des émissions GES sont liées aux animaux eux-mêmes: fermentation entérique et effluents (stockage, pâturage, épandage).</a:t>
            </a:r>
          </a:p>
          <a:p>
            <a:r>
              <a:rPr lang="fr-FR" baseline="0" dirty="0"/>
              <a:t>Le reste (25-30 %) est donc lié à la ration, principalement achat d’aliments (7,4 % et 13,7 %) et fertilisation (achat d’engrais, et fertilisation azotée = 9,4 % et 11,4%) pour produire cette ration. </a:t>
            </a:r>
            <a:endParaRPr lang="fr-FR"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On peut en déduire les points négatifs : consommation élevée de concentrés des agneaux (de 7 à 9 kg pour produire 1 kg de viande), le recours aux fertilisants, le temps passé en bâtiment, la fermentation entérique due à la digestion de la cellulose, sont les faiblesses de l'élevage ovin vis à vis des GES. </a:t>
            </a:r>
            <a:endParaRPr lang="fr-FR"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21</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seuls</a:t>
            </a:r>
            <a:r>
              <a:rPr lang="fr-FR" b="1" baseline="0" dirty="0"/>
              <a:t> les 3 GES principaux sont comptabilisés dans un bilan carbone.</a:t>
            </a:r>
          </a:p>
          <a:p>
            <a:r>
              <a:rPr lang="fr-FR" baseline="0" dirty="0"/>
              <a:t>On rappelle les PRG (pouvoir de réchauffement global) pour indiquer que le CO</a:t>
            </a:r>
            <a:r>
              <a:rPr lang="fr-FR" baseline="-25000" dirty="0"/>
              <a:t>2</a:t>
            </a:r>
            <a:r>
              <a:rPr lang="fr-FR" baseline="0" dirty="0"/>
              <a:t> n’est pas nécessairement le plus impactant =&gt; voir diapo masquée suivante si besoin d’expliquer la notion de PRG</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22</a:t>
            </a:fld>
            <a:endParaRPr lang="fr-FR"/>
          </a:p>
        </p:txBody>
      </p:sp>
    </p:spTree>
    <p:extLst>
      <p:ext uri="{BB962C8B-B14F-4D97-AF65-F5344CB8AC3E}">
        <p14:creationId xmlns:p14="http://schemas.microsoft.com/office/powerpoint/2010/main" val="8464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e</a:t>
            </a:r>
            <a:r>
              <a:rPr lang="fr-FR" b="1" dirty="0"/>
              <a:t>n fonction de l’atelier, les quantités et proportions</a:t>
            </a:r>
            <a:r>
              <a:rPr lang="fr-FR" b="1" baseline="0" dirty="0"/>
              <a:t> de GES émis varient beaucoup</a:t>
            </a:r>
            <a:r>
              <a:rPr lang="fr-FR" baseline="0" dirty="0"/>
              <a:t>. Retenir que ce sont les ateliers bovins qui sont les plus émetteurs de GES, et que c’est principalement dû au méthane (principal GES émis  par les élevages de ruminants). </a:t>
            </a:r>
          </a:p>
          <a:p>
            <a:r>
              <a:rPr lang="fr-FR" i="1" baseline="0" dirty="0"/>
              <a:t>Source: </a:t>
            </a:r>
            <a:r>
              <a:rPr lang="fr-FR" i="1" baseline="0" dirty="0" err="1"/>
              <a:t>Climagri</a:t>
            </a:r>
            <a:r>
              <a:rPr lang="fr-FR" i="1" baseline="0" dirty="0"/>
              <a:t> Bretagne</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23</a:t>
            </a:fld>
            <a:endParaRPr lang="fr-FR">
              <a:solidFill>
                <a:prstClr val="black"/>
              </a:solidFill>
            </a:endParaRPr>
          </a:p>
        </p:txBody>
      </p:sp>
    </p:spTree>
    <p:extLst>
      <p:ext uri="{BB962C8B-B14F-4D97-AF65-F5344CB8AC3E}">
        <p14:creationId xmlns:p14="http://schemas.microsoft.com/office/powerpoint/2010/main" val="3090997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a:t>Message : diapos pour détailler par GES les différents postes d’émission</a:t>
            </a:r>
            <a:r>
              <a:rPr lang="fr-FR" sz="1600" b="1" baseline="0" dirty="0"/>
              <a:t> =&gt; CH4 méthane</a:t>
            </a:r>
            <a:endParaRPr lang="fr-FR" sz="1600" b="1" dirty="0"/>
          </a:p>
          <a:p>
            <a:r>
              <a:rPr lang="fr-FR" sz="1600" b="1" dirty="0"/>
              <a:t>La gestion du troupeau (85 %)</a:t>
            </a:r>
          </a:p>
          <a:p>
            <a:pPr lvl="1"/>
            <a:r>
              <a:rPr lang="fr-FR" sz="1400" dirty="0"/>
              <a:t>- CH4 issu de la dégradation anaérobie de la MO dans le rumen / dans les déjections</a:t>
            </a:r>
          </a:p>
          <a:p>
            <a:pPr lvl="1"/>
            <a:r>
              <a:rPr lang="fr-FR" sz="1400" dirty="0"/>
              <a:t>- Fermentation entérique : calcul basé sur la matière organique digestible de la ration, en fonction du taux MS et des concentrés – Les aliments fibreux augmentent la production de méthane. </a:t>
            </a:r>
          </a:p>
          <a:p>
            <a:pPr lvl="1"/>
            <a:r>
              <a:rPr lang="fr-FR" sz="1400" dirty="0"/>
              <a:t>- Facteurs de variation : stade physiologique et poids des animaux, la quantité de MS ingérée, la digestibilité des aliments</a:t>
            </a:r>
          </a:p>
          <a:p>
            <a:r>
              <a:rPr lang="fr-FR" sz="1600" b="1" dirty="0"/>
              <a:t>La gestion des effluents (15 %)</a:t>
            </a:r>
          </a:p>
          <a:p>
            <a:pPr lvl="1"/>
            <a:r>
              <a:rPr lang="fr-FR" sz="1400" dirty="0"/>
              <a:t>- Calculé sur la fermentation des déjections : matière azotée non digestible, potentiel méthanogène des déjections, bâtiment (type, durée stabulation…), stockage et durée de pâturage</a:t>
            </a:r>
          </a:p>
          <a:p>
            <a:pPr lvl="1"/>
            <a:r>
              <a:rPr lang="fr-FR" sz="1400" dirty="0"/>
              <a:t>- Production de méthane si les déjections sont en milieu anaérobie </a:t>
            </a:r>
          </a:p>
          <a:p>
            <a:pPr lvl="1"/>
            <a:r>
              <a:rPr lang="fr-FR" sz="1400" dirty="0"/>
              <a:t>- Fonction du type et du temps passé au bâtiment =&gt; Une aire paillée produira plus de méthane qu’une aire raclée ou caillebotis</a:t>
            </a:r>
          </a:p>
          <a:p>
            <a:pPr lvl="1"/>
            <a:r>
              <a:rPr lang="fr-FR" sz="1400" dirty="0"/>
              <a:t>- Temps de stockage des effluents : fumier &gt; lisier</a:t>
            </a:r>
          </a:p>
          <a:p>
            <a:pPr lvl="1"/>
            <a:r>
              <a:rPr lang="fr-FR" sz="1400" dirty="0"/>
              <a:t>- Pâturage : peu d’émissions car contact à l’oxygène</a:t>
            </a:r>
          </a:p>
          <a:p>
            <a:endParaRPr lang="fr-FR" dirty="0"/>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24</a:t>
            </a:fld>
            <a:endParaRPr lang="fr-FR">
              <a:solidFill>
                <a:prstClr val="black"/>
              </a:solidFill>
            </a:endParaRPr>
          </a:p>
        </p:txBody>
      </p:sp>
      <p:sp>
        <p:nvSpPr>
          <p:cNvPr id="6" name="Espace réservé de la date 5"/>
          <p:cNvSpPr>
            <a:spLocks noGrp="1"/>
          </p:cNvSpPr>
          <p:nvPr>
            <p:ph type="dt" idx="12"/>
          </p:nvPr>
        </p:nvSpPr>
        <p:spPr/>
        <p:txBody>
          <a:bodyPr/>
          <a:lstStyle/>
          <a:p>
            <a:r>
              <a:rPr lang="fr-FR"/>
              <a:t>12/01/2021</a:t>
            </a:r>
          </a:p>
        </p:txBody>
      </p:sp>
    </p:spTree>
    <p:extLst>
      <p:ext uri="{BB962C8B-B14F-4D97-AF65-F5344CB8AC3E}">
        <p14:creationId xmlns:p14="http://schemas.microsoft.com/office/powerpoint/2010/main" val="1979261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25</a:t>
            </a:fld>
            <a:endParaRPr lang="fr-FR"/>
          </a:p>
        </p:txBody>
      </p:sp>
    </p:spTree>
    <p:extLst>
      <p:ext uri="{BB962C8B-B14F-4D97-AF65-F5344CB8AC3E}">
        <p14:creationId xmlns:p14="http://schemas.microsoft.com/office/powerpoint/2010/main" val="37758159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Message : diapos pour détailler par GES les différents postes d’émission</a:t>
            </a:r>
            <a:r>
              <a:rPr lang="fr-FR" sz="1200" b="1" baseline="0" dirty="0"/>
              <a:t> =&gt; N2O protoxyde d’azote</a:t>
            </a:r>
            <a:endParaRPr lang="fr-FR" sz="1200" b="1" dirty="0"/>
          </a:p>
          <a:p>
            <a:r>
              <a:rPr lang="fr-FR" b="1" dirty="0"/>
              <a:t>La gestion des effluents (40 %)</a:t>
            </a:r>
          </a:p>
          <a:p>
            <a:pPr marL="628650" lvl="1" indent="-171450">
              <a:buFontTx/>
              <a:buChar char="-"/>
            </a:pPr>
            <a:r>
              <a:rPr lang="fr-FR" baseline="0" dirty="0"/>
              <a:t>Calcul d’é</a:t>
            </a:r>
            <a:r>
              <a:rPr lang="fr-FR" dirty="0"/>
              <a:t>missions basé sur la teneur en azote des effluents,  lié à des cycles aérobies et anaérobies nitrification/dénitrification</a:t>
            </a:r>
          </a:p>
          <a:p>
            <a:pPr marL="628650" lvl="1" indent="-171450">
              <a:buFontTx/>
              <a:buChar char="-"/>
            </a:pPr>
            <a:r>
              <a:rPr lang="fr-FR" dirty="0"/>
              <a:t>Prend</a:t>
            </a:r>
            <a:r>
              <a:rPr lang="fr-FR" baseline="0" dirty="0"/>
              <a:t> en compte l’a</a:t>
            </a:r>
            <a:r>
              <a:rPr lang="fr-FR" dirty="0"/>
              <a:t>zote excrété = émissions en bâtiment, émissions</a:t>
            </a:r>
            <a:r>
              <a:rPr lang="fr-FR" baseline="0" dirty="0"/>
              <a:t> liées au stockage/épandage des effluents, </a:t>
            </a:r>
            <a:r>
              <a:rPr lang="fr-FR" dirty="0"/>
              <a:t> émissions au pâturage, mais beaucoup plus faible que le méthane.</a:t>
            </a:r>
          </a:p>
          <a:p>
            <a:pPr marL="628650" lvl="1" indent="-171450">
              <a:buFontTx/>
              <a:buChar char="-"/>
            </a:pPr>
            <a:r>
              <a:rPr lang="fr-FR" dirty="0"/>
              <a:t>Bâtiment</a:t>
            </a:r>
            <a:r>
              <a:rPr lang="fr-FR" baseline="0" dirty="0"/>
              <a:t> : fonction du type de bâtiment,</a:t>
            </a:r>
            <a:r>
              <a:rPr lang="fr-FR" dirty="0"/>
              <a:t> temps passé, type de déjection (fumier &gt; lisier), température de la saison</a:t>
            </a:r>
          </a:p>
          <a:p>
            <a:pPr marL="628650" lvl="1" indent="-171450">
              <a:buFontTx/>
              <a:buChar char="-"/>
            </a:pPr>
            <a:r>
              <a:rPr lang="fr-FR" dirty="0"/>
              <a:t>Stockage : fonction du type de stockage (couverture</a:t>
            </a:r>
            <a:r>
              <a:rPr lang="fr-FR" baseline="0" dirty="0"/>
              <a:t> de fosse, stockage au champ, fumières…), temps de stockage, type et volume d’effluents, température</a:t>
            </a:r>
            <a:endParaRPr lang="fr-FR" dirty="0"/>
          </a:p>
          <a:p>
            <a:pPr marL="628650" lvl="1" indent="-171450">
              <a:buFontTx/>
              <a:buChar char="-"/>
            </a:pPr>
            <a:r>
              <a:rPr lang="fr-FR" dirty="0"/>
              <a:t>Épandage : fonction du type d’épandage, délai d’enfouissement/incorporation</a:t>
            </a:r>
          </a:p>
          <a:p>
            <a:pPr marL="628650" lvl="1" indent="-171450">
              <a:buFontTx/>
              <a:buChar char="-"/>
            </a:pPr>
            <a:r>
              <a:rPr lang="fr-FR" dirty="0"/>
              <a:t>Pâturage : azote excrété au pâturage, fonction du temps passé</a:t>
            </a:r>
          </a:p>
          <a:p>
            <a:r>
              <a:rPr lang="fr-FR" b="1" dirty="0"/>
              <a:t>La fertilisation azotée (60 %)</a:t>
            </a:r>
          </a:p>
          <a:p>
            <a:pPr lvl="1"/>
            <a:r>
              <a:rPr lang="fr-FR" dirty="0"/>
              <a:t>Émissions liées aux quantités d’azote organique et minéral</a:t>
            </a:r>
            <a:r>
              <a:rPr lang="fr-FR" baseline="0" dirty="0"/>
              <a:t> </a:t>
            </a:r>
            <a:r>
              <a:rPr lang="fr-FR" dirty="0"/>
              <a:t>apportées sur les cultures</a:t>
            </a:r>
          </a:p>
          <a:p>
            <a:endParaRPr lang="fr-FR" dirty="0"/>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26</a:t>
            </a:fld>
            <a:endParaRPr lang="fr-FR">
              <a:solidFill>
                <a:prstClr val="black"/>
              </a:solidFill>
            </a:endParaRPr>
          </a:p>
        </p:txBody>
      </p:sp>
      <p:sp>
        <p:nvSpPr>
          <p:cNvPr id="6" name="Espace réservé de la date 5"/>
          <p:cNvSpPr>
            <a:spLocks noGrp="1"/>
          </p:cNvSpPr>
          <p:nvPr>
            <p:ph type="dt" idx="12"/>
          </p:nvPr>
        </p:nvSpPr>
        <p:spPr/>
        <p:txBody>
          <a:bodyPr/>
          <a:lstStyle/>
          <a:p>
            <a:r>
              <a:rPr lang="fr-FR"/>
              <a:t>12/01/2021</a:t>
            </a:r>
          </a:p>
        </p:txBody>
      </p:sp>
    </p:spTree>
    <p:extLst>
      <p:ext uri="{BB962C8B-B14F-4D97-AF65-F5344CB8AC3E}">
        <p14:creationId xmlns:p14="http://schemas.microsoft.com/office/powerpoint/2010/main" val="1305016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le N2O, très</a:t>
            </a:r>
            <a:r>
              <a:rPr lang="fr-FR" b="1" baseline="0" dirty="0"/>
              <a:t> impactant, est essentiellement d’origine agricole, et surtout lié aux pratiques de fertilisation et de gestion des effluents d’élevage.</a:t>
            </a:r>
          </a:p>
          <a:p>
            <a:r>
              <a:rPr lang="fr-FR" b="1" dirty="0"/>
              <a:t>Ce sont les excédents azotés non utilisés par la plante pour</a:t>
            </a:r>
            <a:r>
              <a:rPr lang="fr-FR" b="1" baseline="0" dirty="0"/>
              <a:t> se nourrir </a:t>
            </a:r>
            <a:r>
              <a:rPr lang="fr-FR" b="1" dirty="0"/>
              <a:t>qui posent problème.</a:t>
            </a:r>
          </a:p>
          <a:p>
            <a:r>
              <a:rPr lang="fr-FR" dirty="0"/>
              <a:t>En cas d’excédent azoté, 3 devenirs potentiels pour l’azote :</a:t>
            </a:r>
          </a:p>
          <a:p>
            <a:pPr marL="171450" indent="-171450">
              <a:buFontTx/>
              <a:buChar char="-"/>
            </a:pPr>
            <a:r>
              <a:rPr lang="fr-FR" dirty="0"/>
              <a:t>Une partie est stockée dans le sol, essentiellement</a:t>
            </a:r>
            <a:r>
              <a:rPr lang="fr-FR" baseline="0" dirty="0"/>
              <a:t> sous forme ammoniacale et nitrique</a:t>
            </a:r>
            <a:endParaRPr lang="fr-FR" dirty="0"/>
          </a:p>
          <a:p>
            <a:pPr marL="171450" indent="-171450">
              <a:buFontTx/>
              <a:buChar char="-"/>
            </a:pPr>
            <a:r>
              <a:rPr lang="fr-FR" dirty="0"/>
              <a:t>Une partie est lessivée du sol et perdue (lixiviation</a:t>
            </a:r>
            <a:r>
              <a:rPr lang="fr-FR" baseline="0" dirty="0"/>
              <a:t> des nitrates =&gt; i</a:t>
            </a:r>
            <a:r>
              <a:rPr lang="fr-FR" dirty="0"/>
              <a:t>mpact important/qualité de l’eau), soit directement</a:t>
            </a:r>
            <a:r>
              <a:rPr lang="fr-FR" baseline="0" dirty="0"/>
              <a:t> après l’apport, soit suite au processus de nitrification</a:t>
            </a:r>
            <a:endParaRPr lang="fr-FR"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dirty="0"/>
              <a:t>Une partie est volatilisée</a:t>
            </a:r>
            <a:r>
              <a:rPr lang="fr-FR" baseline="0" dirty="0"/>
              <a:t> </a:t>
            </a:r>
            <a:r>
              <a:rPr lang="fr-FR" dirty="0"/>
              <a:t>dans</a:t>
            </a:r>
            <a:r>
              <a:rPr lang="fr-FR" baseline="0" dirty="0"/>
              <a:t> l’air (volatilisation de l’ammoniac =&gt; impact/qualité de l’air), </a:t>
            </a:r>
            <a:r>
              <a:rPr lang="fr-FR" dirty="0"/>
              <a:t>soit directement</a:t>
            </a:r>
            <a:r>
              <a:rPr lang="fr-FR" baseline="0" dirty="0"/>
              <a:t> après l’apport, soit suite au processus de dénitrification ou </a:t>
            </a:r>
            <a:r>
              <a:rPr lang="fr-FR" baseline="0" dirty="0" err="1"/>
              <a:t>redéposition</a:t>
            </a:r>
            <a:r>
              <a:rPr lang="fr-FR" baseline="0" dirty="0"/>
              <a:t> du NH4</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CRA Bretagne</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230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Message : diapos pour détailler par GES les différents postes d’émission</a:t>
            </a:r>
            <a:r>
              <a:rPr lang="fr-FR" sz="1200" b="1" baseline="0" dirty="0"/>
              <a:t> =&gt; CO2 dioxyde de carbone</a:t>
            </a:r>
            <a:endParaRPr lang="fr-FR" sz="1200" b="1" dirty="0"/>
          </a:p>
          <a:p>
            <a:r>
              <a:rPr lang="fr-FR" dirty="0"/>
              <a:t>Les émissions de CO</a:t>
            </a:r>
            <a:r>
              <a:rPr lang="fr-FR" baseline="-25000" dirty="0"/>
              <a:t>2</a:t>
            </a:r>
            <a:r>
              <a:rPr lang="fr-FR" dirty="0"/>
              <a:t> sont liées:</a:t>
            </a:r>
          </a:p>
          <a:p>
            <a:r>
              <a:rPr lang="fr-FR" dirty="0"/>
              <a:t>- aux énergies directes (30 %) =&gt; essentiellement carburant (achat de fuel et travaux par tiers)</a:t>
            </a:r>
          </a:p>
          <a:p>
            <a:pPr marL="0" indent="0">
              <a:buFontTx/>
              <a:buNone/>
            </a:pPr>
            <a:r>
              <a:rPr lang="fr-FR" baseline="0" dirty="0"/>
              <a:t>- aux </a:t>
            </a:r>
            <a:r>
              <a:rPr lang="fr-FR" dirty="0"/>
              <a:t>énergies indirectes (70 %) =&gt; émissions liées à la fabrication et au transport des intrants </a:t>
            </a:r>
          </a:p>
          <a:p>
            <a:r>
              <a:rPr lang="fr-FR" i="1" dirty="0"/>
              <a:t>Source : CRA Bretagne</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715274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a:t>
            </a:r>
            <a:r>
              <a:rPr lang="fr-FR" b="1" baseline="0" dirty="0"/>
              <a:t> : l</a:t>
            </a:r>
            <a:r>
              <a:rPr lang="fr-FR" b="1" dirty="0"/>
              <a:t>’élevage </a:t>
            </a:r>
            <a:r>
              <a:rPr lang="fr-FR" b="1" baseline="0" dirty="0"/>
              <a:t>de ruminants émet des GES, mais stocke aussi du carbone ! Il est donc à même de compenser une partie de ses émissions de GES </a:t>
            </a:r>
            <a:r>
              <a:rPr lang="fr-FR" baseline="0" dirty="0"/>
              <a:t>(possiblement jusqu’à 1/3 en systèmes très herbagers) </a:t>
            </a:r>
          </a:p>
          <a:p>
            <a:pPr marL="171450" indent="-171450">
              <a:buFontTx/>
              <a:buChar char="-"/>
            </a:pPr>
            <a:r>
              <a:rPr lang="fr-FR" baseline="0" dirty="0"/>
              <a:t>grâce au carbone stocké dans les sols des prairies permanentes surtout et temporaires dans une moindre mesure (570 kg C/ha/an en PP)*</a:t>
            </a:r>
          </a:p>
          <a:p>
            <a:pPr marL="171450" indent="-171450">
              <a:buFontTx/>
              <a:buChar char="-"/>
            </a:pPr>
            <a:r>
              <a:rPr lang="fr-FR" baseline="0" dirty="0"/>
              <a:t>grâce au carbone stocké dans la biomasse aérienne (haies entretenues, surfaces en agroforesterie, bandes enherbées) (125 kg C/100 mètres linéaires/an)*</a:t>
            </a:r>
          </a:p>
          <a:p>
            <a:pPr marL="0" indent="0">
              <a:buFontTx/>
              <a:buNone/>
            </a:pPr>
            <a:r>
              <a:rPr lang="fr-FR" baseline="0" dirty="0"/>
              <a:t>* </a:t>
            </a:r>
            <a:r>
              <a:rPr lang="fr-FR" i="1" baseline="0" dirty="0"/>
              <a:t>Source : "Quelle contribution de l’agriculture française à la réduction des émissions de gaz à effet de serre ?" - Pellerin et al., INRAE, 2013</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30</a:t>
            </a:fld>
            <a:endParaRPr lang="fr-FR"/>
          </a:p>
        </p:txBody>
      </p:sp>
    </p:spTree>
    <p:extLst>
      <p:ext uri="{BB962C8B-B14F-4D97-AF65-F5344CB8AC3E}">
        <p14:creationId xmlns:p14="http://schemas.microsoft.com/office/powerpoint/2010/main" val="3557622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dans le système d’exploitation, ne pas oublier la possibilité de stockage C dans les sols, qui</a:t>
            </a:r>
            <a:r>
              <a:rPr lang="fr-FR" b="1" baseline="0" dirty="0"/>
              <a:t> peut avoir un impact important sur l’empreinte C d’une exploitation. </a:t>
            </a:r>
            <a:r>
              <a:rPr lang="fr-FR" b="1" dirty="0"/>
              <a:t>Diapo complémentaire pour aller + loin</a:t>
            </a:r>
            <a:r>
              <a:rPr lang="fr-FR" dirty="0"/>
              <a:t> </a:t>
            </a:r>
            <a:r>
              <a:rPr lang="fr-FR" b="1" dirty="0"/>
              <a:t>sur  le stockage du carbone dans les sols. </a:t>
            </a:r>
          </a:p>
          <a:p>
            <a:r>
              <a:rPr lang="fr-FR" dirty="0"/>
              <a:t>La plante réalise la photosynthèse en assimilant du CO2. Ce CO2 est stocké en étant fixé dans la matière organique du sol (= séquestration) grâce à la capacité de la plante et des micro-organismes</a:t>
            </a:r>
            <a:r>
              <a:rPr lang="fr-FR" baseline="0" dirty="0"/>
              <a:t> à synthétiser des molécules organiques à partir du CO2 atmosphérique. </a:t>
            </a:r>
          </a:p>
          <a:p>
            <a:r>
              <a:rPr lang="fr-FR" baseline="0" dirty="0"/>
              <a:t>Les leviers « stockage de carbone dans les sols » sont détaillés dans la parte 4_Leviers.</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EIP-Agri </a:t>
            </a:r>
            <a:r>
              <a:rPr lang="fr-FR" i="1" dirty="0" err="1"/>
              <a:t>Grazing</a:t>
            </a:r>
            <a:r>
              <a:rPr lang="fr-FR" i="1" dirty="0"/>
              <a:t> for </a:t>
            </a:r>
            <a:r>
              <a:rPr lang="fr-FR" i="1" dirty="0" err="1"/>
              <a:t>carbon</a:t>
            </a:r>
            <a:r>
              <a:rPr lang="fr-FR" i="1" dirty="0"/>
              <a:t> 2018 et CRA Bretagne</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2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allonger d’un an une prairie temporaire permet de rester sur un bilan positif plutôt que de déstocker du carbone. </a:t>
            </a:r>
          </a:p>
          <a:p>
            <a:r>
              <a:rPr lang="fr-FR" dirty="0"/>
              <a:t>Exemple de stockage/déstockage de carbone sur une rotation de 6 et 5 ans avec transformation</a:t>
            </a:r>
            <a:r>
              <a:rPr lang="fr-FR" baseline="0" dirty="0"/>
              <a:t> du prairie temporaire en surface cultivée. </a:t>
            </a:r>
          </a:p>
          <a:p>
            <a:r>
              <a:rPr lang="fr-FR" baseline="0" dirty="0"/>
              <a:t>Le bilan humique est un outil d’aide à la décision : il permet d’observer l’évolution du taux de MO (rappel : c’est la MO qui stocke le carbone) et de décider en conséquence du devenir d’une prairie ou d’une surface cultivée.</a:t>
            </a:r>
          </a:p>
          <a:p>
            <a:r>
              <a:rPr lang="fr-FR" i="1" baseline="0" dirty="0"/>
              <a:t>Source : CRAPDL</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7114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baseline="0" dirty="0"/>
              <a:t>Message : les prairies représentent des stocks de carbone importants.</a:t>
            </a:r>
          </a:p>
          <a:p>
            <a:r>
              <a:rPr lang="fr-FR" baseline="0" dirty="0"/>
              <a:t>Sont indiqués les niveaux de stockage communément admis : pour avoir la conversion en kg équivalent CO2, il faut multiplier par 3,66. Exemple : 150 * 3,66 = 549 kg équivalent CO2 sont déstockés lors de la conversion d’une prairie permanente en prairie temporaire.</a:t>
            </a:r>
          </a:p>
          <a:p>
            <a:r>
              <a:rPr lang="fr-FR" i="1" baseline="0" dirty="0"/>
              <a:t>Sources : IDELE « Élevage de ruminants et changement climatique », 2015 </a:t>
            </a:r>
          </a:p>
          <a:p>
            <a:r>
              <a:rPr lang="fr-FR" i="1" baseline="0" dirty="0" err="1"/>
              <a:t>Dollé</a:t>
            </a:r>
            <a:r>
              <a:rPr lang="fr-FR" i="1" baseline="0" dirty="0"/>
              <a:t> J.B., </a:t>
            </a:r>
            <a:r>
              <a:rPr lang="fr-FR" i="1" baseline="0" dirty="0" err="1"/>
              <a:t>Faverdin</a:t>
            </a:r>
            <a:r>
              <a:rPr lang="fr-FR" i="1" baseline="0" dirty="0"/>
              <a:t> P ., </a:t>
            </a:r>
            <a:r>
              <a:rPr lang="fr-FR" i="1" baseline="0" dirty="0" err="1"/>
              <a:t>Agabriel</a:t>
            </a:r>
            <a:r>
              <a:rPr lang="fr-FR" i="1" baseline="0" dirty="0"/>
              <a:t> J., Sauvant D., </a:t>
            </a:r>
            <a:r>
              <a:rPr lang="fr-FR" i="1" baseline="0" dirty="0" err="1"/>
              <a:t>Klumpp</a:t>
            </a:r>
            <a:r>
              <a:rPr lang="fr-FR" i="1" baseline="0" dirty="0"/>
              <a:t> K., 2013b.Contribution de l’élevage bovin aux émissions de GES et au stockage de carbone selon les systèmes de production  : Fourrages, 215, 181-191. </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71146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 carbone de mon exploitation = empreinte carbone nette.</a:t>
            </a:r>
          </a:p>
          <a:p>
            <a:r>
              <a:rPr lang="fr-FR" dirty="0"/>
              <a:t>L’empreinte carbone nette correspond au calcul : (Émissions Brutes de Gaz à effet de serre) – (Stockage carbone).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19410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a:t>
            </a:r>
            <a:r>
              <a:rPr lang="fr-FR" b="1" baseline="0" dirty="0"/>
              <a:t> carbone est exprimée en kg équivalent CO2 par unité de production. Cela peut être par litre de lait vendu, et/ou par kg de viande vive.</a:t>
            </a:r>
          </a:p>
          <a:p>
            <a:r>
              <a:rPr lang="fr-FR" b="1" baseline="0" dirty="0"/>
              <a:t>Les ateliers laitiers qui sortent 2 produits peuvent donc se voir attribuer une empreinte carbone différenciée par phase de production.</a:t>
            </a:r>
          </a:p>
          <a:p>
            <a:r>
              <a:rPr lang="fr-FR" b="1" u="sng" baseline="0" dirty="0"/>
              <a:t>Pour aller plus loin…</a:t>
            </a:r>
          </a:p>
          <a:p>
            <a:r>
              <a:rPr lang="fr-FR" sz="1200" b="0" i="0" u="none" strike="noStrike" kern="1200" baseline="0" dirty="0">
                <a:solidFill>
                  <a:schemeClr val="tx1"/>
                </a:solidFill>
                <a:latin typeface="+mn-lt"/>
                <a:ea typeface="+mn-ea"/>
                <a:cs typeface="+mn-cs"/>
              </a:rPr>
              <a:t>Un point important dans la réalisation des ACV sur les systèmes d’élevage, en particulier sur les systèmes laitiers, est l’allocation des impacts environnementaux entre les produits et </a:t>
            </a:r>
            <a:r>
              <a:rPr lang="fr-FR" sz="1200" b="0" i="0" u="none" strike="noStrike" kern="1200" baseline="0" dirty="0" err="1">
                <a:solidFill>
                  <a:schemeClr val="tx1"/>
                </a:solidFill>
                <a:latin typeface="+mn-lt"/>
                <a:ea typeface="+mn-ea"/>
                <a:cs typeface="+mn-cs"/>
              </a:rPr>
              <a:t>co-produits</a:t>
            </a:r>
            <a:r>
              <a:rPr lang="fr-FR" sz="1200" b="0" i="0" u="none" strike="noStrike" kern="1200" baseline="0" dirty="0">
                <a:solidFill>
                  <a:schemeClr val="tx1"/>
                </a:solidFill>
                <a:latin typeface="+mn-lt"/>
                <a:ea typeface="+mn-ea"/>
                <a:cs typeface="+mn-cs"/>
              </a:rPr>
              <a:t> générés par le système en</a:t>
            </a:r>
          </a:p>
          <a:p>
            <a:r>
              <a:rPr lang="fr-FR" sz="1200" b="0" i="0" u="none" strike="noStrike" kern="1200" baseline="0" dirty="0">
                <a:solidFill>
                  <a:schemeClr val="tx1"/>
                </a:solidFill>
                <a:latin typeface="+mn-lt"/>
                <a:ea typeface="+mn-ea"/>
                <a:cs typeface="+mn-cs"/>
              </a:rPr>
              <a:t>l’occurrence le lait, les veaux et autres animaux vendus vivants (génisses pleines, vaches en production) et les animaux destinés à la production de viande (vaches de réforme finies). Actuellement, les différents cadres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méthodologiques tendent à converger vers l’application d’une allocation dite biophysique, ou par phase de production. Expliquée succinctement, la phase d’élevage de la génisse est affectée à la production de viande, tandis que sur la phase de vie de la vache laitière, on attribue les impacts au lait et au veau </a:t>
            </a:r>
            <a:r>
              <a:rPr lang="fr-FR" sz="1200" b="0" i="1" u="none" strike="noStrike" kern="1200" baseline="0" dirty="0">
                <a:solidFill>
                  <a:schemeClr val="tx1"/>
                </a:solidFill>
                <a:latin typeface="+mn-lt"/>
                <a:ea typeface="+mn-ea"/>
                <a:cs typeface="+mn-cs"/>
              </a:rPr>
              <a:t>au prorata </a:t>
            </a:r>
            <a:r>
              <a:rPr lang="fr-FR" sz="1200" b="0" i="0" u="none" strike="noStrike" kern="1200" baseline="0" dirty="0">
                <a:solidFill>
                  <a:schemeClr val="tx1"/>
                </a:solidFill>
                <a:latin typeface="+mn-lt"/>
                <a:ea typeface="+mn-ea"/>
                <a:cs typeface="+mn-cs"/>
              </a:rPr>
              <a:t>des besoins énergétiques pour la lactation et la gestation. Les autres options sont de faire appel à une allocation économique basée sur la valeur économique générée par les produits, ou une allocation protéique basée sur leur contenu respectif en protéines.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a:solidFill>
                  <a:schemeClr val="tx1"/>
                </a:solidFill>
                <a:latin typeface="+mn-lt"/>
                <a:ea typeface="+mn-ea"/>
                <a:cs typeface="+mn-cs"/>
              </a:rPr>
              <a:t>(source: IDELE, Élevage de ruminants et changement climatique)</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581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Résultats issus des tests de  l’outil Cap2ER niveau</a:t>
            </a:r>
            <a:r>
              <a:rPr lang="fr-FR" baseline="0" dirty="0"/>
              <a:t> 1 dans le cadre du projet DEO (Durabilité des Exploitations en élevage Ovin – IDELE, France </a:t>
            </a:r>
            <a:r>
              <a:rPr lang="fr-FR" baseline="0" dirty="0" err="1"/>
              <a:t>AgriMer</a:t>
            </a:r>
            <a:r>
              <a:rPr lang="fr-FR" baseline="0" dirty="0"/>
              <a:t>)</a:t>
            </a:r>
          </a:p>
          <a:p>
            <a:r>
              <a:rPr lang="fr-FR" baseline="0" dirty="0"/>
              <a:t>À titre de comparaison :</a:t>
            </a:r>
          </a:p>
          <a:p>
            <a:pPr marL="171450" indent="-171450">
              <a:buFontTx/>
              <a:buChar char="-"/>
            </a:pPr>
            <a:r>
              <a:rPr lang="fr-FR" baseline="0" dirty="0"/>
              <a:t>Moyenne </a:t>
            </a:r>
            <a:r>
              <a:rPr lang="fr-FR" baseline="0" dirty="0" err="1"/>
              <a:t>Carbon</a:t>
            </a:r>
            <a:r>
              <a:rPr lang="fr-FR" baseline="0" dirty="0"/>
              <a:t> </a:t>
            </a:r>
            <a:r>
              <a:rPr lang="fr-FR" baseline="0" dirty="0" err="1"/>
              <a:t>Dairy</a:t>
            </a:r>
            <a:r>
              <a:rPr lang="fr-FR" baseline="0" dirty="0"/>
              <a:t> (bovins lait) = 0,93 kg éqCO2/l de lait</a:t>
            </a:r>
          </a:p>
          <a:p>
            <a:pPr marL="171450" indent="-171450">
              <a:buFontTx/>
              <a:buChar char="-"/>
            </a:pPr>
            <a:r>
              <a:rPr lang="fr-FR" baseline="0" dirty="0"/>
              <a:t>Moyenne </a:t>
            </a:r>
            <a:r>
              <a:rPr lang="fr-FR" baseline="0" dirty="0" err="1"/>
              <a:t>Beef</a:t>
            </a:r>
            <a:r>
              <a:rPr lang="fr-FR" baseline="0" dirty="0"/>
              <a:t> </a:t>
            </a:r>
            <a:r>
              <a:rPr lang="fr-FR" baseline="0" dirty="0" err="1"/>
              <a:t>Carbon</a:t>
            </a:r>
            <a:r>
              <a:rPr lang="fr-FR" baseline="0" dirty="0"/>
              <a:t> (bovins viande) = 12 kg éqCO2/kg viande vive tous systèmes confondus</a:t>
            </a:r>
          </a:p>
          <a:p>
            <a:pPr marL="0" indent="0">
              <a:buFontTx/>
              <a:buNone/>
              <a:defRPr/>
            </a:pPr>
            <a:r>
              <a:rPr lang="fr-FR" baseline="0" dirty="0"/>
              <a:t>1 kg de CO2, c’est :</a:t>
            </a:r>
            <a:endParaRPr lang="fr-FR" dirty="0"/>
          </a:p>
          <a:p>
            <a:pPr>
              <a:defRPr/>
            </a:pPr>
            <a:r>
              <a:rPr lang="fr-FR" dirty="0"/>
              <a:t>- 12 jours d’éclairage avec une ampoule basse consommation</a:t>
            </a:r>
          </a:p>
          <a:p>
            <a:pPr>
              <a:defRPr/>
            </a:pPr>
            <a:r>
              <a:rPr lang="fr-FR" dirty="0"/>
              <a:t>-</a:t>
            </a:r>
            <a:r>
              <a:rPr lang="fr-FR" baseline="0" dirty="0"/>
              <a:t> l</a:t>
            </a:r>
            <a:r>
              <a:rPr lang="fr-FR" dirty="0"/>
              <a:t>a fabrication de 1,5kg de sucre</a:t>
            </a:r>
          </a:p>
          <a:p>
            <a:pPr>
              <a:defRPr/>
            </a:pPr>
            <a:r>
              <a:rPr lang="fr-FR" dirty="0"/>
              <a:t>- 9km parcourus en voiture </a:t>
            </a:r>
          </a:p>
          <a:p>
            <a:pPr>
              <a:defRPr/>
            </a:pPr>
            <a:r>
              <a:rPr lang="fr-FR" dirty="0"/>
              <a:t>Et selon une étude d’un chercheur </a:t>
            </a:r>
            <a:r>
              <a:rPr lang="fr-FR" dirty="0" err="1"/>
              <a:t>anglo</a:t>
            </a:r>
            <a:r>
              <a:rPr lang="fr-FR" dirty="0"/>
              <a:t> saxon : 1kg CO2 = 143 recherches sur </a:t>
            </a:r>
            <a:r>
              <a:rPr lang="fr-FR" dirty="0" err="1"/>
              <a:t>google</a:t>
            </a:r>
            <a:r>
              <a:rPr lang="fr-FR" dirty="0"/>
              <a:t> (sachant qu’on compte environ 5.5 milliards de recherches par jour …)</a:t>
            </a:r>
          </a:p>
          <a:p>
            <a:pPr>
              <a:defRPr/>
            </a:pPr>
            <a:r>
              <a:rPr lang="fr-FR" dirty="0"/>
              <a:t>Le projet </a:t>
            </a:r>
            <a:r>
              <a:rPr lang="fr-FR" dirty="0" err="1"/>
              <a:t>RedCap</a:t>
            </a:r>
            <a:r>
              <a:rPr lang="fr-FR" dirty="0"/>
              <a:t> en </a:t>
            </a:r>
            <a:r>
              <a:rPr lang="fr-FR" b="1" dirty="0"/>
              <a:t>caprins</a:t>
            </a:r>
            <a:r>
              <a:rPr lang="fr-FR" dirty="0"/>
              <a:t> donne des empreintes carbone nettes comprises entre </a:t>
            </a:r>
            <a:r>
              <a:rPr lang="fr-FR" b="1" dirty="0"/>
              <a:t>1,35 et 1,75 kg éq.CO2/l de lait corrigé </a:t>
            </a:r>
            <a:r>
              <a:rPr lang="fr-FR" dirty="0"/>
              <a:t>sur une trentaine</a:t>
            </a:r>
            <a:r>
              <a:rPr lang="fr-FR" baseline="0" dirty="0"/>
              <a:t> d’éleveurs ayant testé l ’outil de calcul Cap2ER.</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36</a:t>
            </a:fld>
            <a:endParaRPr lang="fr-FR"/>
          </a:p>
        </p:txBody>
      </p:sp>
    </p:spTree>
    <p:extLst>
      <p:ext uri="{BB962C8B-B14F-4D97-AF65-F5344CB8AC3E}">
        <p14:creationId xmlns:p14="http://schemas.microsoft.com/office/powerpoint/2010/main" val="1150244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plus</a:t>
            </a:r>
            <a:r>
              <a:rPr lang="fr-FR" b="1" baseline="0" dirty="0"/>
              <a:t> le système est herbager, plus il stocke de carbone, plus les émissions de GES sont compensées, plus l’empreinte carbone nette est faible.</a:t>
            </a:r>
          </a:p>
          <a:p>
            <a:pPr marL="0" indent="0">
              <a:buFontTx/>
              <a:buNone/>
            </a:pPr>
            <a:r>
              <a:rPr lang="fr-FR" b="0" i="0" dirty="0"/>
              <a:t>Le graphe illustre l’impact de la viande ovine sur le changement climatique, exprimé en kg CO2 </a:t>
            </a:r>
            <a:r>
              <a:rPr lang="fr-FR" b="0" i="0" dirty="0" err="1"/>
              <a:t>eq</a:t>
            </a:r>
            <a:r>
              <a:rPr lang="fr-FR" b="0" i="0" dirty="0"/>
              <a:t> / kg viande vive. Il en ressort que les agneaux d’herbe et de bergerie se distinguent principalement</a:t>
            </a:r>
            <a:r>
              <a:rPr lang="fr-FR" b="0" i="0" baseline="0" dirty="0"/>
              <a:t> par la contribution des surfaces herbagères au stockage de carbone (et à la biodiversité si on veut y ajouter un </a:t>
            </a:r>
            <a:r>
              <a:rPr lang="fr-FR" b="0" i="0" baseline="0" dirty="0" err="1"/>
              <a:t>cobénéfice</a:t>
            </a:r>
            <a:r>
              <a:rPr lang="fr-FR" b="0" i="0" baseline="0" dirty="0"/>
              <a:t>)</a:t>
            </a:r>
            <a:endParaRPr lang="fr-FR" b="0" i="0" dirty="0"/>
          </a:p>
          <a:p>
            <a:pPr marL="0" indent="0">
              <a:buFontTx/>
              <a:buNone/>
            </a:pPr>
            <a:r>
              <a:rPr lang="fr-FR" b="0" i="1" dirty="0"/>
              <a:t>Source</a:t>
            </a:r>
            <a:r>
              <a:rPr lang="fr-FR" b="0" i="1" baseline="0" dirty="0"/>
              <a:t> : </a:t>
            </a:r>
            <a:r>
              <a:rPr lang="fr-FR" sz="1200" b="0" i="1" u="none" strike="noStrike" kern="1200" baseline="0" dirty="0">
                <a:solidFill>
                  <a:schemeClr val="tx1"/>
                </a:solidFill>
                <a:latin typeface="+mn-lt"/>
                <a:ea typeface="+mn-ea"/>
                <a:cs typeface="+mn-cs"/>
              </a:rPr>
              <a:t>Institut de l’élevage, </a:t>
            </a:r>
            <a:r>
              <a:rPr lang="fr-FR" sz="1200" b="0" i="1" u="none" strike="noStrike" kern="1200" baseline="0" dirty="0" err="1">
                <a:solidFill>
                  <a:schemeClr val="tx1"/>
                </a:solidFill>
                <a:latin typeface="+mn-lt"/>
                <a:ea typeface="+mn-ea"/>
                <a:cs typeface="+mn-cs"/>
              </a:rPr>
              <a:t>Interbev</a:t>
            </a:r>
            <a:r>
              <a:rPr lang="fr-FR" sz="1200" b="0" i="1" u="none" strike="noStrike" kern="1200" baseline="0" dirty="0">
                <a:solidFill>
                  <a:schemeClr val="tx1"/>
                </a:solidFill>
                <a:latin typeface="+mn-lt"/>
                <a:ea typeface="+mn-ea"/>
                <a:cs typeface="+mn-cs"/>
              </a:rPr>
              <a:t> - Comprendre les enjeux environnementaux de l’élevage ovin</a:t>
            </a:r>
            <a:endParaRPr lang="fr-FR" b="0" i="1"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37</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Premiers diagnostics en élevage caprins : ceux-ci ont une empreinte carbone plutôt faible au regard des premiers référentiels nationaux. </a:t>
            </a:r>
            <a:r>
              <a:rPr lang="fr-FR" dirty="0"/>
              <a:t>Ces élevages ne sont pas très intensifs avec une productivité animale dans la moyenne (800 litres / chèvre). Ils ont une part importante de prairies permanentes qui leur assure une bonne compensation carbone (un quart des émissions). Les élevages ne consomment pas beaucoup de concentrés (340 g/L). Globalement la bonne efficacité des intrants permet à ces deux élevages d’être relativement performants en termes d’empreinte carbone nette.</a:t>
            </a:r>
          </a:p>
          <a:p>
            <a:r>
              <a:rPr lang="fr-FR" i="1" dirty="0"/>
              <a:t>Source : http://www.fidocl.fr/content/cap2er-evaluation-des-performances-environnementales-des-elevages-de-ruminants</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38</a:t>
            </a:fld>
            <a:endParaRPr lang="fr-FR"/>
          </a:p>
        </p:txBody>
      </p:sp>
    </p:spTree>
    <p:extLst>
      <p:ext uri="{BB962C8B-B14F-4D97-AF65-F5344CB8AC3E}">
        <p14:creationId xmlns:p14="http://schemas.microsoft.com/office/powerpoint/2010/main" val="2695726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lstStyle/>
          <a:p>
            <a:pPr marL="0" indent="0">
              <a:buFontTx/>
              <a:buNone/>
              <a:defRPr/>
            </a:pPr>
            <a:r>
              <a:rPr lang="fr-FR" b="1" dirty="0"/>
              <a:t>Message: l’empreinte carbone peut varier fortement selon les systèmes d’élevage, on le retrouve sur l’exemple France</a:t>
            </a:r>
            <a:r>
              <a:rPr lang="fr-FR" b="1" baseline="0" dirty="0"/>
              <a:t> entre agneaux de bergerie et d’herbe, qui ont la même empreinte brute, mais une empreinte nette différente.</a:t>
            </a:r>
            <a:endParaRPr lang="fr-FR" b="1" dirty="0"/>
          </a:p>
          <a:p>
            <a:pPr marL="0" indent="0">
              <a:buFontTx/>
              <a:buNone/>
              <a:defRPr/>
            </a:pPr>
            <a:r>
              <a:rPr lang="fr-FR" dirty="0"/>
              <a:t>En ce qui concerne la viande ovine, les empreintes carbone présentées dans le tableau 4 couvrent une large gamme de valeurs, de moins de 8 à plus de 17 kg </a:t>
            </a:r>
            <a:r>
              <a:rPr lang="fr-FR" dirty="0" err="1"/>
              <a:t>eq</a:t>
            </a:r>
            <a:r>
              <a:rPr lang="fr-FR" dirty="0"/>
              <a:t> CO2/kg de poids vif. Les écarts sont en particulier liés aux caractéristiques techniques, avec une différenciation forte des systèmes très herbagers et très autonomes et des systèmes ayant recours aux intrants et avec des périodes passées en bâtiment. On</a:t>
            </a:r>
            <a:r>
              <a:rPr lang="fr-FR" baseline="0" dirty="0"/>
              <a:t> constate que l</a:t>
            </a:r>
            <a:r>
              <a:rPr lang="fr-FR" dirty="0"/>
              <a:t>e stockage de carbone permet une compensation de 25 à 50 % des émissions de GES en fonction du système.</a:t>
            </a:r>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a:t>
            </a:r>
            <a:r>
              <a:rPr lang="fr-FR" i="1" baseline="0" dirty="0"/>
              <a:t> : </a:t>
            </a:r>
            <a:r>
              <a:rPr lang="fr-FR" sz="1200" b="0" i="1" u="none" strike="noStrike" kern="1200" baseline="0" dirty="0">
                <a:solidFill>
                  <a:schemeClr val="tx1"/>
                </a:solidFill>
                <a:latin typeface="+mn-lt"/>
                <a:ea typeface="+mn-ea"/>
                <a:cs typeface="+mn-cs"/>
              </a:rPr>
              <a:t>Institut de l’élevage, </a:t>
            </a:r>
            <a:r>
              <a:rPr lang="fr-FR" sz="1200" b="0" i="1" u="none" strike="noStrike" kern="1200" baseline="0" dirty="0" err="1">
                <a:solidFill>
                  <a:schemeClr val="tx1"/>
                </a:solidFill>
                <a:latin typeface="+mn-lt"/>
                <a:ea typeface="+mn-ea"/>
                <a:cs typeface="+mn-cs"/>
              </a:rPr>
              <a:t>Interbev</a:t>
            </a:r>
            <a:r>
              <a:rPr lang="fr-FR" sz="1200" b="0" i="1" u="none" strike="noStrike" kern="1200" baseline="0" dirty="0">
                <a:solidFill>
                  <a:schemeClr val="tx1"/>
                </a:solidFill>
                <a:latin typeface="+mn-lt"/>
                <a:ea typeface="+mn-ea"/>
                <a:cs typeface="+mn-cs"/>
              </a:rPr>
              <a:t> - Comprendre les enjeux environnementaux de l’élevage ovin</a:t>
            </a:r>
            <a:endParaRPr lang="fr-FR" i="1" dirty="0"/>
          </a:p>
          <a:p>
            <a:pPr marL="0" indent="0">
              <a:buFontTx/>
              <a:buNone/>
              <a:defRPr/>
            </a:pPr>
            <a:endParaRPr lang="fr-FR" dirty="0"/>
          </a:p>
        </p:txBody>
      </p:sp>
      <p:sp>
        <p:nvSpPr>
          <p:cNvPr id="4813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1DD9777-763A-46D3-AFAA-9A07824AF83F}" type="slidenum">
              <a:rPr lang="fr-FR" altLang="fr-FR" smtClean="0">
                <a:latin typeface="Arial" pitchFamily="34" charset="0"/>
                <a:ea typeface="ＭＳ Ｐゴシック" pitchFamily="34" charset="-128"/>
              </a:rPr>
              <a:pPr eaLnBrk="1" hangingPunct="1">
                <a:spcBef>
                  <a:spcPct val="0"/>
                </a:spcBef>
              </a:pPr>
              <a:t>39</a:t>
            </a:fld>
            <a:endParaRPr lang="fr-FR" altLang="fr-FR">
              <a:latin typeface="Arial" pitchFamily="34" charset="0"/>
              <a:ea typeface="ＭＳ Ｐゴシック"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le bilan carbone est surtout l’opportunité de faire un point sur ses pratiques agricoles et de mettre en œuvre des pistes d’améliorations techniques et économiques.</a:t>
            </a:r>
            <a:br>
              <a:rPr lang="fr-FR" dirty="0"/>
            </a:br>
            <a:r>
              <a:rPr lang="fr-FR" dirty="0"/>
              <a:t>Source IDELE : « Quel que soit le système fourrager, l’efficience technique du Top 10 Cap2ER se traduit par des charges opérationnelles plus faibles sans dégrader les produits, et donc une marge brute supérieure ».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Le bilan carbone s’inscrit dans la logique d’un parcours de progrès, qui est un projet à part entière mené par l’exploitant. Ce projet visant à réduire son empreinte carbone… tout en améliorant le volet technico-économique ! Cela nous amène à parler du parcours de progrès </a:t>
            </a:r>
            <a:r>
              <a:rPr lang="fr-FR" baseline="0"/>
              <a:t>bas carbone.</a:t>
            </a:r>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25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5251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3321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82308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09391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t>22/01/2025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7943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t>22/01/2025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963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t>22/01/2025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2514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720563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17423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5475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6731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4"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3220211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392996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1"/>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666464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2"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1"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37"/>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1117473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49780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54137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0"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3"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8379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68043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9988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3395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76678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0472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090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09880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0307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75153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0522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370519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0"/>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2660942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860775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603443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683656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2489847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636878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4186428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738595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16018846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1561594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325692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570397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1012993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6269334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6779654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12328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269316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4194922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293441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33769933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4573576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208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16202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9986610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4150391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4"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9"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sz="1800" i="1" dirty="0"/>
              <a:t>Insérer une photo de votre choix sur ce cadre gris </a:t>
            </a:r>
            <a:r>
              <a:rPr lang="fr-FR" sz="1800" i="1" u="sng" dirty="0"/>
              <a:t>en respectant les dimensions</a:t>
            </a:r>
          </a:p>
        </p:txBody>
      </p:sp>
      <p:sp>
        <p:nvSpPr>
          <p:cNvPr id="4" name="ZoneTexte 3"/>
          <p:cNvSpPr txBox="1"/>
          <p:nvPr userDrawn="1"/>
        </p:nvSpPr>
        <p:spPr>
          <a:xfrm>
            <a:off x="406400" y="6134101"/>
            <a:ext cx="5029200" cy="307777"/>
          </a:xfrm>
          <a:prstGeom prst="rect">
            <a:avLst/>
          </a:prstGeom>
          <a:noFill/>
        </p:spPr>
        <p:txBody>
          <a:bodyPr wrap="square" rtlCol="0">
            <a:spAutoFit/>
          </a:bodyPr>
          <a:lstStyle/>
          <a:p>
            <a:r>
              <a:rPr lang="fr-FR" sz="1400" dirty="0">
                <a:solidFill>
                  <a:schemeClr val="bg1"/>
                </a:solidFill>
                <a:latin typeface="Roboto Slab" pitchFamily="2" charset="0"/>
                <a:ea typeface="Roboto Slab" pitchFamily="2" charset="0"/>
              </a:rPr>
              <a:t>resolia.chambres-agriculture.fr</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0416092" y="-478191"/>
            <a:ext cx="1047749" cy="2004133"/>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1707" y="5990323"/>
            <a:ext cx="2147211" cy="410283"/>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8918" y="4925184"/>
            <a:ext cx="2088191" cy="1587868"/>
          </a:xfrm>
          <a:prstGeom prst="rect">
            <a:avLst/>
          </a:prstGeom>
        </p:spPr>
      </p:pic>
    </p:spTree>
    <p:extLst>
      <p:ext uri="{BB962C8B-B14F-4D97-AF65-F5344CB8AC3E}">
        <p14:creationId xmlns:p14="http://schemas.microsoft.com/office/powerpoint/2010/main" val="88693965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theme" Target="../theme/theme5.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t>‹N°›</a:t>
            </a:fld>
            <a:endParaRPr lang="fr-FR"/>
          </a:p>
        </p:txBody>
      </p:sp>
    </p:spTree>
    <p:extLst>
      <p:ext uri="{BB962C8B-B14F-4D97-AF65-F5344CB8AC3E}">
        <p14:creationId xmlns:p14="http://schemas.microsoft.com/office/powerpoint/2010/main" val="284110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1"/>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100286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513337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3884182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37359251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nosgestesclimat.fr/simulateur/bilan"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5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42.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7.emf"/></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7.jpe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1.png"/><Relationship Id="rId11" Type="http://schemas.microsoft.com/office/2007/relationships/hdphoto" Target="../media/hdphoto1.wdp"/><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69.emf"/></Relationships>
</file>

<file path=ppt/slides/_rels/slide2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png"/><Relationship Id="rId7" Type="http://schemas.openxmlformats.org/officeDocument/2006/relationships/image" Target="../media/image72.png"/><Relationship Id="rId12" Type="http://schemas.openxmlformats.org/officeDocument/2006/relationships/image" Target="../media/image7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36.png"/><Relationship Id="rId5" Type="http://schemas.openxmlformats.org/officeDocument/2006/relationships/image" Target="../media/image60.png"/><Relationship Id="rId10" Type="http://schemas.microsoft.com/office/2007/relationships/hdphoto" Target="../media/hdphoto1.wdp"/><Relationship Id="rId4" Type="http://schemas.openxmlformats.org/officeDocument/2006/relationships/image" Target="../media/image59.png"/><Relationship Id="rId9"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36.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90.jp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92.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45.jpg"/><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b="1" dirty="0">
                <a:solidFill>
                  <a:schemeClr val="accent6">
                    <a:lumMod val="75000"/>
                  </a:schemeClr>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4930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1439429" y="955525"/>
            <a:ext cx="9097115" cy="3744416"/>
          </a:xfrm>
          <a:prstGeom prst="rect">
            <a:avLst/>
          </a:prstGeom>
        </p:spPr>
        <p:txBody>
          <a:bodyPr vert="horz" lIns="91440" tIns="45720" rIns="91440" bIns="45720" rtlCol="0" anchor="ctr">
            <a:noAutofit/>
          </a:bodyPr>
          <a:lstStyle>
            <a:lvl1pPr algn="ctr" defTabSz="457200">
              <a:spcBef>
                <a:spcPct val="0"/>
              </a:spcBef>
              <a:buNone/>
              <a:defRPr sz="3200" b="1">
                <a:solidFill>
                  <a:srgbClr val="00B050"/>
                </a:solidFill>
                <a:latin typeface="Verdana"/>
                <a:ea typeface="ＭＳ Ｐゴシック" pitchFamily="-110" charset="-128"/>
                <a:cs typeface="ＭＳ Ｐゴシック" pitchFamily="-110" charset="-128"/>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a:ln>
                  <a:noFill/>
                </a:ln>
                <a:solidFill>
                  <a:srgbClr val="00B050"/>
                </a:solidFill>
                <a:effectLst/>
                <a:uLnTx/>
                <a:uFillTx/>
                <a:latin typeface="Verdana"/>
                <a:ea typeface="ＭＳ Ｐゴシック" pitchFamily="-110" charset="-128"/>
              </a:rPr>
              <a:t>Avant de démarrer…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Le cercle des prénoms (avec son café </a:t>
            </a: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sym typeface="Wingdings" panose="05000000000000000000" pitchFamily="2" charset="2"/>
              </a:rPr>
              <a:t>)</a:t>
            </a: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Tour de table et nuage de mots « Carbone » ça vous évoque quoi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Pour calculer son bilan carbone perso:</a:t>
            </a:r>
          </a:p>
        </p:txBody>
      </p:sp>
      <p:sp>
        <p:nvSpPr>
          <p:cNvPr id="3" name="ZoneTexte 2"/>
          <p:cNvSpPr txBox="1"/>
          <p:nvPr/>
        </p:nvSpPr>
        <p:spPr>
          <a:xfrm>
            <a:off x="3755739" y="4509120"/>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sng" strike="noStrike" kern="1200" cap="none" spc="0" normalizeH="0" baseline="0" noProof="0" dirty="0">
                <a:ln>
                  <a:noFill/>
                </a:ln>
                <a:solidFill>
                  <a:prstClr val="black"/>
                </a:solidFill>
                <a:effectLst/>
                <a:uLnTx/>
                <a:uFillTx/>
                <a:latin typeface="Calibri"/>
                <a:ea typeface="+mn-ea"/>
                <a:cs typeface="+mn-cs"/>
                <a:hlinkClick r:id="rId3"/>
              </a:rPr>
              <a:t>https://nosgestesclimat.fr/simulateur/bilan</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age 3" descr="Une image contenant Graphique, graphisme, Police, logo&#10;&#10;Description générée automatiquement">
            <a:extLst>
              <a:ext uri="{FF2B5EF4-FFF2-40B4-BE49-F238E27FC236}">
                <a16:creationId xmlns:a16="http://schemas.microsoft.com/office/drawing/2014/main" id="{CC5FFC02-0AF9-D6F7-A2A7-E42F43232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305159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72290" y="389952"/>
            <a:ext cx="11847419" cy="864000"/>
          </a:xfrm>
        </p:spPr>
        <p:txBody>
          <a:bodyPr>
            <a:normAutofit/>
          </a:bodyPr>
          <a:lstStyle/>
          <a:p>
            <a:r>
              <a:rPr lang="fr-FR" sz="2600" cap="small" dirty="0"/>
              <a:t>Émissions de GES, bilan carbone, Empreinte carbone…</a:t>
            </a:r>
          </a:p>
        </p:txBody>
      </p:sp>
      <p:graphicFrame>
        <p:nvGraphicFramePr>
          <p:cNvPr id="3" name="Tableau 4">
            <a:extLst>
              <a:ext uri="{FF2B5EF4-FFF2-40B4-BE49-F238E27FC236}">
                <a16:creationId xmlns:a16="http://schemas.microsoft.com/office/drawing/2014/main" id="{30F8EE29-4057-4F96-7963-99500E08192E}"/>
              </a:ext>
            </a:extLst>
          </p:cNvPr>
          <p:cNvGraphicFramePr>
            <a:graphicFrameLocks noGrp="1"/>
          </p:cNvGraphicFramePr>
          <p:nvPr/>
        </p:nvGraphicFramePr>
        <p:xfrm>
          <a:off x="1027888" y="1700808"/>
          <a:ext cx="10136222" cy="4577080"/>
        </p:xfrm>
        <a:graphic>
          <a:graphicData uri="http://schemas.openxmlformats.org/drawingml/2006/table">
            <a:tbl>
              <a:tblPr firstRow="1" bandRow="1">
                <a:tableStyleId>{5C22544A-7EE6-4342-B048-85BDC9FD1C3A}</a:tableStyleId>
              </a:tblPr>
              <a:tblGrid>
                <a:gridCol w="5068111">
                  <a:extLst>
                    <a:ext uri="{9D8B030D-6E8A-4147-A177-3AD203B41FA5}">
                      <a16:colId xmlns:a16="http://schemas.microsoft.com/office/drawing/2014/main" val="1600806074"/>
                    </a:ext>
                  </a:extLst>
                </a:gridCol>
                <a:gridCol w="5068111">
                  <a:extLst>
                    <a:ext uri="{9D8B030D-6E8A-4147-A177-3AD203B41FA5}">
                      <a16:colId xmlns:a16="http://schemas.microsoft.com/office/drawing/2014/main" val="3793098435"/>
                    </a:ext>
                  </a:extLst>
                </a:gridCol>
              </a:tblGrid>
              <a:tr h="370840">
                <a:tc>
                  <a:txBody>
                    <a:bodyPr/>
                    <a:lstStyle/>
                    <a:p>
                      <a:pPr algn="ctr"/>
                      <a:r>
                        <a:rPr lang="fr-FR" dirty="0"/>
                        <a:t>BILAN CARBONE</a:t>
                      </a:r>
                    </a:p>
                  </a:txBody>
                  <a:tcPr/>
                </a:tc>
                <a:tc>
                  <a:txBody>
                    <a:bodyPr/>
                    <a:lstStyle/>
                    <a:p>
                      <a:pPr algn="ctr"/>
                      <a:r>
                        <a:rPr lang="fr-FR" dirty="0"/>
                        <a:t>EMPREINTE CARBONE</a:t>
                      </a:r>
                    </a:p>
                  </a:txBody>
                  <a:tcPr/>
                </a:tc>
                <a:extLst>
                  <a:ext uri="{0D108BD9-81ED-4DB2-BD59-A6C34878D82A}">
                    <a16:rowId xmlns:a16="http://schemas.microsoft.com/office/drawing/2014/main" val="954616054"/>
                  </a:ext>
                </a:extLst>
              </a:tr>
              <a:tr h="546875">
                <a:tc gridSpan="2">
                  <a:txBody>
                    <a:bodyPr/>
                    <a:lstStyle/>
                    <a:p>
                      <a:pPr algn="ctr"/>
                      <a:r>
                        <a:rPr lang="fr-FR" sz="1800" dirty="0"/>
                        <a:t>Outil visant à mesurer une quantité de GES émise dans l’atmosphère par un être humain, un État, la production d’un bien ou d’un service</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885993031"/>
                  </a:ext>
                </a:extLst>
              </a:tr>
              <a:tr h="370840">
                <a:tc gridSpan="2">
                  <a:txBody>
                    <a:bodyPr/>
                    <a:lstStyle/>
                    <a:p>
                      <a:pPr algn="ctr"/>
                      <a:r>
                        <a:rPr lang="fr-FR" dirty="0"/>
                        <a:t>Exprimé en « CO2 équivalent » = somme de tous les GES</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2907764404"/>
                  </a:ext>
                </a:extLst>
              </a:tr>
              <a:tr h="370840">
                <a:tc>
                  <a:txBody>
                    <a:bodyPr/>
                    <a:lstStyle/>
                    <a:p>
                      <a:pPr algn="ctr"/>
                      <a:r>
                        <a:rPr lang="fr-FR" dirty="0"/>
                        <a:t>Une mesure limitée : c</a:t>
                      </a:r>
                      <a:r>
                        <a:rPr lang="fr-FR" sz="1800" kern="1200" dirty="0">
                          <a:solidFill>
                            <a:schemeClr val="dk1"/>
                          </a:solidFill>
                          <a:effectLst/>
                          <a:latin typeface="+mn-lt"/>
                          <a:ea typeface="+mn-ea"/>
                          <a:cs typeface="+mn-cs"/>
                        </a:rPr>
                        <a:t>omptabilise les émissions de l’industrie, des ménages, de l’agriculture =&gt; toute l’activité économique d’un territoire, mais uniquement des émissions réalisées à l’intérieur du périmètre.</a:t>
                      </a:r>
                    </a:p>
                    <a:p>
                      <a:pPr algn="ctr"/>
                      <a:endParaRPr lang="fr-FR" sz="600" dirty="0"/>
                    </a:p>
                  </a:txBody>
                  <a:tcPr/>
                </a:tc>
                <a:tc>
                  <a:txBody>
                    <a:bodyPr/>
                    <a:lstStyle/>
                    <a:p>
                      <a:pPr algn="ctr"/>
                      <a:r>
                        <a:rPr lang="fr-FR" dirty="0"/>
                        <a:t>Une mesure précise = </a:t>
                      </a:r>
                      <a:r>
                        <a:rPr lang="fr-FR" sz="1800" kern="1200" dirty="0">
                          <a:solidFill>
                            <a:schemeClr val="dk1"/>
                          </a:solidFill>
                          <a:effectLst/>
                          <a:latin typeface="+mn-lt"/>
                          <a:ea typeface="+mn-ea"/>
                          <a:cs typeface="+mn-cs"/>
                        </a:rPr>
                        <a:t>somme des émissions produites sur le territoire + émissions liées aux produits importés et consommés - émissions liées aux produits exportés</a:t>
                      </a:r>
                      <a:endParaRPr lang="fr-FR" dirty="0"/>
                    </a:p>
                  </a:txBody>
                  <a:tcPr/>
                </a:tc>
                <a:extLst>
                  <a:ext uri="{0D108BD9-81ED-4DB2-BD59-A6C34878D82A}">
                    <a16:rowId xmlns:a16="http://schemas.microsoft.com/office/drawing/2014/main" val="3943920775"/>
                  </a:ext>
                </a:extLst>
              </a:tr>
              <a:tr h="370840">
                <a:tc>
                  <a:txBody>
                    <a:bodyPr/>
                    <a:lstStyle/>
                    <a:p>
                      <a:pPr algn="ctr"/>
                      <a:r>
                        <a:rPr lang="fr-FR" dirty="0"/>
                        <a:t>France = 438 millions t CO2 eq</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France = 666 millions t CO2 eq</a:t>
                      </a:r>
                    </a:p>
                    <a:p>
                      <a:pPr algn="ctr"/>
                      <a:endParaRPr lang="fr-FR" sz="600" dirty="0"/>
                    </a:p>
                  </a:txBody>
                  <a:tcPr/>
                </a:tc>
                <a:extLst>
                  <a:ext uri="{0D108BD9-81ED-4DB2-BD59-A6C34878D82A}">
                    <a16:rowId xmlns:a16="http://schemas.microsoft.com/office/drawing/2014/main" val="970547267"/>
                  </a:ext>
                </a:extLst>
              </a:tr>
              <a:tr h="370840">
                <a:tc>
                  <a:txBody>
                    <a:bodyPr/>
                    <a:lstStyle/>
                    <a:p>
                      <a:pPr algn="ctr"/>
                      <a:r>
                        <a:rPr lang="fr-FR" dirty="0"/>
                        <a:t>En agriculture = émissions de GES</a:t>
                      </a:r>
                    </a:p>
                  </a:txBody>
                  <a:tcPr/>
                </a:tc>
                <a:tc>
                  <a:txBody>
                    <a:bodyPr/>
                    <a:lstStyle/>
                    <a:p>
                      <a:pPr algn="ctr"/>
                      <a:r>
                        <a:rPr lang="fr-FR" dirty="0"/>
                        <a:t>En agriculture = émissions de GES – stockage carbone</a:t>
                      </a:r>
                    </a:p>
                    <a:p>
                      <a:pPr algn="ctr"/>
                      <a:endParaRPr lang="fr-FR" sz="600" dirty="0"/>
                    </a:p>
                  </a:txBody>
                  <a:tcPr/>
                </a:tc>
                <a:extLst>
                  <a:ext uri="{0D108BD9-81ED-4DB2-BD59-A6C34878D82A}">
                    <a16:rowId xmlns:a16="http://schemas.microsoft.com/office/drawing/2014/main" val="919598793"/>
                  </a:ext>
                </a:extLst>
              </a:tr>
            </a:tbl>
          </a:graphicData>
        </a:graphic>
      </p:graphicFrame>
      <p:graphicFrame>
        <p:nvGraphicFramePr>
          <p:cNvPr id="2" name="Diagramme 1">
            <a:extLst>
              <a:ext uri="{FF2B5EF4-FFF2-40B4-BE49-F238E27FC236}">
                <a16:creationId xmlns:a16="http://schemas.microsoft.com/office/drawing/2014/main" id="{EB26FEB4-F7E7-ED9F-1CD4-CCE3D2658653}"/>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791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B785F-1440-F00F-60CB-4766BD706683}"/>
              </a:ext>
            </a:extLst>
          </p:cNvPr>
          <p:cNvSpPr>
            <a:spLocks noGrp="1"/>
          </p:cNvSpPr>
          <p:nvPr>
            <p:ph type="title"/>
          </p:nvPr>
        </p:nvSpPr>
        <p:spPr/>
        <p:txBody>
          <a:bodyPr/>
          <a:lstStyle/>
          <a:p>
            <a:endParaRPr lang="fr-FR"/>
          </a:p>
        </p:txBody>
      </p:sp>
      <p:pic>
        <p:nvPicPr>
          <p:cNvPr id="5" name="Image 4" descr="Une image contenant texte, capture d’écran, Police, nombre&#10;&#10;Description générée automatiquement">
            <a:extLst>
              <a:ext uri="{FF2B5EF4-FFF2-40B4-BE49-F238E27FC236}">
                <a16:creationId xmlns:a16="http://schemas.microsoft.com/office/drawing/2014/main" id="{02F305B3-BA71-CEB6-4AA0-8C942A393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58977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037804"/>
            <a:ext cx="7344816" cy="3314700"/>
          </a:xfrm>
        </p:spPr>
        <p:txBody>
          <a:bodyPr>
            <a:normAutofit fontScale="85000" lnSpcReduction="20000"/>
          </a:bodyPr>
          <a:lstStyle/>
          <a:p>
            <a:r>
              <a:rPr lang="fr-FR" dirty="0"/>
              <a:t>Un citoyen français moyen émet  environ 10 T eq. CO</a:t>
            </a:r>
            <a:r>
              <a:rPr lang="fr-FR" baseline="-25000" dirty="0"/>
              <a:t>2</a:t>
            </a:r>
            <a:r>
              <a:rPr lang="fr-FR" dirty="0"/>
              <a:t>/an </a:t>
            </a:r>
          </a:p>
          <a:p>
            <a:pPr lvl="1"/>
            <a:r>
              <a:rPr lang="fr-FR" dirty="0"/>
              <a:t>Dont </a:t>
            </a:r>
            <a:r>
              <a:rPr lang="fr-FR" dirty="0">
                <a:solidFill>
                  <a:schemeClr val="accent6">
                    <a:lumMod val="75000"/>
                  </a:schemeClr>
                </a:solidFill>
              </a:rPr>
              <a:t>2,45 T eq. CO</a:t>
            </a:r>
            <a:r>
              <a:rPr lang="fr-FR" baseline="-25000" dirty="0">
                <a:solidFill>
                  <a:schemeClr val="accent6">
                    <a:lumMod val="75000"/>
                  </a:schemeClr>
                </a:solidFill>
              </a:rPr>
              <a:t>2</a:t>
            </a:r>
            <a:r>
              <a:rPr lang="fr-FR" dirty="0">
                <a:solidFill>
                  <a:schemeClr val="accent6">
                    <a:lumMod val="75000"/>
                  </a:schemeClr>
                </a:solidFill>
              </a:rPr>
              <a:t> </a:t>
            </a:r>
            <a:r>
              <a:rPr lang="fr-FR" dirty="0"/>
              <a:t>liées à son </a:t>
            </a:r>
            <a:r>
              <a:rPr lang="fr-FR" dirty="0">
                <a:solidFill>
                  <a:schemeClr val="accent6">
                    <a:lumMod val="75000"/>
                  </a:schemeClr>
                </a:solidFill>
              </a:rPr>
              <a:t>alimentation</a:t>
            </a:r>
            <a:endParaRPr lang="fr-FR" sz="525" i="1" dirty="0">
              <a:solidFill>
                <a:schemeClr val="accent6">
                  <a:lumMod val="75000"/>
                </a:schemeClr>
              </a:solidFill>
            </a:endParaRPr>
          </a:p>
          <a:p>
            <a:endParaRPr lang="fr-FR" dirty="0"/>
          </a:p>
          <a:p>
            <a:r>
              <a:rPr lang="fr-FR" dirty="0"/>
              <a:t>3 leviers d’action sur cette partie alimentation:</a:t>
            </a:r>
          </a:p>
          <a:p>
            <a:pPr lvl="1">
              <a:buFontTx/>
              <a:buChar char="-"/>
            </a:pPr>
            <a:r>
              <a:rPr lang="fr-FR" dirty="0"/>
              <a:t>Limiter le gaspillage alimentaire</a:t>
            </a:r>
          </a:p>
          <a:p>
            <a:pPr lvl="1">
              <a:buFontTx/>
              <a:buChar char="-"/>
            </a:pPr>
            <a:r>
              <a:rPr lang="fr-FR" dirty="0">
                <a:solidFill>
                  <a:schemeClr val="accent6">
                    <a:lumMod val="75000"/>
                  </a:schemeClr>
                </a:solidFill>
              </a:rPr>
              <a:t>Des produits alimentaires à faible impact carbone</a:t>
            </a:r>
          </a:p>
          <a:p>
            <a:pPr lvl="1">
              <a:buFontTx/>
              <a:buChar char="-"/>
            </a:pPr>
            <a:r>
              <a:rPr lang="fr-FR" dirty="0">
                <a:solidFill>
                  <a:schemeClr val="accent1">
                    <a:lumMod val="75000"/>
                  </a:schemeClr>
                </a:solidFill>
              </a:rPr>
              <a:t>Équilibrer nos régimes alimentaires</a:t>
            </a:r>
          </a:p>
        </p:txBody>
      </p:sp>
      <p:pic>
        <p:nvPicPr>
          <p:cNvPr id="4" name="Espace réservé du contenu 3"/>
          <p:cNvPicPr>
            <a:picLocks noChangeAspect="1"/>
          </p:cNvPicPr>
          <p:nvPr/>
        </p:nvPicPr>
        <p:blipFill>
          <a:blip r:embed="rId3"/>
          <a:stretch>
            <a:fillRect/>
          </a:stretch>
        </p:blipFill>
        <p:spPr bwMode="auto">
          <a:xfrm rot="21022584">
            <a:off x="7050081" y="3552008"/>
            <a:ext cx="4930053" cy="2914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31504" y="4642915"/>
            <a:ext cx="3888432" cy="193899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1200" cap="none" spc="0" normalizeH="0" baseline="0" noProof="0" dirty="0">
                <a:ln>
                  <a:noFill/>
                </a:ln>
                <a:solidFill>
                  <a:srgbClr val="FF0000"/>
                </a:solidFill>
                <a:effectLst/>
                <a:uLnTx/>
                <a:uFillTx/>
                <a:latin typeface="Calibri"/>
                <a:ea typeface="+mn-ea"/>
                <a:cs typeface="+mn-cs"/>
              </a:rPr>
              <a:t>+ 7 %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Hausse de l'empreinte carbone d’un français entre 1995 et 2018 (mesurée sur les trois principaux gaz à effet de serre CO</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 - CH</a:t>
            </a:r>
            <a:r>
              <a:rPr kumimoji="0" lang="fr-FR" sz="1800" b="0" i="1" u="none" strike="noStrike" kern="1200" cap="none" spc="0" normalizeH="0" baseline="-25000" noProof="0" dirty="0">
                <a:ln>
                  <a:noFill/>
                </a:ln>
                <a:solidFill>
                  <a:prstClr val="black"/>
                </a:solidFill>
                <a:effectLst/>
                <a:uLnTx/>
                <a:uFillTx/>
                <a:latin typeface="Calibri"/>
                <a:ea typeface="+mn-ea"/>
                <a:cs typeface="+mn-cs"/>
              </a:rPr>
              <a:t>4</a:t>
            </a:r>
            <a:r>
              <a:rPr kumimoji="0" lang="fr-FR" sz="1800" b="0" i="1" u="none" strike="noStrike" kern="1200" cap="none" spc="0" normalizeH="0" baseline="0" noProof="0" dirty="0">
                <a:ln>
                  <a:noFill/>
                </a:ln>
                <a:solidFill>
                  <a:prstClr val="black"/>
                </a:solidFill>
                <a:effectLst/>
                <a:uLnTx/>
                <a:uFillTx/>
                <a:latin typeface="Calibri"/>
                <a:ea typeface="+mn-ea"/>
                <a:cs typeface="+mn-cs"/>
              </a:rPr>
              <a:t> - N</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Source : www.statistiques.developpement-durable.gouv.fr</a:t>
            </a:r>
          </a:p>
        </p:txBody>
      </p:sp>
      <p:sp>
        <p:nvSpPr>
          <p:cNvPr id="8" name="Titre 1"/>
          <p:cNvSpPr txBox="1">
            <a:spLocks/>
          </p:cNvSpPr>
          <p:nvPr/>
        </p:nvSpPr>
        <p:spPr>
          <a:xfrm>
            <a:off x="839416" y="156084"/>
            <a:ext cx="9865096" cy="576064"/>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4"/>
              </a:buBlip>
              <a:defRPr sz="3200" b="1" cap="sma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Alimentation humaine et empreinte carbone</a:t>
            </a:r>
          </a:p>
        </p:txBody>
      </p:sp>
      <p:pic>
        <p:nvPicPr>
          <p:cNvPr id="6" name="Image 5">
            <a:extLst>
              <a:ext uri="{FF2B5EF4-FFF2-40B4-BE49-F238E27FC236}">
                <a16:creationId xmlns:a16="http://schemas.microsoft.com/office/drawing/2014/main" id="{DC78CDBA-A8C8-9D84-F41A-01E83B3F7686}"/>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5434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47343" y="-12598"/>
            <a:ext cx="11305256" cy="911533"/>
          </a:xfrm>
        </p:spPr>
        <p:txBody>
          <a:bodyPr vert="horz" lIns="91440" tIns="45720" rIns="91440" bIns="45720" rtlCol="0" anchor="ctr">
            <a:normAutofit fontScale="90000"/>
          </a:bodyPr>
          <a:lstStyle/>
          <a:p>
            <a:pPr algn="l">
              <a:lnSpc>
                <a:spcPct val="90000"/>
              </a:lnSpc>
            </a:pPr>
            <a:r>
              <a:rPr lang="fr-FR" sz="3200" b="1" cap="small" dirty="0">
                <a:latin typeface="Verdana" panose="020B0604030504040204" pitchFamily="34" charset="0"/>
                <a:ea typeface="Verdana" panose="020B0604030504040204" pitchFamily="34" charset="0"/>
              </a:rPr>
              <a:t>Pourquoi parler carbone dans les systèmes d’élevage ?  </a:t>
            </a:r>
          </a:p>
        </p:txBody>
      </p:sp>
      <p:pic>
        <p:nvPicPr>
          <p:cNvPr id="1026" name="Picture 2" descr="Gens de dessin animé agriculteur jardinier | Télécharg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293" y="1144580"/>
            <a:ext cx="4752530" cy="4780900"/>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909644" y="1320345"/>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1</a:t>
            </a:r>
          </a:p>
        </p:txBody>
      </p:sp>
      <p:sp>
        <p:nvSpPr>
          <p:cNvPr id="5" name="ZoneTexte 4"/>
          <p:cNvSpPr txBox="1"/>
          <p:nvPr/>
        </p:nvSpPr>
        <p:spPr>
          <a:xfrm>
            <a:off x="669628" y="2642478"/>
            <a:ext cx="393997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Le changement climatique, un sujet d’actualité  </a:t>
            </a:r>
          </a:p>
        </p:txBody>
      </p:sp>
      <p:sp>
        <p:nvSpPr>
          <p:cNvPr id="6" name="Ellipse 5"/>
          <p:cNvSpPr/>
          <p:nvPr/>
        </p:nvSpPr>
        <p:spPr>
          <a:xfrm>
            <a:off x="9192344" y="1331663"/>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2</a:t>
            </a:r>
          </a:p>
        </p:txBody>
      </p:sp>
      <p:sp>
        <p:nvSpPr>
          <p:cNvPr id="7" name="ZoneTexte 6"/>
          <p:cNvSpPr txBox="1"/>
          <p:nvPr/>
        </p:nvSpPr>
        <p:spPr>
          <a:xfrm>
            <a:off x="8045358" y="2665114"/>
            <a:ext cx="393997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L’élevage a un rôle à jouer</a:t>
            </a:r>
          </a:p>
        </p:txBody>
      </p:sp>
      <p:sp>
        <p:nvSpPr>
          <p:cNvPr id="8" name="Ellipse 7"/>
          <p:cNvSpPr/>
          <p:nvPr/>
        </p:nvSpPr>
        <p:spPr>
          <a:xfrm>
            <a:off x="2135560" y="5379630"/>
            <a:ext cx="1224136" cy="1145461"/>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3</a:t>
            </a:r>
          </a:p>
        </p:txBody>
      </p:sp>
      <p:sp>
        <p:nvSpPr>
          <p:cNvPr id="9" name="ZoneTexte 8"/>
          <p:cNvSpPr txBox="1"/>
          <p:nvPr/>
        </p:nvSpPr>
        <p:spPr>
          <a:xfrm>
            <a:off x="3503712" y="5754707"/>
            <a:ext cx="783818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Une demande sociétale et des consommateurs </a:t>
            </a:r>
          </a:p>
        </p:txBody>
      </p:sp>
      <p:pic>
        <p:nvPicPr>
          <p:cNvPr id="10" name="Image 9">
            <a:extLst>
              <a:ext uri="{FF2B5EF4-FFF2-40B4-BE49-F238E27FC236}">
                <a16:creationId xmlns:a16="http://schemas.microsoft.com/office/drawing/2014/main" id="{BE509ECE-F4AC-D3C0-BEA5-B014677B4BD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008559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24F266-3D85-0C9A-36A1-EF8BD78651BC}"/>
              </a:ext>
            </a:extLst>
          </p:cNvPr>
          <p:cNvSpPr>
            <a:spLocks noGrp="1"/>
          </p:cNvSpPr>
          <p:nvPr>
            <p:ph type="title"/>
          </p:nvPr>
        </p:nvSpPr>
        <p:spPr>
          <a:xfrm>
            <a:off x="119336" y="370801"/>
            <a:ext cx="10980000" cy="864000"/>
          </a:xfrm>
          <a:noFill/>
          <a:ln w="9525">
            <a:noFill/>
            <a:miter lim="800000"/>
            <a:headEnd/>
            <a:tailEnd/>
          </a:ln>
          <a:effectLst/>
        </p:spPr>
        <p:txBody>
          <a:bodyPr vert="horz" wrap="square" lIns="91440" tIns="45720" rIns="91440" bIns="45720" rtlCol="0" anchor="ctr">
            <a:noAutofit/>
          </a:bodyPr>
          <a:lstStyle/>
          <a:p>
            <a:r>
              <a:rPr lang="fr-FR" sz="3400" cap="small" dirty="0">
                <a:ea typeface="Verdana" panose="020B0604030504040204" pitchFamily="34" charset="0"/>
              </a:rPr>
              <a:t>Un sujet d’actualité !</a:t>
            </a:r>
          </a:p>
        </p:txBody>
      </p:sp>
      <p:pic>
        <p:nvPicPr>
          <p:cNvPr id="5" name="Image 4">
            <a:extLst>
              <a:ext uri="{FF2B5EF4-FFF2-40B4-BE49-F238E27FC236}">
                <a16:creationId xmlns:a16="http://schemas.microsoft.com/office/drawing/2014/main" id="{B8CE9087-C789-64E3-B1B5-7E849B8D965F}"/>
              </a:ext>
            </a:extLst>
          </p:cNvPr>
          <p:cNvPicPr>
            <a:picLocks noChangeAspect="1"/>
          </p:cNvPicPr>
          <p:nvPr/>
        </p:nvPicPr>
        <p:blipFill rotWithShape="1">
          <a:blip r:embed="rId2"/>
          <a:srcRect l="17706" t="28179" r="29175" b="34020"/>
          <a:stretch/>
        </p:blipFill>
        <p:spPr>
          <a:xfrm>
            <a:off x="622169" y="1442301"/>
            <a:ext cx="10361941" cy="4147794"/>
          </a:xfrm>
          <a:prstGeom prst="rect">
            <a:avLst/>
          </a:prstGeom>
        </p:spPr>
      </p:pic>
      <p:pic>
        <p:nvPicPr>
          <p:cNvPr id="3" name="Image 2" descr="Une image contenant Police, logo, symbole, Graphique&#10;&#10;Description générée automatiquement">
            <a:extLst>
              <a:ext uri="{FF2B5EF4-FFF2-40B4-BE49-F238E27FC236}">
                <a16:creationId xmlns:a16="http://schemas.microsoft.com/office/drawing/2014/main" id="{75BBC548-B538-8AE5-050A-879BF801A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8567" y="1704767"/>
            <a:ext cx="2150275" cy="1352470"/>
          </a:xfrm>
          <a:prstGeom prst="rect">
            <a:avLst/>
          </a:prstGeom>
        </p:spPr>
      </p:pic>
    </p:spTree>
    <p:extLst>
      <p:ext uri="{BB962C8B-B14F-4D97-AF65-F5344CB8AC3E}">
        <p14:creationId xmlns:p14="http://schemas.microsoft.com/office/powerpoint/2010/main" val="239458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479377" y="178644"/>
            <a:ext cx="9289032" cy="639651"/>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3"/>
              </a:buBlip>
            </a:pPr>
            <a:r>
              <a:rPr lang="fr-FR" sz="3400" b="1" cap="small" dirty="0">
                <a:latin typeface="Verdana" panose="020B0604030504040204" pitchFamily="34" charset="0"/>
                <a:ea typeface="Verdana" panose="020B0604030504040204" pitchFamily="34" charset="0"/>
              </a:rPr>
              <a:t>L’agriculture a un rôle à jouer !</a:t>
            </a:r>
          </a:p>
        </p:txBody>
      </p:sp>
      <p:pic>
        <p:nvPicPr>
          <p:cNvPr id="2" name="Imag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377" y="1124743"/>
            <a:ext cx="10153542" cy="55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ctrTitle"/>
          </p:nvPr>
        </p:nvSpPr>
        <p:spPr bwMode="auto">
          <a:xfrm>
            <a:off x="695400" y="120266"/>
            <a:ext cx="8136904" cy="6477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noAutofit/>
          </a:bodyPr>
          <a:lstStyle/>
          <a:p>
            <a:pPr algn="l" fontAlgn="base">
              <a:spcAft>
                <a:spcPct val="0"/>
              </a:spcAft>
            </a:pPr>
            <a:r>
              <a:rPr lang="fr-FR" altLang="fr-FR" sz="2400" b="1" kern="0" dirty="0">
                <a:latin typeface="Verdana" panose="020B0604030504040204" pitchFamily="34" charset="0"/>
                <a:ea typeface="Verdana" panose="020B0604030504040204" pitchFamily="34" charset="0"/>
              </a:rPr>
              <a:t>L’élevage ovin : des bénéfices et des impacts</a:t>
            </a:r>
          </a:p>
        </p:txBody>
      </p:sp>
      <p:sp>
        <p:nvSpPr>
          <p:cNvPr id="7171"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3D2BEA5-AB75-42B6-A5FA-6194F4456DE1}" type="slidenum">
              <a:rPr lang="fr-FR" altLang="fr-FR" smtClean="0">
                <a:solidFill>
                  <a:schemeClr val="bg1"/>
                </a:solidFill>
                <a:latin typeface="Verdana" pitchFamily="34" charset="0"/>
              </a:rPr>
              <a:pPr eaLnBrk="1" hangingPunct="1"/>
              <a:t>12</a:t>
            </a:fld>
            <a:endParaRPr lang="fr-FR" altLang="fr-FR">
              <a:solidFill>
                <a:schemeClr val="bg1"/>
              </a:solidFill>
              <a:latin typeface="Verdana"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982825063"/>
              </p:ext>
            </p:extLst>
          </p:nvPr>
        </p:nvGraphicFramePr>
        <p:xfrm>
          <a:off x="911424" y="1268760"/>
          <a:ext cx="3996444" cy="4572000"/>
        </p:xfrm>
        <a:graphic>
          <a:graphicData uri="http://schemas.openxmlformats.org/drawingml/2006/table">
            <a:tbl>
              <a:tblPr firstRow="1" bandRow="1">
                <a:tableStyleId>{F5AB1C69-6EDB-4FF4-983F-18BD219EF322}</a:tableStyleId>
              </a:tblPr>
              <a:tblGrid>
                <a:gridCol w="3996444">
                  <a:extLst>
                    <a:ext uri="{9D8B030D-6E8A-4147-A177-3AD203B41FA5}">
                      <a16:colId xmlns:a16="http://schemas.microsoft.com/office/drawing/2014/main" val="20000"/>
                    </a:ext>
                  </a:extLst>
                </a:gridCol>
              </a:tblGrid>
              <a:tr h="370840">
                <a:tc>
                  <a:txBody>
                    <a:bodyPr/>
                    <a:lstStyle/>
                    <a:p>
                      <a:r>
                        <a:rPr lang="fr-FR" sz="2000" dirty="0"/>
                        <a:t>Les contributions positives</a:t>
                      </a:r>
                    </a:p>
                  </a:txBody>
                  <a:tcPr/>
                </a:tc>
                <a:extLst>
                  <a:ext uri="{0D108BD9-81ED-4DB2-BD59-A6C34878D82A}">
                    <a16:rowId xmlns:a16="http://schemas.microsoft.com/office/drawing/2014/main" val="10000"/>
                  </a:ext>
                </a:extLst>
              </a:tr>
              <a:tr h="370840">
                <a:tc>
                  <a:txBody>
                    <a:bodyPr/>
                    <a:lstStyle/>
                    <a:p>
                      <a:r>
                        <a:rPr lang="fr-FR" sz="2000" dirty="0"/>
                        <a:t>Préservation de la biodiversité</a:t>
                      </a:r>
                    </a:p>
                  </a:txBody>
                  <a:tcPr/>
                </a:tc>
                <a:extLst>
                  <a:ext uri="{0D108BD9-81ED-4DB2-BD59-A6C34878D82A}">
                    <a16:rowId xmlns:a16="http://schemas.microsoft.com/office/drawing/2014/main" val="10001"/>
                  </a:ext>
                </a:extLst>
              </a:tr>
              <a:tr h="370840">
                <a:tc>
                  <a:txBody>
                    <a:bodyPr/>
                    <a:lstStyle/>
                    <a:p>
                      <a:r>
                        <a:rPr lang="fr-FR" sz="2000" dirty="0"/>
                        <a:t>Stockage de carbone</a:t>
                      </a:r>
                    </a:p>
                  </a:txBody>
                  <a:tcPr/>
                </a:tc>
                <a:extLst>
                  <a:ext uri="{0D108BD9-81ED-4DB2-BD59-A6C34878D82A}">
                    <a16:rowId xmlns:a16="http://schemas.microsoft.com/office/drawing/2014/main" val="10002"/>
                  </a:ext>
                </a:extLst>
              </a:tr>
              <a:tr h="370840">
                <a:tc>
                  <a:txBody>
                    <a:bodyPr/>
                    <a:lstStyle/>
                    <a:p>
                      <a:r>
                        <a:rPr lang="fr-FR" sz="2000" dirty="0"/>
                        <a:t>Lutte contre</a:t>
                      </a:r>
                      <a:r>
                        <a:rPr lang="fr-FR" sz="2000" baseline="0" dirty="0"/>
                        <a:t> l’érosion</a:t>
                      </a:r>
                      <a:endParaRPr lang="fr-FR" sz="2000" dirty="0"/>
                    </a:p>
                  </a:txBody>
                  <a:tcPr/>
                </a:tc>
                <a:extLst>
                  <a:ext uri="{0D108BD9-81ED-4DB2-BD59-A6C34878D82A}">
                    <a16:rowId xmlns:a16="http://schemas.microsoft.com/office/drawing/2014/main" val="10003"/>
                  </a:ext>
                </a:extLst>
              </a:tr>
              <a:tr h="370840">
                <a:tc>
                  <a:txBody>
                    <a:bodyPr/>
                    <a:lstStyle/>
                    <a:p>
                      <a:r>
                        <a:rPr lang="fr-FR" sz="2000" dirty="0"/>
                        <a:t>Réduction des risques d’avalanches</a:t>
                      </a:r>
                    </a:p>
                  </a:txBody>
                  <a:tcPr/>
                </a:tc>
                <a:extLst>
                  <a:ext uri="{0D108BD9-81ED-4DB2-BD59-A6C34878D82A}">
                    <a16:rowId xmlns:a16="http://schemas.microsoft.com/office/drawing/2014/main" val="10004"/>
                  </a:ext>
                </a:extLst>
              </a:tr>
              <a:tr h="370840">
                <a:tc>
                  <a:txBody>
                    <a:bodyPr/>
                    <a:lstStyle/>
                    <a:p>
                      <a:r>
                        <a:rPr lang="fr-FR" sz="2000" dirty="0"/>
                        <a:t>Réduction des risques d’incendies</a:t>
                      </a:r>
                    </a:p>
                  </a:txBody>
                  <a:tcPr/>
                </a:tc>
                <a:extLst>
                  <a:ext uri="{0D108BD9-81ED-4DB2-BD59-A6C34878D82A}">
                    <a16:rowId xmlns:a16="http://schemas.microsoft.com/office/drawing/2014/main" val="10005"/>
                  </a:ext>
                </a:extLst>
              </a:tr>
              <a:tr h="370840">
                <a:tc>
                  <a:txBody>
                    <a:bodyPr/>
                    <a:lstStyle/>
                    <a:p>
                      <a:r>
                        <a:rPr lang="fr-FR" sz="2000" dirty="0"/>
                        <a:t>Contribution</a:t>
                      </a:r>
                      <a:r>
                        <a:rPr lang="fr-FR" sz="2000" baseline="0" dirty="0"/>
                        <a:t> positive à la qualité de l’eau</a:t>
                      </a:r>
                      <a:endParaRPr lang="fr-FR" sz="2000" dirty="0"/>
                    </a:p>
                  </a:txBody>
                  <a:tcPr/>
                </a:tc>
                <a:extLst>
                  <a:ext uri="{0D108BD9-81ED-4DB2-BD59-A6C34878D82A}">
                    <a16:rowId xmlns:a16="http://schemas.microsoft.com/office/drawing/2014/main" val="10006"/>
                  </a:ext>
                </a:extLst>
              </a:tr>
              <a:tr h="370840">
                <a:tc>
                  <a:txBody>
                    <a:bodyPr/>
                    <a:lstStyle/>
                    <a:p>
                      <a:r>
                        <a:rPr lang="fr-FR" sz="2000" dirty="0"/>
                        <a:t>Valeur patrimoniale et culturelle</a:t>
                      </a:r>
                    </a:p>
                  </a:txBody>
                  <a:tcPr/>
                </a:tc>
                <a:extLst>
                  <a:ext uri="{0D108BD9-81ED-4DB2-BD59-A6C34878D82A}">
                    <a16:rowId xmlns:a16="http://schemas.microsoft.com/office/drawing/2014/main" val="10007"/>
                  </a:ext>
                </a:extLst>
              </a:tr>
              <a:tr h="370840">
                <a:tc>
                  <a:txBody>
                    <a:bodyPr/>
                    <a:lstStyle/>
                    <a:p>
                      <a:r>
                        <a:rPr lang="fr-FR" sz="2000" dirty="0"/>
                        <a:t>Aménagement du territoire</a:t>
                      </a:r>
                    </a:p>
                  </a:txBody>
                  <a:tcPr/>
                </a:tc>
                <a:extLst>
                  <a:ext uri="{0D108BD9-81ED-4DB2-BD59-A6C34878D82A}">
                    <a16:rowId xmlns:a16="http://schemas.microsoft.com/office/drawing/2014/main" val="10008"/>
                  </a:ext>
                </a:extLst>
              </a:tr>
              <a:tr h="370840">
                <a:tc>
                  <a:txBody>
                    <a:bodyPr/>
                    <a:lstStyle/>
                    <a:p>
                      <a:r>
                        <a:rPr lang="fr-FR" sz="2000" dirty="0"/>
                        <a:t>Contribution à la vitalité</a:t>
                      </a:r>
                      <a:r>
                        <a:rPr lang="fr-FR" sz="2000" baseline="0" dirty="0"/>
                        <a:t> des territoires</a:t>
                      </a:r>
                      <a:endParaRPr lang="fr-FR" sz="2000" dirty="0"/>
                    </a:p>
                  </a:txBody>
                  <a:tcPr/>
                </a:tc>
                <a:extLst>
                  <a:ext uri="{0D108BD9-81ED-4DB2-BD59-A6C34878D82A}">
                    <a16:rowId xmlns:a16="http://schemas.microsoft.com/office/drawing/2014/main" val="10009"/>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3141886424"/>
              </p:ext>
            </p:extLst>
          </p:nvPr>
        </p:nvGraphicFramePr>
        <p:xfrm>
          <a:off x="6168008" y="1412776"/>
          <a:ext cx="3996444" cy="3629200"/>
        </p:xfrm>
        <a:graphic>
          <a:graphicData uri="http://schemas.openxmlformats.org/drawingml/2006/table">
            <a:tbl>
              <a:tblPr firstRow="1" bandRow="1">
                <a:tableStyleId>{93296810-A885-4BE3-A3E7-6D5BEEA58F35}</a:tableStyleId>
              </a:tblPr>
              <a:tblGrid>
                <a:gridCol w="3996444">
                  <a:extLst>
                    <a:ext uri="{9D8B030D-6E8A-4147-A177-3AD203B41FA5}">
                      <a16:colId xmlns:a16="http://schemas.microsoft.com/office/drawing/2014/main" val="20000"/>
                    </a:ext>
                  </a:extLst>
                </a:gridCol>
              </a:tblGrid>
              <a:tr h="453650">
                <a:tc>
                  <a:txBody>
                    <a:bodyPr/>
                    <a:lstStyle/>
                    <a:p>
                      <a:r>
                        <a:rPr lang="fr-FR" sz="2000" dirty="0"/>
                        <a:t>Les impacts potentiels</a:t>
                      </a:r>
                    </a:p>
                  </a:txBody>
                  <a:tcPr/>
                </a:tc>
                <a:extLst>
                  <a:ext uri="{0D108BD9-81ED-4DB2-BD59-A6C34878D82A}">
                    <a16:rowId xmlns:a16="http://schemas.microsoft.com/office/drawing/2014/main" val="10000"/>
                  </a:ext>
                </a:extLst>
              </a:tr>
              <a:tr h="453650">
                <a:tc>
                  <a:txBody>
                    <a:bodyPr/>
                    <a:lstStyle/>
                    <a:p>
                      <a:r>
                        <a:rPr lang="fr-FR" sz="2000" dirty="0"/>
                        <a:t>Émissions de gaz à effet de serre</a:t>
                      </a:r>
                    </a:p>
                  </a:txBody>
                  <a:tcPr/>
                </a:tc>
                <a:extLst>
                  <a:ext uri="{0D108BD9-81ED-4DB2-BD59-A6C34878D82A}">
                    <a16:rowId xmlns:a16="http://schemas.microsoft.com/office/drawing/2014/main" val="10001"/>
                  </a:ext>
                </a:extLst>
              </a:tr>
              <a:tr h="453650">
                <a:tc>
                  <a:txBody>
                    <a:bodyPr/>
                    <a:lstStyle/>
                    <a:p>
                      <a:r>
                        <a:rPr lang="fr-FR" sz="2000" dirty="0"/>
                        <a:t>Dépendance énergétique</a:t>
                      </a:r>
                    </a:p>
                  </a:txBody>
                  <a:tcPr/>
                </a:tc>
                <a:extLst>
                  <a:ext uri="{0D108BD9-81ED-4DB2-BD59-A6C34878D82A}">
                    <a16:rowId xmlns:a16="http://schemas.microsoft.com/office/drawing/2014/main" val="10002"/>
                  </a:ext>
                </a:extLst>
              </a:tr>
              <a:tr h="453650">
                <a:tc>
                  <a:txBody>
                    <a:bodyPr/>
                    <a:lstStyle/>
                    <a:p>
                      <a:r>
                        <a:rPr lang="fr-FR" sz="2000" dirty="0"/>
                        <a:t>Consommation d’eau</a:t>
                      </a:r>
                    </a:p>
                  </a:txBody>
                  <a:tcPr/>
                </a:tc>
                <a:extLst>
                  <a:ext uri="{0D108BD9-81ED-4DB2-BD59-A6C34878D82A}">
                    <a16:rowId xmlns:a16="http://schemas.microsoft.com/office/drawing/2014/main" val="10003"/>
                  </a:ext>
                </a:extLst>
              </a:tr>
              <a:tr h="453650">
                <a:tc>
                  <a:txBody>
                    <a:bodyPr/>
                    <a:lstStyle/>
                    <a:p>
                      <a:r>
                        <a:rPr lang="fr-FR" sz="2000" dirty="0"/>
                        <a:t>Occupation des terres labourables</a:t>
                      </a:r>
                    </a:p>
                  </a:txBody>
                  <a:tcPr/>
                </a:tc>
                <a:extLst>
                  <a:ext uri="{0D108BD9-81ED-4DB2-BD59-A6C34878D82A}">
                    <a16:rowId xmlns:a16="http://schemas.microsoft.com/office/drawing/2014/main" val="10004"/>
                  </a:ext>
                </a:extLst>
              </a:tr>
              <a:tr h="453650">
                <a:tc>
                  <a:txBody>
                    <a:bodyPr/>
                    <a:lstStyle/>
                    <a:p>
                      <a:r>
                        <a:rPr lang="fr-FR" sz="2000" dirty="0"/>
                        <a:t>Eutrophisation</a:t>
                      </a:r>
                    </a:p>
                  </a:txBody>
                  <a:tcPr/>
                </a:tc>
                <a:extLst>
                  <a:ext uri="{0D108BD9-81ED-4DB2-BD59-A6C34878D82A}">
                    <a16:rowId xmlns:a16="http://schemas.microsoft.com/office/drawing/2014/main" val="10005"/>
                  </a:ext>
                </a:extLst>
              </a:tr>
              <a:tr h="453650">
                <a:tc>
                  <a:txBody>
                    <a:bodyPr/>
                    <a:lstStyle/>
                    <a:p>
                      <a:r>
                        <a:rPr lang="fr-FR" sz="2000" dirty="0"/>
                        <a:t>Acidification</a:t>
                      </a:r>
                    </a:p>
                  </a:txBody>
                  <a:tcPr/>
                </a:tc>
                <a:extLst>
                  <a:ext uri="{0D108BD9-81ED-4DB2-BD59-A6C34878D82A}">
                    <a16:rowId xmlns:a16="http://schemas.microsoft.com/office/drawing/2014/main" val="10006"/>
                  </a:ext>
                </a:extLst>
              </a:tr>
              <a:tr h="453650">
                <a:tc>
                  <a:txBody>
                    <a:bodyPr/>
                    <a:lstStyle/>
                    <a:p>
                      <a:r>
                        <a:rPr lang="fr-FR" sz="2000" dirty="0"/>
                        <a:t>Produits phytosanitaires</a:t>
                      </a:r>
                    </a:p>
                  </a:txBody>
                  <a:tcPr/>
                </a:tc>
                <a:extLst>
                  <a:ext uri="{0D108BD9-81ED-4DB2-BD59-A6C34878D82A}">
                    <a16:rowId xmlns:a16="http://schemas.microsoft.com/office/drawing/2014/main" val="10007"/>
                  </a:ext>
                </a:extLst>
              </a:tr>
            </a:tbl>
          </a:graphicData>
        </a:graphic>
      </p:graphicFrame>
      <p:sp>
        <p:nvSpPr>
          <p:cNvPr id="13" name="ZoneTexte 12"/>
          <p:cNvSpPr txBox="1"/>
          <p:nvPr/>
        </p:nvSpPr>
        <p:spPr>
          <a:xfrm>
            <a:off x="8688288" y="6362701"/>
            <a:ext cx="1800200" cy="246221"/>
          </a:xfrm>
          <a:prstGeom prst="rect">
            <a:avLst/>
          </a:prstGeom>
          <a:noFill/>
        </p:spPr>
        <p:txBody>
          <a:bodyPr wrap="square" rtlCol="0">
            <a:spAutoFit/>
          </a:bodyPr>
          <a:lstStyle/>
          <a:p>
            <a:r>
              <a:rPr lang="fr-FR" sz="1000" dirty="0"/>
              <a:t>Source : IDELE, INTERBEV</a:t>
            </a:r>
          </a:p>
        </p:txBody>
      </p:sp>
      <p:pic>
        <p:nvPicPr>
          <p:cNvPr id="2" name="Image 1">
            <a:extLst>
              <a:ext uri="{FF2B5EF4-FFF2-40B4-BE49-F238E27FC236}">
                <a16:creationId xmlns:a16="http://schemas.microsoft.com/office/drawing/2014/main" id="{7D197D98-6675-FEB0-0189-779B44663AFE}"/>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1440257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mp;#39;élevage rend des services à la société | Charte des bonnes pratiques d&amp;#39; élev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809328"/>
            <a:ext cx="6192688"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a:xfrm>
            <a:off x="335360" y="147663"/>
            <a:ext cx="11260180" cy="936104"/>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4"/>
              </a:buBlip>
            </a:pPr>
            <a:r>
              <a:rPr lang="fr-FR" sz="3400" b="1" cap="small" dirty="0">
                <a:latin typeface="Verdana" panose="020B0604030504040204" pitchFamily="34" charset="0"/>
                <a:ea typeface="Verdana" panose="020B0604030504040204" pitchFamily="34" charset="0"/>
              </a:rPr>
              <a:t>Les attentes sociétales : fleur des services rendus par l’élevage</a:t>
            </a:r>
          </a:p>
        </p:txBody>
      </p:sp>
      <p:pic>
        <p:nvPicPr>
          <p:cNvPr id="1028" name="Picture 4" descr="Mosaïque Des Animaux De Ferme Et De L&amp;#39;imagerie Agricole Dans L&amp;#39;imagerie De  Collage Banque D&amp;#39;Images Et Photos Libres De Droits. Image 426265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9898" y="3221596"/>
            <a:ext cx="1717480"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107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67408" y="-47152"/>
            <a:ext cx="8229600" cy="850106"/>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attentes du consommateur</a:t>
            </a:r>
          </a:p>
        </p:txBody>
      </p:sp>
      <p:sp>
        <p:nvSpPr>
          <p:cNvPr id="8" name="ZoneTexte 7"/>
          <p:cNvSpPr txBox="1"/>
          <p:nvPr/>
        </p:nvSpPr>
        <p:spPr>
          <a:xfrm>
            <a:off x="1775520" y="3501008"/>
            <a:ext cx="2736304" cy="286232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Tendance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les consommateurs veulent « moins mais mieux », attentes vers plus de </a:t>
            </a:r>
            <a:r>
              <a:rPr kumimoji="0" lang="fr-FR" sz="1800" b="1" i="0" u="none" strike="noStrike" kern="1200" cap="none" spc="0" normalizeH="0" baseline="0" noProof="0" dirty="0">
                <a:ln>
                  <a:noFill/>
                </a:ln>
                <a:solidFill>
                  <a:prstClr val="black"/>
                </a:solidFill>
                <a:effectLst/>
                <a:uLnTx/>
                <a:uFillTx/>
                <a:latin typeface="Calibri"/>
                <a:ea typeface="+mn-ea"/>
                <a:cs typeface="+mn-cs"/>
              </a:rPr>
              <a:t>qualité et de sens</a:t>
            </a:r>
            <a:r>
              <a:rPr kumimoji="0" lang="fr-FR" sz="1800" b="0" i="0" u="none" strike="noStrike" kern="1200" cap="none" spc="0" normalizeH="0" baseline="0" noProof="0" dirty="0">
                <a:ln>
                  <a:noFill/>
                </a:ln>
                <a:solidFill>
                  <a:prstClr val="black"/>
                </a:solidFill>
                <a:effectLst/>
                <a:uLnTx/>
                <a:uFillTx/>
                <a:latin typeface="Calibri"/>
                <a:ea typeface="+mn-ea"/>
                <a:cs typeface="+mn-cs"/>
              </a:rPr>
              <a:t>, dans un contexte en </a:t>
            </a:r>
            <a:r>
              <a:rPr kumimoji="0" lang="fr-FR" sz="1800" b="1" i="0" u="none" strike="noStrike" kern="1200" cap="none" spc="0" normalizeH="0" baseline="0" noProof="0" dirty="0">
                <a:ln>
                  <a:noFill/>
                </a:ln>
                <a:solidFill>
                  <a:prstClr val="black"/>
                </a:solidFill>
                <a:effectLst/>
                <a:uLnTx/>
                <a:uFillTx/>
                <a:latin typeface="Calibri"/>
                <a:ea typeface="+mn-ea"/>
                <a:cs typeface="+mn-cs"/>
              </a:rPr>
              <a:t>évolution</a:t>
            </a:r>
            <a:r>
              <a:rPr kumimoji="0" lang="fr-FR" sz="1800" b="0" i="0" u="none" strike="noStrike" kern="1200" cap="none" spc="0" normalizeH="0" baseline="0" noProof="0" dirty="0">
                <a:ln>
                  <a:noFill/>
                </a:ln>
                <a:solidFill>
                  <a:prstClr val="black"/>
                </a:solidFill>
                <a:effectLst/>
                <a:uLnTx/>
                <a:uFillTx/>
                <a:latin typeface="Calibri"/>
                <a:ea typeface="+mn-ea"/>
                <a:cs typeface="+mn-cs"/>
              </a:rPr>
              <a:t> (budget, temps, produits frais /transformés, modes de distribution…)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à coins arrondis 8"/>
          <p:cNvSpPr/>
          <p:nvPr/>
        </p:nvSpPr>
        <p:spPr>
          <a:xfrm>
            <a:off x="1847528" y="971230"/>
            <a:ext cx="3240360" cy="1728192"/>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sanitaire (sécurité)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gustative (bon)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Disponibilité (tout de suite)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Prix (équilibré)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Traçabilité (origine)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50" name="Picture 2" descr="Les français selon leur rapport à l&amp;#39;alimentation : 1 sur 6 est typé  “bio-local” – Nielsen"/>
          <p:cNvPicPr>
            <a:picLocks noChangeAspect="1" noChangeArrowheads="1"/>
          </p:cNvPicPr>
          <p:nvPr/>
        </p:nvPicPr>
        <p:blipFill rotWithShape="1">
          <a:blip r:embed="rId3">
            <a:extLst>
              <a:ext uri="{28A0092B-C50C-407E-A947-70E740481C1C}">
                <a14:useLocalDpi xmlns:a14="http://schemas.microsoft.com/office/drawing/2010/main" val="0"/>
              </a:ext>
            </a:extLst>
          </a:blip>
          <a:srcRect l="1219" t="3804" r="2920"/>
          <a:stretch/>
        </p:blipFill>
        <p:spPr bwMode="auto">
          <a:xfrm>
            <a:off x="4807760" y="2826823"/>
            <a:ext cx="5660230" cy="402723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à coins arrondis 10"/>
          <p:cNvSpPr/>
          <p:nvPr/>
        </p:nvSpPr>
        <p:spPr>
          <a:xfrm>
            <a:off x="6023992" y="1412777"/>
            <a:ext cx="4374486" cy="563069"/>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Vers des comportements divers et paradoxaux</a:t>
            </a:r>
            <a:endParaRPr kumimoji="0" lang="fr-FR"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0" name="Flèche droite rayée 9"/>
          <p:cNvSpPr/>
          <p:nvPr/>
        </p:nvSpPr>
        <p:spPr>
          <a:xfrm>
            <a:off x="5231904" y="1628800"/>
            <a:ext cx="576064" cy="21602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èche vers le bas 11"/>
          <p:cNvSpPr/>
          <p:nvPr/>
        </p:nvSpPr>
        <p:spPr>
          <a:xfrm>
            <a:off x="8211236" y="2132856"/>
            <a:ext cx="261029"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Image 3">
            <a:extLst>
              <a:ext uri="{FF2B5EF4-FFF2-40B4-BE49-F238E27FC236}">
                <a16:creationId xmlns:a16="http://schemas.microsoft.com/office/drawing/2014/main" id="{285EF4B8-E9B4-0FA1-6084-D432D5239BF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5216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425"/>
          <a:stretch/>
        </p:blipFill>
        <p:spPr bwMode="auto">
          <a:xfrm>
            <a:off x="393902" y="1196752"/>
            <a:ext cx="6286252" cy="57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re 1"/>
          <p:cNvSpPr txBox="1">
            <a:spLocks/>
          </p:cNvSpPr>
          <p:nvPr/>
        </p:nvSpPr>
        <p:spPr>
          <a:xfrm>
            <a:off x="695400" y="284649"/>
            <a:ext cx="11089232" cy="792088"/>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l’analyse du cycle de vie</a:t>
            </a:r>
          </a:p>
        </p:txBody>
      </p:sp>
      <p:sp>
        <p:nvSpPr>
          <p:cNvPr id="6" name="ZoneTexte 5"/>
          <p:cNvSpPr txBox="1"/>
          <p:nvPr/>
        </p:nvSpPr>
        <p:spPr>
          <a:xfrm>
            <a:off x="7293613" y="1331718"/>
            <a:ext cx="4608512"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79646">
                    <a:lumMod val="75000"/>
                  </a:srgbClr>
                </a:solidFill>
                <a:effectLst/>
                <a:uLnTx/>
                <a:uFillTx/>
                <a:latin typeface="Calibri"/>
                <a:ea typeface="+mn-ea"/>
                <a:cs typeface="+mn-cs"/>
              </a:rPr>
              <a:t>L’analyse du cycle de vie </a:t>
            </a:r>
            <a:r>
              <a:rPr kumimoji="0" lang="fr-FR" sz="2200" b="0" i="0" u="none" strike="noStrike" kern="1200" cap="none" spc="0" normalizeH="0" baseline="0" noProof="0" dirty="0">
                <a:ln>
                  <a:noFill/>
                </a:ln>
                <a:solidFill>
                  <a:prstClr val="black"/>
                </a:solidFill>
                <a:effectLst/>
                <a:uLnTx/>
                <a:uFillTx/>
                <a:latin typeface="Calibri"/>
                <a:ea typeface="+mn-ea"/>
                <a:cs typeface="+mn-cs"/>
              </a:rPr>
              <a:t>(</a:t>
            </a:r>
            <a:r>
              <a:rPr kumimoji="0" lang="fr-FR" sz="2200" b="1" i="0" u="none" strike="noStrike" kern="1200" cap="none" spc="0" normalizeH="0" baseline="0" noProof="0" dirty="0">
                <a:ln>
                  <a:noFill/>
                </a:ln>
                <a:solidFill>
                  <a:prstClr val="black"/>
                </a:solidFill>
                <a:effectLst/>
                <a:uLnTx/>
                <a:uFillTx/>
                <a:latin typeface="Calibri"/>
                <a:ea typeface="+mn-ea"/>
                <a:cs typeface="+mn-cs"/>
              </a:rPr>
              <a:t>ACV</a:t>
            </a:r>
            <a:r>
              <a:rPr kumimoji="0" lang="fr-FR" sz="2200" b="0" i="0" u="none" strike="noStrike" kern="1200" cap="none" spc="0" normalizeH="0" baseline="0" noProof="0" dirty="0">
                <a:ln>
                  <a:noFill/>
                </a:ln>
                <a:solidFill>
                  <a:prstClr val="black"/>
                </a:solidFill>
                <a:effectLst/>
                <a:uLnTx/>
                <a:uFillTx/>
                <a:latin typeface="Calibri"/>
                <a:ea typeface="+mn-ea"/>
                <a:cs typeface="+mn-cs"/>
              </a:rPr>
              <a:t>) : une approche </a:t>
            </a:r>
            <a:r>
              <a:rPr kumimoji="0" lang="fr-FR" sz="2200" b="1" i="0" u="none" strike="noStrike" kern="1200" cap="none" spc="0" normalizeH="0" baseline="0" noProof="0" dirty="0">
                <a:ln>
                  <a:noFill/>
                </a:ln>
                <a:solidFill>
                  <a:prstClr val="black"/>
                </a:solidFill>
                <a:effectLst/>
                <a:uLnTx/>
                <a:uFillTx/>
                <a:latin typeface="Calibri"/>
                <a:ea typeface="+mn-ea"/>
                <a:cs typeface="+mn-cs"/>
              </a:rPr>
              <a:t>globale</a:t>
            </a:r>
            <a:r>
              <a:rPr kumimoji="0" lang="fr-FR" sz="2200" b="0" i="0" u="none" strike="noStrike" kern="1200" cap="none" spc="0" normalizeH="0" baseline="0" noProof="0" dirty="0">
                <a:ln>
                  <a:noFill/>
                </a:ln>
                <a:solidFill>
                  <a:prstClr val="black"/>
                </a:solidFill>
                <a:effectLst/>
                <a:uLnTx/>
                <a:uFillTx/>
                <a:latin typeface="Calibri"/>
                <a:ea typeface="+mn-ea"/>
                <a:cs typeface="+mn-cs"/>
              </a:rPr>
              <a:t> qui recense et quantifie, tout au long de la vie des produits, les flux physiques de matière et d’énergie associés aux activités humaines.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ZoneTexte 1"/>
          <p:cNvSpPr txBox="1"/>
          <p:nvPr/>
        </p:nvSpPr>
        <p:spPr>
          <a:xfrm>
            <a:off x="9120336" y="6381329"/>
            <a:ext cx="12961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Source : ADEME</a:t>
            </a:r>
          </a:p>
        </p:txBody>
      </p:sp>
      <p:sp>
        <p:nvSpPr>
          <p:cNvPr id="3" name="ZoneTexte 2"/>
          <p:cNvSpPr txBox="1"/>
          <p:nvPr/>
        </p:nvSpPr>
        <p:spPr>
          <a:xfrm>
            <a:off x="7392144" y="4238788"/>
            <a:ext cx="4392488"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Elle prend en compte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entrants</a:t>
            </a:r>
            <a:r>
              <a:rPr kumimoji="0" lang="fr-FR" sz="2200" b="0" i="0" u="none" strike="noStrike" kern="1200" cap="none" spc="0" normalizeH="0" baseline="0" noProof="0" dirty="0">
                <a:ln>
                  <a:noFill/>
                </a:ln>
                <a:solidFill>
                  <a:prstClr val="black"/>
                </a:solidFill>
                <a:effectLst/>
                <a:uLnTx/>
                <a:uFillTx/>
                <a:latin typeface="Calibri"/>
                <a:ea typeface="+mn-ea"/>
                <a:cs typeface="+mn-cs"/>
              </a:rPr>
              <a:t> (matières premières, transport) et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sortants </a:t>
            </a:r>
            <a:r>
              <a:rPr kumimoji="0" lang="fr-FR" sz="2200" b="0" i="0" u="none" strike="noStrike" kern="1200" cap="none" spc="0" normalizeH="0" baseline="0" noProof="0" dirty="0">
                <a:ln>
                  <a:noFill/>
                </a:ln>
                <a:solidFill>
                  <a:prstClr val="black"/>
                </a:solidFill>
                <a:effectLst/>
                <a:uLnTx/>
                <a:uFillTx/>
                <a:latin typeface="Calibri"/>
                <a:ea typeface="+mn-ea"/>
                <a:cs typeface="+mn-cs"/>
              </a:rPr>
              <a:t>(déchets traités, recyclés ou non).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a:extLst>
              <a:ext uri="{FF2B5EF4-FFF2-40B4-BE49-F238E27FC236}">
                <a16:creationId xmlns:a16="http://schemas.microsoft.com/office/drawing/2014/main" id="{EE09553E-CEED-7679-BC89-73478A430951}"/>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711394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937058" y="272517"/>
            <a:ext cx="10830192"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ACV et bilan carbone</a:t>
            </a:r>
          </a:p>
        </p:txBody>
      </p:sp>
      <p:graphicFrame>
        <p:nvGraphicFramePr>
          <p:cNvPr id="3" name="Tableau 2"/>
          <p:cNvGraphicFramePr>
            <a:graphicFrameLocks noGrp="1"/>
          </p:cNvGraphicFramePr>
          <p:nvPr/>
        </p:nvGraphicFramePr>
        <p:xfrm>
          <a:off x="911424" y="1359639"/>
          <a:ext cx="9865096" cy="4445625"/>
        </p:xfrm>
        <a:graphic>
          <a:graphicData uri="http://schemas.openxmlformats.org/drawingml/2006/table">
            <a:tbl>
              <a:tblPr firstRow="1" bandRow="1">
                <a:tableStyleId>{5C22544A-7EE6-4342-B048-85BDC9FD1C3A}</a:tableStyleId>
              </a:tblPr>
              <a:tblGrid>
                <a:gridCol w="4932548">
                  <a:extLst>
                    <a:ext uri="{9D8B030D-6E8A-4147-A177-3AD203B41FA5}">
                      <a16:colId xmlns:a16="http://schemas.microsoft.com/office/drawing/2014/main" val="20000"/>
                    </a:ext>
                  </a:extLst>
                </a:gridCol>
                <a:gridCol w="4932548">
                  <a:extLst>
                    <a:ext uri="{9D8B030D-6E8A-4147-A177-3AD203B41FA5}">
                      <a16:colId xmlns:a16="http://schemas.microsoft.com/office/drawing/2014/main" val="20001"/>
                    </a:ext>
                  </a:extLst>
                </a:gridCol>
              </a:tblGrid>
              <a:tr h="562088">
                <a:tc>
                  <a:txBody>
                    <a:bodyPr/>
                    <a:lstStyle/>
                    <a:p>
                      <a:pPr algn="ctr"/>
                      <a:r>
                        <a:rPr lang="fr-FR" sz="2400" dirty="0"/>
                        <a:t>ACV</a:t>
                      </a:r>
                    </a:p>
                  </a:txBody>
                  <a:tcPr/>
                </a:tc>
                <a:tc>
                  <a:txBody>
                    <a:bodyPr/>
                    <a:lstStyle/>
                    <a:p>
                      <a:pPr algn="ctr"/>
                      <a:r>
                        <a:rPr lang="fr-FR" sz="2400" dirty="0"/>
                        <a:t>BILAN</a:t>
                      </a:r>
                      <a:r>
                        <a:rPr lang="fr-FR" sz="2400" baseline="0" dirty="0"/>
                        <a:t> CARBONE</a:t>
                      </a:r>
                      <a:endParaRPr lang="fr-FR" sz="2400" dirty="0"/>
                    </a:p>
                  </a:txBody>
                  <a:tcPr/>
                </a:tc>
                <a:extLst>
                  <a:ext uri="{0D108BD9-81ED-4DB2-BD59-A6C34878D82A}">
                    <a16:rowId xmlns:a16="http://schemas.microsoft.com/office/drawing/2014/main" val="10000"/>
                  </a:ext>
                </a:extLst>
              </a:tr>
              <a:tr h="542842">
                <a:tc gridSpan="2">
                  <a:txBody>
                    <a:bodyPr/>
                    <a:lstStyle/>
                    <a:p>
                      <a:pPr algn="ctr"/>
                      <a:r>
                        <a:rPr lang="fr-FR" dirty="0"/>
                        <a:t>Approche globale</a:t>
                      </a:r>
                    </a:p>
                  </a:txBody>
                  <a:tcPr/>
                </a:tc>
                <a:tc hMerge="1">
                  <a:txBody>
                    <a:bodyPr/>
                    <a:lstStyle/>
                    <a:p>
                      <a:endParaRPr lang="fr-FR" dirty="0"/>
                    </a:p>
                  </a:txBody>
                  <a:tcPr/>
                </a:tc>
                <a:extLst>
                  <a:ext uri="{0D108BD9-81ED-4DB2-BD59-A6C34878D82A}">
                    <a16:rowId xmlns:a16="http://schemas.microsoft.com/office/drawing/2014/main" val="10001"/>
                  </a:ext>
                </a:extLst>
              </a:tr>
              <a:tr h="950450">
                <a:tc>
                  <a:txBody>
                    <a:bodyPr/>
                    <a:lstStyle/>
                    <a:p>
                      <a:r>
                        <a:rPr lang="fr-FR" dirty="0"/>
                        <a:t>Quantifie les flux physiques de matières et d’énergie (multicritère)</a:t>
                      </a:r>
                    </a:p>
                  </a:txBody>
                  <a:tcPr/>
                </a:tc>
                <a:tc>
                  <a:txBody>
                    <a:bodyPr/>
                    <a:lstStyle/>
                    <a:p>
                      <a:r>
                        <a:rPr lang="fr-FR" dirty="0"/>
                        <a:t>Quantifie l’empreinte C (un seul critère = GES)</a:t>
                      </a:r>
                    </a:p>
                  </a:txBody>
                  <a:tcPr/>
                </a:tc>
                <a:extLst>
                  <a:ext uri="{0D108BD9-81ED-4DB2-BD59-A6C34878D82A}">
                    <a16:rowId xmlns:a16="http://schemas.microsoft.com/office/drawing/2014/main" val="10002"/>
                  </a:ext>
                </a:extLst>
              </a:tr>
              <a:tr h="936961">
                <a:tc>
                  <a:txBody>
                    <a:bodyPr/>
                    <a:lstStyle/>
                    <a:p>
                      <a:r>
                        <a:rPr lang="fr-FR" dirty="0"/>
                        <a:t>Évalue les impacts potentiels sur l’environnement et la société</a:t>
                      </a:r>
                    </a:p>
                  </a:txBody>
                  <a:tcPr/>
                </a:tc>
                <a:tc>
                  <a:txBody>
                    <a:bodyPr/>
                    <a:lstStyle/>
                    <a:p>
                      <a:r>
                        <a:rPr lang="fr-FR" dirty="0"/>
                        <a:t>Évalue</a:t>
                      </a:r>
                      <a:r>
                        <a:rPr lang="fr-FR" baseline="0" dirty="0"/>
                        <a:t> les i</a:t>
                      </a:r>
                      <a:r>
                        <a:rPr lang="fr-FR" dirty="0"/>
                        <a:t>mpacts réels sur l’environnement</a:t>
                      </a:r>
                    </a:p>
                  </a:txBody>
                  <a:tcPr/>
                </a:tc>
                <a:extLst>
                  <a:ext uri="{0D108BD9-81ED-4DB2-BD59-A6C34878D82A}">
                    <a16:rowId xmlns:a16="http://schemas.microsoft.com/office/drawing/2014/main" val="10003"/>
                  </a:ext>
                </a:extLst>
              </a:tr>
              <a:tr h="833591">
                <a:tc>
                  <a:txBody>
                    <a:bodyPr/>
                    <a:lstStyle/>
                    <a:p>
                      <a:r>
                        <a:rPr lang="fr-FR" dirty="0"/>
                        <a:t>Interprète les résultats selon des objectifs initiaux</a:t>
                      </a:r>
                    </a:p>
                  </a:txBody>
                  <a:tcPr/>
                </a:tc>
                <a:tc>
                  <a:txBody>
                    <a:bodyPr/>
                    <a:lstStyle/>
                    <a:p>
                      <a:r>
                        <a:rPr lang="fr-FR" dirty="0"/>
                        <a:t>Identifie les leviers de réduction GES et qualifie l’efficacité des actions</a:t>
                      </a:r>
                    </a:p>
                  </a:txBody>
                  <a:tcPr/>
                </a:tc>
                <a:extLst>
                  <a:ext uri="{0D108BD9-81ED-4DB2-BD59-A6C34878D82A}">
                    <a16:rowId xmlns:a16="http://schemas.microsoft.com/office/drawing/2014/main" val="10004"/>
                  </a:ext>
                </a:extLst>
              </a:tr>
              <a:tr h="619693">
                <a:tc>
                  <a:txBody>
                    <a:bodyPr/>
                    <a:lstStyle/>
                    <a:p>
                      <a:r>
                        <a:rPr lang="fr-FR" dirty="0"/>
                        <a:t>Qualitative ET quantitative</a:t>
                      </a:r>
                    </a:p>
                  </a:txBody>
                  <a:tcPr/>
                </a:tc>
                <a:tc>
                  <a:txBody>
                    <a:bodyPr/>
                    <a:lstStyle/>
                    <a:p>
                      <a:r>
                        <a:rPr lang="fr-FR" dirty="0"/>
                        <a:t>Quantitative</a:t>
                      </a:r>
                    </a:p>
                  </a:txBody>
                  <a:tcPr/>
                </a:tc>
                <a:extLst>
                  <a:ext uri="{0D108BD9-81ED-4DB2-BD59-A6C34878D82A}">
                    <a16:rowId xmlns:a16="http://schemas.microsoft.com/office/drawing/2014/main" val="10005"/>
                  </a:ext>
                </a:extLst>
              </a:tr>
            </a:tbl>
          </a:graphicData>
        </a:graphic>
      </p:graphicFrame>
      <p:sp>
        <p:nvSpPr>
          <p:cNvPr id="4" name="ZoneTexte 3"/>
          <p:cNvSpPr txBox="1"/>
          <p:nvPr/>
        </p:nvSpPr>
        <p:spPr>
          <a:xfrm>
            <a:off x="2567608" y="5877272"/>
            <a:ext cx="669674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Empreinte carbone = prise en compte des émissions GES totales sur l’ensemble du cycle de vie d’un animal</a:t>
            </a:r>
          </a:p>
        </p:txBody>
      </p:sp>
      <p:pic>
        <p:nvPicPr>
          <p:cNvPr id="6" name="Image 5">
            <a:extLst>
              <a:ext uri="{FF2B5EF4-FFF2-40B4-BE49-F238E27FC236}">
                <a16:creationId xmlns:a16="http://schemas.microsoft.com/office/drawing/2014/main" id="{A5AF092A-1037-FD38-7CCC-98617A24C7F4}"/>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4333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400" y="2211"/>
            <a:ext cx="10153128" cy="792088"/>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Comprendre mon empreinte carbone</a:t>
            </a:r>
          </a:p>
        </p:txBody>
      </p:sp>
      <p:sp>
        <p:nvSpPr>
          <p:cNvPr id="5" name="Espace réservé du contenu 2"/>
          <p:cNvSpPr>
            <a:spLocks noGrp="1"/>
          </p:cNvSpPr>
          <p:nvPr>
            <p:ph idx="1"/>
          </p:nvPr>
        </p:nvSpPr>
        <p:spPr>
          <a:xfrm>
            <a:off x="1919536" y="722511"/>
            <a:ext cx="7975798" cy="667271"/>
          </a:xfrm>
        </p:spPr>
        <p:txBody>
          <a:bodyPr>
            <a:noAutofit/>
          </a:bodyPr>
          <a:lstStyle/>
          <a:p>
            <a:pPr marL="0" indent="0" algn="ctr">
              <a:buNone/>
            </a:pPr>
            <a:r>
              <a:rPr lang="fr-FR" sz="3000" b="1" dirty="0"/>
              <a:t>Une approche globale de l’exploitation agricole </a:t>
            </a:r>
          </a:p>
          <a:p>
            <a:pPr marL="0" indent="0" algn="ctr">
              <a:buNone/>
            </a:pPr>
            <a:endParaRPr lang="fr-FR" sz="3000" b="1" dirty="0"/>
          </a:p>
        </p:txBody>
      </p:sp>
      <p:pic>
        <p:nvPicPr>
          <p:cNvPr id="7" name="Image 6">
            <a:extLst>
              <a:ext uri="{FF2B5EF4-FFF2-40B4-BE49-F238E27FC236}">
                <a16:creationId xmlns:a16="http://schemas.microsoft.com/office/drawing/2014/main" id="{D743FD5F-14F2-61A5-4A13-26ECB7BF6E2A}"/>
              </a:ext>
            </a:extLst>
          </p:cNvPr>
          <p:cNvPicPr>
            <a:picLocks noChangeAspect="1"/>
          </p:cNvPicPr>
          <p:nvPr/>
        </p:nvPicPr>
        <p:blipFill>
          <a:blip r:embed="rId3"/>
          <a:stretch>
            <a:fillRect/>
          </a:stretch>
        </p:blipFill>
        <p:spPr>
          <a:xfrm>
            <a:off x="191344" y="272517"/>
            <a:ext cx="405116" cy="343198"/>
          </a:xfrm>
          <a:prstGeom prst="rect">
            <a:avLst/>
          </a:prstGeom>
        </p:spPr>
      </p:pic>
      <p:pic>
        <p:nvPicPr>
          <p:cNvPr id="8" name="Image 7" descr="Une image contenant texte, capture d’écran, carte, jeux&#10;&#10;Description générée automatiquement">
            <a:extLst>
              <a:ext uri="{FF2B5EF4-FFF2-40B4-BE49-F238E27FC236}">
                <a16:creationId xmlns:a16="http://schemas.microsoft.com/office/drawing/2014/main" id="{610047CA-4608-D86C-A070-3E8BB56A5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137" y="1407964"/>
            <a:ext cx="11345726" cy="5428196"/>
          </a:xfrm>
          <a:prstGeom prst="rect">
            <a:avLst/>
          </a:prstGeom>
        </p:spPr>
      </p:pic>
    </p:spTree>
    <p:extLst>
      <p:ext uri="{BB962C8B-B14F-4D97-AF65-F5344CB8AC3E}">
        <p14:creationId xmlns:p14="http://schemas.microsoft.com/office/powerpoint/2010/main" val="3855252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1464" y="846290"/>
            <a:ext cx="8928992" cy="5823071"/>
          </a:xfrm>
          <a:prstGeom prst="rect">
            <a:avLst/>
          </a:prstGeom>
          <a:solidFill>
            <a:schemeClr val="bg1"/>
          </a:solid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a:spLocks noChangeArrowheads="1"/>
          </p:cNvSpPr>
          <p:nvPr/>
        </p:nvSpPr>
        <p:spPr bwMode="auto">
          <a:xfrm>
            <a:off x="695400" y="29831"/>
            <a:ext cx="10945216" cy="816459"/>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altLang="fr-FR" sz="2800" dirty="0"/>
              <a:t>Quels sont les postes d’émissions de l’élevage ovin ? </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48" t="1783" r="22290" b="2101"/>
          <a:stretch/>
        </p:blipFill>
        <p:spPr bwMode="auto">
          <a:xfrm>
            <a:off x="1720093" y="934969"/>
            <a:ext cx="7579920" cy="5645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ZoneTexte 6"/>
          <p:cNvSpPr txBox="1"/>
          <p:nvPr/>
        </p:nvSpPr>
        <p:spPr>
          <a:xfrm>
            <a:off x="8688288" y="6362701"/>
            <a:ext cx="1800200" cy="246221"/>
          </a:xfrm>
          <a:prstGeom prst="rect">
            <a:avLst/>
          </a:prstGeom>
          <a:noFill/>
        </p:spPr>
        <p:txBody>
          <a:bodyPr wrap="square" rtlCol="0">
            <a:spAutoFit/>
          </a:bodyPr>
          <a:lstStyle/>
          <a:p>
            <a:r>
              <a:rPr lang="fr-FR" sz="1000" dirty="0"/>
              <a:t>Source : IDELE, INTERBEV</a:t>
            </a:r>
          </a:p>
        </p:txBody>
      </p:sp>
      <p:pic>
        <p:nvPicPr>
          <p:cNvPr id="3" name="Image 2">
            <a:extLst>
              <a:ext uri="{FF2B5EF4-FFF2-40B4-BE49-F238E27FC236}">
                <a16:creationId xmlns:a16="http://schemas.microsoft.com/office/drawing/2014/main" id="{1283FD1E-EA47-1D3D-C557-785BDCAB7314}"/>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845456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02"/>
          <a:stretch/>
        </p:blipFill>
        <p:spPr bwMode="auto">
          <a:xfrm>
            <a:off x="1258226" y="908720"/>
            <a:ext cx="9675548" cy="5742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a:spLocks noChangeArrowheads="1"/>
          </p:cNvSpPr>
          <p:nvPr/>
        </p:nvSpPr>
        <p:spPr bwMode="auto">
          <a:xfrm>
            <a:off x="596460" y="107894"/>
            <a:ext cx="11161240" cy="672443"/>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800" b="1" cap="small">
                <a:latin typeface="Verdana" panose="020B0604030504040204" pitchFamily="34" charset="0"/>
                <a:ea typeface="Verdana" panose="020B0604030504040204" pitchFamily="34" charset="0"/>
                <a:cs typeface="+mj-cs"/>
              </a:defRPr>
            </a:lvl1pPr>
          </a:lstStyle>
          <a:p>
            <a:r>
              <a:rPr lang="fr-FR" altLang="fr-FR" dirty="0"/>
              <a:t>Quels sont les postes d’émissions de l’élevage caprin ? </a:t>
            </a:r>
          </a:p>
        </p:txBody>
      </p:sp>
      <p:pic>
        <p:nvPicPr>
          <p:cNvPr id="2" name="Image 1">
            <a:extLst>
              <a:ext uri="{FF2B5EF4-FFF2-40B4-BE49-F238E27FC236}">
                <a16:creationId xmlns:a16="http://schemas.microsoft.com/office/drawing/2014/main" id="{A8D4F952-86E5-046B-6B90-D4046D188C2F}"/>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414013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95400" y="101238"/>
            <a:ext cx="10657184" cy="685755"/>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800" b="1" cap="small">
                <a:latin typeface="Verdana" panose="020B0604030504040204" pitchFamily="34" charset="0"/>
                <a:ea typeface="Verdana" panose="020B0604030504040204" pitchFamily="34" charset="0"/>
                <a:cs typeface="+mj-cs"/>
              </a:defRPr>
            </a:lvl1pPr>
          </a:lstStyle>
          <a:p>
            <a:r>
              <a:rPr lang="fr-FR" altLang="fr-FR" dirty="0"/>
              <a:t>Émissions de GES d’un élevage ovin viande par poste</a:t>
            </a:r>
          </a:p>
        </p:txBody>
      </p:sp>
      <p:sp>
        <p:nvSpPr>
          <p:cNvPr id="7" name="ZoneTexte 6"/>
          <p:cNvSpPr txBox="1"/>
          <p:nvPr/>
        </p:nvSpPr>
        <p:spPr>
          <a:xfrm>
            <a:off x="8688288" y="6362700"/>
            <a:ext cx="1800200" cy="246221"/>
          </a:xfrm>
          <a:prstGeom prst="rect">
            <a:avLst/>
          </a:prstGeom>
          <a:noFill/>
        </p:spPr>
        <p:txBody>
          <a:bodyPr wrap="square" rtlCol="0">
            <a:spAutoFit/>
          </a:bodyPr>
          <a:lstStyle/>
          <a:p>
            <a:r>
              <a:rPr lang="fr-FR" sz="1000" dirty="0"/>
              <a:t>Source : IDELE, FAM</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456" y="942572"/>
            <a:ext cx="8626231" cy="5666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2181" y="1268761"/>
            <a:ext cx="89535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ED0EDE39-56EE-6356-5B4B-6D5BBE1FADAC}"/>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888622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95400" y="71890"/>
            <a:ext cx="10585176" cy="744451"/>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800" b="1" cap="small">
                <a:latin typeface="Verdana" panose="020B0604030504040204" pitchFamily="34" charset="0"/>
                <a:ea typeface="Verdana" panose="020B0604030504040204" pitchFamily="34" charset="0"/>
                <a:cs typeface="+mj-cs"/>
              </a:defRPr>
            </a:lvl1pPr>
          </a:lstStyle>
          <a:p>
            <a:r>
              <a:rPr lang="fr-FR" altLang="fr-FR" dirty="0"/>
              <a:t>Émissions de GES d’un élevage ovin lait par poste</a:t>
            </a:r>
          </a:p>
        </p:txBody>
      </p:sp>
      <p:sp>
        <p:nvSpPr>
          <p:cNvPr id="7" name="ZoneTexte 6"/>
          <p:cNvSpPr txBox="1"/>
          <p:nvPr/>
        </p:nvSpPr>
        <p:spPr>
          <a:xfrm>
            <a:off x="8688288" y="6362701"/>
            <a:ext cx="1800200" cy="246221"/>
          </a:xfrm>
          <a:prstGeom prst="rect">
            <a:avLst/>
          </a:prstGeom>
          <a:noFill/>
        </p:spPr>
        <p:txBody>
          <a:bodyPr wrap="square" rtlCol="0">
            <a:spAutoFit/>
          </a:bodyPr>
          <a:lstStyle/>
          <a:p>
            <a:r>
              <a:rPr lang="fr-FR" sz="1000" dirty="0"/>
              <a:t>Source : IDELE, INTERBEV</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2" y="899073"/>
            <a:ext cx="8321030" cy="5776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8318" y="1052737"/>
            <a:ext cx="80010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89EC29C8-BBA1-36F4-53D9-6C9CC13E52FD}"/>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203283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695399" y="44625"/>
            <a:ext cx="6322821"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800" b="1" cap="small">
                <a:latin typeface="Verdana" panose="020B0604030504040204" pitchFamily="34" charset="0"/>
                <a:ea typeface="Verdana" panose="020B0604030504040204" pitchFamily="34" charset="0"/>
                <a:cs typeface="+mj-cs"/>
              </a:defRPr>
            </a:lvl1pPr>
          </a:lstStyle>
          <a:p>
            <a:r>
              <a:rPr lang="fr-FR" dirty="0"/>
              <a:t>Les GES comptabilisés</a:t>
            </a:r>
          </a:p>
        </p:txBody>
      </p:sp>
      <p:sp>
        <p:nvSpPr>
          <p:cNvPr id="2" name="ZoneTexte 1"/>
          <p:cNvSpPr txBox="1"/>
          <p:nvPr/>
        </p:nvSpPr>
        <p:spPr>
          <a:xfrm>
            <a:off x="479376" y="913325"/>
            <a:ext cx="6696744" cy="5509200"/>
          </a:xfrm>
          <a:prstGeom prst="rect">
            <a:avLst/>
          </a:prstGeom>
          <a:noFill/>
        </p:spPr>
        <p:txBody>
          <a:bodyPr wrap="square" rtlCol="0">
            <a:spAutoFit/>
          </a:bodyPr>
          <a:lstStyle/>
          <a:p>
            <a:r>
              <a:rPr lang="fr-FR" sz="2200" b="1" dirty="0">
                <a:solidFill>
                  <a:schemeClr val="accent6">
                    <a:lumMod val="75000"/>
                  </a:schemeClr>
                </a:solidFill>
              </a:rPr>
              <a:t>Le méthane (CH</a:t>
            </a:r>
            <a:r>
              <a:rPr lang="fr-FR" sz="2200" b="1" baseline="-25000" dirty="0">
                <a:solidFill>
                  <a:schemeClr val="accent6">
                    <a:lumMod val="75000"/>
                  </a:schemeClr>
                </a:solidFill>
              </a:rPr>
              <a:t>4</a:t>
            </a:r>
            <a:r>
              <a:rPr lang="fr-FR" sz="2200" b="1" dirty="0">
                <a:solidFill>
                  <a:schemeClr val="accent6">
                    <a:lumMod val="75000"/>
                  </a:schemeClr>
                </a:solidFill>
              </a:rPr>
              <a:t>)</a:t>
            </a:r>
          </a:p>
          <a:p>
            <a:r>
              <a:rPr lang="fr-FR" sz="2200" dirty="0"/>
              <a:t>- Issu de la dégradation anaérobie de la matière organique</a:t>
            </a:r>
          </a:p>
          <a:p>
            <a:r>
              <a:rPr lang="fr-FR" sz="2200" dirty="0"/>
              <a:t>- PRG = 25</a:t>
            </a:r>
          </a:p>
          <a:p>
            <a:endParaRPr lang="fr-FR" sz="2200" dirty="0"/>
          </a:p>
          <a:p>
            <a:r>
              <a:rPr lang="fr-FR" sz="2200" b="1" dirty="0">
                <a:solidFill>
                  <a:schemeClr val="accent6">
                    <a:lumMod val="75000"/>
                  </a:schemeClr>
                </a:solidFill>
              </a:rPr>
              <a:t>Le protoxyde d’azote (N</a:t>
            </a:r>
            <a:r>
              <a:rPr lang="fr-FR" sz="2200" b="1" baseline="-25000" dirty="0">
                <a:solidFill>
                  <a:schemeClr val="accent6">
                    <a:lumMod val="75000"/>
                  </a:schemeClr>
                </a:solidFill>
              </a:rPr>
              <a:t>2</a:t>
            </a:r>
            <a:r>
              <a:rPr lang="fr-FR" sz="2200" b="1" dirty="0">
                <a:solidFill>
                  <a:schemeClr val="accent6">
                    <a:lumMod val="75000"/>
                  </a:schemeClr>
                </a:solidFill>
              </a:rPr>
              <a:t>O)</a:t>
            </a:r>
          </a:p>
          <a:p>
            <a:r>
              <a:rPr lang="fr-FR" sz="2200" dirty="0"/>
              <a:t>- Issu des transformations aérobies/anoxiques de l’azote (processus de nitrification /dénitrification)</a:t>
            </a:r>
          </a:p>
          <a:p>
            <a:r>
              <a:rPr lang="fr-FR" sz="2200" dirty="0"/>
              <a:t>- PRG = 298</a:t>
            </a:r>
          </a:p>
          <a:p>
            <a:endParaRPr lang="fr-FR" sz="2200" dirty="0"/>
          </a:p>
          <a:p>
            <a:r>
              <a:rPr lang="fr-FR" sz="2200" b="1" dirty="0">
                <a:solidFill>
                  <a:schemeClr val="accent6">
                    <a:lumMod val="75000"/>
                  </a:schemeClr>
                </a:solidFill>
              </a:rPr>
              <a:t>Le dioxyde de carbone (CO</a:t>
            </a:r>
            <a:r>
              <a:rPr lang="fr-FR" sz="2200" b="1" baseline="-25000" dirty="0">
                <a:solidFill>
                  <a:schemeClr val="accent6">
                    <a:lumMod val="75000"/>
                  </a:schemeClr>
                </a:solidFill>
              </a:rPr>
              <a:t>2</a:t>
            </a:r>
            <a:r>
              <a:rPr lang="fr-FR" sz="2200" b="1" dirty="0">
                <a:solidFill>
                  <a:schemeClr val="accent6">
                    <a:lumMod val="75000"/>
                  </a:schemeClr>
                </a:solidFill>
              </a:rPr>
              <a:t>)</a:t>
            </a:r>
          </a:p>
          <a:p>
            <a:pPr marL="342900" indent="-342900">
              <a:buFontTx/>
              <a:buChar char="-"/>
            </a:pPr>
            <a:r>
              <a:rPr lang="fr-FR" sz="2200" dirty="0"/>
              <a:t>Issu de la combustion d’énergies fossiles et du stockage/déstockage du carbone </a:t>
            </a:r>
          </a:p>
          <a:p>
            <a:pPr marL="342900" indent="-342900">
              <a:buFontTx/>
              <a:buChar char="-"/>
            </a:pPr>
            <a:r>
              <a:rPr lang="fr-FR" sz="2200" dirty="0"/>
              <a:t>Issu des émissions indirectes des intrants (fabrication + transport)</a:t>
            </a:r>
          </a:p>
          <a:p>
            <a:r>
              <a:rPr lang="fr-FR" sz="2200" dirty="0"/>
              <a:t>- PRG = 1</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14" r="6666" b="4143"/>
          <a:stretch/>
        </p:blipFill>
        <p:spPr bwMode="auto">
          <a:xfrm>
            <a:off x="7104112" y="615715"/>
            <a:ext cx="4680520" cy="590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Appareil digestif d&amp;#39;une chèvre adulte Source : Vodopich and Moore, 2002 |  Download Scientific Diagra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8221" y="831738"/>
            <a:ext cx="2283163" cy="146135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timuler la flore ruminale pour améliorer la santé du rumen - Alliance  Elevage"/>
          <p:cNvPicPr>
            <a:picLocks noChangeAspect="1" noChangeArrowheads="1"/>
          </p:cNvPicPr>
          <p:nvPr/>
        </p:nvPicPr>
        <p:blipFill rotWithShape="1">
          <a:blip r:embed="rId5">
            <a:extLst>
              <a:ext uri="{28A0092B-C50C-407E-A947-70E740481C1C}">
                <a14:useLocalDpi xmlns:a14="http://schemas.microsoft.com/office/drawing/2010/main" val="0"/>
              </a:ext>
            </a:extLst>
          </a:blip>
          <a:srcRect l="16998" r="16423"/>
          <a:stretch/>
        </p:blipFill>
        <p:spPr bwMode="auto">
          <a:xfrm>
            <a:off x="7204061" y="2764158"/>
            <a:ext cx="2016224" cy="152893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BC207FC9-8E01-8148-0016-7633E9D082D3}"/>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1615079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839416" y="161355"/>
            <a:ext cx="8928992" cy="90872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800" b="1" cap="small">
                <a:latin typeface="Verdana" panose="020B0604030504040204" pitchFamily="34" charset="0"/>
                <a:ea typeface="Verdana" panose="020B0604030504040204" pitchFamily="34" charset="0"/>
                <a:cs typeface="+mj-cs"/>
              </a:defRPr>
            </a:lvl1pPr>
          </a:lstStyle>
          <a:p>
            <a:r>
              <a:rPr lang="fr-FR" sz="3000" dirty="0"/>
              <a:t>Des émissions à géométrie variable…</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32" y="1160747"/>
            <a:ext cx="9289032" cy="5216287"/>
          </a:xfrm>
          <a:prstGeom prst="rect">
            <a:avLst/>
          </a:prstGeom>
        </p:spPr>
      </p:pic>
      <p:pic>
        <p:nvPicPr>
          <p:cNvPr id="2" name="Image 1">
            <a:extLst>
              <a:ext uri="{FF2B5EF4-FFF2-40B4-BE49-F238E27FC236}">
                <a16:creationId xmlns:a16="http://schemas.microsoft.com/office/drawing/2014/main" id="{8EE7E408-81A5-BDF7-B558-172391989FAD}"/>
              </a:ext>
            </a:extLst>
          </p:cNvPr>
          <p:cNvPicPr>
            <a:picLocks noChangeAspect="1"/>
          </p:cNvPicPr>
          <p:nvPr/>
        </p:nvPicPr>
        <p:blipFill>
          <a:blip r:embed="rId4"/>
          <a:stretch>
            <a:fillRect/>
          </a:stretch>
        </p:blipFill>
        <p:spPr>
          <a:xfrm>
            <a:off x="263352" y="444116"/>
            <a:ext cx="405116" cy="343198"/>
          </a:xfrm>
          <a:prstGeom prst="rect">
            <a:avLst/>
          </a:prstGeom>
        </p:spPr>
      </p:pic>
    </p:spTree>
    <p:extLst>
      <p:ext uri="{BB962C8B-B14F-4D97-AF65-F5344CB8AC3E}">
        <p14:creationId xmlns:p14="http://schemas.microsoft.com/office/powerpoint/2010/main" val="1905780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02293" y="86675"/>
            <a:ext cx="6840760" cy="693084"/>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000" b="1" cap="small" dirty="0">
                <a:latin typeface="Verdana" panose="020B0604030504040204" pitchFamily="34" charset="0"/>
                <a:ea typeface="Verdana" panose="020B0604030504040204" pitchFamily="34" charset="0"/>
              </a:rPr>
              <a:t>Les postes d’émissions de CH</a:t>
            </a:r>
            <a:r>
              <a:rPr lang="fr-FR" sz="3000" b="1" cap="small" baseline="-25000" dirty="0">
                <a:latin typeface="Verdana" panose="020B0604030504040204" pitchFamily="34" charset="0"/>
                <a:ea typeface="Verdana" panose="020B0604030504040204" pitchFamily="34" charset="0"/>
              </a:rPr>
              <a:t>4</a:t>
            </a:r>
          </a:p>
        </p:txBody>
      </p:sp>
      <p:sp>
        <p:nvSpPr>
          <p:cNvPr id="5" name="ZoneTexte 48"/>
          <p:cNvSpPr txBox="1">
            <a:spLocks noChangeArrowheads="1"/>
          </p:cNvSpPr>
          <p:nvPr/>
        </p:nvSpPr>
        <p:spPr bwMode="auto">
          <a:xfrm>
            <a:off x="839416" y="842172"/>
            <a:ext cx="9721080" cy="693084"/>
          </a:xfrm>
          <a:prstGeom prst="rect">
            <a:avLst/>
          </a:prstGeom>
          <a:solidFill>
            <a:srgbClr val="0076B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dirty="0">
                <a:solidFill>
                  <a:prstClr val="white"/>
                </a:solidFill>
              </a:rPr>
              <a:t>4 postes = </a:t>
            </a:r>
            <a:r>
              <a:rPr lang="fr-FR" sz="2400" dirty="0">
                <a:solidFill>
                  <a:srgbClr val="FFC000"/>
                </a:solidFill>
              </a:rPr>
              <a:t>animaux</a:t>
            </a:r>
            <a:r>
              <a:rPr lang="fr-FR" sz="2400" dirty="0">
                <a:solidFill>
                  <a:prstClr val="white"/>
                </a:solidFill>
              </a:rPr>
              <a:t> (fermentation entérique) /déjections au </a:t>
            </a:r>
            <a:r>
              <a:rPr lang="fr-FR" sz="2400" dirty="0">
                <a:solidFill>
                  <a:srgbClr val="FFC000"/>
                </a:solidFill>
              </a:rPr>
              <a:t>bâtiment</a:t>
            </a:r>
            <a:r>
              <a:rPr lang="fr-FR" sz="2400" dirty="0">
                <a:solidFill>
                  <a:prstClr val="white"/>
                </a:solidFill>
              </a:rPr>
              <a:t> / au </a:t>
            </a:r>
            <a:r>
              <a:rPr lang="fr-FR" sz="2400" dirty="0">
                <a:solidFill>
                  <a:srgbClr val="FFC000"/>
                </a:solidFill>
              </a:rPr>
              <a:t>stockage</a:t>
            </a:r>
            <a:r>
              <a:rPr lang="fr-FR" sz="2400" dirty="0">
                <a:solidFill>
                  <a:prstClr val="white"/>
                </a:solidFill>
              </a:rPr>
              <a:t> / au </a:t>
            </a:r>
            <a:r>
              <a:rPr lang="fr-FR" sz="2400" dirty="0">
                <a:solidFill>
                  <a:srgbClr val="FFC000"/>
                </a:solidFill>
              </a:rPr>
              <a:t>pâturage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871"/>
          <a:stretch/>
        </p:blipFill>
        <p:spPr bwMode="auto">
          <a:xfrm>
            <a:off x="407368" y="1597670"/>
            <a:ext cx="11161240" cy="490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à coins arrondis 6"/>
          <p:cNvSpPr/>
          <p:nvPr/>
        </p:nvSpPr>
        <p:spPr>
          <a:xfrm>
            <a:off x="1127448" y="4293096"/>
            <a:ext cx="1080120"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85 %</a:t>
            </a:r>
          </a:p>
        </p:txBody>
      </p:sp>
      <p:sp>
        <p:nvSpPr>
          <p:cNvPr id="9" name="Rectangle à coins arrondis 8"/>
          <p:cNvSpPr/>
          <p:nvPr/>
        </p:nvSpPr>
        <p:spPr>
          <a:xfrm>
            <a:off x="8760296" y="6093296"/>
            <a:ext cx="1080120"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15 %</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696" y="1769901"/>
            <a:ext cx="4183357" cy="2868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Image 2">
            <a:extLst>
              <a:ext uri="{FF2B5EF4-FFF2-40B4-BE49-F238E27FC236}">
                <a16:creationId xmlns:a16="http://schemas.microsoft.com/office/drawing/2014/main" id="{C74F7572-8E5C-AEE7-F5EF-82D5BBC86C51}"/>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719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1"/>
          <p:cNvSpPr txBox="1">
            <a:spLocks/>
          </p:cNvSpPr>
          <p:nvPr/>
        </p:nvSpPr>
        <p:spPr>
          <a:xfrm>
            <a:off x="622099" y="94158"/>
            <a:ext cx="6840760" cy="699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base">
              <a:spcAft>
                <a:spcPct val="0"/>
              </a:spcAft>
            </a:pPr>
            <a:r>
              <a:rPr lang="fr-FR" sz="2400" b="1" kern="0" dirty="0">
                <a:latin typeface="Verdana" panose="020B0604030504040204" pitchFamily="34" charset="0"/>
                <a:ea typeface="Verdana" panose="020B0604030504040204" pitchFamily="34" charset="0"/>
              </a:rPr>
              <a:t>Les postes d’émissions de CH</a:t>
            </a:r>
            <a:r>
              <a:rPr lang="fr-FR" sz="2400" b="1" kern="0" baseline="-25000" dirty="0">
                <a:latin typeface="Verdana" panose="020B0604030504040204" pitchFamily="34" charset="0"/>
                <a:ea typeface="Verdana" panose="020B0604030504040204" pitchFamily="34" charset="0"/>
              </a:rPr>
              <a:t>4</a:t>
            </a:r>
          </a:p>
        </p:txBody>
      </p:sp>
      <p:sp>
        <p:nvSpPr>
          <p:cNvPr id="5" name="ZoneTexte 4"/>
          <p:cNvSpPr txBox="1"/>
          <p:nvPr/>
        </p:nvSpPr>
        <p:spPr>
          <a:xfrm>
            <a:off x="622098" y="1068963"/>
            <a:ext cx="11306549" cy="4708981"/>
          </a:xfrm>
          <a:prstGeom prst="rect">
            <a:avLst/>
          </a:prstGeom>
          <a:noFill/>
        </p:spPr>
        <p:txBody>
          <a:bodyPr wrap="square" rtlCol="0">
            <a:spAutoFit/>
          </a:bodyPr>
          <a:lstStyle/>
          <a:p>
            <a:pPr algn="just"/>
            <a:r>
              <a:rPr lang="fr-FR" sz="2000" b="1" dirty="0"/>
              <a:t>La gestion du troupeau (85 %)</a:t>
            </a:r>
          </a:p>
          <a:p>
            <a:pPr lvl="1" algn="just"/>
            <a:r>
              <a:rPr lang="fr-FR" sz="2000" dirty="0"/>
              <a:t>- CH</a:t>
            </a:r>
            <a:r>
              <a:rPr lang="fr-FR" sz="2000" baseline="-25000" dirty="0"/>
              <a:t>4</a:t>
            </a:r>
            <a:r>
              <a:rPr lang="fr-FR" sz="2000" dirty="0"/>
              <a:t> issu de la dégradation anaérobie de la MO dans le rumen / dans les déjections</a:t>
            </a:r>
          </a:p>
          <a:p>
            <a:pPr lvl="1" algn="just"/>
            <a:r>
              <a:rPr lang="fr-FR" sz="2000" dirty="0"/>
              <a:t>- Fermentation entérique : calcul basé sur la matière organique digestible de la ration, en fonction du taux MS et des concentrés – Les aliments fibreux augmentent la production de méthane. </a:t>
            </a:r>
          </a:p>
          <a:p>
            <a:pPr lvl="1" algn="just"/>
            <a:r>
              <a:rPr lang="fr-FR" sz="2000" dirty="0"/>
              <a:t>- Facteurs de variation : stade physiologique et poids des animaux, quantité de MS ingérée, digestibilité des aliments</a:t>
            </a:r>
          </a:p>
          <a:p>
            <a:pPr lvl="1" algn="just"/>
            <a:endParaRPr lang="fr-FR" sz="2000" dirty="0"/>
          </a:p>
          <a:p>
            <a:pPr algn="just"/>
            <a:r>
              <a:rPr lang="fr-FR" sz="2000" b="1" dirty="0"/>
              <a:t>La gestion des effluents (15 %)</a:t>
            </a:r>
          </a:p>
          <a:p>
            <a:pPr lvl="1" algn="just"/>
            <a:r>
              <a:rPr lang="fr-FR" sz="2000" dirty="0"/>
              <a:t>- Calcul d’émissions sur la fermentation des déjections : matière azotée non digestible, potentiel méthanogène des déjections, bâtiment (type, durée stabulation…), stockage et durée de pâturage</a:t>
            </a:r>
          </a:p>
          <a:p>
            <a:pPr lvl="1" algn="just"/>
            <a:r>
              <a:rPr lang="fr-FR" sz="2000" dirty="0"/>
              <a:t>- Production de CH</a:t>
            </a:r>
            <a:r>
              <a:rPr lang="fr-FR" sz="2000" baseline="-25000" dirty="0"/>
              <a:t>4</a:t>
            </a:r>
            <a:r>
              <a:rPr lang="fr-FR" sz="2000" dirty="0"/>
              <a:t> si les déjections sont en milieu anaérobie </a:t>
            </a:r>
          </a:p>
          <a:p>
            <a:pPr lvl="1" algn="just"/>
            <a:r>
              <a:rPr lang="fr-FR" sz="2000" dirty="0"/>
              <a:t>- Émissions fonction du type de bâtiment et du temps passé =&gt; une aire paillée produira plus de méthane qu’une aire raclée ou caillebotis</a:t>
            </a:r>
          </a:p>
          <a:p>
            <a:pPr lvl="1" algn="just"/>
            <a:r>
              <a:rPr lang="fr-FR" sz="2000" dirty="0"/>
              <a:t>- Fonction du temps de stockage et type d’effluents : fumier &gt; lisier</a:t>
            </a:r>
          </a:p>
          <a:p>
            <a:pPr lvl="1" algn="just"/>
            <a:r>
              <a:rPr lang="fr-FR" sz="2000" dirty="0"/>
              <a:t>- Pâturage : peu d’émissions car contact à l’oxygène</a:t>
            </a:r>
          </a:p>
        </p:txBody>
      </p:sp>
      <p:pic>
        <p:nvPicPr>
          <p:cNvPr id="2" name="Image 1">
            <a:extLst>
              <a:ext uri="{FF2B5EF4-FFF2-40B4-BE49-F238E27FC236}">
                <a16:creationId xmlns:a16="http://schemas.microsoft.com/office/drawing/2014/main" id="{4019DC7C-2AB5-4CF7-86F0-E4F09BC1CCAF}"/>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562949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651135" y="134487"/>
            <a:ext cx="7391058" cy="580292"/>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000" b="1" cap="small">
                <a:latin typeface="Verdana" panose="020B0604030504040204" pitchFamily="34" charset="0"/>
                <a:ea typeface="Verdana" panose="020B0604030504040204" pitchFamily="34" charset="0"/>
                <a:cs typeface="+mj-cs"/>
              </a:defRPr>
            </a:lvl1pPr>
          </a:lstStyle>
          <a:p>
            <a:r>
              <a:rPr lang="fr-FR" dirty="0"/>
              <a:t>Les postes d’émissions de N</a:t>
            </a:r>
            <a:r>
              <a:rPr lang="fr-FR" baseline="-25000" dirty="0"/>
              <a:t>2</a:t>
            </a:r>
            <a:r>
              <a:rPr lang="fr-FR" dirty="0"/>
              <a:t>O</a:t>
            </a:r>
          </a:p>
        </p:txBody>
      </p:sp>
      <p:pic>
        <p:nvPicPr>
          <p:cNvPr id="5" name="Image 4"/>
          <p:cNvPicPr>
            <a:picLocks noChangeAspect="1"/>
          </p:cNvPicPr>
          <p:nvPr/>
        </p:nvPicPr>
        <p:blipFill>
          <a:blip r:embed="rId3"/>
          <a:stretch>
            <a:fillRect/>
          </a:stretch>
        </p:blipFill>
        <p:spPr>
          <a:xfrm>
            <a:off x="4204026" y="2513891"/>
            <a:ext cx="1702307" cy="751470"/>
          </a:xfrm>
          <a:prstGeom prst="rect">
            <a:avLst/>
          </a:prstGeom>
        </p:spPr>
      </p:pic>
      <p:pic>
        <p:nvPicPr>
          <p:cNvPr id="9" name="Imag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13844" y="2272216"/>
            <a:ext cx="1114160" cy="993146"/>
          </a:xfrm>
          <a:prstGeom prst="rect">
            <a:avLst/>
          </a:prstGeom>
        </p:spPr>
      </p:pic>
      <p:pic>
        <p:nvPicPr>
          <p:cNvPr id="10" name="Imag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68327" y="2176289"/>
            <a:ext cx="1518087" cy="1019477"/>
          </a:xfrm>
          <a:prstGeom prst="rect">
            <a:avLst/>
          </a:prstGeom>
        </p:spPr>
      </p:pic>
      <p:pic>
        <p:nvPicPr>
          <p:cNvPr id="15" name="Image 14"/>
          <p:cNvPicPr>
            <a:picLocks noChangeAspect="1"/>
          </p:cNvPicPr>
          <p:nvPr/>
        </p:nvPicPr>
        <p:blipFill rotWithShape="1">
          <a:blip r:embed="rId6" cstate="email">
            <a:extLst>
              <a:ext uri="{28A0092B-C50C-407E-A947-70E740481C1C}">
                <a14:useLocalDpi xmlns:a14="http://schemas.microsoft.com/office/drawing/2010/main"/>
              </a:ext>
            </a:extLst>
          </a:blip>
          <a:srcRect l="-1" r="-5188"/>
          <a:stretch/>
        </p:blipFill>
        <p:spPr>
          <a:xfrm>
            <a:off x="3358499" y="1802081"/>
            <a:ext cx="498516" cy="498516"/>
          </a:xfrm>
          <a:prstGeom prst="rect">
            <a:avLst/>
          </a:prstGeom>
        </p:spPr>
      </p:pic>
      <p:pic>
        <p:nvPicPr>
          <p:cNvPr id="17" name="Image 16"/>
          <p:cNvPicPr>
            <a:picLocks noChangeAspect="1"/>
          </p:cNvPicPr>
          <p:nvPr/>
        </p:nvPicPr>
        <p:blipFill rotWithShape="1">
          <a:blip r:embed="rId6" cstate="email">
            <a:extLst>
              <a:ext uri="{28A0092B-C50C-407E-A947-70E740481C1C}">
                <a14:useLocalDpi xmlns:a14="http://schemas.microsoft.com/office/drawing/2010/main"/>
              </a:ext>
            </a:extLst>
          </a:blip>
          <a:srcRect l="-1" r="-5188"/>
          <a:stretch/>
        </p:blipFill>
        <p:spPr>
          <a:xfrm>
            <a:off x="4805919" y="2051339"/>
            <a:ext cx="498516" cy="498516"/>
          </a:xfrm>
          <a:prstGeom prst="rect">
            <a:avLst/>
          </a:prstGeom>
        </p:spPr>
      </p:pic>
      <p:cxnSp>
        <p:nvCxnSpPr>
          <p:cNvPr id="18" name="Connecteur droit avec flèche 17"/>
          <p:cNvCxnSpPr/>
          <p:nvPr/>
        </p:nvCxnSpPr>
        <p:spPr bwMode="auto">
          <a:xfrm>
            <a:off x="3703120" y="2930483"/>
            <a:ext cx="598220"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0" name="Connecteur droit avec flèche 19"/>
          <p:cNvCxnSpPr/>
          <p:nvPr/>
        </p:nvCxnSpPr>
        <p:spPr bwMode="auto">
          <a:xfrm>
            <a:off x="5906333" y="2930483"/>
            <a:ext cx="775091"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6" name="Connecteur droit avec flèche 25"/>
          <p:cNvCxnSpPr/>
          <p:nvPr/>
        </p:nvCxnSpPr>
        <p:spPr bwMode="auto">
          <a:xfrm>
            <a:off x="7969430" y="3123322"/>
            <a:ext cx="519452" cy="65464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29" name="Image 28"/>
          <p:cNvPicPr>
            <a:picLocks noChangeAspect="1"/>
          </p:cNvPicPr>
          <p:nvPr/>
        </p:nvPicPr>
        <p:blipFill rotWithShape="1">
          <a:blip r:embed="rId7" cstate="email">
            <a:extLst>
              <a:ext uri="{28A0092B-C50C-407E-A947-70E740481C1C}">
                <a14:useLocalDpi xmlns:a14="http://schemas.microsoft.com/office/drawing/2010/main"/>
              </a:ext>
            </a:extLst>
          </a:blip>
          <a:srcRect b="-388"/>
          <a:stretch/>
        </p:blipFill>
        <p:spPr>
          <a:xfrm>
            <a:off x="6905362" y="3777962"/>
            <a:ext cx="2562776" cy="1470150"/>
          </a:xfrm>
          <a:prstGeom prst="rect">
            <a:avLst/>
          </a:prstGeom>
        </p:spPr>
      </p:pic>
      <p:sp>
        <p:nvSpPr>
          <p:cNvPr id="30" name="Rectangle 29"/>
          <p:cNvSpPr/>
          <p:nvPr/>
        </p:nvSpPr>
        <p:spPr bwMode="auto">
          <a:xfrm>
            <a:off x="6771163" y="3755575"/>
            <a:ext cx="1271030"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pic>
        <p:nvPicPr>
          <p:cNvPr id="32" name="Image 3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26876" y="3767160"/>
            <a:ext cx="2291050" cy="1430656"/>
          </a:xfrm>
          <a:prstGeom prst="rect">
            <a:avLst/>
          </a:prstGeom>
        </p:spPr>
      </p:pic>
      <p:sp>
        <p:nvSpPr>
          <p:cNvPr id="33" name="Rectangle 32"/>
          <p:cNvSpPr/>
          <p:nvPr/>
        </p:nvSpPr>
        <p:spPr bwMode="auto">
          <a:xfrm>
            <a:off x="5547634" y="3655218"/>
            <a:ext cx="359125"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34" name="Rectangle 33"/>
          <p:cNvSpPr/>
          <p:nvPr/>
        </p:nvSpPr>
        <p:spPr bwMode="auto">
          <a:xfrm>
            <a:off x="3905505" y="4840592"/>
            <a:ext cx="1314403"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35" name="Rectangle 34"/>
          <p:cNvSpPr/>
          <p:nvPr/>
        </p:nvSpPr>
        <p:spPr bwMode="auto">
          <a:xfrm>
            <a:off x="5010304" y="5136225"/>
            <a:ext cx="1190410"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31" name="Rectangle 30"/>
          <p:cNvSpPr/>
          <p:nvPr/>
        </p:nvSpPr>
        <p:spPr bwMode="auto">
          <a:xfrm>
            <a:off x="6490516" y="4833265"/>
            <a:ext cx="1050263"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pic>
        <p:nvPicPr>
          <p:cNvPr id="36" name="Image 3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580406" y="3806829"/>
            <a:ext cx="2252581" cy="1338111"/>
          </a:xfrm>
          <a:prstGeom prst="rect">
            <a:avLst/>
          </a:prstGeom>
        </p:spPr>
      </p:pic>
      <p:sp>
        <p:nvSpPr>
          <p:cNvPr id="37" name="Rectangle 36"/>
          <p:cNvSpPr/>
          <p:nvPr/>
        </p:nvSpPr>
        <p:spPr bwMode="auto">
          <a:xfrm>
            <a:off x="4301342" y="4856347"/>
            <a:ext cx="1050263"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38" name="Rectangle 37"/>
          <p:cNvSpPr/>
          <p:nvPr/>
        </p:nvSpPr>
        <p:spPr bwMode="auto">
          <a:xfrm>
            <a:off x="2846049" y="3806828"/>
            <a:ext cx="406472"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40" name="Rectangle 39"/>
          <p:cNvSpPr/>
          <p:nvPr/>
        </p:nvSpPr>
        <p:spPr bwMode="auto">
          <a:xfrm>
            <a:off x="4726878" y="3738756"/>
            <a:ext cx="852155"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cxnSp>
        <p:nvCxnSpPr>
          <p:cNvPr id="25" name="Connecteur droit avec flèche 24"/>
          <p:cNvCxnSpPr/>
          <p:nvPr/>
        </p:nvCxnSpPr>
        <p:spPr bwMode="auto">
          <a:xfrm flipH="1">
            <a:off x="4689999" y="3123321"/>
            <a:ext cx="2008400" cy="780382"/>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41" name="Rectangle 40"/>
          <p:cNvSpPr/>
          <p:nvPr/>
        </p:nvSpPr>
        <p:spPr bwMode="auto">
          <a:xfrm>
            <a:off x="4539608" y="3961228"/>
            <a:ext cx="775091" cy="27856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cxnSp>
        <p:nvCxnSpPr>
          <p:cNvPr id="42" name="Connecteur droit avec flèche 41"/>
          <p:cNvCxnSpPr/>
          <p:nvPr/>
        </p:nvCxnSpPr>
        <p:spPr bwMode="auto">
          <a:xfrm>
            <a:off x="4499933" y="4856346"/>
            <a:ext cx="775091"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43" name="Connecteur droit avec flèche 42"/>
          <p:cNvCxnSpPr/>
          <p:nvPr/>
        </p:nvCxnSpPr>
        <p:spPr bwMode="auto">
          <a:xfrm flipH="1" flipV="1">
            <a:off x="6681421" y="4811118"/>
            <a:ext cx="820184" cy="12549"/>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45" name="ZoneTexte 44"/>
          <p:cNvSpPr txBox="1"/>
          <p:nvPr/>
        </p:nvSpPr>
        <p:spPr>
          <a:xfrm>
            <a:off x="6701215" y="4928327"/>
            <a:ext cx="2108456" cy="241476"/>
          </a:xfrm>
          <a:prstGeom prst="rect">
            <a:avLst/>
          </a:prstGeom>
          <a:noFill/>
        </p:spPr>
        <p:txBody>
          <a:bodyPr wrap="square" rtlCol="0">
            <a:spAutoFit/>
          </a:bodyPr>
          <a:lstStyle/>
          <a:p>
            <a:r>
              <a:rPr lang="fr-FR" sz="969" dirty="0">
                <a:solidFill>
                  <a:srgbClr val="4472C4">
                    <a:lumMod val="50000"/>
                  </a:srgbClr>
                </a:solidFill>
                <a:latin typeface="Calibri" panose="020F0502020204030204"/>
              </a:rPr>
              <a:t>Lessivage N</a:t>
            </a:r>
          </a:p>
        </p:txBody>
      </p:sp>
      <p:sp>
        <p:nvSpPr>
          <p:cNvPr id="46" name="ZoneTexte 45"/>
          <p:cNvSpPr txBox="1"/>
          <p:nvPr/>
        </p:nvSpPr>
        <p:spPr>
          <a:xfrm>
            <a:off x="4455150" y="5001083"/>
            <a:ext cx="2108456" cy="241476"/>
          </a:xfrm>
          <a:prstGeom prst="rect">
            <a:avLst/>
          </a:prstGeom>
          <a:noFill/>
        </p:spPr>
        <p:txBody>
          <a:bodyPr wrap="square" rtlCol="0">
            <a:spAutoFit/>
          </a:bodyPr>
          <a:lstStyle/>
          <a:p>
            <a:r>
              <a:rPr lang="fr-FR" sz="969" dirty="0">
                <a:solidFill>
                  <a:srgbClr val="4472C4">
                    <a:lumMod val="50000"/>
                  </a:srgbClr>
                </a:solidFill>
                <a:latin typeface="Calibri" panose="020F0502020204030204"/>
              </a:rPr>
              <a:t>Lessivage N</a:t>
            </a:r>
          </a:p>
        </p:txBody>
      </p:sp>
      <p:sp>
        <p:nvSpPr>
          <p:cNvPr id="47" name="ZoneTexte 46"/>
          <p:cNvSpPr txBox="1"/>
          <p:nvPr/>
        </p:nvSpPr>
        <p:spPr>
          <a:xfrm>
            <a:off x="5673287" y="3750815"/>
            <a:ext cx="2108456" cy="241476"/>
          </a:xfrm>
          <a:prstGeom prst="rect">
            <a:avLst/>
          </a:prstGeom>
          <a:noFill/>
        </p:spPr>
        <p:txBody>
          <a:bodyPr wrap="square" rtlCol="0">
            <a:spAutoFit/>
          </a:bodyPr>
          <a:lstStyle/>
          <a:p>
            <a:r>
              <a:rPr lang="fr-FR" sz="969" dirty="0">
                <a:solidFill>
                  <a:srgbClr val="4472C4">
                    <a:lumMod val="50000"/>
                  </a:srgbClr>
                </a:solidFill>
                <a:latin typeface="Calibri" panose="020F0502020204030204"/>
              </a:rPr>
              <a:t>Dépôts NH</a:t>
            </a:r>
            <a:r>
              <a:rPr lang="fr-FR" sz="969" baseline="-25000" dirty="0">
                <a:solidFill>
                  <a:srgbClr val="4472C4">
                    <a:lumMod val="50000"/>
                  </a:srgbClr>
                </a:solidFill>
                <a:latin typeface="Calibri" panose="020F0502020204030204"/>
              </a:rPr>
              <a:t>3</a:t>
            </a:r>
          </a:p>
        </p:txBody>
      </p:sp>
      <p:cxnSp>
        <p:nvCxnSpPr>
          <p:cNvPr id="49" name="Connecteur en angle 48"/>
          <p:cNvCxnSpPr/>
          <p:nvPr/>
        </p:nvCxnSpPr>
        <p:spPr bwMode="auto">
          <a:xfrm rot="16200000" flipH="1">
            <a:off x="5520718" y="3724252"/>
            <a:ext cx="771104" cy="465962"/>
          </a:xfrm>
          <a:prstGeom prst="bentConnector3">
            <a:avLst/>
          </a:prstGeom>
          <a:solidFill>
            <a:schemeClr val="accent1"/>
          </a:solidFill>
          <a:ln w="3175" cap="flat" cmpd="sng" algn="ctr">
            <a:solidFill>
              <a:schemeClr val="tx1"/>
            </a:solidFill>
            <a:prstDash val="solid"/>
            <a:round/>
            <a:headEnd type="none"/>
            <a:tailEnd type="triangle"/>
          </a:ln>
          <a:effectLst/>
        </p:spPr>
      </p:cxnSp>
      <p:sp>
        <p:nvSpPr>
          <p:cNvPr id="39" name="ZoneTexte 48"/>
          <p:cNvSpPr txBox="1">
            <a:spLocks noChangeArrowheads="1"/>
          </p:cNvSpPr>
          <p:nvPr/>
        </p:nvSpPr>
        <p:spPr bwMode="auto">
          <a:xfrm>
            <a:off x="0" y="5836719"/>
            <a:ext cx="12192000" cy="1028618"/>
          </a:xfrm>
          <a:prstGeom prst="rect">
            <a:avLst/>
          </a:prstGeom>
          <a:solidFill>
            <a:srgbClr val="0076B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400" dirty="0">
                <a:solidFill>
                  <a:prstClr val="white"/>
                </a:solidFill>
              </a:rPr>
              <a:t>5 postes = </a:t>
            </a:r>
            <a:r>
              <a:rPr lang="fr-FR" sz="2400" dirty="0">
                <a:solidFill>
                  <a:srgbClr val="FFC000"/>
                </a:solidFill>
              </a:rPr>
              <a:t>bâtiment</a:t>
            </a:r>
            <a:r>
              <a:rPr lang="fr-FR" sz="2400" dirty="0">
                <a:solidFill>
                  <a:prstClr val="white"/>
                </a:solidFill>
              </a:rPr>
              <a:t> / </a:t>
            </a:r>
            <a:r>
              <a:rPr lang="fr-FR" sz="2400" dirty="0">
                <a:solidFill>
                  <a:srgbClr val="FFC000"/>
                </a:solidFill>
              </a:rPr>
              <a:t>stockage</a:t>
            </a:r>
            <a:r>
              <a:rPr lang="fr-FR" sz="2400" dirty="0">
                <a:solidFill>
                  <a:prstClr val="white"/>
                </a:solidFill>
              </a:rPr>
              <a:t> / </a:t>
            </a:r>
            <a:r>
              <a:rPr lang="fr-FR" sz="2400" dirty="0">
                <a:solidFill>
                  <a:srgbClr val="FFC000"/>
                </a:solidFill>
              </a:rPr>
              <a:t>pâturage</a:t>
            </a:r>
            <a:r>
              <a:rPr lang="fr-FR" sz="2400" dirty="0">
                <a:solidFill>
                  <a:prstClr val="white"/>
                </a:solidFill>
              </a:rPr>
              <a:t> / </a:t>
            </a:r>
            <a:r>
              <a:rPr lang="fr-FR" sz="2400" dirty="0">
                <a:solidFill>
                  <a:srgbClr val="FFC000"/>
                </a:solidFill>
              </a:rPr>
              <a:t>fertilisation</a:t>
            </a:r>
            <a:r>
              <a:rPr lang="fr-FR" sz="2400" dirty="0">
                <a:solidFill>
                  <a:prstClr val="white"/>
                </a:solidFill>
              </a:rPr>
              <a:t>/ </a:t>
            </a:r>
            <a:r>
              <a:rPr lang="fr-FR" sz="2400" dirty="0">
                <a:solidFill>
                  <a:srgbClr val="FFC000"/>
                </a:solidFill>
              </a:rPr>
              <a:t>sol</a:t>
            </a:r>
            <a:r>
              <a:rPr lang="fr-FR" sz="2400" dirty="0">
                <a:solidFill>
                  <a:prstClr val="white"/>
                </a:solidFill>
              </a:rPr>
              <a:t> </a:t>
            </a:r>
            <a:r>
              <a:rPr lang="fr-FR" sz="2000" b="0" dirty="0">
                <a:solidFill>
                  <a:prstClr val="white"/>
                </a:solidFill>
              </a:rPr>
              <a:t>(retournement des prairies, enfouissement des résidus de culture, lessivage de l’azote et retombée de l’ammoniac)</a:t>
            </a:r>
          </a:p>
        </p:txBody>
      </p:sp>
      <p:sp>
        <p:nvSpPr>
          <p:cNvPr id="44" name="Rectangle à coins arrondis 43"/>
          <p:cNvSpPr/>
          <p:nvPr/>
        </p:nvSpPr>
        <p:spPr>
          <a:xfrm>
            <a:off x="2671199" y="1802082"/>
            <a:ext cx="6775805" cy="3417380"/>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350">
              <a:solidFill>
                <a:prstClr val="black"/>
              </a:solidFill>
            </a:endParaRPr>
          </a:p>
        </p:txBody>
      </p:sp>
      <p:pic>
        <p:nvPicPr>
          <p:cNvPr id="48" name="Image 47"/>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8681396" y="892519"/>
            <a:ext cx="729305" cy="858452"/>
          </a:xfrm>
          <a:prstGeom prst="rect">
            <a:avLst/>
          </a:prstGeom>
        </p:spPr>
      </p:pic>
      <p:sp>
        <p:nvSpPr>
          <p:cNvPr id="51" name="Flèche vers le bas 50"/>
          <p:cNvSpPr/>
          <p:nvPr/>
        </p:nvSpPr>
        <p:spPr bwMode="auto">
          <a:xfrm rot="1965023">
            <a:off x="8278149" y="1713348"/>
            <a:ext cx="467889" cy="372861"/>
          </a:xfrm>
          <a:prstGeom prst="downArrow">
            <a:avLst>
              <a:gd name="adj1" fmla="val 50000"/>
              <a:gd name="adj2" fmla="val 51428"/>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latin typeface="Verdana" pitchFamily="34" charset="0"/>
            </a:endParaRPr>
          </a:p>
        </p:txBody>
      </p:sp>
      <p:sp>
        <p:nvSpPr>
          <p:cNvPr id="2" name="Ellipse 1"/>
          <p:cNvSpPr/>
          <p:nvPr/>
        </p:nvSpPr>
        <p:spPr>
          <a:xfrm>
            <a:off x="2573423" y="3332837"/>
            <a:ext cx="930289" cy="82455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40 %</a:t>
            </a:r>
          </a:p>
        </p:txBody>
      </p:sp>
      <p:sp>
        <p:nvSpPr>
          <p:cNvPr id="52" name="Ellipse 51"/>
          <p:cNvSpPr/>
          <p:nvPr/>
        </p:nvSpPr>
        <p:spPr>
          <a:xfrm>
            <a:off x="8337413" y="2407749"/>
            <a:ext cx="914400" cy="91440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60 %</a:t>
            </a:r>
          </a:p>
        </p:txBody>
      </p:sp>
      <p:pic>
        <p:nvPicPr>
          <p:cNvPr id="5122"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24313" y="768933"/>
            <a:ext cx="1562100"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Mouton, noir, vecteur, silhouette. | CanStock"/>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a:stretch/>
        </p:blipFill>
        <p:spPr bwMode="auto">
          <a:xfrm>
            <a:off x="3195180" y="4272548"/>
            <a:ext cx="454174" cy="35286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79575D5-3D3C-50CA-9354-EC14680B82A5}"/>
              </a:ext>
            </a:extLst>
          </p:cNvPr>
          <p:cNvPicPr>
            <a:picLocks noChangeAspect="1"/>
          </p:cNvPicPr>
          <p:nvPr/>
        </p:nvPicPr>
        <p:blipFill>
          <a:blip r:embed="rId14"/>
          <a:stretch>
            <a:fillRect/>
          </a:stretch>
        </p:blipFill>
        <p:spPr>
          <a:xfrm>
            <a:off x="191344" y="272517"/>
            <a:ext cx="405116" cy="343198"/>
          </a:xfrm>
          <a:prstGeom prst="rect">
            <a:avLst/>
          </a:prstGeom>
        </p:spPr>
      </p:pic>
      <p:sp>
        <p:nvSpPr>
          <p:cNvPr id="7" name="ZoneTexte 6">
            <a:extLst>
              <a:ext uri="{FF2B5EF4-FFF2-40B4-BE49-F238E27FC236}">
                <a16:creationId xmlns:a16="http://schemas.microsoft.com/office/drawing/2014/main" id="{82323E47-8522-1123-9CE4-5B65E3D31FD2}"/>
              </a:ext>
            </a:extLst>
          </p:cNvPr>
          <p:cNvSpPr txBox="1"/>
          <p:nvPr/>
        </p:nvSpPr>
        <p:spPr>
          <a:xfrm>
            <a:off x="538238" y="3323257"/>
            <a:ext cx="244893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F79646">
                    <a:lumMod val="75000"/>
                  </a:srgbClr>
                </a:solidFill>
                <a:effectLst/>
                <a:uLnTx/>
                <a:uFillTx/>
                <a:latin typeface="Calibri"/>
                <a:ea typeface="+mn-ea"/>
                <a:cs typeface="+mn-cs"/>
              </a:rPr>
              <a:t>Gestion des  effluents</a:t>
            </a:r>
          </a:p>
        </p:txBody>
      </p:sp>
      <p:sp>
        <p:nvSpPr>
          <p:cNvPr id="8" name="ZoneTexte 7">
            <a:extLst>
              <a:ext uri="{FF2B5EF4-FFF2-40B4-BE49-F238E27FC236}">
                <a16:creationId xmlns:a16="http://schemas.microsoft.com/office/drawing/2014/main" id="{A7D89E74-D18F-1B75-B06D-CCA3E4672087}"/>
              </a:ext>
            </a:extLst>
          </p:cNvPr>
          <p:cNvSpPr txBox="1"/>
          <p:nvPr/>
        </p:nvSpPr>
        <p:spPr>
          <a:xfrm>
            <a:off x="9752093" y="1748299"/>
            <a:ext cx="204936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F79646">
                    <a:lumMod val="75000"/>
                  </a:srgbClr>
                </a:solidFill>
                <a:effectLst/>
                <a:uLnTx/>
                <a:uFillTx/>
                <a:latin typeface="Calibri"/>
                <a:ea typeface="+mn-ea"/>
                <a:cs typeface="+mn-cs"/>
              </a:rPr>
              <a:t>Fertilisation azotée</a:t>
            </a:r>
          </a:p>
        </p:txBody>
      </p:sp>
    </p:spTree>
    <p:extLst>
      <p:ext uri="{BB962C8B-B14F-4D97-AF65-F5344CB8AC3E}">
        <p14:creationId xmlns:p14="http://schemas.microsoft.com/office/powerpoint/2010/main" val="32136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1"/>
          <p:cNvSpPr txBox="1">
            <a:spLocks/>
          </p:cNvSpPr>
          <p:nvPr/>
        </p:nvSpPr>
        <p:spPr>
          <a:xfrm>
            <a:off x="695400" y="168652"/>
            <a:ext cx="6840760" cy="55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base">
              <a:spcAft>
                <a:spcPct val="0"/>
              </a:spcAft>
            </a:pPr>
            <a:r>
              <a:rPr lang="fr-FR" sz="2400" b="1" kern="0" dirty="0">
                <a:latin typeface="Verdana" panose="020B0604030504040204" pitchFamily="34" charset="0"/>
                <a:ea typeface="Verdana" panose="020B0604030504040204" pitchFamily="34" charset="0"/>
              </a:rPr>
              <a:t>Les postes d’émissions de N</a:t>
            </a:r>
            <a:r>
              <a:rPr lang="fr-FR" sz="2400" b="1" kern="0" baseline="-25000" dirty="0">
                <a:latin typeface="Verdana" panose="020B0604030504040204" pitchFamily="34" charset="0"/>
                <a:ea typeface="Verdana" panose="020B0604030504040204" pitchFamily="34" charset="0"/>
              </a:rPr>
              <a:t>2</a:t>
            </a:r>
            <a:r>
              <a:rPr lang="fr-FR" sz="2400" b="1" kern="0" dirty="0">
                <a:latin typeface="Verdana" panose="020B0604030504040204" pitchFamily="34" charset="0"/>
                <a:ea typeface="Verdana" panose="020B0604030504040204" pitchFamily="34" charset="0"/>
              </a:rPr>
              <a:t>O</a:t>
            </a:r>
            <a:endParaRPr lang="fr-FR" sz="2400" b="1" kern="0" baseline="-25000" dirty="0">
              <a:latin typeface="Verdana" panose="020B0604030504040204" pitchFamily="34" charset="0"/>
              <a:ea typeface="Verdana" panose="020B0604030504040204" pitchFamily="34" charset="0"/>
            </a:endParaRPr>
          </a:p>
        </p:txBody>
      </p:sp>
      <p:sp>
        <p:nvSpPr>
          <p:cNvPr id="2" name="ZoneTexte 1"/>
          <p:cNvSpPr txBox="1"/>
          <p:nvPr/>
        </p:nvSpPr>
        <p:spPr>
          <a:xfrm>
            <a:off x="405757" y="1074509"/>
            <a:ext cx="11449272" cy="4708981"/>
          </a:xfrm>
          <a:prstGeom prst="rect">
            <a:avLst/>
          </a:prstGeom>
          <a:noFill/>
        </p:spPr>
        <p:txBody>
          <a:bodyPr wrap="square" rtlCol="0">
            <a:spAutoFit/>
          </a:bodyPr>
          <a:lstStyle/>
          <a:p>
            <a:pPr algn="just"/>
            <a:r>
              <a:rPr lang="fr-FR" sz="2000" b="1" dirty="0"/>
              <a:t>La gestion des effluents (40 %)</a:t>
            </a:r>
          </a:p>
          <a:p>
            <a:pPr marL="628650" lvl="1" indent="-171450" algn="just">
              <a:buFontTx/>
              <a:buChar char="-"/>
            </a:pPr>
            <a:r>
              <a:rPr lang="fr-FR" sz="2000" dirty="0"/>
              <a:t>Calcul d’émissions basé sur la teneur en azote des effluents,  lié à des cycles aérobies et anaérobies (nitrification/dénitrification)</a:t>
            </a:r>
          </a:p>
          <a:p>
            <a:pPr marL="628650" lvl="1" indent="-171450" algn="just">
              <a:buFontTx/>
              <a:buChar char="-"/>
            </a:pPr>
            <a:r>
              <a:rPr lang="fr-FR" sz="2000" dirty="0"/>
              <a:t>Prend en compte l’azote excrété = émissions en bâtiment, émissions liées au stockage/épandage des effluents,  émissions au pâturage (beaucoup plus faibles que le méthane).</a:t>
            </a:r>
          </a:p>
          <a:p>
            <a:pPr marL="628650" lvl="1" indent="-171450" algn="just">
              <a:buFontTx/>
              <a:buChar char="-"/>
            </a:pPr>
            <a:r>
              <a:rPr lang="fr-FR" sz="2000" dirty="0"/>
              <a:t>Bâtiment : fonction du type de bâtiment, temps passé, type de déjection (fumier &gt; lisier), température de la saison</a:t>
            </a:r>
          </a:p>
          <a:p>
            <a:pPr marL="628650" lvl="1" indent="-171450" algn="just">
              <a:buFontTx/>
              <a:buChar char="-"/>
            </a:pPr>
            <a:r>
              <a:rPr lang="fr-FR" sz="2000" dirty="0"/>
              <a:t>Stockage : fonction du type de stockage (couverture de fosse, stockage au champ, fumières…), temps de stockage, type et volume d’effluents, température</a:t>
            </a:r>
          </a:p>
          <a:p>
            <a:pPr marL="628650" lvl="1" indent="-171450" algn="just">
              <a:buFontTx/>
              <a:buChar char="-"/>
            </a:pPr>
            <a:r>
              <a:rPr lang="fr-FR" sz="2000" dirty="0"/>
              <a:t>Épandage : fonction du type d’épandage, délai d’enfouissement/incorporation</a:t>
            </a:r>
          </a:p>
          <a:p>
            <a:pPr marL="628650" lvl="1" indent="-171450" algn="just">
              <a:buFontTx/>
              <a:buChar char="-"/>
            </a:pPr>
            <a:r>
              <a:rPr lang="fr-FR" sz="2000" dirty="0"/>
              <a:t>Pâturage : azote excrété au pâturage, fonction du temps passé</a:t>
            </a:r>
          </a:p>
          <a:p>
            <a:pPr lvl="1" algn="just"/>
            <a:endParaRPr lang="fr-FR" sz="2000" dirty="0"/>
          </a:p>
          <a:p>
            <a:pPr algn="just"/>
            <a:r>
              <a:rPr lang="fr-FR" sz="2000" b="1" dirty="0"/>
              <a:t>La fertilisation azotée (60 %)</a:t>
            </a:r>
          </a:p>
          <a:p>
            <a:pPr lvl="1" algn="just"/>
            <a:r>
              <a:rPr lang="fr-FR" sz="2000" dirty="0"/>
              <a:t>Émissions liées aux quantités d’azote organique et minéral apportées sur les cultures</a:t>
            </a:r>
          </a:p>
          <a:p>
            <a:pPr algn="just"/>
            <a:endParaRPr lang="fr-FR" sz="2000" dirty="0"/>
          </a:p>
        </p:txBody>
      </p:sp>
      <p:pic>
        <p:nvPicPr>
          <p:cNvPr id="3" name="Image 2">
            <a:extLst>
              <a:ext uri="{FF2B5EF4-FFF2-40B4-BE49-F238E27FC236}">
                <a16:creationId xmlns:a16="http://schemas.microsoft.com/office/drawing/2014/main" id="{FE4EEA3B-2BCD-9D55-8064-073B9FE0F7A9}"/>
              </a:ext>
            </a:extLst>
          </p:cNvPr>
          <p:cNvPicPr>
            <a:picLocks noChangeAspect="1"/>
          </p:cNvPicPr>
          <p:nvPr/>
        </p:nvPicPr>
        <p:blipFill>
          <a:blip r:embed="rId2"/>
          <a:stretch>
            <a:fillRect/>
          </a:stretch>
        </p:blipFill>
        <p:spPr>
          <a:xfrm>
            <a:off x="191344" y="272517"/>
            <a:ext cx="405116" cy="343198"/>
          </a:xfrm>
          <a:prstGeom prst="rect">
            <a:avLst/>
          </a:prstGeom>
        </p:spPr>
      </p:pic>
    </p:spTree>
    <p:extLst>
      <p:ext uri="{BB962C8B-B14F-4D97-AF65-F5344CB8AC3E}">
        <p14:creationId xmlns:p14="http://schemas.microsoft.com/office/powerpoint/2010/main" val="767698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767408" y="140365"/>
            <a:ext cx="10369152"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Les émissions de N</a:t>
            </a:r>
            <a:r>
              <a:rPr kumimoji="0" lang="fr-FR" sz="3200" b="1" i="0" u="none" strike="noStrike" kern="1200" cap="small" spc="0" normalizeH="0" baseline="-25000" noProof="0" dirty="0">
                <a:ln>
                  <a:noFill/>
                </a:ln>
                <a:solidFill>
                  <a:prstClr val="black"/>
                </a:solidFill>
                <a:effectLst/>
                <a:uLnTx/>
                <a:uFillTx/>
                <a:latin typeface="Verdana" panose="020B0604030504040204" pitchFamily="34" charset="0"/>
                <a:ea typeface="Verdana" panose="020B0604030504040204" pitchFamily="34" charset="0"/>
                <a:cs typeface="+mj-cs"/>
              </a:rPr>
              <a:t>2</a:t>
            </a: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O : cycle de l’azote</a:t>
            </a:r>
          </a:p>
        </p:txBody>
      </p:sp>
      <p:sp>
        <p:nvSpPr>
          <p:cNvPr id="8" name="ZoneTexte 7"/>
          <p:cNvSpPr txBox="1"/>
          <p:nvPr/>
        </p:nvSpPr>
        <p:spPr>
          <a:xfrm>
            <a:off x="6583565" y="1853244"/>
            <a:ext cx="5218845"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Calibri"/>
                <a:ea typeface="+mn-ea"/>
                <a:cs typeface="+mn-cs"/>
              </a:rPr>
              <a:t>Transformation des produits azotés sur les terres agricoles </a:t>
            </a:r>
            <a:r>
              <a:rPr kumimoji="0" lang="fr-FR" sz="2000" b="1" i="0" u="none" strike="noStrike" kern="1200" cap="none" spc="0" normalizeH="0" baseline="0" noProof="0" dirty="0">
                <a:ln>
                  <a:noFill/>
                </a:ln>
                <a:solidFill>
                  <a:prstClr val="black"/>
                </a:solidFill>
                <a:effectLst/>
                <a:uLnTx/>
                <a:uFillTx/>
                <a:latin typeface="Calibri"/>
                <a:ea typeface="+mn-ea"/>
                <a:cs typeface="+mn-cs"/>
              </a:rPr>
              <a:t>(engrais minéraux de synthèse, fumiers, lisiers, résidus de récolte…)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après l’épandage de matière azotée au sol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indirectes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qui impliquent plusieurs bactéries spécifiques du sol qui dégradent et transforment les substances azotées en nitrates, diazote et protoxyde d’azote (processus de nitrification/dénitrification)</a:t>
            </a:r>
          </a:p>
        </p:txBody>
      </p:sp>
      <p:pic>
        <p:nvPicPr>
          <p:cNvPr id="4098" name="Picture 2" descr="Choix de la forme d&amp;#39;engra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43" y="1895645"/>
            <a:ext cx="5855457" cy="4872919"/>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67408" y="848311"/>
            <a:ext cx="1015312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83 % des émissions de N</a:t>
            </a:r>
            <a:r>
              <a:rPr kumimoji="0" lang="fr-FR" sz="2600" b="1" i="0" u="none" strike="noStrike" kern="1200" cap="none" spc="0" normalizeH="0" baseline="-25000" noProof="0" dirty="0">
                <a:ln>
                  <a:noFill/>
                </a:ln>
                <a:solidFill>
                  <a:srgbClr val="F79646">
                    <a:lumMod val="75000"/>
                  </a:srgbClr>
                </a:solidFill>
                <a:effectLst/>
                <a:uLnTx/>
                <a:uFillTx/>
                <a:latin typeface="Calibri"/>
                <a:ea typeface="+mn-ea"/>
                <a:cs typeface="+mn-cs"/>
              </a:rPr>
              <a:t>2</a:t>
            </a: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O mondiales sont issues de l’agriculture</a:t>
            </a:r>
          </a:p>
        </p:txBody>
      </p:sp>
      <p:sp>
        <p:nvSpPr>
          <p:cNvPr id="10" name="ZoneTexte 9"/>
          <p:cNvSpPr txBox="1"/>
          <p:nvPr/>
        </p:nvSpPr>
        <p:spPr>
          <a:xfrm>
            <a:off x="374931" y="1853244"/>
            <a:ext cx="201622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1" u="sng" strike="noStrike" kern="1200" cap="none" spc="0" normalizeH="0" baseline="0" noProof="0" dirty="0">
                <a:ln>
                  <a:noFill/>
                </a:ln>
                <a:solidFill>
                  <a:srgbClr val="C00000"/>
                </a:solidFill>
                <a:effectLst/>
                <a:uLnTx/>
                <a:uFillTx/>
                <a:latin typeface="Calibri"/>
                <a:ea typeface="+mn-ea"/>
                <a:cs typeface="+mn-cs"/>
              </a:rPr>
              <a:t>Cycle de l’azote</a:t>
            </a:r>
          </a:p>
        </p:txBody>
      </p:sp>
      <p:sp>
        <p:nvSpPr>
          <p:cNvPr id="2" name="Rectangle à coins arrondis 1"/>
          <p:cNvSpPr/>
          <p:nvPr/>
        </p:nvSpPr>
        <p:spPr>
          <a:xfrm rot="16200000">
            <a:off x="5146701" y="3537012"/>
            <a:ext cx="1008112" cy="2160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Calibri"/>
                <a:ea typeface="+mn-ea"/>
                <a:cs typeface="+mn-cs"/>
              </a:rPr>
              <a:t>dénitrification</a:t>
            </a:r>
          </a:p>
        </p:txBody>
      </p:sp>
      <p:sp>
        <p:nvSpPr>
          <p:cNvPr id="3" name="Rectangle à coins arrondis 2"/>
          <p:cNvSpPr/>
          <p:nvPr/>
        </p:nvSpPr>
        <p:spPr>
          <a:xfrm>
            <a:off x="1339921" y="2932648"/>
            <a:ext cx="1214492" cy="28032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volatilisation</a:t>
            </a:r>
          </a:p>
        </p:txBody>
      </p:sp>
      <p:sp>
        <p:nvSpPr>
          <p:cNvPr id="11" name="Rectangle à coins arrondis 10"/>
          <p:cNvSpPr/>
          <p:nvPr/>
        </p:nvSpPr>
        <p:spPr>
          <a:xfrm>
            <a:off x="4271159" y="5849311"/>
            <a:ext cx="1080120"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lixiviation</a:t>
            </a:r>
          </a:p>
        </p:txBody>
      </p:sp>
      <p:sp>
        <p:nvSpPr>
          <p:cNvPr id="12" name="Rectangle à coins arrondis 11"/>
          <p:cNvSpPr/>
          <p:nvPr/>
        </p:nvSpPr>
        <p:spPr>
          <a:xfrm rot="16200000">
            <a:off x="4809386" y="3362973"/>
            <a:ext cx="1396752" cy="335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dénitrification</a:t>
            </a:r>
          </a:p>
        </p:txBody>
      </p:sp>
      <p:sp>
        <p:nvSpPr>
          <p:cNvPr id="13" name="Rectangle à coins arrondis 12"/>
          <p:cNvSpPr/>
          <p:nvPr/>
        </p:nvSpPr>
        <p:spPr>
          <a:xfrm>
            <a:off x="3124229" y="5086647"/>
            <a:ext cx="1296144"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nitrification</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015486" y="3108196"/>
            <a:ext cx="249757" cy="116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5414DCBB-1A36-B85B-0740-2CD77BC3D4F7}"/>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729008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416" y="78351"/>
            <a:ext cx="12563236" cy="745250"/>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Les postes d’émissions de CO</a:t>
            </a:r>
            <a:r>
              <a:rPr lang="fr-FR" sz="3200" b="1" cap="small" baseline="-25000" dirty="0">
                <a:solidFill>
                  <a:prstClr val="black"/>
                </a:solidFill>
                <a:latin typeface="Verdana" panose="020B0604030504040204" pitchFamily="34" charset="0"/>
                <a:ea typeface="Verdana" panose="020B0604030504040204" pitchFamily="34" charset="0"/>
              </a:rPr>
              <a:t>2</a:t>
            </a:r>
          </a:p>
        </p:txBody>
      </p:sp>
      <p:cxnSp>
        <p:nvCxnSpPr>
          <p:cNvPr id="21" name="Connecteur droit avec flèche 20"/>
          <p:cNvCxnSpPr>
            <a:cxnSpLocks/>
          </p:cNvCxnSpPr>
          <p:nvPr/>
        </p:nvCxnSpPr>
        <p:spPr bwMode="auto">
          <a:xfrm>
            <a:off x="5825636" y="2856088"/>
            <a:ext cx="3582732"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61" name="ZoneTexte 60"/>
          <p:cNvSpPr txBox="1"/>
          <p:nvPr/>
        </p:nvSpPr>
        <p:spPr>
          <a:xfrm>
            <a:off x="8102639" y="1562638"/>
            <a:ext cx="309128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Paillage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Robot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Racleur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Salle de traite</a:t>
            </a:r>
          </a:p>
        </p:txBody>
      </p:sp>
      <p:sp>
        <p:nvSpPr>
          <p:cNvPr id="62" name="ZoneTexte 61"/>
          <p:cNvSpPr txBox="1"/>
          <p:nvPr/>
        </p:nvSpPr>
        <p:spPr>
          <a:xfrm>
            <a:off x="10158743" y="3497044"/>
            <a:ext cx="30912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Eclairage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Chauffage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Ventilation</a:t>
            </a:r>
          </a:p>
        </p:txBody>
      </p:sp>
      <p:sp>
        <p:nvSpPr>
          <p:cNvPr id="63" name="ZoneTexte 62"/>
          <p:cNvSpPr txBox="1"/>
          <p:nvPr/>
        </p:nvSpPr>
        <p:spPr>
          <a:xfrm>
            <a:off x="5968574" y="4216284"/>
            <a:ext cx="3091280"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Alimentation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Transport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Conservation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des fourrages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(séchoir, silo…)</a:t>
            </a:r>
          </a:p>
        </p:txBody>
      </p:sp>
      <p:pic>
        <p:nvPicPr>
          <p:cNvPr id="66" name="Image 6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8610" y="4329537"/>
            <a:ext cx="2051861" cy="1310720"/>
          </a:xfrm>
          <a:prstGeom prst="rect">
            <a:avLst/>
          </a:prstGeom>
        </p:spPr>
      </p:pic>
      <p:pic>
        <p:nvPicPr>
          <p:cNvPr id="67" name="Image 6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3965" y="1383545"/>
            <a:ext cx="1633508" cy="1456085"/>
          </a:xfrm>
          <a:prstGeom prst="rect">
            <a:avLst/>
          </a:prstGeom>
        </p:spPr>
      </p:pic>
      <p:pic>
        <p:nvPicPr>
          <p:cNvPr id="68" name="Image 6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18797" y="1409434"/>
            <a:ext cx="2225720" cy="1494691"/>
          </a:xfrm>
          <a:prstGeom prst="rect">
            <a:avLst/>
          </a:prstGeom>
        </p:spPr>
      </p:pic>
      <p:pic>
        <p:nvPicPr>
          <p:cNvPr id="70" name="Image 69"/>
          <p:cNvPicPr>
            <a:picLocks noChangeAspect="1"/>
          </p:cNvPicPr>
          <p:nvPr/>
        </p:nvPicPr>
        <p:blipFill>
          <a:blip r:embed="rId6"/>
          <a:stretch>
            <a:fillRect/>
          </a:stretch>
        </p:blipFill>
        <p:spPr>
          <a:xfrm>
            <a:off x="6776011" y="1369236"/>
            <a:ext cx="985613" cy="1398193"/>
          </a:xfrm>
          <a:prstGeom prst="rect">
            <a:avLst/>
          </a:prstGeom>
        </p:spPr>
      </p:pic>
      <p:pic>
        <p:nvPicPr>
          <p:cNvPr id="71" name="Image 7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13780" y="3024798"/>
            <a:ext cx="865996" cy="1228504"/>
          </a:xfrm>
          <a:prstGeom prst="rect">
            <a:avLst/>
          </a:prstGeom>
        </p:spPr>
      </p:pic>
      <p:pic>
        <p:nvPicPr>
          <p:cNvPr id="72" name="Image 71"/>
          <p:cNvPicPr>
            <a:picLocks noChangeAspect="1"/>
          </p:cNvPicPr>
          <p:nvPr/>
        </p:nvPicPr>
        <p:blipFill>
          <a:blip r:embed="rId6"/>
          <a:stretch>
            <a:fillRect/>
          </a:stretch>
        </p:blipFill>
        <p:spPr>
          <a:xfrm>
            <a:off x="8930818" y="2763468"/>
            <a:ext cx="985613" cy="1398193"/>
          </a:xfrm>
          <a:prstGeom prst="rect">
            <a:avLst/>
          </a:prstGeom>
        </p:spPr>
      </p:pic>
      <p:cxnSp>
        <p:nvCxnSpPr>
          <p:cNvPr id="22" name="Connecteur droit avec flèche 21"/>
          <p:cNvCxnSpPr/>
          <p:nvPr/>
        </p:nvCxnSpPr>
        <p:spPr bwMode="auto">
          <a:xfrm flipH="1">
            <a:off x="9360156" y="3027757"/>
            <a:ext cx="1064900" cy="1299179"/>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3" name="Connecteur droit avec flèche 22"/>
          <p:cNvCxnSpPr>
            <a:cxnSpLocks/>
          </p:cNvCxnSpPr>
          <p:nvPr/>
        </p:nvCxnSpPr>
        <p:spPr bwMode="auto">
          <a:xfrm>
            <a:off x="5530417" y="2920054"/>
            <a:ext cx="2380895" cy="178529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3" name="Image 7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1758" y="3240225"/>
            <a:ext cx="835801" cy="1196580"/>
          </a:xfrm>
          <a:prstGeom prst="rect">
            <a:avLst/>
          </a:prstGeom>
        </p:spPr>
      </p:pic>
      <p:sp>
        <p:nvSpPr>
          <p:cNvPr id="64" name="ZoneTexte 63"/>
          <p:cNvSpPr txBox="1"/>
          <p:nvPr/>
        </p:nvSpPr>
        <p:spPr>
          <a:xfrm>
            <a:off x="3837642" y="3117004"/>
            <a:ext cx="1632268"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Travail du sol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Traitement des cultures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Récoltes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Irrigation</a:t>
            </a:r>
          </a:p>
        </p:txBody>
      </p:sp>
      <p:cxnSp>
        <p:nvCxnSpPr>
          <p:cNvPr id="24" name="Connecteur droit avec flèche 23"/>
          <p:cNvCxnSpPr>
            <a:cxnSpLocks/>
          </p:cNvCxnSpPr>
          <p:nvPr/>
        </p:nvCxnSpPr>
        <p:spPr bwMode="auto">
          <a:xfrm flipH="1">
            <a:off x="4918208" y="2929179"/>
            <a:ext cx="360857" cy="154520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5" name="Image 7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2481" y="4519006"/>
            <a:ext cx="1944716" cy="1090565"/>
          </a:xfrm>
          <a:prstGeom prst="rect">
            <a:avLst/>
          </a:prstGeom>
        </p:spPr>
      </p:pic>
      <p:sp>
        <p:nvSpPr>
          <p:cNvPr id="25" name="ZoneTexte 48"/>
          <p:cNvSpPr txBox="1">
            <a:spLocks noChangeArrowheads="1"/>
          </p:cNvSpPr>
          <p:nvPr/>
        </p:nvSpPr>
        <p:spPr bwMode="auto">
          <a:xfrm>
            <a:off x="0" y="6168827"/>
            <a:ext cx="12192000" cy="711476"/>
          </a:xfrm>
          <a:prstGeom prst="rect">
            <a:avLst/>
          </a:prstGeom>
          <a:solidFill>
            <a:srgbClr val="0076BC"/>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600" b="1">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r>
              <a:rPr lang="fr-FR" sz="2200" dirty="0"/>
              <a:t>5 postes principaux = </a:t>
            </a:r>
            <a:r>
              <a:rPr lang="fr-FR" sz="2200" dirty="0">
                <a:solidFill>
                  <a:srgbClr val="FFC000"/>
                </a:solidFill>
              </a:rPr>
              <a:t>carburants</a:t>
            </a:r>
            <a:r>
              <a:rPr lang="fr-FR" sz="2200" dirty="0"/>
              <a:t> / </a:t>
            </a:r>
            <a:r>
              <a:rPr lang="fr-FR" sz="2200" dirty="0">
                <a:solidFill>
                  <a:srgbClr val="FFC000"/>
                </a:solidFill>
              </a:rPr>
              <a:t>électricité</a:t>
            </a:r>
            <a:r>
              <a:rPr lang="fr-FR" sz="2200" dirty="0"/>
              <a:t> / </a:t>
            </a:r>
            <a:r>
              <a:rPr lang="fr-FR" sz="2200" dirty="0">
                <a:solidFill>
                  <a:srgbClr val="FFC000"/>
                </a:solidFill>
              </a:rPr>
              <a:t>engrais minéraux </a:t>
            </a:r>
            <a:r>
              <a:rPr lang="fr-FR" sz="2200" dirty="0"/>
              <a:t>/ </a:t>
            </a:r>
            <a:r>
              <a:rPr lang="fr-FR" sz="2200" dirty="0">
                <a:solidFill>
                  <a:srgbClr val="FFC000"/>
                </a:solidFill>
              </a:rPr>
              <a:t>aliments </a:t>
            </a:r>
            <a:r>
              <a:rPr lang="fr-FR" sz="2000" dirty="0"/>
              <a:t>(concentrés et fourrages) </a:t>
            </a:r>
            <a:r>
              <a:rPr lang="fr-FR" sz="2200" dirty="0"/>
              <a:t>/ </a:t>
            </a:r>
            <a:r>
              <a:rPr lang="fr-FR" sz="2200" dirty="0">
                <a:solidFill>
                  <a:srgbClr val="FFC000"/>
                </a:solidFill>
              </a:rPr>
              <a:t>paille litière</a:t>
            </a:r>
          </a:p>
        </p:txBody>
      </p:sp>
      <p:sp>
        <p:nvSpPr>
          <p:cNvPr id="3" name="Rectangle à coins arrondis 2"/>
          <p:cNvSpPr/>
          <p:nvPr/>
        </p:nvSpPr>
        <p:spPr>
          <a:xfrm>
            <a:off x="3575720" y="1133220"/>
            <a:ext cx="8122736" cy="4712351"/>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black"/>
              </a:solidFill>
              <a:effectLst/>
              <a:uLnTx/>
              <a:uFillTx/>
              <a:latin typeface="Calibri"/>
              <a:ea typeface="+mn-ea"/>
              <a:cs typeface="+mn-cs"/>
            </a:endParaRPr>
          </a:p>
        </p:txBody>
      </p:sp>
      <p:pic>
        <p:nvPicPr>
          <p:cNvPr id="69" name="Image 68"/>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540913" y="1041903"/>
            <a:ext cx="2116809" cy="2491660"/>
          </a:xfrm>
          <a:prstGeom prst="rect">
            <a:avLst/>
          </a:prstGeom>
        </p:spPr>
      </p:pic>
      <p:sp>
        <p:nvSpPr>
          <p:cNvPr id="4" name="ZoneTexte 3"/>
          <p:cNvSpPr txBox="1"/>
          <p:nvPr/>
        </p:nvSpPr>
        <p:spPr>
          <a:xfrm>
            <a:off x="1495012" y="3893974"/>
            <a:ext cx="10355444"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Énergies directes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=&gt; carburant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Énergies indirectes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=&gt; fabrication/transport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des intrants (aliments,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rgbClr val="F79646">
                    <a:lumMod val="75000"/>
                  </a:srgbClr>
                </a:solidFill>
                <a:effectLst/>
                <a:uLnTx/>
                <a:uFillTx/>
                <a:latin typeface="Calibri"/>
                <a:ea typeface="+mn-ea"/>
                <a:cs typeface="+mn-cs"/>
              </a:rPr>
              <a:t>engrais, paille…)</a:t>
            </a:r>
          </a:p>
        </p:txBody>
      </p:sp>
      <p:pic>
        <p:nvPicPr>
          <p:cNvPr id="6" name="Image 5">
            <a:extLst>
              <a:ext uri="{FF2B5EF4-FFF2-40B4-BE49-F238E27FC236}">
                <a16:creationId xmlns:a16="http://schemas.microsoft.com/office/drawing/2014/main" id="{72D07DD6-5110-C1B4-EE08-27B75EE14891}"/>
              </a:ext>
            </a:extLst>
          </p:cNvPr>
          <p:cNvPicPr>
            <a:picLocks noChangeAspect="1"/>
          </p:cNvPicPr>
          <p:nvPr/>
        </p:nvPicPr>
        <p:blipFill>
          <a:blip r:embed="rId11"/>
          <a:stretch>
            <a:fillRect/>
          </a:stretch>
        </p:blipFill>
        <p:spPr>
          <a:xfrm>
            <a:off x="106563" y="243162"/>
            <a:ext cx="593955" cy="503175"/>
          </a:xfrm>
          <a:prstGeom prst="rect">
            <a:avLst/>
          </a:prstGeom>
        </p:spPr>
      </p:pic>
      <p:sp>
        <p:nvSpPr>
          <p:cNvPr id="13" name="Ellipse 12">
            <a:extLst>
              <a:ext uri="{FF2B5EF4-FFF2-40B4-BE49-F238E27FC236}">
                <a16:creationId xmlns:a16="http://schemas.microsoft.com/office/drawing/2014/main" id="{C89BF062-B345-905C-9424-26F4CBF828EE}"/>
              </a:ext>
            </a:extLst>
          </p:cNvPr>
          <p:cNvSpPr/>
          <p:nvPr/>
        </p:nvSpPr>
        <p:spPr>
          <a:xfrm>
            <a:off x="306455" y="3771578"/>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prstClr val="white"/>
                </a:solidFill>
                <a:effectLst/>
                <a:uLnTx/>
                <a:uFillTx/>
                <a:latin typeface="Calibri"/>
                <a:ea typeface="+mn-ea"/>
                <a:cs typeface="+mn-cs"/>
              </a:rPr>
              <a:t>30 %</a:t>
            </a:r>
          </a:p>
        </p:txBody>
      </p:sp>
      <p:sp>
        <p:nvSpPr>
          <p:cNvPr id="16" name="Flèche vers le bas 15"/>
          <p:cNvSpPr/>
          <p:nvPr/>
        </p:nvSpPr>
        <p:spPr bwMode="auto">
          <a:xfrm rot="16912252">
            <a:off x="2628848" y="779843"/>
            <a:ext cx="583062" cy="1362967"/>
          </a:xfrm>
          <a:prstGeom prst="downArrow">
            <a:avLst>
              <a:gd name="adj1" fmla="val 50000"/>
              <a:gd name="adj2" fmla="val 51428"/>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a:ln>
                <a:noFill/>
              </a:ln>
              <a:solidFill>
                <a:prstClr val="black"/>
              </a:solidFill>
              <a:effectLst/>
              <a:uLnTx/>
              <a:uFillTx/>
              <a:latin typeface="Verdana" pitchFamily="34" charset="0"/>
              <a:ea typeface="+mn-ea"/>
              <a:cs typeface="+mn-cs"/>
            </a:endParaRPr>
          </a:p>
        </p:txBody>
      </p:sp>
      <p:sp>
        <p:nvSpPr>
          <p:cNvPr id="14" name="Ellipse 13">
            <a:extLst>
              <a:ext uri="{FF2B5EF4-FFF2-40B4-BE49-F238E27FC236}">
                <a16:creationId xmlns:a16="http://schemas.microsoft.com/office/drawing/2014/main" id="{AC62015C-0574-F0BF-DC3B-16E248A08419}"/>
              </a:ext>
            </a:extLst>
          </p:cNvPr>
          <p:cNvSpPr/>
          <p:nvPr/>
        </p:nvSpPr>
        <p:spPr>
          <a:xfrm>
            <a:off x="319502" y="4700419"/>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prstClr val="white"/>
                </a:solidFill>
                <a:effectLst/>
                <a:uLnTx/>
                <a:uFillTx/>
                <a:latin typeface="Calibri"/>
                <a:ea typeface="+mn-ea"/>
                <a:cs typeface="+mn-cs"/>
              </a:rPr>
              <a:t>70 %</a:t>
            </a:r>
          </a:p>
        </p:txBody>
      </p:sp>
      <p:pic>
        <p:nvPicPr>
          <p:cNvPr id="5" name="Picture 4" descr="Mouton, noir, vecteur, silhouette. | CanStock">
            <a:extLst>
              <a:ext uri="{FF2B5EF4-FFF2-40B4-BE49-F238E27FC236}">
                <a16:creationId xmlns:a16="http://schemas.microsoft.com/office/drawing/2014/main" id="{6C3AF4CB-D363-6C8B-D2A2-834D2D1B908C}"/>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7988068" y="4381559"/>
            <a:ext cx="1687539" cy="1311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48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63553" y="1448996"/>
            <a:ext cx="7992888" cy="914400"/>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2200" dirty="0">
                <a:latin typeface="Arial" panose="020B0604020202020204" pitchFamily="34" charset="0"/>
                <a:cs typeface="Arial" panose="020B0604020202020204" pitchFamily="34" charset="0"/>
              </a:rPr>
              <a:t>        Quelles sont les sources de compensation du carbone ? </a:t>
            </a:r>
          </a:p>
        </p:txBody>
      </p:sp>
      <p:sp>
        <p:nvSpPr>
          <p:cNvPr id="5" name="Ellipse 4"/>
          <p:cNvSpPr/>
          <p:nvPr/>
        </p:nvSpPr>
        <p:spPr>
          <a:xfrm>
            <a:off x="1703512" y="1249377"/>
            <a:ext cx="1152128" cy="1093232"/>
          </a:xfrm>
          <a:prstGeom prst="ellipse">
            <a:avLst/>
          </a:prstGeom>
          <a:solidFill>
            <a:schemeClr val="bg1"/>
          </a:solidFill>
          <a:ln>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Picture 2" descr="How to Draw Clouds - Really Easy Drawing Tutor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9484" y="1016732"/>
            <a:ext cx="1191636" cy="118813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2013317" y="1442224"/>
            <a:ext cx="532518" cy="369332"/>
          </a:xfrm>
          <a:prstGeom prst="rect">
            <a:avLst/>
          </a:prstGeom>
          <a:noFill/>
        </p:spPr>
        <p:txBody>
          <a:bodyPr wrap="none" rtlCol="0">
            <a:spAutoFit/>
          </a:bodyPr>
          <a:lstStyle/>
          <a:p>
            <a:r>
              <a:rPr lang="fr-FR" dirty="0">
                <a:latin typeface="Bauhaus 93" panose="04030905020B02020C02" pitchFamily="82" charset="0"/>
              </a:rPr>
              <a:t>GES</a:t>
            </a:r>
          </a:p>
        </p:txBody>
      </p:sp>
      <p:sp>
        <p:nvSpPr>
          <p:cNvPr id="9" name="Titre 1"/>
          <p:cNvSpPr txBox="1">
            <a:spLocks/>
          </p:cNvSpPr>
          <p:nvPr/>
        </p:nvSpPr>
        <p:spPr bwMode="auto">
          <a:xfrm>
            <a:off x="623244" y="196570"/>
            <a:ext cx="11593288" cy="647700"/>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L’élevage herbivore, seul secteur d’activité à pouvoir compenser ses émissions !</a:t>
            </a:r>
          </a:p>
        </p:txBody>
      </p:sp>
      <p:pic>
        <p:nvPicPr>
          <p:cNvPr id="10" name="Picture 2"/>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9235" t="19349" r="21390" b="39080"/>
          <a:stretch/>
        </p:blipFill>
        <p:spPr bwMode="auto">
          <a:xfrm>
            <a:off x="2050282" y="2356624"/>
            <a:ext cx="7862143"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7752184" y="3758560"/>
            <a:ext cx="2160240" cy="1994520"/>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   C’est la longueur totale des </a:t>
            </a:r>
            <a:r>
              <a:rPr lang="fr-FR" b="1" dirty="0">
                <a:latin typeface="Arial" panose="020B0604020202020204" pitchFamily="34" charset="0"/>
                <a:cs typeface="Arial" panose="020B0604020202020204" pitchFamily="34" charset="0"/>
              </a:rPr>
              <a:t>haies le long des prairies </a:t>
            </a:r>
            <a:r>
              <a:rPr lang="fr-FR" sz="1600" dirty="0">
                <a:latin typeface="Arial" panose="020B0604020202020204" pitchFamily="34" charset="0"/>
                <a:cs typeface="Arial" panose="020B0604020202020204" pitchFamily="34" charset="0"/>
              </a:rPr>
              <a:t>ou des champs </a:t>
            </a:r>
            <a:r>
              <a:rPr lang="fr-FR" sz="1600" b="1" dirty="0">
                <a:solidFill>
                  <a:schemeClr val="bg1"/>
                </a:solidFill>
                <a:latin typeface="Arial" panose="020B0604020202020204" pitchFamily="34" charset="0"/>
                <a:cs typeface="Arial" panose="020B0604020202020204" pitchFamily="34" charset="0"/>
              </a:rPr>
              <a:t>entretenues</a:t>
            </a:r>
            <a:r>
              <a:rPr lang="fr-FR" sz="1600" dirty="0">
                <a:latin typeface="Arial" panose="020B0604020202020204" pitchFamily="34" charset="0"/>
                <a:cs typeface="Arial" panose="020B0604020202020204" pitchFamily="34" charset="0"/>
              </a:rPr>
              <a:t> par les agriculteurs et les éleveurs en France</a:t>
            </a:r>
          </a:p>
        </p:txBody>
      </p:sp>
      <p:sp>
        <p:nvSpPr>
          <p:cNvPr id="12" name="Rectangle 11"/>
          <p:cNvSpPr/>
          <p:nvPr/>
        </p:nvSpPr>
        <p:spPr>
          <a:xfrm>
            <a:off x="4042046" y="4106521"/>
            <a:ext cx="1872208" cy="1646725"/>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C’est la surface de </a:t>
            </a:r>
            <a:r>
              <a:rPr lang="fr-FR" sz="1600" b="1" dirty="0">
                <a:latin typeface="Arial" panose="020B0604020202020204" pitchFamily="34" charset="0"/>
                <a:cs typeface="Arial" panose="020B0604020202020204" pitchFamily="34" charset="0"/>
              </a:rPr>
              <a:t>prairies valorisées </a:t>
            </a:r>
            <a:r>
              <a:rPr lang="fr-FR" sz="1600" dirty="0">
                <a:latin typeface="Arial" panose="020B0604020202020204" pitchFamily="34" charset="0"/>
                <a:cs typeface="Arial" panose="020B0604020202020204" pitchFamily="34" charset="0"/>
              </a:rPr>
              <a:t>par les herbivores au pâturage </a:t>
            </a:r>
          </a:p>
        </p:txBody>
      </p:sp>
      <p:sp>
        <p:nvSpPr>
          <p:cNvPr id="14" name="Rectangle 13"/>
          <p:cNvSpPr/>
          <p:nvPr/>
        </p:nvSpPr>
        <p:spPr>
          <a:xfrm>
            <a:off x="2063553" y="5949280"/>
            <a:ext cx="7865723" cy="626368"/>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4"/>
          </a:lnRef>
          <a:fillRef idx="3">
            <a:schemeClr val="accent4"/>
          </a:fillRef>
          <a:effectRef idx="2">
            <a:schemeClr val="accent4"/>
          </a:effectRef>
          <a:fontRef idx="minor">
            <a:schemeClr val="lt1"/>
          </a:fontRef>
        </p:style>
        <p:txBody>
          <a:bodyPr rtlCol="0" anchor="ctr"/>
          <a:lstStyle/>
          <a:p>
            <a:r>
              <a:rPr lang="fr-FR" b="1" dirty="0">
                <a:solidFill>
                  <a:schemeClr val="tx1"/>
                </a:solidFill>
              </a:rPr>
              <a:t>Conserver et valoriser les surfaces en herbe et les haies, c’est compenser ses émissions de gaz à effet de serre.</a:t>
            </a:r>
            <a:endParaRPr lang="fr-FR" dirty="0">
              <a:solidFill>
                <a:schemeClr val="tx1"/>
              </a:solidFill>
            </a:endParaRPr>
          </a:p>
        </p:txBody>
      </p:sp>
      <p:pic>
        <p:nvPicPr>
          <p:cNvPr id="2" name="Image 1">
            <a:extLst>
              <a:ext uri="{FF2B5EF4-FFF2-40B4-BE49-F238E27FC236}">
                <a16:creationId xmlns:a16="http://schemas.microsoft.com/office/drawing/2014/main" id="{E04F6958-597D-79D5-AD69-29C39D679F29}"/>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591465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775520" y="1223471"/>
            <a:ext cx="8964192" cy="5661248"/>
            <a:chOff x="224736" y="741743"/>
            <a:chExt cx="8676160" cy="5279788"/>
          </a:xfrm>
        </p:grpSpPr>
        <p:sp>
          <p:nvSpPr>
            <p:cNvPr id="5" name="Espace réservé du contenu 3"/>
            <p:cNvSpPr txBox="1">
              <a:spLocks/>
            </p:cNvSpPr>
            <p:nvPr/>
          </p:nvSpPr>
          <p:spPr>
            <a:xfrm>
              <a:off x="685800" y="5358725"/>
              <a:ext cx="7491048"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Stock carbone </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sym typeface="Wingdings" panose="05000000000000000000" pitchFamily="2" charset="2"/>
                </a:rPr>
                <a:t></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densité, profondeur, teneur MO…</a:t>
              </a:r>
            </a:p>
          </p:txBody>
        </p:sp>
        <p:pic>
          <p:nvPicPr>
            <p:cNvPr id="6" name="Image 5"/>
            <p:cNvPicPr>
              <a:picLocks noChangeAspect="1"/>
            </p:cNvPicPr>
            <p:nvPr/>
          </p:nvPicPr>
          <p:blipFill rotWithShape="1">
            <a:blip r:embed="rId3"/>
            <a:srcRect l="17808" t="18767" r="3723" b="19610"/>
            <a:stretch/>
          </p:blipFill>
          <p:spPr>
            <a:xfrm>
              <a:off x="398276" y="741743"/>
              <a:ext cx="8418178" cy="4131963"/>
            </a:xfrm>
            <a:prstGeom prst="rect">
              <a:avLst/>
            </a:prstGeom>
          </p:spPr>
        </p:pic>
        <p:sp>
          <p:nvSpPr>
            <p:cNvPr id="7" name="Espace réservé du contenu 3"/>
            <p:cNvSpPr txBox="1">
              <a:spLocks/>
            </p:cNvSpPr>
            <p:nvPr/>
          </p:nvSpPr>
          <p:spPr>
            <a:xfrm>
              <a:off x="224736" y="2251640"/>
              <a:ext cx="1875695"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Quantité et qualité des Résidus  </a:t>
              </a:r>
              <a:r>
                <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Feuilles, tiges, racines, exsudats</a:t>
              </a:r>
            </a:p>
          </p:txBody>
        </p:sp>
        <p:sp>
          <p:nvSpPr>
            <p:cNvPr id="8" name="Espace réservé du contenu 3"/>
            <p:cNvSpPr txBox="1">
              <a:spLocks/>
            </p:cNvSpPr>
            <p:nvPr/>
          </p:nvSpPr>
          <p:spPr>
            <a:xfrm>
              <a:off x="4706397" y="3168595"/>
              <a:ext cx="419449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Vie du sol </a:t>
              </a: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(insectes, bactéries…)</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Minéralisation/organisation </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t, drainage, micro organismes)</a:t>
              </a:r>
            </a:p>
          </p:txBody>
        </p:sp>
        <p:sp>
          <p:nvSpPr>
            <p:cNvPr id="9" name="Espace réservé du contenu 3"/>
            <p:cNvSpPr txBox="1">
              <a:spLocks/>
            </p:cNvSpPr>
            <p:nvPr/>
          </p:nvSpPr>
          <p:spPr>
            <a:xfrm>
              <a:off x="5145970" y="855785"/>
              <a:ext cx="281503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Photosynthèse</a:t>
              </a:r>
              <a:endPar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endParaRPr>
            </a:p>
          </p:txBody>
        </p:sp>
        <p:sp>
          <p:nvSpPr>
            <p:cNvPr id="10" name="ZoneTexte 9"/>
            <p:cNvSpPr txBox="1"/>
            <p:nvPr/>
          </p:nvSpPr>
          <p:spPr>
            <a:xfrm>
              <a:off x="2497015" y="4914723"/>
              <a:ext cx="3907599" cy="3444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Source : EIP-Agri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Grazing</a:t>
              </a:r>
              <a:r>
                <a:rPr kumimoji="0" lang="fr-FR" sz="1800" b="0" i="1" u="none" strike="noStrike" kern="1200" cap="none" spc="0" normalizeH="0" baseline="0" noProof="0" dirty="0">
                  <a:ln>
                    <a:noFill/>
                  </a:ln>
                  <a:solidFill>
                    <a:prstClr val="black"/>
                  </a:solidFill>
                  <a:effectLst/>
                  <a:uLnTx/>
                  <a:uFillTx/>
                  <a:latin typeface="Calibri"/>
                  <a:ea typeface="+mn-ea"/>
                  <a:cs typeface="+mn-cs"/>
                </a:rPr>
                <a:t> for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carbon</a:t>
              </a:r>
              <a:r>
                <a:rPr kumimoji="0" lang="fr-FR" sz="1800" b="0" i="1" u="none" strike="noStrike" kern="1200" cap="none" spc="0" normalizeH="0" baseline="0" noProof="0" dirty="0">
                  <a:ln>
                    <a:noFill/>
                  </a:ln>
                  <a:solidFill>
                    <a:prstClr val="black"/>
                  </a:solidFill>
                  <a:effectLst/>
                  <a:uLnTx/>
                  <a:uFillTx/>
                  <a:latin typeface="Calibri"/>
                  <a:ea typeface="+mn-ea"/>
                  <a:cs typeface="+mn-cs"/>
                </a:rPr>
                <a:t> 2018</a:t>
              </a:r>
            </a:p>
          </p:txBody>
        </p:sp>
      </p:grpSp>
      <p:sp>
        <p:nvSpPr>
          <p:cNvPr id="12" name="Titre 1"/>
          <p:cNvSpPr>
            <a:spLocks noGrp="1"/>
          </p:cNvSpPr>
          <p:nvPr>
            <p:ph type="title"/>
          </p:nvPr>
        </p:nvSpPr>
        <p:spPr>
          <a:xfrm>
            <a:off x="695400" y="59710"/>
            <a:ext cx="1004431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p>
        </p:txBody>
      </p:sp>
      <p:sp>
        <p:nvSpPr>
          <p:cNvPr id="11" name="Espace réservé du contenu 2"/>
          <p:cNvSpPr>
            <a:spLocks noGrp="1"/>
          </p:cNvSpPr>
          <p:nvPr>
            <p:ph idx="1"/>
          </p:nvPr>
        </p:nvSpPr>
        <p:spPr>
          <a:xfrm>
            <a:off x="1780248" y="588788"/>
            <a:ext cx="8304519" cy="451247"/>
          </a:xfrm>
        </p:spPr>
        <p:txBody>
          <a:bodyPr>
            <a:noAutofit/>
          </a:bodyPr>
          <a:lstStyle/>
          <a:p>
            <a:pPr marL="0" indent="0">
              <a:buNone/>
            </a:pPr>
            <a:r>
              <a:rPr lang="fr-FR" sz="2800" b="1" dirty="0"/>
              <a:t>grâce à la photosynthèse des végétaux chlorophylliens </a:t>
            </a:r>
          </a:p>
        </p:txBody>
      </p:sp>
      <p:pic>
        <p:nvPicPr>
          <p:cNvPr id="3" name="Image 2">
            <a:extLst>
              <a:ext uri="{FF2B5EF4-FFF2-40B4-BE49-F238E27FC236}">
                <a16:creationId xmlns:a16="http://schemas.microsoft.com/office/drawing/2014/main" id="{0EA092C1-382B-EB0D-157F-65795B8D7D0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4134474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5666" y="1268760"/>
            <a:ext cx="10907486" cy="4320480"/>
          </a:xfrm>
          <a:prstGeom prst="rect">
            <a:avLst/>
          </a:prstGeom>
        </p:spPr>
      </p:pic>
      <p:sp>
        <p:nvSpPr>
          <p:cNvPr id="3" name="ZoneTexte 2"/>
          <p:cNvSpPr txBox="1"/>
          <p:nvPr/>
        </p:nvSpPr>
        <p:spPr>
          <a:xfrm>
            <a:off x="1199456" y="5799479"/>
            <a:ext cx="96964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79646">
                    <a:lumMod val="75000"/>
                  </a:srgbClr>
                </a:solidFill>
                <a:effectLst/>
                <a:uLnTx/>
                <a:uFillTx/>
                <a:latin typeface="Calibri"/>
                <a:ea typeface="+mn-ea"/>
                <a:cs typeface="+mn-cs"/>
              </a:rPr>
              <a:t>=&gt; Intérêt de réaliser un bilan humique sur mon exploitation afin d’observer l’évolution de la matière organique du sol</a:t>
            </a:r>
          </a:p>
        </p:txBody>
      </p:sp>
      <p:sp>
        <p:nvSpPr>
          <p:cNvPr id="7" name="Titre 1"/>
          <p:cNvSpPr>
            <a:spLocks noGrp="1"/>
          </p:cNvSpPr>
          <p:nvPr>
            <p:ph type="title"/>
          </p:nvPr>
        </p:nvSpPr>
        <p:spPr>
          <a:xfrm>
            <a:off x="771952" y="309712"/>
            <a:ext cx="10801200" cy="4766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 exemple</a:t>
            </a:r>
          </a:p>
        </p:txBody>
      </p:sp>
      <p:pic>
        <p:nvPicPr>
          <p:cNvPr id="5" name="Image 4">
            <a:extLst>
              <a:ext uri="{FF2B5EF4-FFF2-40B4-BE49-F238E27FC236}">
                <a16:creationId xmlns:a16="http://schemas.microsoft.com/office/drawing/2014/main" id="{E3FC9402-D7E7-7416-29F9-128FA914545A}"/>
              </a:ext>
            </a:extLst>
          </p:cNvPr>
          <p:cNvPicPr>
            <a:picLocks noChangeAspect="1"/>
          </p:cNvPicPr>
          <p:nvPr/>
        </p:nvPicPr>
        <p:blipFill>
          <a:blip r:embed="rId4"/>
          <a:stretch>
            <a:fillRect/>
          </a:stretch>
        </p:blipFill>
        <p:spPr>
          <a:xfrm>
            <a:off x="195888" y="399393"/>
            <a:ext cx="405116" cy="343198"/>
          </a:xfrm>
          <a:prstGeom prst="rect">
            <a:avLst/>
          </a:prstGeom>
        </p:spPr>
      </p:pic>
    </p:spTree>
    <p:extLst>
      <p:ext uri="{BB962C8B-B14F-4D97-AF65-F5344CB8AC3E}">
        <p14:creationId xmlns:p14="http://schemas.microsoft.com/office/powerpoint/2010/main" val="2819959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767658" y="206079"/>
            <a:ext cx="10873208"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r>
              <a:rPr lang="fr-FR" sz="3200" b="1" cap="small" dirty="0" err="1">
                <a:solidFill>
                  <a:prstClr val="black"/>
                </a:solidFill>
                <a:latin typeface="Verdana" panose="020B0604030504040204" pitchFamily="34" charset="0"/>
                <a:ea typeface="Verdana" panose="020B0604030504040204" pitchFamily="34" charset="0"/>
              </a:rPr>
              <a:t>prairiaux</a:t>
            </a:r>
            <a:endParaRPr lang="fr-FR" sz="3200" b="1" cap="small" dirty="0">
              <a:solidFill>
                <a:prstClr val="black"/>
              </a:solidFill>
              <a:latin typeface="Verdana" panose="020B0604030504040204" pitchFamily="34" charset="0"/>
              <a:ea typeface="Verdana" panose="020B060403050404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658" y="1695769"/>
            <a:ext cx="10403324" cy="238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767658" y="4714656"/>
            <a:ext cx="10403324" cy="1723549"/>
          </a:xfrm>
          <a:prstGeom prst="rect">
            <a:avLst/>
          </a:prstGeom>
          <a:solidFill>
            <a:schemeClr val="accent6">
              <a:lumMod val="60000"/>
              <a:lumOff val="40000"/>
            </a:schemeClr>
          </a:solid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Convertir une PP en PT ou une PT en culture annuelle déstocke du carbone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Entretenir et gérer ses haies stocke du carbone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Le stockage carbone est 7 fois plus important dans une prairie permanente que dans une prairie temporaire</a:t>
            </a:r>
          </a:p>
        </p:txBody>
      </p:sp>
      <p:sp>
        <p:nvSpPr>
          <p:cNvPr id="5" name="ZoneTexte 4"/>
          <p:cNvSpPr txBox="1"/>
          <p:nvPr/>
        </p:nvSpPr>
        <p:spPr>
          <a:xfrm>
            <a:off x="9805796" y="4171572"/>
            <a:ext cx="208823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prstClr val="black"/>
                </a:solidFill>
                <a:effectLst/>
                <a:uLnTx/>
                <a:uFillTx/>
                <a:latin typeface="Calibri"/>
                <a:ea typeface="+mn-ea"/>
                <a:cs typeface="+mn-cs"/>
              </a:rPr>
              <a:t>Source : </a:t>
            </a:r>
            <a:r>
              <a:rPr kumimoji="0" lang="fr-FR" sz="1000" b="0" i="0" u="none" strike="noStrike" kern="1200" cap="none" spc="0" normalizeH="0" baseline="0" noProof="0" dirty="0" err="1">
                <a:ln>
                  <a:noFill/>
                </a:ln>
                <a:solidFill>
                  <a:prstClr val="black"/>
                </a:solidFill>
                <a:effectLst/>
                <a:uLnTx/>
                <a:uFillTx/>
                <a:latin typeface="Calibri"/>
                <a:ea typeface="+mn-ea"/>
                <a:cs typeface="+mn-cs"/>
              </a:rPr>
              <a:t>Dollé</a:t>
            </a:r>
            <a:r>
              <a:rPr kumimoji="0" lang="fr-FR" sz="1000" b="0" i="0" u="none" strike="noStrike" kern="1200" cap="none" spc="0" normalizeH="0" baseline="0" noProof="0" dirty="0">
                <a:ln>
                  <a:noFill/>
                </a:ln>
                <a:solidFill>
                  <a:prstClr val="black"/>
                </a:solidFill>
                <a:effectLst/>
                <a:uLnTx/>
                <a:uFillTx/>
                <a:latin typeface="Calibri"/>
                <a:ea typeface="+mn-ea"/>
                <a:cs typeface="+mn-cs"/>
              </a:rPr>
              <a:t> et al, 2013</a:t>
            </a:r>
          </a:p>
        </p:txBody>
      </p:sp>
      <p:sp>
        <p:nvSpPr>
          <p:cNvPr id="6" name="ZoneTexte 5"/>
          <p:cNvSpPr txBox="1"/>
          <p:nvPr/>
        </p:nvSpPr>
        <p:spPr>
          <a:xfrm>
            <a:off x="768792" y="1113867"/>
            <a:ext cx="100811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Une prairie stocke en moyenne 570 kg de carbone/ha/an pendant 30 ans, puis environ 200 kg/ha/an.</a:t>
            </a:r>
          </a:p>
        </p:txBody>
      </p:sp>
      <p:pic>
        <p:nvPicPr>
          <p:cNvPr id="3" name="Image 2">
            <a:extLst>
              <a:ext uri="{FF2B5EF4-FFF2-40B4-BE49-F238E27FC236}">
                <a16:creationId xmlns:a16="http://schemas.microsoft.com/office/drawing/2014/main" id="{A18B6AEF-839C-7510-BD40-30C0640B377F}"/>
              </a:ext>
            </a:extLst>
          </p:cNvPr>
          <p:cNvPicPr>
            <a:picLocks noChangeAspect="1"/>
          </p:cNvPicPr>
          <p:nvPr/>
        </p:nvPicPr>
        <p:blipFill>
          <a:blip r:embed="rId4"/>
          <a:stretch>
            <a:fillRect/>
          </a:stretch>
        </p:blipFill>
        <p:spPr>
          <a:xfrm>
            <a:off x="191344" y="418886"/>
            <a:ext cx="405116" cy="343198"/>
          </a:xfrm>
          <a:prstGeom prst="rect">
            <a:avLst/>
          </a:prstGeom>
        </p:spPr>
      </p:pic>
    </p:spTree>
    <p:extLst>
      <p:ext uri="{BB962C8B-B14F-4D97-AF65-F5344CB8AC3E}">
        <p14:creationId xmlns:p14="http://schemas.microsoft.com/office/powerpoint/2010/main" val="3498481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srcRect l="12105" t="35466" r="34345" b="14110"/>
          <a:stretch/>
        </p:blipFill>
        <p:spPr>
          <a:xfrm>
            <a:off x="579092" y="761079"/>
            <a:ext cx="10985572" cy="5524872"/>
          </a:xfrm>
          <a:prstGeom prst="rect">
            <a:avLst/>
          </a:prstGeom>
        </p:spPr>
      </p:pic>
      <p:sp>
        <p:nvSpPr>
          <p:cNvPr id="6" name="ZoneTexte 5"/>
          <p:cNvSpPr txBox="1"/>
          <p:nvPr/>
        </p:nvSpPr>
        <p:spPr>
          <a:xfrm>
            <a:off x="1127448" y="5723429"/>
            <a:ext cx="5430792" cy="707886"/>
          </a:xfrm>
          <a:prstGeom prst="rect">
            <a:avLst/>
          </a:prstGeom>
          <a:solidFill>
            <a:schemeClr val="accent6">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L’élevage est un des seuls secteurs d’activité à pouvoir compenser ses émissions de GES !</a:t>
            </a:r>
          </a:p>
        </p:txBody>
      </p:sp>
      <p:sp>
        <p:nvSpPr>
          <p:cNvPr id="7" name="Titre 1"/>
          <p:cNvSpPr>
            <a:spLocks noGrp="1"/>
          </p:cNvSpPr>
          <p:nvPr>
            <p:ph type="title"/>
          </p:nvPr>
        </p:nvSpPr>
        <p:spPr>
          <a:xfrm>
            <a:off x="767408" y="168523"/>
            <a:ext cx="10297144" cy="5459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 (1)</a:t>
            </a:r>
          </a:p>
        </p:txBody>
      </p:sp>
      <p:cxnSp>
        <p:nvCxnSpPr>
          <p:cNvPr id="8" name="Connecteur droit 7"/>
          <p:cNvCxnSpPr>
            <a:cxnSpLocks/>
          </p:cNvCxnSpPr>
          <p:nvPr/>
        </p:nvCxnSpPr>
        <p:spPr>
          <a:xfrm>
            <a:off x="1199456" y="4466404"/>
            <a:ext cx="4680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07668" y="1848734"/>
            <a:ext cx="864096" cy="26401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ZoneTexte 2"/>
          <p:cNvSpPr txBox="1"/>
          <p:nvPr/>
        </p:nvSpPr>
        <p:spPr>
          <a:xfrm>
            <a:off x="2999656" y="1199548"/>
            <a:ext cx="14401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79646">
                    <a:lumMod val="75000"/>
                  </a:srgbClr>
                </a:solidFill>
                <a:effectLst/>
                <a:uLnTx/>
                <a:uFillTx/>
                <a:latin typeface="Calibri"/>
                <a:ea typeface="+mn-ea"/>
                <a:cs typeface="+mn-cs"/>
              </a:rPr>
              <a:t>Empreinte carbone brute</a:t>
            </a:r>
          </a:p>
        </p:txBody>
      </p:sp>
      <p:pic>
        <p:nvPicPr>
          <p:cNvPr id="9" name="Image 8">
            <a:extLst>
              <a:ext uri="{FF2B5EF4-FFF2-40B4-BE49-F238E27FC236}">
                <a16:creationId xmlns:a16="http://schemas.microsoft.com/office/drawing/2014/main" id="{612ABE37-1EF0-9997-704D-62E1113AE2EB}"/>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939505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703266" y="59710"/>
            <a:ext cx="976603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a:t>
            </a:r>
          </a:p>
        </p:txBody>
      </p:sp>
      <p:pic>
        <p:nvPicPr>
          <p:cNvPr id="5" name="Image 4"/>
          <p:cNvPicPr>
            <a:picLocks noChangeAspect="1"/>
          </p:cNvPicPr>
          <p:nvPr/>
        </p:nvPicPr>
        <p:blipFill rotWithShape="1">
          <a:blip r:embed="rId3"/>
          <a:srcRect l="12201" t="48599" r="35038" b="14984"/>
          <a:stretch/>
        </p:blipFill>
        <p:spPr>
          <a:xfrm>
            <a:off x="-96688" y="956300"/>
            <a:ext cx="10298512" cy="3984868"/>
          </a:xfrm>
          <a:prstGeom prst="rect">
            <a:avLst/>
          </a:prstGeom>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4858"/>
          <a:stretch/>
        </p:blipFill>
        <p:spPr bwMode="auto">
          <a:xfrm>
            <a:off x="7824192" y="4797152"/>
            <a:ext cx="4119967" cy="17924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Image 2">
            <a:extLst>
              <a:ext uri="{FF2B5EF4-FFF2-40B4-BE49-F238E27FC236}">
                <a16:creationId xmlns:a16="http://schemas.microsoft.com/office/drawing/2014/main" id="{0BB123DA-EDDD-D459-E63E-13FEE12B25D8}"/>
              </a:ext>
            </a:extLst>
          </p:cNvPr>
          <p:cNvPicPr>
            <a:picLocks noChangeAspect="1"/>
          </p:cNvPicPr>
          <p:nvPr/>
        </p:nvPicPr>
        <p:blipFill>
          <a:blip r:embed="rId5"/>
          <a:stretch>
            <a:fillRect/>
          </a:stretch>
        </p:blipFill>
        <p:spPr>
          <a:xfrm>
            <a:off x="191344" y="272517"/>
            <a:ext cx="405116" cy="343198"/>
          </a:xfrm>
          <a:prstGeom prst="rect">
            <a:avLst/>
          </a:prstGeom>
        </p:spPr>
      </p:pic>
      <p:pic>
        <p:nvPicPr>
          <p:cNvPr id="2" name="Picture 2" descr="plan-agneau | Mode de cuisson, Agneau, Mouton">
            <a:extLst>
              <a:ext uri="{FF2B5EF4-FFF2-40B4-BE49-F238E27FC236}">
                <a16:creationId xmlns:a16="http://schemas.microsoft.com/office/drawing/2014/main" id="{788C9EA0-0EC7-3D1F-CD5E-097F44B3C10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607" t="6696" r="14830" b="4227"/>
          <a:stretch/>
        </p:blipFill>
        <p:spPr bwMode="auto">
          <a:xfrm>
            <a:off x="5951984" y="3760068"/>
            <a:ext cx="1386841"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83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983432" y="139719"/>
            <a:ext cx="8500215"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Premières références ovines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99" y="851159"/>
            <a:ext cx="7731557" cy="3710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6556" y="2222401"/>
            <a:ext cx="88582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678" y="4118980"/>
            <a:ext cx="7731555" cy="2851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9762" y="5139844"/>
            <a:ext cx="77152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D379D97A-BAF6-98E5-6EB2-A3F570BA4687}"/>
              </a:ext>
            </a:extLst>
          </p:cNvPr>
          <p:cNvPicPr>
            <a:picLocks noChangeAspect="1"/>
          </p:cNvPicPr>
          <p:nvPr/>
        </p:nvPicPr>
        <p:blipFill>
          <a:blip r:embed="rId7"/>
          <a:stretch>
            <a:fillRect/>
          </a:stretch>
        </p:blipFill>
        <p:spPr>
          <a:xfrm>
            <a:off x="365562" y="352526"/>
            <a:ext cx="405116" cy="343198"/>
          </a:xfrm>
          <a:prstGeom prst="rect">
            <a:avLst/>
          </a:prstGeom>
        </p:spPr>
      </p:pic>
    </p:spTree>
    <p:extLst>
      <p:ext uri="{BB962C8B-B14F-4D97-AF65-F5344CB8AC3E}">
        <p14:creationId xmlns:p14="http://schemas.microsoft.com/office/powerpoint/2010/main" val="785775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19020" y="144068"/>
            <a:ext cx="11947721" cy="595462"/>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de l’élevage ovin (viande)</a:t>
            </a:r>
          </a:p>
        </p:txBody>
      </p:sp>
      <p:sp>
        <p:nvSpPr>
          <p:cNvPr id="5" name="ZoneTexte 4"/>
          <p:cNvSpPr txBox="1"/>
          <p:nvPr/>
        </p:nvSpPr>
        <p:spPr>
          <a:xfrm>
            <a:off x="6678712" y="1661693"/>
            <a:ext cx="5105920" cy="4478149"/>
          </a:xfrm>
          <a:prstGeom prst="rect">
            <a:avLst/>
          </a:prstGeom>
          <a:noFill/>
        </p:spPr>
        <p:txBody>
          <a:bodyPr wrap="square" rtlCol="0">
            <a:spAutoFit/>
          </a:bodyPr>
          <a:lstStyle/>
          <a:p>
            <a:pPr marL="285750" indent="-285750">
              <a:buFont typeface="Wingdings" panose="05000000000000000000" pitchFamily="2" charset="2"/>
              <a:buChar char="Ø"/>
            </a:pPr>
            <a:r>
              <a:rPr lang="fr-FR" sz="2000" dirty="0"/>
              <a:t>Les émissions brutes de GES sont en moyenne de 13 kg équivalent CO</a:t>
            </a:r>
            <a:r>
              <a:rPr lang="fr-FR" sz="2000" baseline="-25000" dirty="0"/>
              <a:t>2</a:t>
            </a:r>
            <a:r>
              <a:rPr lang="fr-FR" sz="2000" dirty="0"/>
              <a:t>/kg de viande vive.</a:t>
            </a:r>
          </a:p>
          <a:p>
            <a:endParaRPr lang="fr-FR" sz="900" dirty="0"/>
          </a:p>
          <a:p>
            <a:pPr marL="285750" indent="-285750">
              <a:buFont typeface="Wingdings" panose="05000000000000000000" pitchFamily="2" charset="2"/>
              <a:buChar char="Ø"/>
            </a:pPr>
            <a:r>
              <a:rPr lang="fr-FR" sz="2000" dirty="0"/>
              <a:t>Les prairies, parcours et haies compensent entre 30 % et 50 % des émissions de GES d’un élevage ovin.</a:t>
            </a:r>
          </a:p>
          <a:p>
            <a:endParaRPr lang="fr-FR" sz="900" dirty="0"/>
          </a:p>
          <a:p>
            <a:pPr marL="285750" indent="-285750">
              <a:buFont typeface="Wingdings" panose="05000000000000000000" pitchFamily="2" charset="2"/>
              <a:buChar char="Ø"/>
            </a:pPr>
            <a:r>
              <a:rPr lang="fr-FR" sz="2000" dirty="0"/>
              <a:t>En conséquence, l’empreinte carbone nette varie de 0 à 8 kg équivalent CO</a:t>
            </a:r>
            <a:r>
              <a:rPr lang="fr-FR" sz="2000" baseline="-25000" dirty="0"/>
              <a:t>2</a:t>
            </a:r>
            <a:r>
              <a:rPr lang="fr-FR" sz="2000" dirty="0"/>
              <a:t>/kg de viande vive selon le système fourrager en place sur l’exploitation.</a:t>
            </a:r>
          </a:p>
          <a:p>
            <a:endParaRPr lang="fr-FR" sz="900" dirty="0"/>
          </a:p>
          <a:p>
            <a:pPr marL="285750" indent="-285750">
              <a:buFont typeface="Wingdings" panose="05000000000000000000" pitchFamily="2" charset="2"/>
              <a:buChar char="Ø"/>
            </a:pPr>
            <a:r>
              <a:rPr lang="fr-FR" sz="2000" dirty="0"/>
              <a:t>C’est le système herbager qui aura l’empreinte carbone nette la plus faible. </a:t>
            </a:r>
          </a:p>
          <a:p>
            <a:pPr marL="285750" indent="-285750">
              <a:buFont typeface="Wingdings" panose="05000000000000000000" pitchFamily="2" charset="2"/>
              <a:buChar char="Ø"/>
            </a:pPr>
            <a:endParaRPr lang="fr-FR" dirty="0"/>
          </a:p>
        </p:txBody>
      </p:sp>
      <p:sp>
        <p:nvSpPr>
          <p:cNvPr id="6" name="ZoneTexte 5"/>
          <p:cNvSpPr txBox="1"/>
          <p:nvPr/>
        </p:nvSpPr>
        <p:spPr>
          <a:xfrm>
            <a:off x="8688288" y="6362701"/>
            <a:ext cx="1800200" cy="246221"/>
          </a:xfrm>
          <a:prstGeom prst="rect">
            <a:avLst/>
          </a:prstGeom>
          <a:noFill/>
        </p:spPr>
        <p:txBody>
          <a:bodyPr wrap="square" rtlCol="0">
            <a:spAutoFit/>
          </a:bodyPr>
          <a:lstStyle/>
          <a:p>
            <a:r>
              <a:rPr lang="fr-FR" sz="1000" dirty="0"/>
              <a:t>Source : IDELE, INTERBEV</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806" y="998448"/>
            <a:ext cx="5328592" cy="549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95790" y="1196752"/>
            <a:ext cx="5938906" cy="53251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4AE7A9D9-4F47-88FC-E26A-7C5CA6652B40}"/>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1025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739" y="613587"/>
            <a:ext cx="5702222" cy="6120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a:spLocks noChangeArrowheads="1"/>
          </p:cNvSpPr>
          <p:nvPr/>
        </p:nvSpPr>
        <p:spPr bwMode="auto">
          <a:xfrm>
            <a:off x="767408" y="764704"/>
            <a:ext cx="10252068" cy="439937"/>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a:t>
            </a:r>
          </a:p>
          <a:p>
            <a:r>
              <a:rPr lang="fr-FR" altLang="fr-FR" dirty="0"/>
              <a:t>de l’élevage </a:t>
            </a:r>
          </a:p>
          <a:p>
            <a:r>
              <a:rPr lang="fr-FR" altLang="fr-FR" dirty="0"/>
              <a:t>caprin</a:t>
            </a:r>
          </a:p>
        </p:txBody>
      </p:sp>
      <p:sp>
        <p:nvSpPr>
          <p:cNvPr id="4" name="ZoneTexte 3"/>
          <p:cNvSpPr txBox="1"/>
          <p:nvPr/>
        </p:nvSpPr>
        <p:spPr>
          <a:xfrm>
            <a:off x="10770672" y="6446409"/>
            <a:ext cx="1152128" cy="246221"/>
          </a:xfrm>
          <a:prstGeom prst="rect">
            <a:avLst/>
          </a:prstGeom>
          <a:noFill/>
        </p:spPr>
        <p:txBody>
          <a:bodyPr wrap="square" rtlCol="0">
            <a:spAutoFit/>
          </a:bodyPr>
          <a:lstStyle/>
          <a:p>
            <a:r>
              <a:rPr lang="fr-FR" sz="1000" dirty="0"/>
              <a:t>Source: FIDOCL</a:t>
            </a:r>
          </a:p>
        </p:txBody>
      </p:sp>
      <p:pic>
        <p:nvPicPr>
          <p:cNvPr id="2" name="Image 1">
            <a:extLst>
              <a:ext uri="{FF2B5EF4-FFF2-40B4-BE49-F238E27FC236}">
                <a16:creationId xmlns:a16="http://schemas.microsoft.com/office/drawing/2014/main" id="{3E98B48F-DBCD-5AB7-B36B-E36A6A890B89}"/>
              </a:ext>
            </a:extLst>
          </p:cNvPr>
          <p:cNvPicPr>
            <a:picLocks noChangeAspect="1"/>
          </p:cNvPicPr>
          <p:nvPr/>
        </p:nvPicPr>
        <p:blipFill>
          <a:blip r:embed="rId4"/>
          <a:stretch>
            <a:fillRect/>
          </a:stretch>
        </p:blipFill>
        <p:spPr>
          <a:xfrm>
            <a:off x="191344" y="272517"/>
            <a:ext cx="405116" cy="343198"/>
          </a:xfrm>
          <a:prstGeom prst="rect">
            <a:avLst/>
          </a:prstGeom>
        </p:spPr>
      </p:pic>
      <p:pic>
        <p:nvPicPr>
          <p:cNvPr id="6" name="Image 5" descr="Une image contenant bétail, troupeau, barrière, vache&#10;&#10;Description générée automatiquement">
            <a:extLst>
              <a:ext uri="{FF2B5EF4-FFF2-40B4-BE49-F238E27FC236}">
                <a16:creationId xmlns:a16="http://schemas.microsoft.com/office/drawing/2014/main" id="{C7E5F77B-6658-A56A-DBD4-F685A8C96F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637" y="2564904"/>
            <a:ext cx="3787306" cy="2520280"/>
          </a:xfrm>
          <a:prstGeom prst="rect">
            <a:avLst/>
          </a:prstGeom>
          <a:ln>
            <a:noFill/>
          </a:ln>
          <a:effectLst>
            <a:softEdge rad="112500"/>
          </a:effectLst>
        </p:spPr>
      </p:pic>
    </p:spTree>
    <p:extLst>
      <p:ext uri="{BB962C8B-B14F-4D97-AF65-F5344CB8AC3E}">
        <p14:creationId xmlns:p14="http://schemas.microsoft.com/office/powerpoint/2010/main" val="3744029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656913" y="158484"/>
            <a:ext cx="10695671" cy="571264"/>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en fonction des systèmes</a:t>
            </a:r>
          </a:p>
        </p:txBody>
      </p:sp>
      <p:sp>
        <p:nvSpPr>
          <p:cNvPr id="19459"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208E3D5F-6BF1-4716-B360-624D5AD3F9C2}" type="slidenum">
              <a:rPr lang="fr-FR" altLang="fr-FR" smtClean="0">
                <a:solidFill>
                  <a:schemeClr val="bg1"/>
                </a:solidFill>
                <a:latin typeface="Verdana" pitchFamily="34" charset="0"/>
              </a:rPr>
              <a:pPr eaLnBrk="1" hangingPunct="1"/>
              <a:t>39</a:t>
            </a:fld>
            <a:endParaRPr lang="fr-FR" altLang="fr-FR">
              <a:solidFill>
                <a:schemeClr val="bg1"/>
              </a:solidFill>
              <a:latin typeface="Verdana"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872717"/>
            <a:ext cx="10126391" cy="352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8982452" y="6601118"/>
            <a:ext cx="1656184" cy="246221"/>
          </a:xfrm>
          <a:prstGeom prst="rect">
            <a:avLst/>
          </a:prstGeom>
          <a:noFill/>
        </p:spPr>
        <p:txBody>
          <a:bodyPr wrap="square" rtlCol="0">
            <a:spAutoFit/>
          </a:bodyPr>
          <a:lstStyle/>
          <a:p>
            <a:r>
              <a:rPr lang="fr-FR" sz="1000" dirty="0"/>
              <a:t>Source : IDELE, INTERBEV</a:t>
            </a:r>
          </a:p>
        </p:txBody>
      </p:sp>
      <p:sp>
        <p:nvSpPr>
          <p:cNvPr id="3" name="ZoneTexte 2"/>
          <p:cNvSpPr txBox="1"/>
          <p:nvPr/>
        </p:nvSpPr>
        <p:spPr>
          <a:xfrm>
            <a:off x="839416" y="4550451"/>
            <a:ext cx="10126391" cy="2031325"/>
          </a:xfrm>
          <a:prstGeom prst="rect">
            <a:avLst/>
          </a:prstGeom>
          <a:solidFill>
            <a:schemeClr val="accent6">
              <a:lumMod val="60000"/>
              <a:lumOff val="40000"/>
            </a:schemeClr>
          </a:solidFill>
        </p:spPr>
        <p:txBody>
          <a:bodyPr wrap="square" rtlCol="0">
            <a:spAutoFit/>
          </a:bodyPr>
          <a:lstStyle/>
          <a:p>
            <a:endParaRPr lang="fr-FR" sz="900" b="1" dirty="0"/>
          </a:p>
          <a:p>
            <a:r>
              <a:rPr lang="fr-FR" dirty="0"/>
              <a:t>=&gt; L’empreinte carbone est variable d’un système d’élevage à l’autre en fonction du niveau de recours aux intrants et du niveau de stockage. Certains systèmes extensifs peuvent compenser 100 % de leurs émissions GES !</a:t>
            </a:r>
          </a:p>
          <a:p>
            <a:endParaRPr lang="fr-FR" sz="900" dirty="0"/>
          </a:p>
          <a:p>
            <a:r>
              <a:rPr lang="fr-FR" dirty="0"/>
              <a:t>=&gt; Pour des émissions de gaz à effet de serre relativement similaire, les agneaux d’herbe et de bergerie se distinguent principalement par la contribution des surfaces herbagères au stockage du C et à la biodiversité. </a:t>
            </a:r>
          </a:p>
        </p:txBody>
      </p:sp>
      <p:sp>
        <p:nvSpPr>
          <p:cNvPr id="4" name="Ellipse 3"/>
          <p:cNvSpPr/>
          <p:nvPr/>
        </p:nvSpPr>
        <p:spPr>
          <a:xfrm>
            <a:off x="5735960" y="2204864"/>
            <a:ext cx="864095" cy="50405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457EEA35-A01E-E14A-D1BD-1B71466AC1B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376587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695400" y="92036"/>
            <a:ext cx="10585176" cy="86484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altLang="fr-FR" sz="30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Réaliser son bilan carbone </a:t>
            </a:r>
          </a:p>
        </p:txBody>
      </p:sp>
      <p:sp>
        <p:nvSpPr>
          <p:cNvPr id="21508"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BB8DE43-7FCA-426C-AA47-398E87A39C4E}" type="slidenum">
              <a:rPr kumimoji="0" lang="fr-FR" altLang="fr-FR" sz="1200" b="0" i="0" u="none" strike="noStrike" kern="1200" cap="none" spc="0" normalizeH="0" baseline="0" noProof="0" smtClean="0">
                <a:ln>
                  <a:noFill/>
                </a:ln>
                <a:solidFill>
                  <a:prstClr val="white"/>
                </a:solidFill>
                <a:effectLst/>
                <a:uLnTx/>
                <a:uFillTx/>
                <a:latin typeface="Verdana"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altLang="fr-FR" sz="1200" b="0" i="0" u="none" strike="noStrike" kern="1200" cap="none" spc="0" normalizeH="0" baseline="0" noProof="0">
              <a:ln>
                <a:noFill/>
              </a:ln>
              <a:solidFill>
                <a:prstClr val="white"/>
              </a:solidFill>
              <a:effectLst/>
              <a:uLnTx/>
              <a:uFillTx/>
              <a:latin typeface="Verdana" pitchFamily="34" charset="0"/>
              <a:ea typeface="ＭＳ Ｐゴシック" pitchFamily="34" charset="-128"/>
              <a:cs typeface="+mn-cs"/>
            </a:endParaRPr>
          </a:p>
        </p:txBody>
      </p:sp>
      <p:sp>
        <p:nvSpPr>
          <p:cNvPr id="13" name="ZoneTexte 12"/>
          <p:cNvSpPr txBox="1"/>
          <p:nvPr/>
        </p:nvSpPr>
        <p:spPr>
          <a:xfrm>
            <a:off x="723008" y="1923792"/>
            <a:ext cx="8352928"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C00000"/>
                </a:solidFill>
                <a:effectLst/>
                <a:uLnTx/>
                <a:uFillTx/>
                <a:latin typeface="Calibri"/>
                <a:ea typeface="+mn-ea"/>
                <a:cs typeface="+mn-cs"/>
              </a:rPr>
              <a:t>Interroger ses pratiques et envisager des pistes d’amélioration pour…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son efficience technique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son impact environnemental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rPr>
              <a:t>… Améliorer sa performance économique !</a:t>
            </a:r>
          </a:p>
        </p:txBody>
      </p:sp>
      <p:sp>
        <p:nvSpPr>
          <p:cNvPr id="18" name="AutoShape 3"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Rectangle 18"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descr="L'impact estimé est résumé sur deux pages."/>
          <p:cNvSpPr>
            <a:spLocks noChangeAspect="1" noChangeArrowheads="1"/>
          </p:cNvSpPr>
          <p:nvPr/>
        </p:nvSpPr>
        <p:spPr bwMode="auto">
          <a:xfrm>
            <a:off x="1524000" y="1"/>
            <a:ext cx="5760720" cy="783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1" name="Diagramme 20"/>
          <p:cNvGraphicFramePr/>
          <p:nvPr/>
        </p:nvGraphicFramePr>
        <p:xfrm>
          <a:off x="2672131" y="2500779"/>
          <a:ext cx="7135770" cy="407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11"/>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13"/>
          <p:cNvSpPr>
            <a:spLocks noChangeArrowheads="1"/>
          </p:cNvSpPr>
          <p:nvPr/>
        </p:nvSpPr>
        <p:spPr bwMode="auto">
          <a:xfrm>
            <a:off x="1524001" y="8713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Diagramme 1"/>
          <p:cNvGraphicFramePr/>
          <p:nvPr/>
        </p:nvGraphicFramePr>
        <p:xfrm>
          <a:off x="5876323" y="2276872"/>
          <a:ext cx="6883911" cy="45347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5" name="Picture 6" descr="https://christiandeperthuis.files.wordpress.com/2021/05/image-8.png?w=75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52460" y="4538017"/>
            <a:ext cx="846678" cy="5486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2" descr="L&amp;#39;exploitation agricole, un système finalisé et piloté"/>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AutoShape 4" descr="L&amp;#39;exploitation agricole, un système finalisé et piloté"/>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ZoneTexte 4"/>
          <p:cNvSpPr txBox="1"/>
          <p:nvPr/>
        </p:nvSpPr>
        <p:spPr>
          <a:xfrm>
            <a:off x="1207623" y="6320488"/>
            <a:ext cx="42021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C00000"/>
                </a:solidFill>
                <a:effectLst/>
                <a:uLnTx/>
                <a:uFillTx/>
                <a:latin typeface="Calibri"/>
                <a:ea typeface="+mn-ea"/>
                <a:cs typeface="+mn-cs"/>
              </a:rPr>
              <a:t>À l’échelle du système d’exploitation ! </a:t>
            </a:r>
          </a:p>
        </p:txBody>
      </p:sp>
      <p:sp>
        <p:nvSpPr>
          <p:cNvPr id="17" name="ZoneTexte 16"/>
          <p:cNvSpPr txBox="1"/>
          <p:nvPr/>
        </p:nvSpPr>
        <p:spPr>
          <a:xfrm>
            <a:off x="695400" y="1004832"/>
            <a:ext cx="1101722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C00000"/>
                </a:solidFill>
                <a:effectLst/>
                <a:uLnTx/>
                <a:uFillTx/>
                <a:latin typeface="Calibri"/>
                <a:ea typeface="+mn-ea"/>
                <a:cs typeface="+mn-cs"/>
              </a:rPr>
              <a:t>Mesurer ses contributions positives </a:t>
            </a:r>
            <a:r>
              <a:rPr kumimoji="0" lang="fr-FR" sz="1800" b="0" i="0" u="none" strike="noStrike" kern="1200" cap="none" spc="0" normalizeH="0" baseline="0" noProof="0" dirty="0">
                <a:ln>
                  <a:noFill/>
                </a:ln>
                <a:solidFill>
                  <a:srgbClr val="4F81BD">
                    <a:lumMod val="75000"/>
                  </a:srgbClr>
                </a:solidFill>
                <a:effectLst/>
                <a:uLnTx/>
                <a:uFillTx/>
                <a:latin typeface="Calibri"/>
                <a:ea typeface="+mn-ea"/>
                <a:cs typeface="+mn-cs"/>
              </a:rPr>
              <a:t>(maintien et développement de la biodiversité, compensation des émissions de GES par le stockage C, performance nourricière)</a:t>
            </a:r>
            <a:endParaRPr kumimoji="0" lang="fr-FR" sz="2000" b="0" i="0" u="none" strike="noStrike" kern="1200" cap="none" spc="0" normalizeH="0" baseline="0" noProof="0" dirty="0">
              <a:ln>
                <a:noFill/>
              </a:ln>
              <a:solidFill>
                <a:srgbClr val="4F81BD">
                  <a:lumMod val="75000"/>
                </a:srgbClr>
              </a:solidFill>
              <a:effectLst/>
              <a:uLnTx/>
              <a:uFillTx/>
              <a:latin typeface="Calibri"/>
              <a:ea typeface="+mn-ea"/>
              <a:cs typeface="+mn-cs"/>
            </a:endParaRPr>
          </a:p>
        </p:txBody>
      </p:sp>
      <p:pic>
        <p:nvPicPr>
          <p:cNvPr id="7" name="Image 6">
            <a:extLst>
              <a:ext uri="{FF2B5EF4-FFF2-40B4-BE49-F238E27FC236}">
                <a16:creationId xmlns:a16="http://schemas.microsoft.com/office/drawing/2014/main" id="{18ACE95A-FC4D-F225-CD94-00BDC6A56852}"/>
              </a:ext>
            </a:extLst>
          </p:cNvPr>
          <p:cNvPicPr>
            <a:picLocks noChangeAspect="1"/>
          </p:cNvPicPr>
          <p:nvPr/>
        </p:nvPicPr>
        <p:blipFill>
          <a:blip r:embed="rId14"/>
          <a:stretch>
            <a:fillRect/>
          </a:stretch>
        </p:blipFill>
        <p:spPr>
          <a:xfrm>
            <a:off x="191344" y="272517"/>
            <a:ext cx="405116" cy="343198"/>
          </a:xfrm>
          <a:prstGeom prst="rect">
            <a:avLst/>
          </a:prstGeom>
        </p:spPr>
      </p:pic>
      <p:pic>
        <p:nvPicPr>
          <p:cNvPr id="10" name="Image 9" descr="Une image contenant texte, capture d’écran, carte, jeux&#10;&#10;Description générée automatiquement">
            <a:extLst>
              <a:ext uri="{FF2B5EF4-FFF2-40B4-BE49-F238E27FC236}">
                <a16:creationId xmlns:a16="http://schemas.microsoft.com/office/drawing/2014/main" id="{55C522A5-FB7F-0F0F-EC6F-91EC28B6F38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802" y="3848315"/>
            <a:ext cx="4820221" cy="2306164"/>
          </a:xfrm>
          <a:prstGeom prst="rect">
            <a:avLst/>
          </a:prstGeom>
        </p:spPr>
      </p:pic>
    </p:spTree>
    <p:extLst>
      <p:ext uri="{BB962C8B-B14F-4D97-AF65-F5344CB8AC3E}">
        <p14:creationId xmlns:p14="http://schemas.microsoft.com/office/powerpoint/2010/main" val="24523520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5.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2077</TotalTime>
  <Words>6118</Words>
  <Application>Microsoft Office PowerPoint</Application>
  <PresentationFormat>Grand écran</PresentationFormat>
  <Paragraphs>499</Paragraphs>
  <Slides>40</Slides>
  <Notes>37</Notes>
  <HiddenSlides>2</HiddenSlides>
  <MMClips>0</MMClips>
  <ScaleCrop>false</ScaleCrop>
  <HeadingPairs>
    <vt:vector size="6" baseType="variant">
      <vt:variant>
        <vt:lpstr>Polices utilisées</vt:lpstr>
      </vt:variant>
      <vt:variant>
        <vt:i4>8</vt:i4>
      </vt:variant>
      <vt:variant>
        <vt:lpstr>Thème</vt:lpstr>
      </vt:variant>
      <vt:variant>
        <vt:i4>5</vt:i4>
      </vt:variant>
      <vt:variant>
        <vt:lpstr>Titres des diapositives</vt:lpstr>
      </vt:variant>
      <vt:variant>
        <vt:i4>40</vt:i4>
      </vt:variant>
    </vt:vector>
  </HeadingPairs>
  <TitlesOfParts>
    <vt:vector size="53" baseType="lpstr">
      <vt:lpstr>Arial</vt:lpstr>
      <vt:lpstr>Bauhaus 93</vt:lpstr>
      <vt:lpstr>Calibri</vt:lpstr>
      <vt:lpstr>Roboto Slab</vt:lpstr>
      <vt:lpstr>Segoe UI</vt:lpstr>
      <vt:lpstr>Symbol</vt:lpstr>
      <vt:lpstr>Verdana</vt:lpstr>
      <vt:lpstr>Wingdings</vt:lpstr>
      <vt:lpstr>Thème Office</vt:lpstr>
      <vt:lpstr>ThèmeCA</vt:lpstr>
      <vt:lpstr>1_Thème Office</vt:lpstr>
      <vt:lpstr>2_APCA_V4</vt:lpstr>
      <vt:lpstr>APCA_V4</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Présentation PowerPoint</vt:lpstr>
      <vt:lpstr>Émissions de GES, bilan carbone, Empreinte carbone…</vt:lpstr>
      <vt:lpstr>Présentation PowerPoint</vt:lpstr>
      <vt:lpstr>Présentation PowerPoint</vt:lpstr>
      <vt:lpstr>Pourquoi parler carbone dans les systèmes d’élevage ?  </vt:lpstr>
      <vt:lpstr>Un sujet d’actualité !</vt:lpstr>
      <vt:lpstr>L’agriculture a un rôle à jouer !</vt:lpstr>
      <vt:lpstr>L’élevage ovin : des bénéfices et des impacts</vt:lpstr>
      <vt:lpstr>Les attentes sociétales : fleur des services rendus par l’élevage</vt:lpstr>
      <vt:lpstr>Les attentes du consommateur</vt:lpstr>
      <vt:lpstr>Présentation PowerPoint</vt:lpstr>
      <vt:lpstr>Présentation PowerPoint</vt:lpstr>
      <vt:lpstr>Comprendre mon empreinte carbone</vt:lpstr>
      <vt:lpstr>Présentation PowerPoint</vt:lpstr>
      <vt:lpstr>Présentation PowerPoint</vt:lpstr>
      <vt:lpstr>Présentation PowerPoint</vt:lpstr>
      <vt:lpstr>Présentation PowerPoint</vt:lpstr>
      <vt:lpstr>Présentation PowerPoint</vt:lpstr>
      <vt:lpstr>Présentation PowerPoint</vt:lpstr>
      <vt:lpstr>Les postes d’émissions de CH4</vt:lpstr>
      <vt:lpstr>Présentation PowerPoint</vt:lpstr>
      <vt:lpstr>Présentation PowerPoint</vt:lpstr>
      <vt:lpstr>Présentation PowerPoint</vt:lpstr>
      <vt:lpstr>Présentation PowerPoint</vt:lpstr>
      <vt:lpstr>Les postes d’émissions de CO2</vt:lpstr>
      <vt:lpstr>Présentation PowerPoint</vt:lpstr>
      <vt:lpstr>Le stockage du carbone dans les sols </vt:lpstr>
      <vt:lpstr>Le stockage du carbone dans les sols : exemple</vt:lpstr>
      <vt:lpstr>Le stockage du carbone dans les sols prairiaux</vt:lpstr>
      <vt:lpstr>Comprendre mon empreinte carbone (1)</vt:lpstr>
      <vt:lpstr>Comprendre mon empreinte carbone</vt:lpstr>
      <vt:lpstr>Premières références ovines</vt:lpstr>
      <vt:lpstr>Présentation PowerPoint</vt:lpstr>
      <vt:lpstr>Présentation PowerPoint</vt:lpstr>
      <vt:lpstr>Présentation PowerPoint</vt:lpstr>
      <vt:lpstr>Présentation PowerPoint</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LOUBAUD-BERSON Mélanie</dc:creator>
  <cp:lastModifiedBy>Melanie LOUBAUD BERSON</cp:lastModifiedBy>
  <cp:revision>149</cp:revision>
  <dcterms:created xsi:type="dcterms:W3CDTF">2021-04-22T13:06:13Z</dcterms:created>
  <dcterms:modified xsi:type="dcterms:W3CDTF">2025-01-22T14:31:29Z</dcterms:modified>
</cp:coreProperties>
</file>