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68" r:id="rId2"/>
    <p:sldId id="2147473893" r:id="rId3"/>
    <p:sldId id="305" r:id="rId4"/>
    <p:sldId id="2147473884" r:id="rId5"/>
    <p:sldId id="352" r:id="rId6"/>
    <p:sldId id="2147473894" r:id="rId7"/>
    <p:sldId id="2147473890" r:id="rId8"/>
    <p:sldId id="2147473888" r:id="rId9"/>
    <p:sldId id="2147473889" r:id="rId10"/>
    <p:sldId id="2147473891" r:id="rId11"/>
    <p:sldId id="2147473892" r:id="rId12"/>
    <p:sldId id="2147473895" r:id="rId13"/>
    <p:sldId id="307" r:id="rId14"/>
    <p:sldId id="368" r:id="rId15"/>
    <p:sldId id="369" r:id="rId16"/>
    <p:sldId id="370" r:id="rId17"/>
    <p:sldId id="366" r:id="rId18"/>
    <p:sldId id="371" r:id="rId19"/>
    <p:sldId id="346" r:id="rId20"/>
    <p:sldId id="2147473906" r:id="rId21"/>
    <p:sldId id="2147473911" r:id="rId22"/>
    <p:sldId id="2147473912" r:id="rId23"/>
    <p:sldId id="2147473908" r:id="rId24"/>
    <p:sldId id="2147473909" r:id="rId25"/>
    <p:sldId id="2147473910" r:id="rId26"/>
    <p:sldId id="344"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AA55FC-9EC6-449D-95FF-FDA3F0B56DD7}" v="53" dt="2026-04-27T13:54:15.13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33" autoAdjust="0"/>
  </p:normalViewPr>
  <p:slideViewPr>
    <p:cSldViewPr snapToGrid="0">
      <p:cViewPr varScale="1">
        <p:scale>
          <a:sx n="105" d="100"/>
          <a:sy n="105" d="100"/>
        </p:scale>
        <p:origin x="79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F26DEE-D7D0-4CEF-87F2-689B93EB63E7}" type="datetimeFigureOut">
              <a:rPr lang="fr-FR" smtClean="0"/>
              <a:t>28/04/2026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26B660-0C65-4914-937B-EAD701300607}" type="slidenum">
              <a:rPr lang="fr-FR" smtClean="0"/>
              <a:t>‹N°›</a:t>
            </a:fld>
            <a:endParaRPr lang="fr-FR"/>
          </a:p>
        </p:txBody>
      </p:sp>
    </p:spTree>
    <p:extLst>
      <p:ext uri="{BB962C8B-B14F-4D97-AF65-F5344CB8AC3E}">
        <p14:creationId xmlns:p14="http://schemas.microsoft.com/office/powerpoint/2010/main" val="3494809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notes 2"/>
          <p:cNvSpPr>
            <a:spLocks noGrp="1"/>
          </p:cNvSpPr>
          <p:nvPr>
            <p:ph type="body" idx="1"/>
          </p:nvPr>
        </p:nvSpPr>
        <p:spPr>
          <a:xfrm>
            <a:off x="685800" y="4680000"/>
            <a:ext cx="5486400" cy="3902400"/>
          </a:xfrm>
        </p:spPr>
        <p:txBody>
          <a:bodyPr/>
          <a:lstStyle/>
          <a:p>
            <a:endParaRPr lang="fr-FR">
              <a:latin typeface="Verdana" panose="020B0604030504040204" pitchFamily="34" charset="0"/>
              <a:ea typeface="Verdana" panose="020B0604030504040204" pitchFamily="34" charset="0"/>
            </a:endParaRPr>
          </a:p>
        </p:txBody>
      </p:sp>
      <p:pic>
        <p:nvPicPr>
          <p:cNvPr id="8" name="Image 7">
            <a:extLst>
              <a:ext uri="{FF2B5EF4-FFF2-40B4-BE49-F238E27FC236}">
                <a16:creationId xmlns:a16="http://schemas.microsoft.com/office/drawing/2014/main" id="{9D661F2B-1247-44B4-B2AD-8F8F4AB2F61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15263" y="8026350"/>
            <a:ext cx="868324" cy="917124"/>
          </a:xfrm>
          <a:prstGeom prst="rect">
            <a:avLst/>
          </a:prstGeom>
        </p:spPr>
      </p:pic>
      <p:sp>
        <p:nvSpPr>
          <p:cNvPr id="9" name="Espace réservé du pied de page 8">
            <a:extLst>
              <a:ext uri="{FF2B5EF4-FFF2-40B4-BE49-F238E27FC236}">
                <a16:creationId xmlns:a16="http://schemas.microsoft.com/office/drawing/2014/main" id="{F727BC44-981A-43C3-A507-91FEC4A074D1}"/>
              </a:ext>
            </a:extLst>
          </p:cNvPr>
          <p:cNvSpPr>
            <a:spLocks noGrp="1"/>
          </p:cNvSpPr>
          <p:nvPr>
            <p:ph type="ftr" sz="quarter" idx="4"/>
          </p:nvPr>
        </p:nvSpPr>
        <p:spPr>
          <a:xfrm>
            <a:off x="457200" y="8704800"/>
            <a:ext cx="2971800" cy="302400"/>
          </a:xfrm>
        </p:spPr>
        <p:txBody>
          <a:bodyPr/>
          <a:lstStyle/>
          <a:p>
            <a:endParaRPr lang="fr-FR" sz="800">
              <a:latin typeface="Verdana" panose="020B0604030504040204" pitchFamily="34" charset="0"/>
              <a:ea typeface="Verdana" panose="020B0604030504040204" pitchFamily="34" charset="0"/>
            </a:endParaRPr>
          </a:p>
        </p:txBody>
      </p:sp>
      <p:sp>
        <p:nvSpPr>
          <p:cNvPr id="10" name="Espace réservé de l'en-tête 9">
            <a:extLst>
              <a:ext uri="{FF2B5EF4-FFF2-40B4-BE49-F238E27FC236}">
                <a16:creationId xmlns:a16="http://schemas.microsoft.com/office/drawing/2014/main" id="{CCEE4483-A508-493C-A2FD-589AED411434}"/>
              </a:ext>
            </a:extLst>
          </p:cNvPr>
          <p:cNvSpPr>
            <a:spLocks noGrp="1"/>
          </p:cNvSpPr>
          <p:nvPr>
            <p:ph type="hdr" sz="quarter"/>
          </p:nvPr>
        </p:nvSpPr>
        <p:spPr>
          <a:xfrm>
            <a:off x="348739" y="332206"/>
            <a:ext cx="4230000" cy="458788"/>
          </a:xfrm>
          <a:prstGeom prst="rect">
            <a:avLst/>
          </a:prstGeom>
        </p:spPr>
        <p:txBody>
          <a:bodyPr/>
          <a:lstStyle/>
          <a:p>
            <a:endParaRPr lang="fr-FR" sz="1400" b="1">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024722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9C0FE-B3DE-3E4F-C340-884896E1557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6162945-ECE4-7EA8-AB2E-5F43A58B85D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0D4B451-2921-DE15-0116-5F5C2FADCC7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62848F7-9537-0F2D-0325-C35FD722C3F5}"/>
              </a:ext>
            </a:extLst>
          </p:cNvPr>
          <p:cNvSpPr>
            <a:spLocks noGrp="1"/>
          </p:cNvSpPr>
          <p:nvPr>
            <p:ph type="sldNum" sz="quarter" idx="5"/>
          </p:nvPr>
        </p:nvSpPr>
        <p:spPr/>
        <p:txBody>
          <a:bodyPr/>
          <a:lstStyle/>
          <a:p>
            <a:fld id="{BE26B660-0C65-4914-937B-EAD701300607}" type="slidenum">
              <a:rPr lang="fr-FR" smtClean="0"/>
              <a:t>7</a:t>
            </a:fld>
            <a:endParaRPr lang="fr-FR"/>
          </a:p>
        </p:txBody>
      </p:sp>
    </p:spTree>
    <p:extLst>
      <p:ext uri="{BB962C8B-B14F-4D97-AF65-F5344CB8AC3E}">
        <p14:creationId xmlns:p14="http://schemas.microsoft.com/office/powerpoint/2010/main" val="3415515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E26B660-0C65-4914-937B-EAD701300607}" type="slidenum">
              <a:rPr lang="fr-FR" smtClean="0"/>
              <a:t>8</a:t>
            </a:fld>
            <a:endParaRPr lang="fr-FR"/>
          </a:p>
        </p:txBody>
      </p:sp>
    </p:spTree>
    <p:extLst>
      <p:ext uri="{BB962C8B-B14F-4D97-AF65-F5344CB8AC3E}">
        <p14:creationId xmlns:p14="http://schemas.microsoft.com/office/powerpoint/2010/main" val="2447064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A60F8-2A74-79C5-30CF-F1A88F80C91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1F9C450-22A4-D0C6-6633-413F9F47434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FA0107A-8C7C-68DA-1C15-7E48D0E81B4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803B276-76DD-E315-3A9D-BCC0A1CCD9B5}"/>
              </a:ext>
            </a:extLst>
          </p:cNvPr>
          <p:cNvSpPr>
            <a:spLocks noGrp="1"/>
          </p:cNvSpPr>
          <p:nvPr>
            <p:ph type="sldNum" sz="quarter" idx="5"/>
          </p:nvPr>
        </p:nvSpPr>
        <p:spPr/>
        <p:txBody>
          <a:bodyPr/>
          <a:lstStyle/>
          <a:p>
            <a:fld id="{BE26B660-0C65-4914-937B-EAD701300607}" type="slidenum">
              <a:rPr lang="fr-FR" smtClean="0"/>
              <a:t>9</a:t>
            </a:fld>
            <a:endParaRPr lang="fr-FR"/>
          </a:p>
        </p:txBody>
      </p:sp>
    </p:spTree>
    <p:extLst>
      <p:ext uri="{BB962C8B-B14F-4D97-AF65-F5344CB8AC3E}">
        <p14:creationId xmlns:p14="http://schemas.microsoft.com/office/powerpoint/2010/main" val="2706991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2B033-CBB7-9992-B91F-2786D9F2509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2C9DDDF-4C34-A683-21C7-D205E84E576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DE8A819-77CA-003F-D01D-73FFF314B5D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099C7FA-EBF6-3303-6294-9CD8C35EE0B4}"/>
              </a:ext>
            </a:extLst>
          </p:cNvPr>
          <p:cNvSpPr>
            <a:spLocks noGrp="1"/>
          </p:cNvSpPr>
          <p:nvPr>
            <p:ph type="sldNum" sz="quarter" idx="5"/>
          </p:nvPr>
        </p:nvSpPr>
        <p:spPr/>
        <p:txBody>
          <a:bodyPr/>
          <a:lstStyle/>
          <a:p>
            <a:fld id="{BE26B660-0C65-4914-937B-EAD701300607}" type="slidenum">
              <a:rPr lang="fr-FR" smtClean="0"/>
              <a:t>10</a:t>
            </a:fld>
            <a:endParaRPr lang="fr-FR"/>
          </a:p>
        </p:txBody>
      </p:sp>
    </p:spTree>
    <p:extLst>
      <p:ext uri="{BB962C8B-B14F-4D97-AF65-F5344CB8AC3E}">
        <p14:creationId xmlns:p14="http://schemas.microsoft.com/office/powerpoint/2010/main" val="488800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7AB49-0648-148D-9A1C-D81610C15BE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AF7EB9-C4FA-3FCD-93AE-E3058E4B42C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23BC0F-48BD-7369-11AF-2260E81927D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DC3C5CD-4C91-BA37-1A5E-D1ECF5CA680E}"/>
              </a:ext>
            </a:extLst>
          </p:cNvPr>
          <p:cNvSpPr>
            <a:spLocks noGrp="1"/>
          </p:cNvSpPr>
          <p:nvPr>
            <p:ph type="sldNum" sz="quarter" idx="5"/>
          </p:nvPr>
        </p:nvSpPr>
        <p:spPr/>
        <p:txBody>
          <a:bodyPr/>
          <a:lstStyle/>
          <a:p>
            <a:fld id="{BE26B660-0C65-4914-937B-EAD701300607}" type="slidenum">
              <a:rPr lang="fr-FR" smtClean="0"/>
              <a:t>11</a:t>
            </a:fld>
            <a:endParaRPr lang="fr-FR"/>
          </a:p>
        </p:txBody>
      </p:sp>
    </p:spTree>
    <p:extLst>
      <p:ext uri="{BB962C8B-B14F-4D97-AF65-F5344CB8AC3E}">
        <p14:creationId xmlns:p14="http://schemas.microsoft.com/office/powerpoint/2010/main" val="4294879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60D6C-3BAF-E6B3-3A18-82006BADD2C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DED781C-B68F-0C67-01EB-CBBACF2EFC3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FCD5871-7BAA-DFFE-4F0E-642E95E8341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460D601-9EB2-9304-D6FC-A2B44C632843}"/>
              </a:ext>
            </a:extLst>
          </p:cNvPr>
          <p:cNvSpPr>
            <a:spLocks noGrp="1"/>
          </p:cNvSpPr>
          <p:nvPr>
            <p:ph type="sldNum" sz="quarter" idx="5"/>
          </p:nvPr>
        </p:nvSpPr>
        <p:spPr/>
        <p:txBody>
          <a:bodyPr/>
          <a:lstStyle/>
          <a:p>
            <a:fld id="{BE26B660-0C65-4914-937B-EAD701300607}" type="slidenum">
              <a:rPr lang="fr-FR" smtClean="0"/>
              <a:t>20</a:t>
            </a:fld>
            <a:endParaRPr lang="fr-FR"/>
          </a:p>
        </p:txBody>
      </p:sp>
    </p:spTree>
    <p:extLst>
      <p:ext uri="{BB962C8B-B14F-4D97-AF65-F5344CB8AC3E}">
        <p14:creationId xmlns:p14="http://schemas.microsoft.com/office/powerpoint/2010/main" val="1927132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ABD34-75C8-CF54-3FFB-8BC538B7860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A0EA0ED-1148-FDFA-DA0A-5AF93312343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4A320F7-AB71-F8F9-5F59-AB1E1182611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A453D79-2735-4564-EB3D-971DFC609C38}"/>
              </a:ext>
            </a:extLst>
          </p:cNvPr>
          <p:cNvSpPr>
            <a:spLocks noGrp="1"/>
          </p:cNvSpPr>
          <p:nvPr>
            <p:ph type="sldNum" sz="quarter" idx="5"/>
          </p:nvPr>
        </p:nvSpPr>
        <p:spPr/>
        <p:txBody>
          <a:bodyPr/>
          <a:lstStyle/>
          <a:p>
            <a:fld id="{BE26B660-0C65-4914-937B-EAD701300607}" type="slidenum">
              <a:rPr lang="fr-FR" smtClean="0"/>
              <a:t>21</a:t>
            </a:fld>
            <a:endParaRPr lang="fr-FR"/>
          </a:p>
        </p:txBody>
      </p:sp>
    </p:spTree>
    <p:extLst>
      <p:ext uri="{BB962C8B-B14F-4D97-AF65-F5344CB8AC3E}">
        <p14:creationId xmlns:p14="http://schemas.microsoft.com/office/powerpoint/2010/main" val="2515679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059C3-497F-DB1C-18FE-B46BC598F38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8ADB4BB-62B5-CA8C-F596-F4719FDDB25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46F5F17-A411-2EA9-A93F-61B07869E03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152CDDB-2248-4EEA-CAE3-F0BC938F4673}"/>
              </a:ext>
            </a:extLst>
          </p:cNvPr>
          <p:cNvSpPr>
            <a:spLocks noGrp="1"/>
          </p:cNvSpPr>
          <p:nvPr>
            <p:ph type="sldNum" sz="quarter" idx="5"/>
          </p:nvPr>
        </p:nvSpPr>
        <p:spPr/>
        <p:txBody>
          <a:bodyPr/>
          <a:lstStyle/>
          <a:p>
            <a:fld id="{BE26B660-0C65-4914-937B-EAD701300607}" type="slidenum">
              <a:rPr lang="fr-FR" smtClean="0"/>
              <a:t>22</a:t>
            </a:fld>
            <a:endParaRPr lang="fr-FR"/>
          </a:p>
        </p:txBody>
      </p:sp>
    </p:spTree>
    <p:extLst>
      <p:ext uri="{BB962C8B-B14F-4D97-AF65-F5344CB8AC3E}">
        <p14:creationId xmlns:p14="http://schemas.microsoft.com/office/powerpoint/2010/main" val="457100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7CD75-3F42-F8CC-6F7C-D02FDE88EC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36FA0E4-8C32-449B-C80D-266CE1CB01E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35512DC-CC0F-835E-CCAC-8BE835667E2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D064B89-62A7-1F4C-1E73-723059D5743A}"/>
              </a:ext>
            </a:extLst>
          </p:cNvPr>
          <p:cNvSpPr>
            <a:spLocks noGrp="1"/>
          </p:cNvSpPr>
          <p:nvPr>
            <p:ph type="sldNum" sz="quarter" idx="5"/>
          </p:nvPr>
        </p:nvSpPr>
        <p:spPr/>
        <p:txBody>
          <a:bodyPr/>
          <a:lstStyle/>
          <a:p>
            <a:fld id="{BE26B660-0C65-4914-937B-EAD701300607}" type="slidenum">
              <a:rPr lang="fr-FR" smtClean="0"/>
              <a:t>23</a:t>
            </a:fld>
            <a:endParaRPr lang="fr-FR"/>
          </a:p>
        </p:txBody>
      </p:sp>
    </p:spTree>
    <p:extLst>
      <p:ext uri="{BB962C8B-B14F-4D97-AF65-F5344CB8AC3E}">
        <p14:creationId xmlns:p14="http://schemas.microsoft.com/office/powerpoint/2010/main" val="1368962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F79DA-AFF6-D8FC-B088-417139C5E43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A012F5D-B672-7E31-BB42-63B7ECE1A89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B14E663-5E79-582F-D903-35270D68D6B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1821EE8-1D4A-36A9-6F24-AFC7C4BF3E24}"/>
              </a:ext>
            </a:extLst>
          </p:cNvPr>
          <p:cNvSpPr>
            <a:spLocks noGrp="1"/>
          </p:cNvSpPr>
          <p:nvPr>
            <p:ph type="sldNum" sz="quarter" idx="5"/>
          </p:nvPr>
        </p:nvSpPr>
        <p:spPr/>
        <p:txBody>
          <a:bodyPr/>
          <a:lstStyle/>
          <a:p>
            <a:fld id="{BE26B660-0C65-4914-937B-EAD701300607}" type="slidenum">
              <a:rPr lang="fr-FR" smtClean="0"/>
              <a:t>24</a:t>
            </a:fld>
            <a:endParaRPr lang="fr-FR"/>
          </a:p>
        </p:txBody>
      </p:sp>
    </p:spTree>
    <p:extLst>
      <p:ext uri="{BB962C8B-B14F-4D97-AF65-F5344CB8AC3E}">
        <p14:creationId xmlns:p14="http://schemas.microsoft.com/office/powerpoint/2010/main" val="100359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D0A36-EEA8-7C4C-37EE-898F1517CF6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36744C6-C73F-D11E-3385-32E6F601A53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377F575-B013-E633-ABBA-99376C16D09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9C57A59-7DC6-0EBE-9BEB-502D488E0B74}"/>
              </a:ext>
            </a:extLst>
          </p:cNvPr>
          <p:cNvSpPr>
            <a:spLocks noGrp="1"/>
          </p:cNvSpPr>
          <p:nvPr>
            <p:ph type="sldNum" sz="quarter" idx="5"/>
          </p:nvPr>
        </p:nvSpPr>
        <p:spPr/>
        <p:txBody>
          <a:bodyPr/>
          <a:lstStyle/>
          <a:p>
            <a:fld id="{BE26B660-0C65-4914-937B-EAD701300607}" type="slidenum">
              <a:rPr lang="fr-FR" smtClean="0"/>
              <a:t>25</a:t>
            </a:fld>
            <a:endParaRPr lang="fr-FR"/>
          </a:p>
        </p:txBody>
      </p:sp>
    </p:spTree>
    <p:extLst>
      <p:ext uri="{BB962C8B-B14F-4D97-AF65-F5344CB8AC3E}">
        <p14:creationId xmlns:p14="http://schemas.microsoft.com/office/powerpoint/2010/main" val="19109204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2_Vert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103493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pic>
        <p:nvPicPr>
          <p:cNvPr id="9" name="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
        <p:nvSpPr>
          <p:cNvPr id="16" name="Rectangle 15">
            <a:extLst>
              <a:ext uri="{FF2B5EF4-FFF2-40B4-BE49-F238E27FC236}">
                <a16:creationId xmlns:a16="http://schemas.microsoft.com/office/drawing/2014/main" id="{31D427EE-B9CB-483A-B5CF-2F86322DAEF4}"/>
              </a:ext>
            </a:extLst>
          </p:cNvPr>
          <p:cNvSpPr/>
          <p:nvPr userDrawn="1"/>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a:t>Insérer une photo de votre choix sur ce cadre gris </a:t>
            </a:r>
            <a:r>
              <a:rPr lang="fr-FR" i="1" u="sng"/>
              <a:t>en respectant les dimensions</a:t>
            </a:r>
          </a:p>
        </p:txBody>
      </p:sp>
    </p:spTree>
    <p:extLst>
      <p:ext uri="{BB962C8B-B14F-4D97-AF65-F5344CB8AC3E}">
        <p14:creationId xmlns:p14="http://schemas.microsoft.com/office/powerpoint/2010/main" val="3082442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4_Bleu_titre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3262201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9_Bleu_titre_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t>Insérer une photo de votre choix sur ce cadre gris </a:t>
            </a:r>
            <a:r>
              <a:rPr lang="fr-FR" i="1" u="sng"/>
              <a:t>en respectant les dimensions</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2784225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1_Bleu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9" name="Espace réservé du contenu 2">
            <a:extLst>
              <a:ext uri="{FF2B5EF4-FFF2-40B4-BE49-F238E27FC236}">
                <a16:creationId xmlns:a16="http://schemas.microsoft.com/office/drawing/2014/main" id="{9DAC57DB-0D08-4C98-A7A9-A99D0DF4A6DE}"/>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4">
            <a:extLst>
              <a:ext uri="{FF2B5EF4-FFF2-40B4-BE49-F238E27FC236}">
                <a16:creationId xmlns:a16="http://schemas.microsoft.com/office/drawing/2014/main" id="{E9126399-45DE-421D-913F-67D4814E3767}"/>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1" name="Connecteur droit 10">
            <a:extLst>
              <a:ext uri="{FF2B5EF4-FFF2-40B4-BE49-F238E27FC236}">
                <a16:creationId xmlns:a16="http://schemas.microsoft.com/office/drawing/2014/main" id="{2B81287A-2C38-40D4-B1AF-150C83F069A1}"/>
              </a:ext>
            </a:extLst>
          </p:cNvPr>
          <p:cNvCxnSpPr>
            <a:cxnSpLocks/>
          </p:cNvCxnSpPr>
          <p:nvPr/>
        </p:nvCxnSpPr>
        <p:spPr>
          <a:xfrm>
            <a:off x="827797" y="1116942"/>
            <a:ext cx="10285403" cy="2116"/>
          </a:xfrm>
          <a:prstGeom prst="line">
            <a:avLst/>
          </a:prstGeom>
          <a:ln w="28575">
            <a:solidFill>
              <a:schemeClr val="accent5"/>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0976222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6055246E-81F2-4716-A341-6139E5705588}" type="slidenum">
              <a:rPr lang="fr-FR" smtClean="0"/>
              <a:t>‹N°›</a:t>
            </a:fld>
            <a:endParaRPr lang="fr-FR"/>
          </a:p>
        </p:txBody>
      </p:sp>
    </p:spTree>
    <p:extLst>
      <p:ext uri="{BB962C8B-B14F-4D97-AF65-F5344CB8AC3E}">
        <p14:creationId xmlns:p14="http://schemas.microsoft.com/office/powerpoint/2010/main" val="2600148762"/>
      </p:ext>
    </p:extLst>
  </p:cSld>
  <p:clrMap bg1="lt1" tx1="dk1" bg2="lt2" tx2="dk2" accent1="accent1" accent2="accent2" accent3="accent3" accent4="accent4" accent5="accent5" accent6="accent6" hlink="hlink" folHlink="folHlink"/>
  <p:sldLayoutIdLst>
    <p:sldLayoutId id="2147483662" r:id="rId1"/>
    <p:sldLayoutId id="2147483661" r:id="rId2"/>
    <p:sldLayoutId id="2147483663" r:id="rId3"/>
    <p:sldLayoutId id="2147483664" r:id="rId4"/>
    <p:sldLayoutId id="2147483666" r:id="rId5"/>
  </p:sldLayoutIdLst>
  <p:hf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32">
          <p15:clr>
            <a:srgbClr val="F26B43"/>
          </p15:clr>
        </p15:guide>
        <p15:guide id="2" pos="30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0.sv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0.sv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0.sv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mailto:nicolas.kahn@france.chambres-agriculture.fr"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302753C2-5C64-4705-92EF-CD092295637C}"/>
              </a:ext>
            </a:extLst>
          </p:cNvPr>
          <p:cNvSpPr>
            <a:spLocks noGrp="1"/>
          </p:cNvSpPr>
          <p:nvPr>
            <p:ph type="ctrTitle"/>
          </p:nvPr>
        </p:nvSpPr>
        <p:spPr>
          <a:xfrm>
            <a:off x="669600" y="2907099"/>
            <a:ext cx="10692000" cy="1015200"/>
          </a:xfrm>
        </p:spPr>
        <p:txBody>
          <a:bodyPr/>
          <a:lstStyle/>
          <a:p>
            <a:r>
              <a:rPr lang="fr-FR" dirty="0"/>
              <a:t>OMNIBUS III : </a:t>
            </a:r>
            <a:br>
              <a:rPr lang="fr-FR" dirty="0"/>
            </a:br>
            <a:r>
              <a:rPr lang="fr-FR" dirty="0"/>
              <a:t>2</a:t>
            </a:r>
            <a:r>
              <a:rPr lang="fr-FR" baseline="30000" dirty="0"/>
              <a:t>ème</a:t>
            </a:r>
            <a:r>
              <a:rPr lang="fr-FR" dirty="0"/>
              <a:t> paquet de simplification de la PAC</a:t>
            </a:r>
          </a:p>
        </p:txBody>
      </p:sp>
      <p:sp>
        <p:nvSpPr>
          <p:cNvPr id="5" name="Sous-titre 2">
            <a:extLst>
              <a:ext uri="{FF2B5EF4-FFF2-40B4-BE49-F238E27FC236}">
                <a16:creationId xmlns:a16="http://schemas.microsoft.com/office/drawing/2014/main" id="{B6E26E07-A03C-415D-A5CD-0BF089A031CE}"/>
              </a:ext>
            </a:extLst>
          </p:cNvPr>
          <p:cNvSpPr>
            <a:spLocks noGrp="1"/>
          </p:cNvSpPr>
          <p:nvPr>
            <p:ph type="subTitle" idx="1"/>
          </p:nvPr>
        </p:nvSpPr>
        <p:spPr>
          <a:xfrm>
            <a:off x="668546" y="3936881"/>
            <a:ext cx="9513937" cy="1128600"/>
          </a:xfrm>
        </p:spPr>
        <p:txBody>
          <a:bodyPr vert="horz" lIns="91440" tIns="45720" rIns="91440" bIns="45720" rtlCol="0" anchor="t">
            <a:normAutofit/>
          </a:bodyPr>
          <a:lstStyle/>
          <a:p>
            <a:r>
              <a:rPr lang="fr-FR" sz="1600" dirty="0"/>
              <a:t>Version du 23 avril 2026</a:t>
            </a:r>
          </a:p>
        </p:txBody>
      </p:sp>
      <p:pic>
        <p:nvPicPr>
          <p:cNvPr id="2" name="Image 1">
            <a:extLst>
              <a:ext uri="{FF2B5EF4-FFF2-40B4-BE49-F238E27FC236}">
                <a16:creationId xmlns:a16="http://schemas.microsoft.com/office/drawing/2014/main" id="{F8F3823E-28A5-6CD7-35FB-FF337F444712}"/>
              </a:ext>
            </a:extLst>
          </p:cNvPr>
          <p:cNvPicPr>
            <a:picLocks noChangeAspect="1"/>
          </p:cNvPicPr>
          <p:nvPr/>
        </p:nvPicPr>
        <p:blipFill>
          <a:blip r:embed="rId3"/>
          <a:stretch>
            <a:fillRect/>
          </a:stretch>
        </p:blipFill>
        <p:spPr>
          <a:xfrm>
            <a:off x="365263" y="289605"/>
            <a:ext cx="11461473" cy="2499577"/>
          </a:xfrm>
          <a:prstGeom prst="rect">
            <a:avLst/>
          </a:prstGeom>
        </p:spPr>
      </p:pic>
      <p:pic>
        <p:nvPicPr>
          <p:cNvPr id="3" name="Image 2" descr="Logos à apposer sur les livrables | DRAAF PACA">
            <a:extLst>
              <a:ext uri="{FF2B5EF4-FFF2-40B4-BE49-F238E27FC236}">
                <a16:creationId xmlns:a16="http://schemas.microsoft.com/office/drawing/2014/main" id="{56DCE5A4-0786-D0E2-5B7A-6F930AA05F3E}"/>
              </a:ext>
            </a:extLst>
          </p:cNvPr>
          <p:cNvPicPr>
            <a:picLocks noChangeAspect="1"/>
          </p:cNvPicPr>
          <p:nvPr/>
        </p:nvPicPr>
        <p:blipFill>
          <a:blip r:embed="rId4"/>
          <a:srcRect l="1635" t="2878" r="1362" b="4088"/>
          <a:stretch>
            <a:fillRect/>
          </a:stretch>
        </p:blipFill>
        <p:spPr>
          <a:xfrm>
            <a:off x="4475691" y="5725338"/>
            <a:ext cx="3254621" cy="1130937"/>
          </a:xfrm>
          <a:prstGeom prst="rect">
            <a:avLst/>
          </a:prstGeom>
        </p:spPr>
      </p:pic>
    </p:spTree>
    <p:extLst>
      <p:ext uri="{BB962C8B-B14F-4D97-AF65-F5344CB8AC3E}">
        <p14:creationId xmlns:p14="http://schemas.microsoft.com/office/powerpoint/2010/main" val="3748599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99621-B6EC-291D-1327-A350C86DADE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8BC5E3-06E5-4A0A-E9EF-2651B2EC1C24}"/>
              </a:ext>
            </a:extLst>
          </p:cNvPr>
          <p:cNvSpPr>
            <a:spLocks noGrp="1"/>
          </p:cNvSpPr>
          <p:nvPr>
            <p:ph type="ctrTitle"/>
          </p:nvPr>
        </p:nvSpPr>
        <p:spPr/>
        <p:txBody>
          <a:bodyPr/>
          <a:lstStyle/>
          <a:p>
            <a:r>
              <a:rPr lang="fr-FR" noProof="0" dirty="0"/>
              <a:t>1. </a:t>
            </a:r>
            <a:r>
              <a:rPr lang="fr-FR" dirty="0"/>
              <a:t>Contextualisation et r</a:t>
            </a:r>
            <a:r>
              <a:rPr lang="fr-FR" noProof="0" dirty="0"/>
              <a:t>appel calendaire</a:t>
            </a:r>
          </a:p>
        </p:txBody>
      </p:sp>
      <p:sp>
        <p:nvSpPr>
          <p:cNvPr id="5" name="Sous-titre 4">
            <a:extLst>
              <a:ext uri="{FF2B5EF4-FFF2-40B4-BE49-F238E27FC236}">
                <a16:creationId xmlns:a16="http://schemas.microsoft.com/office/drawing/2014/main" id="{688CFBFA-ADC0-BAAB-7C4A-5982F23AFB53}"/>
              </a:ext>
            </a:extLst>
          </p:cNvPr>
          <p:cNvSpPr>
            <a:spLocks noGrp="1"/>
          </p:cNvSpPr>
          <p:nvPr>
            <p:ph type="subTitle" idx="1"/>
          </p:nvPr>
        </p:nvSpPr>
        <p:spPr>
          <a:xfrm>
            <a:off x="1139854" y="2864700"/>
            <a:ext cx="9924386" cy="1128600"/>
          </a:xfrm>
        </p:spPr>
        <p:txBody>
          <a:bodyPr/>
          <a:lstStyle/>
          <a:p>
            <a:r>
              <a:rPr lang="fr-FR" i="1" dirty="0"/>
              <a:t>D’où vient-il et comment se sont effectuées les négociations ?</a:t>
            </a:r>
          </a:p>
        </p:txBody>
      </p:sp>
    </p:spTree>
    <p:extLst>
      <p:ext uri="{BB962C8B-B14F-4D97-AF65-F5344CB8AC3E}">
        <p14:creationId xmlns:p14="http://schemas.microsoft.com/office/powerpoint/2010/main" val="780953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33200" y="227477"/>
            <a:ext cx="12243098" cy="864000"/>
          </a:xfrm>
        </p:spPr>
        <p:txBody>
          <a:bodyPr>
            <a:noAutofit/>
          </a:bodyPr>
          <a:lstStyle/>
          <a:p>
            <a:r>
              <a:rPr lang="fr-FR" dirty="0">
                <a:solidFill>
                  <a:srgbClr val="000000"/>
                </a:solidFill>
                <a:latin typeface="Verdana" panose="020B0604030504040204" pitchFamily="34" charset="0"/>
              </a:rPr>
              <a:t>Les raisons d’un second paquet de simplification de la PAC</a:t>
            </a:r>
            <a:endParaRPr lang="fr-FR" dirty="0"/>
          </a:p>
        </p:txBody>
      </p:sp>
      <p:sp>
        <p:nvSpPr>
          <p:cNvPr id="7" name="Espace réservé du contenu 6"/>
          <p:cNvSpPr>
            <a:spLocks noGrp="1"/>
          </p:cNvSpPr>
          <p:nvPr>
            <p:ph idx="1"/>
          </p:nvPr>
        </p:nvSpPr>
        <p:spPr>
          <a:xfrm>
            <a:off x="793102" y="1475999"/>
            <a:ext cx="10245011" cy="5214049"/>
          </a:xfrm>
        </p:spPr>
        <p:txBody>
          <a:bodyPr vert="horz" lIns="91440" tIns="45720" rIns="91440" bIns="45720" rtlCol="0" anchor="t">
            <a:normAutofit fontScale="92500" lnSpcReduction="20000"/>
          </a:bodyPr>
          <a:lstStyle/>
          <a:p>
            <a:pPr marL="0" indent="0">
              <a:buNone/>
            </a:pPr>
            <a:r>
              <a:rPr lang="fr-FR" sz="1800" b="1" dirty="0"/>
              <a:t>2023-24-25 : </a:t>
            </a:r>
            <a:r>
              <a:rPr lang="fr-FR" sz="1800" b="1" dirty="0">
                <a:solidFill>
                  <a:schemeClr val="accent5"/>
                </a:solidFill>
              </a:rPr>
              <a:t>un contexte instable </a:t>
            </a:r>
          </a:p>
          <a:p>
            <a:r>
              <a:rPr lang="fr-FR" sz="1800" dirty="0"/>
              <a:t>Crises géopolitiques (guerre en Ukraine) avec des répercussions économiques</a:t>
            </a:r>
          </a:p>
          <a:p>
            <a:r>
              <a:rPr lang="fr-FR" sz="1800" dirty="0"/>
              <a:t>Crises sanitaires (FCO, MHE, DNC)</a:t>
            </a:r>
          </a:p>
          <a:p>
            <a:r>
              <a:rPr lang="fr-FR" sz="1800" dirty="0"/>
              <a:t>Aléas climatiques plus fréquents et intenses </a:t>
            </a:r>
          </a:p>
          <a:p>
            <a:endParaRPr lang="fr-FR" sz="1800" dirty="0"/>
          </a:p>
          <a:p>
            <a:pPr marL="0" indent="0">
              <a:buNone/>
            </a:pPr>
            <a:r>
              <a:rPr lang="fr-FR" sz="1800" b="1" dirty="0"/>
              <a:t>        </a:t>
            </a:r>
            <a:r>
              <a:rPr lang="fr-FR" sz="1800" b="1" dirty="0">
                <a:solidFill>
                  <a:schemeClr val="accent5"/>
                </a:solidFill>
              </a:rPr>
              <a:t>Mobilisations agricoles de 2024 </a:t>
            </a:r>
          </a:p>
          <a:p>
            <a:pPr marL="0" indent="0">
              <a:buNone/>
            </a:pPr>
            <a:r>
              <a:rPr lang="fr-FR" sz="1800" dirty="0">
                <a:sym typeface="Wingdings" panose="05000000000000000000" pitchFamily="2" charset="2"/>
              </a:rPr>
              <a:t>Nombreuses attentes du monde agricole </a:t>
            </a:r>
          </a:p>
          <a:p>
            <a:r>
              <a:rPr lang="fr-FR" sz="1800" dirty="0">
                <a:sym typeface="Wingdings" panose="05000000000000000000" pitchFamily="2" charset="2"/>
              </a:rPr>
              <a:t>Allégement des lourdeurs administratives et réglementaires</a:t>
            </a:r>
          </a:p>
          <a:p>
            <a:r>
              <a:rPr lang="fr-FR" sz="1800" dirty="0">
                <a:sym typeface="Wingdings" panose="05000000000000000000" pitchFamily="2" charset="2"/>
              </a:rPr>
              <a:t>Meilleure position dans la chaîne de valeur</a:t>
            </a:r>
          </a:p>
          <a:p>
            <a:pPr marL="0" indent="0">
              <a:buNone/>
            </a:pPr>
            <a:endParaRPr lang="fr-FR" sz="1800" dirty="0">
              <a:sym typeface="Wingdings" panose="05000000000000000000" pitchFamily="2" charset="2"/>
            </a:endParaRPr>
          </a:p>
          <a:p>
            <a:pPr marL="0" indent="0">
              <a:buNone/>
            </a:pPr>
            <a:r>
              <a:rPr lang="fr-FR" sz="1800" b="1" dirty="0">
                <a:sym typeface="Wingdings" panose="05000000000000000000" pitchFamily="2" charset="2"/>
              </a:rPr>
              <a:t>2025 : </a:t>
            </a:r>
            <a:r>
              <a:rPr lang="fr-FR" sz="1800" dirty="0">
                <a:sym typeface="Wingdings" panose="05000000000000000000" pitchFamily="2" charset="2"/>
              </a:rPr>
              <a:t>le Commission européenne présente son programme de travail </a:t>
            </a:r>
            <a:r>
              <a:rPr lang="fr-FR" sz="1800" b="1" dirty="0">
                <a:solidFill>
                  <a:schemeClr val="accent5"/>
                </a:solidFill>
                <a:sym typeface="Wingdings" panose="05000000000000000000" pitchFamily="2" charset="2"/>
              </a:rPr>
              <a:t>« une union plus audacieuse, plus simple et plus rapide »</a:t>
            </a:r>
          </a:p>
          <a:p>
            <a:pPr>
              <a:buFont typeface="Wingdings" panose="05000000000000000000" pitchFamily="2" charset="2"/>
              <a:buChar char="à"/>
            </a:pPr>
            <a:r>
              <a:rPr lang="fr-FR" sz="1800" dirty="0">
                <a:sym typeface="Wingdings" panose="05000000000000000000" pitchFamily="2" charset="2"/>
              </a:rPr>
              <a:t> Actions pour </a:t>
            </a:r>
            <a:r>
              <a:rPr lang="fr-FR" sz="1800" dirty="0"/>
              <a:t>stimuler la compétitivité, d'améliorer la sécurité et de consolider la résilience économique de l’UE </a:t>
            </a:r>
          </a:p>
          <a:p>
            <a:pPr marL="0" indent="0">
              <a:buNone/>
            </a:pPr>
            <a:endParaRPr lang="fr-FR" sz="1800" dirty="0"/>
          </a:p>
        </p:txBody>
      </p:sp>
      <p:sp>
        <p:nvSpPr>
          <p:cNvPr id="2" name="Espace réservé du numéro de diapositive 1"/>
          <p:cNvSpPr>
            <a:spLocks noGrp="1"/>
          </p:cNvSpPr>
          <p:nvPr>
            <p:ph type="sldNum" sz="quarter" idx="12"/>
          </p:nvPr>
        </p:nvSpPr>
        <p:spPr/>
        <p:txBody>
          <a:bodyPr/>
          <a:lstStyle/>
          <a:p>
            <a:fld id="{6055246E-81F2-4716-A341-6139E5705588}" type="slidenum">
              <a:rPr lang="fr-FR" smtClean="0"/>
              <a:t>3</a:t>
            </a:fld>
            <a:endParaRPr lang="fr-FR" dirty="0"/>
          </a:p>
        </p:txBody>
      </p:sp>
      <p:sp>
        <p:nvSpPr>
          <p:cNvPr id="5" name="Flèche : angle droit 4">
            <a:extLst>
              <a:ext uri="{FF2B5EF4-FFF2-40B4-BE49-F238E27FC236}">
                <a16:creationId xmlns:a16="http://schemas.microsoft.com/office/drawing/2014/main" id="{7ACADA67-ED2F-FC21-885E-A2B6DA500A5D}"/>
              </a:ext>
            </a:extLst>
          </p:cNvPr>
          <p:cNvSpPr/>
          <p:nvPr/>
        </p:nvSpPr>
        <p:spPr>
          <a:xfrm rot="5400000">
            <a:off x="856409" y="3125958"/>
            <a:ext cx="532460" cy="429107"/>
          </a:xfrm>
          <a:prstGeom prst="bentUp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solidFill>
                  <a:schemeClr val="accent5">
                    <a:lumMod val="75000"/>
                  </a:schemeClr>
                </a:solidFill>
              </a:ln>
            </a:endParaRPr>
          </a:p>
        </p:txBody>
      </p:sp>
      <p:sp>
        <p:nvSpPr>
          <p:cNvPr id="3" name="Organigramme : Alternative 2">
            <a:extLst>
              <a:ext uri="{FF2B5EF4-FFF2-40B4-BE49-F238E27FC236}">
                <a16:creationId xmlns:a16="http://schemas.microsoft.com/office/drawing/2014/main" id="{0ECD87C9-B2BE-4022-A952-D34ADE9016F8}"/>
              </a:ext>
            </a:extLst>
          </p:cNvPr>
          <p:cNvSpPr/>
          <p:nvPr/>
        </p:nvSpPr>
        <p:spPr>
          <a:xfrm>
            <a:off x="4768644" y="6253314"/>
            <a:ext cx="5004619" cy="476061"/>
          </a:xfrm>
          <a:prstGeom prst="flowChartAlternateProcess">
            <a:avLst/>
          </a:prstGeom>
          <a:solidFill>
            <a:schemeClr val="accent5"/>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fr-FR" sz="1600" dirty="0"/>
              <a:t>Proposition d’un 2</a:t>
            </a:r>
            <a:r>
              <a:rPr lang="fr-FR" sz="1600" baseline="30000" dirty="0"/>
              <a:t>nd</a:t>
            </a:r>
            <a:r>
              <a:rPr lang="fr-FR" sz="1600" dirty="0"/>
              <a:t> Paquet simplification PAC</a:t>
            </a:r>
          </a:p>
        </p:txBody>
      </p:sp>
      <p:sp>
        <p:nvSpPr>
          <p:cNvPr id="8" name="Accolade fermante 7">
            <a:extLst>
              <a:ext uri="{FF2B5EF4-FFF2-40B4-BE49-F238E27FC236}">
                <a16:creationId xmlns:a16="http://schemas.microsoft.com/office/drawing/2014/main" id="{C302048E-6994-47D4-E4A2-A1280E2AF9FB}"/>
              </a:ext>
            </a:extLst>
          </p:cNvPr>
          <p:cNvSpPr/>
          <p:nvPr/>
        </p:nvSpPr>
        <p:spPr>
          <a:xfrm>
            <a:off x="7655916" y="4070556"/>
            <a:ext cx="209890" cy="678426"/>
          </a:xfrm>
          <a:prstGeom prst="rightBrace">
            <a:avLst/>
          </a:prstGeom>
          <a:ln w="28575">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 name="ZoneTexte 9">
            <a:extLst>
              <a:ext uri="{FF2B5EF4-FFF2-40B4-BE49-F238E27FC236}">
                <a16:creationId xmlns:a16="http://schemas.microsoft.com/office/drawing/2014/main" id="{78E9DF02-B774-6803-AC88-4C0B3F1890D7}"/>
              </a:ext>
            </a:extLst>
          </p:cNvPr>
          <p:cNvSpPr txBox="1"/>
          <p:nvPr/>
        </p:nvSpPr>
        <p:spPr>
          <a:xfrm>
            <a:off x="7958481" y="4102651"/>
            <a:ext cx="3237475" cy="615553"/>
          </a:xfrm>
          <a:prstGeom prst="rect">
            <a:avLst/>
          </a:prstGeom>
          <a:noFill/>
        </p:spPr>
        <p:txBody>
          <a:bodyPr wrap="square" rtlCol="0">
            <a:spAutoFit/>
          </a:bodyPr>
          <a:lstStyle/>
          <a:p>
            <a:r>
              <a:rPr lang="fr-FR" sz="1700" b="1" u="sng" dirty="0"/>
              <a:t>2024 : </a:t>
            </a:r>
            <a:r>
              <a:rPr lang="fr-FR" sz="1700" u="sng" dirty="0"/>
              <a:t>introduction du 1</a:t>
            </a:r>
            <a:r>
              <a:rPr lang="fr-FR" sz="1700" u="sng" baseline="30000" dirty="0"/>
              <a:t>er</a:t>
            </a:r>
            <a:r>
              <a:rPr lang="fr-FR" sz="1700" u="sng" dirty="0"/>
              <a:t> Paquet simplification PAC </a:t>
            </a:r>
          </a:p>
        </p:txBody>
      </p:sp>
    </p:spTree>
    <p:extLst>
      <p:ext uri="{BB962C8B-B14F-4D97-AF65-F5344CB8AC3E}">
        <p14:creationId xmlns:p14="http://schemas.microsoft.com/office/powerpoint/2010/main" val="3060997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7C3F58-3DAF-670A-3C84-F4E2178B9734}"/>
              </a:ext>
            </a:extLst>
          </p:cNvPr>
          <p:cNvSpPr>
            <a:spLocks noGrp="1"/>
          </p:cNvSpPr>
          <p:nvPr>
            <p:ph type="title"/>
          </p:nvPr>
        </p:nvSpPr>
        <p:spPr/>
        <p:txBody>
          <a:bodyPr>
            <a:normAutofit fontScale="90000"/>
          </a:bodyPr>
          <a:lstStyle/>
          <a:p>
            <a:r>
              <a:rPr lang="fr-FR" dirty="0">
                <a:ea typeface="Verdana"/>
              </a:rPr>
              <a:t>Comment se déroule une «Procédure législative ordinaire» ?</a:t>
            </a:r>
            <a:br>
              <a:rPr lang="fr-FR" dirty="0">
                <a:ea typeface="Verdana"/>
              </a:rPr>
            </a:br>
            <a:endParaRPr lang="fr-FR" dirty="0">
              <a:ea typeface="Verdana"/>
            </a:endParaRPr>
          </a:p>
        </p:txBody>
      </p:sp>
      <p:sp>
        <p:nvSpPr>
          <p:cNvPr id="4" name="Espace réservé du numéro de diapositive 3">
            <a:extLst>
              <a:ext uri="{FF2B5EF4-FFF2-40B4-BE49-F238E27FC236}">
                <a16:creationId xmlns:a16="http://schemas.microsoft.com/office/drawing/2014/main" id="{B9A25B1B-B602-5102-8D64-178834341A84}"/>
              </a:ext>
            </a:extLst>
          </p:cNvPr>
          <p:cNvSpPr>
            <a:spLocks noGrp="1"/>
          </p:cNvSpPr>
          <p:nvPr>
            <p:ph type="sldNum" sz="quarter" idx="12"/>
          </p:nvPr>
        </p:nvSpPr>
        <p:spPr/>
        <p:txBody>
          <a:bodyPr/>
          <a:lstStyle/>
          <a:p>
            <a:fld id="{03B4600C-7654-4216-88CC-C8585DF21D95}" type="slidenum">
              <a:rPr lang="fr-FR" smtClean="0"/>
              <a:pPr/>
              <a:t>4</a:t>
            </a:fld>
            <a:endParaRPr lang="fr-FR"/>
          </a:p>
        </p:txBody>
      </p:sp>
      <p:sp>
        <p:nvSpPr>
          <p:cNvPr id="3" name="Espace réservé du contenu 2">
            <a:extLst>
              <a:ext uri="{FF2B5EF4-FFF2-40B4-BE49-F238E27FC236}">
                <a16:creationId xmlns:a16="http://schemas.microsoft.com/office/drawing/2014/main" id="{97C30C12-2714-CA0C-A4FB-59F95BD3BB36}"/>
              </a:ext>
            </a:extLst>
          </p:cNvPr>
          <p:cNvSpPr>
            <a:spLocks noGrp="1"/>
          </p:cNvSpPr>
          <p:nvPr>
            <p:ph idx="1"/>
          </p:nvPr>
        </p:nvSpPr>
        <p:spPr>
          <a:xfrm>
            <a:off x="810074" y="1397562"/>
            <a:ext cx="9892138" cy="4428000"/>
          </a:xfrm>
        </p:spPr>
        <p:txBody>
          <a:bodyPr vert="horz" lIns="91440" tIns="45720" rIns="91440" bIns="45720" rtlCol="0" anchor="t">
            <a:noAutofit/>
          </a:bodyPr>
          <a:lstStyle/>
          <a:p>
            <a:pPr>
              <a:lnSpc>
                <a:spcPct val="113999"/>
              </a:lnSpc>
            </a:pPr>
            <a:r>
              <a:rPr lang="fr-FR" sz="1800" b="1" dirty="0">
                <a:solidFill>
                  <a:schemeClr val="accent5"/>
                </a:solidFill>
                <a:ea typeface="Verdana"/>
              </a:rPr>
              <a:t>Etapes : </a:t>
            </a:r>
            <a:endParaRPr lang="fr-FR" sz="1800" dirty="0">
              <a:solidFill>
                <a:srgbClr val="000000"/>
              </a:solidFill>
              <a:ea typeface="Verdana"/>
            </a:endParaRPr>
          </a:p>
          <a:p>
            <a:pPr marL="0" indent="0">
              <a:lnSpc>
                <a:spcPct val="113999"/>
              </a:lnSpc>
              <a:buNone/>
            </a:pPr>
            <a:r>
              <a:rPr lang="fr-FR" sz="1800" b="1" dirty="0">
                <a:solidFill>
                  <a:srgbClr val="000000"/>
                </a:solidFill>
                <a:ea typeface="Verdana"/>
              </a:rPr>
              <a:t>1. Commission européenne :</a:t>
            </a:r>
            <a:r>
              <a:rPr lang="fr-FR" sz="1800" dirty="0">
                <a:ea typeface="Verdana"/>
              </a:rPr>
              <a:t> initiative législative/ proposition</a:t>
            </a:r>
          </a:p>
          <a:p>
            <a:pPr marL="0" indent="0">
              <a:lnSpc>
                <a:spcPct val="113999"/>
              </a:lnSpc>
              <a:buNone/>
            </a:pPr>
            <a:r>
              <a:rPr lang="fr-FR" sz="1800" b="1" dirty="0">
                <a:ea typeface="Verdana"/>
              </a:rPr>
              <a:t>2. Examen par les colégislateurs :</a:t>
            </a:r>
            <a:r>
              <a:rPr lang="fr-FR" sz="1800" dirty="0">
                <a:ea typeface="Verdana"/>
              </a:rPr>
              <a:t> Parlement européen (commission agriculture et développement durable puis séance plénière) et Conseil de l'Union européenne qui prononcent des positions</a:t>
            </a:r>
          </a:p>
          <a:p>
            <a:pPr marL="0" indent="0">
              <a:lnSpc>
                <a:spcPct val="113999"/>
              </a:lnSpc>
              <a:buNone/>
            </a:pPr>
            <a:r>
              <a:rPr lang="fr-FR" sz="1800" b="1" dirty="0">
                <a:ea typeface="Verdana"/>
              </a:rPr>
              <a:t>3. Trilogues :</a:t>
            </a:r>
            <a:r>
              <a:rPr lang="fr-FR" sz="1800" dirty="0">
                <a:ea typeface="Verdana"/>
              </a:rPr>
              <a:t> négociations entre le Parlement et le Conseil sous l'égide de la Commission afin de trouver une position commune</a:t>
            </a:r>
          </a:p>
          <a:p>
            <a:pPr marL="0" indent="0">
              <a:lnSpc>
                <a:spcPct val="113999"/>
              </a:lnSpc>
              <a:buNone/>
            </a:pPr>
            <a:endParaRPr lang="fr-FR" sz="1800" dirty="0">
              <a:ea typeface="Verdana"/>
            </a:endParaRPr>
          </a:p>
          <a:p>
            <a:pPr>
              <a:lnSpc>
                <a:spcPct val="113999"/>
              </a:lnSpc>
            </a:pPr>
            <a:r>
              <a:rPr lang="fr-FR" sz="1800" b="1" dirty="0">
                <a:solidFill>
                  <a:schemeClr val="accent5"/>
                </a:solidFill>
                <a:ea typeface="Verdana"/>
              </a:rPr>
              <a:t>A quel stade un acteur peut intervenir dans le processus ? </a:t>
            </a:r>
            <a:endParaRPr lang="fr-FR" sz="1800" dirty="0">
              <a:ea typeface="Verdana"/>
            </a:endParaRPr>
          </a:p>
          <a:p>
            <a:pPr marL="0" indent="0">
              <a:lnSpc>
                <a:spcPct val="113999"/>
              </a:lnSpc>
              <a:buNone/>
            </a:pPr>
            <a:r>
              <a:rPr lang="fr-FR" sz="1800" b="1" dirty="0">
                <a:ea typeface="Verdana"/>
              </a:rPr>
              <a:t>1. Consultation publique : </a:t>
            </a:r>
            <a:r>
              <a:rPr lang="fr-FR" sz="1800" dirty="0">
                <a:ea typeface="Verdana"/>
              </a:rPr>
              <a:t>cela permet de transmettre une contribution entre la proposition et l'examen par les colégislateurs</a:t>
            </a:r>
          </a:p>
          <a:p>
            <a:pPr marL="0" indent="0">
              <a:lnSpc>
                <a:spcPct val="113999"/>
              </a:lnSpc>
              <a:buNone/>
            </a:pPr>
            <a:r>
              <a:rPr lang="fr-FR" sz="1800" b="1" dirty="0">
                <a:ea typeface="Verdana"/>
              </a:rPr>
              <a:t>2. Proposition d'amendements :</a:t>
            </a:r>
            <a:r>
              <a:rPr lang="fr-FR" sz="1800" dirty="0">
                <a:ea typeface="Verdana"/>
              </a:rPr>
              <a:t> entre l'examen en commission agriculture et développement rural (</a:t>
            </a:r>
            <a:r>
              <a:rPr lang="fr-FR" sz="1800" dirty="0" err="1">
                <a:ea typeface="Verdana"/>
              </a:rPr>
              <a:t>Com’Agri</a:t>
            </a:r>
            <a:r>
              <a:rPr lang="fr-FR" sz="1800" dirty="0">
                <a:ea typeface="Verdana"/>
              </a:rPr>
              <a:t>) et la séance plénière</a:t>
            </a:r>
          </a:p>
        </p:txBody>
      </p:sp>
    </p:spTree>
    <p:extLst>
      <p:ext uri="{BB962C8B-B14F-4D97-AF65-F5344CB8AC3E}">
        <p14:creationId xmlns:p14="http://schemas.microsoft.com/office/powerpoint/2010/main" val="1156307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E2D20-1058-06A7-7DB7-879A0C23D4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65E6566-0B44-5819-A3D0-5A6CB0C05639}"/>
              </a:ext>
            </a:extLst>
          </p:cNvPr>
          <p:cNvSpPr>
            <a:spLocks noGrp="1"/>
          </p:cNvSpPr>
          <p:nvPr>
            <p:ph type="title"/>
          </p:nvPr>
        </p:nvSpPr>
        <p:spPr>
          <a:xfrm>
            <a:off x="133200" y="237309"/>
            <a:ext cx="10980000" cy="864000"/>
          </a:xfrm>
        </p:spPr>
        <p:txBody>
          <a:bodyPr>
            <a:normAutofit fontScale="90000"/>
          </a:bodyPr>
          <a:lstStyle/>
          <a:p>
            <a:r>
              <a:rPr lang="fr-FR" dirty="0"/>
              <a:t>Calendrier – processus législatif du paquet OMNIBUS III</a:t>
            </a:r>
          </a:p>
        </p:txBody>
      </p:sp>
      <p:sp>
        <p:nvSpPr>
          <p:cNvPr id="36" name="Espace réservé du numéro de diapositive 3">
            <a:extLst>
              <a:ext uri="{FF2B5EF4-FFF2-40B4-BE49-F238E27FC236}">
                <a16:creationId xmlns:a16="http://schemas.microsoft.com/office/drawing/2014/main" id="{2476CF4F-FDF6-5D95-2027-F9D58EF46038}"/>
              </a:ext>
            </a:extLst>
          </p:cNvPr>
          <p:cNvSpPr>
            <a:spLocks noGrp="1"/>
          </p:cNvSpPr>
          <p:nvPr>
            <p:ph type="sldNum" sz="quarter" idx="12"/>
          </p:nvPr>
        </p:nvSpPr>
        <p:spPr/>
        <p:txBody>
          <a:bodyPr/>
          <a:lstStyle/>
          <a:p>
            <a:fld id="{6055246E-81F2-4716-A341-6139E5705588}" type="slidenum">
              <a:rPr lang="fr-FR" smtClean="0"/>
              <a:t>5</a:t>
            </a:fld>
            <a:endParaRPr lang="fr-FR"/>
          </a:p>
        </p:txBody>
      </p:sp>
      <p:sp>
        <p:nvSpPr>
          <p:cNvPr id="18" name="Flèche : pentagone 17">
            <a:extLst>
              <a:ext uri="{FF2B5EF4-FFF2-40B4-BE49-F238E27FC236}">
                <a16:creationId xmlns:a16="http://schemas.microsoft.com/office/drawing/2014/main" id="{8E637195-9C4E-0AFD-2726-B075C140DBE7}"/>
              </a:ext>
            </a:extLst>
          </p:cNvPr>
          <p:cNvSpPr/>
          <p:nvPr/>
        </p:nvSpPr>
        <p:spPr>
          <a:xfrm>
            <a:off x="1239486" y="3192856"/>
            <a:ext cx="2443316" cy="365125"/>
          </a:xfrm>
          <a:prstGeom prst="homePlate">
            <a:avLst/>
          </a:prstGeom>
          <a:solidFill>
            <a:schemeClr val="accent5">
              <a:lumMod val="75000"/>
            </a:schemeClr>
          </a:solidFill>
          <a:ln>
            <a:solidFill>
              <a:schemeClr val="bg2"/>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fr-FR" dirty="0"/>
              <a:t>S1 2025</a:t>
            </a:r>
          </a:p>
        </p:txBody>
      </p:sp>
      <p:sp>
        <p:nvSpPr>
          <p:cNvPr id="19" name="Flèche : chevron 18">
            <a:extLst>
              <a:ext uri="{FF2B5EF4-FFF2-40B4-BE49-F238E27FC236}">
                <a16:creationId xmlns:a16="http://schemas.microsoft.com/office/drawing/2014/main" id="{2361AC76-09F9-CF54-9A39-F360CBB46168}"/>
              </a:ext>
            </a:extLst>
          </p:cNvPr>
          <p:cNvSpPr/>
          <p:nvPr/>
        </p:nvSpPr>
        <p:spPr>
          <a:xfrm>
            <a:off x="3519751" y="3192856"/>
            <a:ext cx="2443316" cy="365124"/>
          </a:xfrm>
          <a:prstGeom prst="chevron">
            <a:avLst/>
          </a:prstGeom>
          <a:solidFill>
            <a:schemeClr val="accent5">
              <a:lumMod val="75000"/>
            </a:schemeClr>
          </a:solidFill>
          <a:ln>
            <a:solidFill>
              <a:schemeClr val="bg2"/>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fr-FR" dirty="0">
                <a:solidFill>
                  <a:schemeClr val="bg1"/>
                </a:solidFill>
              </a:rPr>
              <a:t>S2 2025</a:t>
            </a:r>
          </a:p>
        </p:txBody>
      </p:sp>
      <p:sp>
        <p:nvSpPr>
          <p:cNvPr id="20" name="Flèche : chevron 19">
            <a:extLst>
              <a:ext uri="{FF2B5EF4-FFF2-40B4-BE49-F238E27FC236}">
                <a16:creationId xmlns:a16="http://schemas.microsoft.com/office/drawing/2014/main" id="{5058A40B-F5F3-0E68-7EB7-A24E5793334F}"/>
              </a:ext>
            </a:extLst>
          </p:cNvPr>
          <p:cNvSpPr/>
          <p:nvPr/>
        </p:nvSpPr>
        <p:spPr>
          <a:xfrm>
            <a:off x="5798459" y="3192855"/>
            <a:ext cx="2443316" cy="365125"/>
          </a:xfrm>
          <a:prstGeom prst="chevron">
            <a:avLst/>
          </a:prstGeom>
          <a:solidFill>
            <a:schemeClr val="accent5">
              <a:lumMod val="75000"/>
            </a:schemeClr>
          </a:solidFill>
          <a:ln>
            <a:solidFill>
              <a:schemeClr val="bg2"/>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fr-FR" dirty="0">
                <a:solidFill>
                  <a:schemeClr val="bg1"/>
                </a:solidFill>
              </a:rPr>
              <a:t>S1 2026</a:t>
            </a:r>
          </a:p>
        </p:txBody>
      </p:sp>
      <p:sp>
        <p:nvSpPr>
          <p:cNvPr id="24" name="Flèche : chevron 23">
            <a:extLst>
              <a:ext uri="{FF2B5EF4-FFF2-40B4-BE49-F238E27FC236}">
                <a16:creationId xmlns:a16="http://schemas.microsoft.com/office/drawing/2014/main" id="{20808091-8CCB-ED5C-CAE7-CF03EDD0699C}"/>
              </a:ext>
            </a:extLst>
          </p:cNvPr>
          <p:cNvSpPr/>
          <p:nvPr/>
        </p:nvSpPr>
        <p:spPr>
          <a:xfrm>
            <a:off x="8068564" y="3192855"/>
            <a:ext cx="2443316" cy="365125"/>
          </a:xfrm>
          <a:prstGeom prst="chevron">
            <a:avLst/>
          </a:prstGeom>
          <a:solidFill>
            <a:schemeClr val="accent5">
              <a:lumMod val="75000"/>
            </a:schemeClr>
          </a:solidFill>
          <a:ln>
            <a:solidFill>
              <a:schemeClr val="bg2"/>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fr-FR" dirty="0">
                <a:solidFill>
                  <a:schemeClr val="bg1"/>
                </a:solidFill>
              </a:rPr>
              <a:t>S2 2026</a:t>
            </a:r>
          </a:p>
        </p:txBody>
      </p:sp>
      <p:cxnSp>
        <p:nvCxnSpPr>
          <p:cNvPr id="27" name="Connecteur droit avec flèche 26">
            <a:extLst>
              <a:ext uri="{FF2B5EF4-FFF2-40B4-BE49-F238E27FC236}">
                <a16:creationId xmlns:a16="http://schemas.microsoft.com/office/drawing/2014/main" id="{7E7CBD26-BFFB-BB11-969C-998B0F02CC89}"/>
              </a:ext>
            </a:extLst>
          </p:cNvPr>
          <p:cNvCxnSpPr>
            <a:cxnSpLocks/>
          </p:cNvCxnSpPr>
          <p:nvPr/>
        </p:nvCxnSpPr>
        <p:spPr>
          <a:xfrm flipV="1">
            <a:off x="1417173" y="3557980"/>
            <a:ext cx="0" cy="1782695"/>
          </a:xfrm>
          <a:prstGeom prst="straightConnector1">
            <a:avLst/>
          </a:prstGeom>
          <a:ln w="28575"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0" name="Connecteur droit avec flèche 29">
            <a:extLst>
              <a:ext uri="{FF2B5EF4-FFF2-40B4-BE49-F238E27FC236}">
                <a16:creationId xmlns:a16="http://schemas.microsoft.com/office/drawing/2014/main" id="{F98572BD-5AF4-ABB2-B0ED-A7CE320B9A95}"/>
              </a:ext>
            </a:extLst>
          </p:cNvPr>
          <p:cNvCxnSpPr>
            <a:cxnSpLocks/>
            <a:stCxn id="33" idx="0"/>
          </p:cNvCxnSpPr>
          <p:nvPr/>
        </p:nvCxnSpPr>
        <p:spPr>
          <a:xfrm flipV="1">
            <a:off x="5798459" y="3557980"/>
            <a:ext cx="0" cy="1777647"/>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2" name="ZoneTexte 31">
            <a:extLst>
              <a:ext uri="{FF2B5EF4-FFF2-40B4-BE49-F238E27FC236}">
                <a16:creationId xmlns:a16="http://schemas.microsoft.com/office/drawing/2014/main" id="{78CEE3C2-321A-D1FD-09F0-44C3E27099C3}"/>
              </a:ext>
            </a:extLst>
          </p:cNvPr>
          <p:cNvSpPr txBox="1"/>
          <p:nvPr/>
        </p:nvSpPr>
        <p:spPr>
          <a:xfrm>
            <a:off x="271470" y="5340675"/>
            <a:ext cx="3248281" cy="1169551"/>
          </a:xfrm>
          <a:prstGeom prst="rect">
            <a:avLst/>
          </a:prstGeom>
          <a:solidFill>
            <a:srgbClr val="FF0000"/>
          </a:solidFill>
          <a:ln>
            <a:solidFill>
              <a:srgbClr val="C00000"/>
            </a:solidFill>
          </a:ln>
        </p:spPr>
        <p:txBody>
          <a:bodyPr wrap="square" rtlCol="0">
            <a:spAutoFit/>
          </a:bodyPr>
          <a:lstStyle/>
          <a:p>
            <a:pPr algn="ctr"/>
            <a:r>
              <a:rPr lang="fr-FR" sz="1400" b="1" dirty="0">
                <a:solidFill>
                  <a:schemeClr val="bg1"/>
                </a:solidFill>
              </a:rPr>
              <a:t>14 mai 2025 :</a:t>
            </a:r>
          </a:p>
          <a:p>
            <a:r>
              <a:rPr lang="fr-FR" sz="1400" dirty="0">
                <a:solidFill>
                  <a:schemeClr val="bg1"/>
                </a:solidFill>
              </a:rPr>
              <a:t>Annonce de la proposition initiale d’une seconde simplification de la PAC par la Commission Européenne</a:t>
            </a:r>
          </a:p>
        </p:txBody>
      </p:sp>
      <p:sp>
        <p:nvSpPr>
          <p:cNvPr id="33" name="ZoneTexte 32">
            <a:extLst>
              <a:ext uri="{FF2B5EF4-FFF2-40B4-BE49-F238E27FC236}">
                <a16:creationId xmlns:a16="http://schemas.microsoft.com/office/drawing/2014/main" id="{16DD954D-6DE4-7E70-6EDB-71FEBCB47386}"/>
              </a:ext>
            </a:extLst>
          </p:cNvPr>
          <p:cNvSpPr txBox="1"/>
          <p:nvPr/>
        </p:nvSpPr>
        <p:spPr>
          <a:xfrm>
            <a:off x="4233028" y="5335627"/>
            <a:ext cx="3130861" cy="1169551"/>
          </a:xfrm>
          <a:prstGeom prst="rect">
            <a:avLst/>
          </a:prstGeom>
          <a:solidFill>
            <a:schemeClr val="accent5"/>
          </a:solidFill>
          <a:ln>
            <a:solidFill>
              <a:schemeClr val="accent5"/>
            </a:solidFill>
          </a:ln>
        </p:spPr>
        <p:txBody>
          <a:bodyPr wrap="square" rtlCol="0">
            <a:spAutoFit/>
          </a:bodyPr>
          <a:lstStyle/>
          <a:p>
            <a:pPr algn="ctr"/>
            <a:r>
              <a:rPr lang="fr-FR" sz="1400" b="1" dirty="0">
                <a:solidFill>
                  <a:schemeClr val="bg1"/>
                </a:solidFill>
              </a:rPr>
              <a:t>16 décembre 2025 :</a:t>
            </a:r>
          </a:p>
          <a:p>
            <a:r>
              <a:rPr lang="fr-FR" sz="1400" dirty="0">
                <a:solidFill>
                  <a:schemeClr val="bg1"/>
                </a:solidFill>
              </a:rPr>
              <a:t>Approbation du paquet</a:t>
            </a:r>
          </a:p>
          <a:p>
            <a:pPr algn="ctr"/>
            <a:r>
              <a:rPr lang="fr-FR" sz="1400" b="1" dirty="0">
                <a:solidFill>
                  <a:schemeClr val="bg1"/>
                </a:solidFill>
              </a:rPr>
              <a:t>1</a:t>
            </a:r>
            <a:r>
              <a:rPr lang="fr-FR" sz="1400" b="1" baseline="30000" dirty="0">
                <a:solidFill>
                  <a:schemeClr val="bg1"/>
                </a:solidFill>
              </a:rPr>
              <a:t>er</a:t>
            </a:r>
            <a:r>
              <a:rPr lang="fr-FR" sz="1400" b="1" dirty="0">
                <a:solidFill>
                  <a:schemeClr val="bg1"/>
                </a:solidFill>
              </a:rPr>
              <a:t> janvier 2026 :</a:t>
            </a:r>
          </a:p>
          <a:p>
            <a:r>
              <a:rPr lang="fr-FR" sz="1400" dirty="0">
                <a:solidFill>
                  <a:schemeClr val="bg1"/>
                </a:solidFill>
              </a:rPr>
              <a:t>Entrée en vigueur du paquet dans l’Union européenne</a:t>
            </a:r>
          </a:p>
        </p:txBody>
      </p:sp>
      <p:cxnSp>
        <p:nvCxnSpPr>
          <p:cNvPr id="8" name="Connecteur droit avec flèche 7">
            <a:extLst>
              <a:ext uri="{FF2B5EF4-FFF2-40B4-BE49-F238E27FC236}">
                <a16:creationId xmlns:a16="http://schemas.microsoft.com/office/drawing/2014/main" id="{7624004D-D6A6-EF6A-4507-6523ACB49C66}"/>
              </a:ext>
            </a:extLst>
          </p:cNvPr>
          <p:cNvCxnSpPr>
            <a:cxnSpLocks/>
          </p:cNvCxnSpPr>
          <p:nvPr/>
        </p:nvCxnSpPr>
        <p:spPr>
          <a:xfrm>
            <a:off x="1417173" y="3048275"/>
            <a:ext cx="2501684" cy="0"/>
          </a:xfrm>
          <a:prstGeom prst="straightConnector1">
            <a:avLst/>
          </a:prstGeom>
          <a:ln w="28575">
            <a:headEnd type="triangle"/>
            <a:tailEnd type="triangle"/>
          </a:ln>
        </p:spPr>
        <p:style>
          <a:lnRef idx="3">
            <a:schemeClr val="accent5"/>
          </a:lnRef>
          <a:fillRef idx="0">
            <a:schemeClr val="accent5"/>
          </a:fillRef>
          <a:effectRef idx="2">
            <a:schemeClr val="accent5"/>
          </a:effectRef>
          <a:fontRef idx="minor">
            <a:schemeClr val="tx1"/>
          </a:fontRef>
        </p:style>
      </p:cxnSp>
      <p:sp>
        <p:nvSpPr>
          <p:cNvPr id="9" name="ZoneTexte 8">
            <a:extLst>
              <a:ext uri="{FF2B5EF4-FFF2-40B4-BE49-F238E27FC236}">
                <a16:creationId xmlns:a16="http://schemas.microsoft.com/office/drawing/2014/main" id="{DDD03B80-15B8-1CB5-5DE0-E137ACB9A5D0}"/>
              </a:ext>
            </a:extLst>
          </p:cNvPr>
          <p:cNvSpPr txBox="1"/>
          <p:nvPr/>
        </p:nvSpPr>
        <p:spPr>
          <a:xfrm>
            <a:off x="133199" y="1569838"/>
            <a:ext cx="3711969" cy="1169551"/>
          </a:xfrm>
          <a:prstGeom prst="rect">
            <a:avLst/>
          </a:prstGeom>
          <a:solidFill>
            <a:schemeClr val="bg1"/>
          </a:solidFill>
          <a:ln w="28575">
            <a:solidFill>
              <a:schemeClr val="accent5"/>
            </a:solidFill>
          </a:ln>
        </p:spPr>
        <p:txBody>
          <a:bodyPr wrap="square" rtlCol="0">
            <a:spAutoFit/>
          </a:bodyPr>
          <a:lstStyle/>
          <a:p>
            <a:pPr algn="ctr"/>
            <a:r>
              <a:rPr lang="fr-FR" sz="1400" b="1" dirty="0">
                <a:solidFill>
                  <a:sysClr val="windowText" lastClr="000000"/>
                </a:solidFill>
              </a:rPr>
              <a:t>Juin – septembre 2025 :</a:t>
            </a:r>
          </a:p>
          <a:p>
            <a:r>
              <a:rPr lang="fr-FR" sz="1400" dirty="0">
                <a:solidFill>
                  <a:sysClr val="windowText" lastClr="000000"/>
                </a:solidFill>
              </a:rPr>
              <a:t>Réunions du Conseil de l’Union européenne pour l’adoption d’une position commune</a:t>
            </a:r>
          </a:p>
          <a:p>
            <a:r>
              <a:rPr lang="fr-FR" sz="1400" i="1" dirty="0">
                <a:solidFill>
                  <a:sysClr val="windowText" lastClr="000000"/>
                </a:solidFill>
              </a:rPr>
              <a:t>03 septembre : adoption de la position</a:t>
            </a:r>
          </a:p>
        </p:txBody>
      </p:sp>
      <p:cxnSp>
        <p:nvCxnSpPr>
          <p:cNvPr id="15" name="Connecteur droit 14">
            <a:extLst>
              <a:ext uri="{FF2B5EF4-FFF2-40B4-BE49-F238E27FC236}">
                <a16:creationId xmlns:a16="http://schemas.microsoft.com/office/drawing/2014/main" id="{91FA802B-C8C2-8776-C342-CEBD4807C7F8}"/>
              </a:ext>
            </a:extLst>
          </p:cNvPr>
          <p:cNvCxnSpPr>
            <a:cxnSpLocks/>
          </p:cNvCxnSpPr>
          <p:nvPr/>
        </p:nvCxnSpPr>
        <p:spPr>
          <a:xfrm>
            <a:off x="2631969" y="2739389"/>
            <a:ext cx="0" cy="308885"/>
          </a:xfrm>
          <a:prstGeom prst="line">
            <a:avLst/>
          </a:prstGeom>
          <a:ln w="28575"/>
        </p:spPr>
        <p:style>
          <a:lnRef idx="3">
            <a:schemeClr val="accent5"/>
          </a:lnRef>
          <a:fillRef idx="0">
            <a:schemeClr val="accent5"/>
          </a:fillRef>
          <a:effectRef idx="2">
            <a:schemeClr val="accent5"/>
          </a:effectRef>
          <a:fontRef idx="minor">
            <a:schemeClr val="tx1"/>
          </a:fontRef>
        </p:style>
      </p:cxnSp>
      <p:sp>
        <p:nvSpPr>
          <p:cNvPr id="3" name="ZoneTexte 2">
            <a:extLst>
              <a:ext uri="{FF2B5EF4-FFF2-40B4-BE49-F238E27FC236}">
                <a16:creationId xmlns:a16="http://schemas.microsoft.com/office/drawing/2014/main" id="{A6D66AFB-8353-64A2-1D5F-E78296B8597D}"/>
              </a:ext>
            </a:extLst>
          </p:cNvPr>
          <p:cNvSpPr txBox="1"/>
          <p:nvPr/>
        </p:nvSpPr>
        <p:spPr>
          <a:xfrm>
            <a:off x="4042349" y="1562306"/>
            <a:ext cx="3474633" cy="1169551"/>
          </a:xfrm>
          <a:prstGeom prst="rect">
            <a:avLst/>
          </a:prstGeom>
          <a:solidFill>
            <a:schemeClr val="bg1"/>
          </a:solidFill>
          <a:ln w="28575">
            <a:solidFill>
              <a:schemeClr val="accent5"/>
            </a:solidFill>
          </a:ln>
        </p:spPr>
        <p:txBody>
          <a:bodyPr wrap="square" rtlCol="0">
            <a:spAutoFit/>
          </a:bodyPr>
          <a:lstStyle/>
          <a:p>
            <a:pPr algn="ctr"/>
            <a:r>
              <a:rPr lang="fr-FR" sz="1400" b="1" dirty="0">
                <a:solidFill>
                  <a:sysClr val="windowText" lastClr="000000"/>
                </a:solidFill>
              </a:rPr>
              <a:t>Octobre – novembre 2025 :</a:t>
            </a:r>
          </a:p>
          <a:p>
            <a:r>
              <a:rPr lang="fr-FR" sz="1400" dirty="0">
                <a:solidFill>
                  <a:sysClr val="windowText" lastClr="000000"/>
                </a:solidFill>
              </a:rPr>
              <a:t>Trilogues techniques et politiques en vue de proposer une seule version au conseil de l’UE et au parlement</a:t>
            </a:r>
          </a:p>
          <a:p>
            <a:r>
              <a:rPr lang="fr-FR" sz="1400" i="1" dirty="0">
                <a:solidFill>
                  <a:sysClr val="windowText" lastClr="000000"/>
                </a:solidFill>
              </a:rPr>
              <a:t>10 novembre : accord trouvé </a:t>
            </a:r>
          </a:p>
        </p:txBody>
      </p:sp>
      <p:cxnSp>
        <p:nvCxnSpPr>
          <p:cNvPr id="12" name="Connecteur droit avec flèche 11">
            <a:extLst>
              <a:ext uri="{FF2B5EF4-FFF2-40B4-BE49-F238E27FC236}">
                <a16:creationId xmlns:a16="http://schemas.microsoft.com/office/drawing/2014/main" id="{18025494-ED86-6096-B9DE-945F8C51CE96}"/>
              </a:ext>
            </a:extLst>
          </p:cNvPr>
          <p:cNvCxnSpPr>
            <a:cxnSpLocks/>
          </p:cNvCxnSpPr>
          <p:nvPr/>
        </p:nvCxnSpPr>
        <p:spPr>
          <a:xfrm>
            <a:off x="3918857" y="3048275"/>
            <a:ext cx="1704343" cy="0"/>
          </a:xfrm>
          <a:prstGeom prst="straightConnector1">
            <a:avLst/>
          </a:prstGeom>
          <a:ln w="28575">
            <a:headEnd type="triangle"/>
            <a:tailEnd type="triangle"/>
          </a:ln>
        </p:spPr>
        <p:style>
          <a:lnRef idx="3">
            <a:schemeClr val="accent5"/>
          </a:lnRef>
          <a:fillRef idx="0">
            <a:schemeClr val="accent5"/>
          </a:fillRef>
          <a:effectRef idx="2">
            <a:schemeClr val="accent5"/>
          </a:effectRef>
          <a:fontRef idx="minor">
            <a:schemeClr val="tx1"/>
          </a:fontRef>
        </p:style>
      </p:cxnSp>
      <p:cxnSp>
        <p:nvCxnSpPr>
          <p:cNvPr id="22" name="Connecteur droit avec flèche 21">
            <a:extLst>
              <a:ext uri="{FF2B5EF4-FFF2-40B4-BE49-F238E27FC236}">
                <a16:creationId xmlns:a16="http://schemas.microsoft.com/office/drawing/2014/main" id="{4560E4E2-07AC-99B2-F81A-F5C3EC266A93}"/>
              </a:ext>
            </a:extLst>
          </p:cNvPr>
          <p:cNvCxnSpPr>
            <a:cxnSpLocks/>
          </p:cNvCxnSpPr>
          <p:nvPr/>
        </p:nvCxnSpPr>
        <p:spPr>
          <a:xfrm>
            <a:off x="3271538" y="3706752"/>
            <a:ext cx="1541622" cy="0"/>
          </a:xfrm>
          <a:prstGeom prst="straightConnector1">
            <a:avLst/>
          </a:prstGeom>
          <a:ln w="28575">
            <a:headEnd type="triangle"/>
            <a:tailEnd type="triangle"/>
          </a:ln>
        </p:spPr>
        <p:style>
          <a:lnRef idx="3">
            <a:schemeClr val="accent5"/>
          </a:lnRef>
          <a:fillRef idx="0">
            <a:schemeClr val="accent5"/>
          </a:fillRef>
          <a:effectRef idx="2">
            <a:schemeClr val="accent5"/>
          </a:effectRef>
          <a:fontRef idx="minor">
            <a:schemeClr val="tx1"/>
          </a:fontRef>
        </p:style>
      </p:cxnSp>
      <p:sp>
        <p:nvSpPr>
          <p:cNvPr id="35" name="ZoneTexte 34">
            <a:extLst>
              <a:ext uri="{FF2B5EF4-FFF2-40B4-BE49-F238E27FC236}">
                <a16:creationId xmlns:a16="http://schemas.microsoft.com/office/drawing/2014/main" id="{9393DCD0-0ABC-9380-0937-47C4115C0FFF}"/>
              </a:ext>
            </a:extLst>
          </p:cNvPr>
          <p:cNvSpPr txBox="1"/>
          <p:nvPr/>
        </p:nvSpPr>
        <p:spPr>
          <a:xfrm>
            <a:off x="1724357" y="4198815"/>
            <a:ext cx="3898842" cy="954107"/>
          </a:xfrm>
          <a:prstGeom prst="rect">
            <a:avLst/>
          </a:prstGeom>
          <a:solidFill>
            <a:schemeClr val="bg1"/>
          </a:solidFill>
          <a:ln w="28575">
            <a:solidFill>
              <a:schemeClr val="accent5"/>
            </a:solidFill>
          </a:ln>
        </p:spPr>
        <p:txBody>
          <a:bodyPr wrap="square" lIns="91440" tIns="45720" rIns="91440" bIns="45720" rtlCol="0" anchor="t">
            <a:spAutoFit/>
          </a:bodyPr>
          <a:lstStyle/>
          <a:p>
            <a:pPr algn="ctr"/>
            <a:r>
              <a:rPr lang="fr-FR" sz="1400" b="1" dirty="0">
                <a:solidFill>
                  <a:sysClr val="windowText" lastClr="000000"/>
                </a:solidFill>
              </a:rPr>
              <a:t>Septembre – octobre 2025 :</a:t>
            </a:r>
          </a:p>
          <a:p>
            <a:r>
              <a:rPr lang="fr-FR" sz="1400" dirty="0">
                <a:solidFill>
                  <a:sysClr val="windowText" lastClr="000000"/>
                </a:solidFill>
              </a:rPr>
              <a:t>Travaux législatifs par les eurodéputés </a:t>
            </a:r>
          </a:p>
          <a:p>
            <a:r>
              <a:rPr lang="fr-FR" sz="1400" i="1" dirty="0">
                <a:solidFill>
                  <a:sysClr val="windowText" lastClr="000000"/>
                </a:solidFill>
                <a:ea typeface="Verdana"/>
              </a:rPr>
              <a:t>24 septembre : vote en </a:t>
            </a:r>
            <a:r>
              <a:rPr lang="fr-FR" sz="1400" i="1" dirty="0" err="1">
                <a:solidFill>
                  <a:sysClr val="windowText" lastClr="000000"/>
                </a:solidFill>
                <a:ea typeface="Verdana"/>
              </a:rPr>
              <a:t>COM’Agri</a:t>
            </a:r>
            <a:endParaRPr lang="fr-FR" sz="1400" i="1" dirty="0">
              <a:solidFill>
                <a:sysClr val="windowText" lastClr="000000"/>
              </a:solidFill>
              <a:ea typeface="Verdana"/>
            </a:endParaRPr>
          </a:p>
          <a:p>
            <a:r>
              <a:rPr lang="fr-FR" sz="1400" i="1" dirty="0">
                <a:solidFill>
                  <a:sysClr val="windowText" lastClr="000000"/>
                </a:solidFill>
                <a:ea typeface="Verdana"/>
              </a:rPr>
              <a:t>08 octobre : vote au Parlement européen</a:t>
            </a:r>
          </a:p>
        </p:txBody>
      </p:sp>
      <p:cxnSp>
        <p:nvCxnSpPr>
          <p:cNvPr id="37" name="Connecteur droit 36">
            <a:extLst>
              <a:ext uri="{FF2B5EF4-FFF2-40B4-BE49-F238E27FC236}">
                <a16:creationId xmlns:a16="http://schemas.microsoft.com/office/drawing/2014/main" id="{98B37D2C-4ECF-5258-CB45-F38773032148}"/>
              </a:ext>
            </a:extLst>
          </p:cNvPr>
          <p:cNvCxnSpPr>
            <a:cxnSpLocks/>
          </p:cNvCxnSpPr>
          <p:nvPr/>
        </p:nvCxnSpPr>
        <p:spPr>
          <a:xfrm>
            <a:off x="4042349" y="3706751"/>
            <a:ext cx="0" cy="492063"/>
          </a:xfrm>
          <a:prstGeom prst="line">
            <a:avLst/>
          </a:prstGeom>
          <a:ln w="28575"/>
        </p:spPr>
        <p:style>
          <a:lnRef idx="3">
            <a:schemeClr val="accent5"/>
          </a:lnRef>
          <a:fillRef idx="0">
            <a:schemeClr val="accent5"/>
          </a:fillRef>
          <a:effectRef idx="2">
            <a:schemeClr val="accent5"/>
          </a:effectRef>
          <a:fontRef idx="minor">
            <a:schemeClr val="tx1"/>
          </a:fontRef>
        </p:style>
      </p:cxnSp>
      <p:cxnSp>
        <p:nvCxnSpPr>
          <p:cNvPr id="28" name="Connecteur droit 27">
            <a:extLst>
              <a:ext uri="{FF2B5EF4-FFF2-40B4-BE49-F238E27FC236}">
                <a16:creationId xmlns:a16="http://schemas.microsoft.com/office/drawing/2014/main" id="{59DCDA3C-DDB0-1604-3715-E2D07EEDC284}"/>
              </a:ext>
            </a:extLst>
          </p:cNvPr>
          <p:cNvCxnSpPr>
            <a:cxnSpLocks/>
          </p:cNvCxnSpPr>
          <p:nvPr/>
        </p:nvCxnSpPr>
        <p:spPr>
          <a:xfrm>
            <a:off x="4771028" y="2739389"/>
            <a:ext cx="0" cy="308886"/>
          </a:xfrm>
          <a:prstGeom prst="line">
            <a:avLst/>
          </a:prstGeom>
          <a:ln w="28575"/>
        </p:spPr>
        <p:style>
          <a:lnRef idx="3">
            <a:schemeClr val="accent5"/>
          </a:lnRef>
          <a:fillRef idx="0">
            <a:schemeClr val="accent5"/>
          </a:fillRef>
          <a:effectRef idx="2">
            <a:schemeClr val="accent5"/>
          </a:effectRef>
          <a:fontRef idx="minor">
            <a:schemeClr val="tx1"/>
          </a:fontRef>
        </p:style>
      </p:cxnSp>
      <p:sp>
        <p:nvSpPr>
          <p:cNvPr id="52" name="ZoneTexte 51">
            <a:extLst>
              <a:ext uri="{FF2B5EF4-FFF2-40B4-BE49-F238E27FC236}">
                <a16:creationId xmlns:a16="http://schemas.microsoft.com/office/drawing/2014/main" id="{CE8DDCA5-0995-B94B-E3C3-1A99EE9C8A73}"/>
              </a:ext>
            </a:extLst>
          </p:cNvPr>
          <p:cNvSpPr txBox="1"/>
          <p:nvPr/>
        </p:nvSpPr>
        <p:spPr>
          <a:xfrm>
            <a:off x="5963068" y="4198815"/>
            <a:ext cx="3261388" cy="954107"/>
          </a:xfrm>
          <a:prstGeom prst="rect">
            <a:avLst/>
          </a:prstGeom>
          <a:solidFill>
            <a:schemeClr val="bg1"/>
          </a:solidFill>
          <a:ln w="28575">
            <a:solidFill>
              <a:schemeClr val="accent5"/>
            </a:solidFill>
          </a:ln>
        </p:spPr>
        <p:txBody>
          <a:bodyPr wrap="square" rtlCol="0">
            <a:spAutoFit/>
          </a:bodyPr>
          <a:lstStyle/>
          <a:p>
            <a:pPr algn="ctr"/>
            <a:r>
              <a:rPr lang="fr-FR" sz="1400" b="1" dirty="0">
                <a:solidFill>
                  <a:sysClr val="windowText" lastClr="000000"/>
                </a:solidFill>
              </a:rPr>
              <a:t>Janvier – avril 2026 :</a:t>
            </a:r>
          </a:p>
          <a:p>
            <a:r>
              <a:rPr lang="fr-FR" sz="1400" dirty="0">
                <a:solidFill>
                  <a:sysClr val="windowText" lastClr="000000"/>
                </a:solidFill>
              </a:rPr>
              <a:t>Négociations sur les déclinaisons </a:t>
            </a:r>
            <a:r>
              <a:rPr lang="fr-FR" sz="1400" i="1" dirty="0">
                <a:solidFill>
                  <a:sysClr val="windowText" lastClr="000000"/>
                </a:solidFill>
              </a:rPr>
              <a:t>10 mars : réunion technique</a:t>
            </a:r>
          </a:p>
          <a:p>
            <a:r>
              <a:rPr lang="fr-FR" sz="1400" i="1" dirty="0">
                <a:solidFill>
                  <a:sysClr val="windowText" lastClr="000000"/>
                </a:solidFill>
              </a:rPr>
              <a:t>13 avril : modification PSN</a:t>
            </a:r>
          </a:p>
        </p:txBody>
      </p:sp>
      <p:cxnSp>
        <p:nvCxnSpPr>
          <p:cNvPr id="53" name="Connecteur droit avec flèche 52">
            <a:extLst>
              <a:ext uri="{FF2B5EF4-FFF2-40B4-BE49-F238E27FC236}">
                <a16:creationId xmlns:a16="http://schemas.microsoft.com/office/drawing/2014/main" id="{B782BC20-FED3-12DA-4C2F-A2067FED41AC}"/>
              </a:ext>
            </a:extLst>
          </p:cNvPr>
          <p:cNvCxnSpPr>
            <a:cxnSpLocks/>
          </p:cNvCxnSpPr>
          <p:nvPr/>
        </p:nvCxnSpPr>
        <p:spPr>
          <a:xfrm>
            <a:off x="5963067" y="3706752"/>
            <a:ext cx="2000810" cy="0"/>
          </a:xfrm>
          <a:prstGeom prst="straightConnector1">
            <a:avLst/>
          </a:prstGeom>
          <a:ln w="28575">
            <a:headEnd type="triangle"/>
            <a:tailEnd type="triangle"/>
          </a:ln>
        </p:spPr>
        <p:style>
          <a:lnRef idx="3">
            <a:schemeClr val="accent5"/>
          </a:lnRef>
          <a:fillRef idx="0">
            <a:schemeClr val="accent5"/>
          </a:fillRef>
          <a:effectRef idx="2">
            <a:schemeClr val="accent5"/>
          </a:effectRef>
          <a:fontRef idx="minor">
            <a:schemeClr val="tx1"/>
          </a:fontRef>
        </p:style>
      </p:cxnSp>
      <p:cxnSp>
        <p:nvCxnSpPr>
          <p:cNvPr id="54" name="Connecteur droit 53">
            <a:extLst>
              <a:ext uri="{FF2B5EF4-FFF2-40B4-BE49-F238E27FC236}">
                <a16:creationId xmlns:a16="http://schemas.microsoft.com/office/drawing/2014/main" id="{0424460D-D79D-8C1B-D73B-534E4D5B6E5A}"/>
              </a:ext>
            </a:extLst>
          </p:cNvPr>
          <p:cNvCxnSpPr>
            <a:cxnSpLocks/>
          </p:cNvCxnSpPr>
          <p:nvPr/>
        </p:nvCxnSpPr>
        <p:spPr>
          <a:xfrm>
            <a:off x="6946182" y="3706752"/>
            <a:ext cx="0" cy="492063"/>
          </a:xfrm>
          <a:prstGeom prst="line">
            <a:avLst/>
          </a:prstGeom>
          <a:ln w="28575"/>
        </p:spPr>
        <p:style>
          <a:lnRef idx="3">
            <a:schemeClr val="accent5"/>
          </a:lnRef>
          <a:fillRef idx="0">
            <a:schemeClr val="accent5"/>
          </a:fillRef>
          <a:effectRef idx="2">
            <a:schemeClr val="accent5"/>
          </a:effectRef>
          <a:fontRef idx="minor">
            <a:schemeClr val="tx1"/>
          </a:fontRef>
        </p:style>
      </p:cxnSp>
      <p:sp>
        <p:nvSpPr>
          <p:cNvPr id="57" name="ZoneTexte 56">
            <a:extLst>
              <a:ext uri="{FF2B5EF4-FFF2-40B4-BE49-F238E27FC236}">
                <a16:creationId xmlns:a16="http://schemas.microsoft.com/office/drawing/2014/main" id="{88333139-1D63-6577-A69C-959755455511}"/>
              </a:ext>
            </a:extLst>
          </p:cNvPr>
          <p:cNvSpPr txBox="1"/>
          <p:nvPr/>
        </p:nvSpPr>
        <p:spPr>
          <a:xfrm>
            <a:off x="7700383" y="1562306"/>
            <a:ext cx="3474633" cy="1169551"/>
          </a:xfrm>
          <a:prstGeom prst="rect">
            <a:avLst/>
          </a:prstGeom>
          <a:solidFill>
            <a:schemeClr val="bg1"/>
          </a:solidFill>
          <a:ln w="28575">
            <a:solidFill>
              <a:schemeClr val="accent5"/>
            </a:solidFill>
          </a:ln>
        </p:spPr>
        <p:txBody>
          <a:bodyPr wrap="square" rtlCol="0">
            <a:spAutoFit/>
          </a:bodyPr>
          <a:lstStyle/>
          <a:p>
            <a:pPr algn="ctr"/>
            <a:r>
              <a:rPr lang="fr-FR" sz="1400" b="1" dirty="0">
                <a:solidFill>
                  <a:sysClr val="windowText" lastClr="000000"/>
                </a:solidFill>
              </a:rPr>
              <a:t>Avril – décembre 2026 :</a:t>
            </a:r>
          </a:p>
          <a:p>
            <a:r>
              <a:rPr lang="fr-FR" sz="1400" dirty="0">
                <a:solidFill>
                  <a:sysClr val="windowText" lastClr="000000"/>
                </a:solidFill>
              </a:rPr>
              <a:t>Réunions entre MAASA et OPA pour l’application de dispositions du paquet fin 2026/2027 (assurance récolte, compteur prairie etc.)</a:t>
            </a:r>
          </a:p>
        </p:txBody>
      </p:sp>
      <p:cxnSp>
        <p:nvCxnSpPr>
          <p:cNvPr id="58" name="Connecteur droit avec flèche 57">
            <a:extLst>
              <a:ext uri="{FF2B5EF4-FFF2-40B4-BE49-F238E27FC236}">
                <a16:creationId xmlns:a16="http://schemas.microsoft.com/office/drawing/2014/main" id="{43002585-B4DD-6E25-FAF8-27CEC18D4996}"/>
              </a:ext>
            </a:extLst>
          </p:cNvPr>
          <p:cNvCxnSpPr>
            <a:cxnSpLocks/>
          </p:cNvCxnSpPr>
          <p:nvPr/>
        </p:nvCxnSpPr>
        <p:spPr>
          <a:xfrm>
            <a:off x="7389603" y="3048274"/>
            <a:ext cx="2895443" cy="0"/>
          </a:xfrm>
          <a:prstGeom prst="straightConnector1">
            <a:avLst/>
          </a:prstGeom>
          <a:ln w="28575">
            <a:headEnd type="triangle"/>
            <a:tailEnd type="triangle"/>
          </a:ln>
        </p:spPr>
        <p:style>
          <a:lnRef idx="3">
            <a:schemeClr val="accent5"/>
          </a:lnRef>
          <a:fillRef idx="0">
            <a:schemeClr val="accent5"/>
          </a:fillRef>
          <a:effectRef idx="2">
            <a:schemeClr val="accent5"/>
          </a:effectRef>
          <a:fontRef idx="minor">
            <a:schemeClr val="tx1"/>
          </a:fontRef>
        </p:style>
      </p:cxnSp>
      <p:cxnSp>
        <p:nvCxnSpPr>
          <p:cNvPr id="64" name="Connecteur droit 63">
            <a:extLst>
              <a:ext uri="{FF2B5EF4-FFF2-40B4-BE49-F238E27FC236}">
                <a16:creationId xmlns:a16="http://schemas.microsoft.com/office/drawing/2014/main" id="{33FE9204-AC7E-7E98-D337-74D2C998CCB6}"/>
              </a:ext>
            </a:extLst>
          </p:cNvPr>
          <p:cNvCxnSpPr>
            <a:cxnSpLocks/>
          </p:cNvCxnSpPr>
          <p:nvPr/>
        </p:nvCxnSpPr>
        <p:spPr>
          <a:xfrm>
            <a:off x="8943013" y="2731857"/>
            <a:ext cx="0" cy="316417"/>
          </a:xfrm>
          <a:prstGeom prst="line">
            <a:avLst/>
          </a:prstGeom>
          <a:ln w="28575"/>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046537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99621-B6EC-291D-1327-A350C86DADE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8BC5E3-06E5-4A0A-E9EF-2651B2EC1C24}"/>
              </a:ext>
            </a:extLst>
          </p:cNvPr>
          <p:cNvSpPr>
            <a:spLocks noGrp="1"/>
          </p:cNvSpPr>
          <p:nvPr>
            <p:ph type="ctrTitle"/>
          </p:nvPr>
        </p:nvSpPr>
        <p:spPr/>
        <p:txBody>
          <a:bodyPr/>
          <a:lstStyle/>
          <a:p>
            <a:r>
              <a:rPr lang="fr-FR" noProof="0" dirty="0"/>
              <a:t>2. Dispositions issues du Paquet simplification</a:t>
            </a:r>
            <a:r>
              <a:rPr lang="fr-FR" dirty="0"/>
              <a:t>n</a:t>
            </a:r>
            <a:endParaRPr lang="fr-FR" noProof="0" dirty="0"/>
          </a:p>
        </p:txBody>
      </p:sp>
      <p:sp>
        <p:nvSpPr>
          <p:cNvPr id="5" name="Sous-titre 4">
            <a:extLst>
              <a:ext uri="{FF2B5EF4-FFF2-40B4-BE49-F238E27FC236}">
                <a16:creationId xmlns:a16="http://schemas.microsoft.com/office/drawing/2014/main" id="{688CFBFA-ADC0-BAAB-7C4A-5982F23AFB53}"/>
              </a:ext>
            </a:extLst>
          </p:cNvPr>
          <p:cNvSpPr>
            <a:spLocks noGrp="1"/>
          </p:cNvSpPr>
          <p:nvPr>
            <p:ph type="subTitle" idx="1"/>
          </p:nvPr>
        </p:nvSpPr>
        <p:spPr/>
        <p:txBody>
          <a:bodyPr/>
          <a:lstStyle/>
          <a:p>
            <a:r>
              <a:rPr lang="fr-FR" i="1" dirty="0"/>
              <a:t>A la publication de la proposition </a:t>
            </a:r>
          </a:p>
        </p:txBody>
      </p:sp>
    </p:spTree>
    <p:extLst>
      <p:ext uri="{BB962C8B-B14F-4D97-AF65-F5344CB8AC3E}">
        <p14:creationId xmlns:p14="http://schemas.microsoft.com/office/powerpoint/2010/main" val="3662947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0BC42-3934-E501-DB14-A3FBF243688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0E9A12F-B8BB-44A8-5447-3823C133CD8D}"/>
              </a:ext>
            </a:extLst>
          </p:cNvPr>
          <p:cNvSpPr>
            <a:spLocks noGrp="1"/>
          </p:cNvSpPr>
          <p:nvPr>
            <p:ph type="title"/>
          </p:nvPr>
        </p:nvSpPr>
        <p:spPr/>
        <p:txBody>
          <a:bodyPr>
            <a:normAutofit fontScale="90000"/>
          </a:bodyPr>
          <a:lstStyle/>
          <a:p>
            <a:r>
              <a:rPr lang="fr-FR" dirty="0">
                <a:ea typeface="Verdana"/>
              </a:rPr>
              <a:t>14 mai 2025 : Points issus de la proposition de la Commission européenne (1/5)</a:t>
            </a:r>
            <a:br>
              <a:rPr lang="fr-FR" dirty="0">
                <a:ea typeface="Verdana"/>
              </a:rPr>
            </a:br>
            <a:endParaRPr lang="fr-FR" dirty="0">
              <a:ea typeface="Verdana"/>
            </a:endParaRPr>
          </a:p>
        </p:txBody>
      </p:sp>
      <p:sp>
        <p:nvSpPr>
          <p:cNvPr id="4" name="Espace réservé du numéro de diapositive 3">
            <a:extLst>
              <a:ext uri="{FF2B5EF4-FFF2-40B4-BE49-F238E27FC236}">
                <a16:creationId xmlns:a16="http://schemas.microsoft.com/office/drawing/2014/main" id="{72DD278B-E87F-DC83-0C2B-E903D184359D}"/>
              </a:ext>
            </a:extLst>
          </p:cNvPr>
          <p:cNvSpPr>
            <a:spLocks noGrp="1"/>
          </p:cNvSpPr>
          <p:nvPr>
            <p:ph type="sldNum" sz="quarter" idx="12"/>
          </p:nvPr>
        </p:nvSpPr>
        <p:spPr/>
        <p:txBody>
          <a:bodyPr/>
          <a:lstStyle/>
          <a:p>
            <a:fld id="{03B4600C-7654-4216-88CC-C8585DF21D95}" type="slidenum">
              <a:rPr lang="fr-FR" smtClean="0"/>
              <a:pPr/>
              <a:t>7</a:t>
            </a:fld>
            <a:endParaRPr lang="fr-FR"/>
          </a:p>
        </p:txBody>
      </p:sp>
      <p:sp>
        <p:nvSpPr>
          <p:cNvPr id="3" name="Espace réservé du contenu 2">
            <a:extLst>
              <a:ext uri="{FF2B5EF4-FFF2-40B4-BE49-F238E27FC236}">
                <a16:creationId xmlns:a16="http://schemas.microsoft.com/office/drawing/2014/main" id="{5BB77F18-68CE-940E-16E7-5A0683CA3CD5}"/>
              </a:ext>
            </a:extLst>
          </p:cNvPr>
          <p:cNvSpPr>
            <a:spLocks noGrp="1"/>
          </p:cNvSpPr>
          <p:nvPr>
            <p:ph idx="1"/>
          </p:nvPr>
        </p:nvSpPr>
        <p:spPr/>
        <p:txBody>
          <a:bodyPr vert="horz" lIns="91440" tIns="45720" rIns="91440" bIns="45720" rtlCol="0" anchor="t">
            <a:normAutofit/>
          </a:bodyPr>
          <a:lstStyle/>
          <a:p>
            <a:pPr marL="0" indent="0">
              <a:buNone/>
            </a:pPr>
            <a:endParaRPr lang="fr-FR">
              <a:ea typeface="Verdana"/>
            </a:endParaRPr>
          </a:p>
          <a:p>
            <a:pPr>
              <a:lnSpc>
                <a:spcPct val="113999"/>
              </a:lnSpc>
            </a:pPr>
            <a:endParaRPr lang="fr-FR">
              <a:ea typeface="Verdana"/>
            </a:endParaRPr>
          </a:p>
          <a:p>
            <a:pPr>
              <a:lnSpc>
                <a:spcPct val="113999"/>
              </a:lnSpc>
            </a:pPr>
            <a:endParaRPr lang="fr-FR">
              <a:ea typeface="Verdana"/>
            </a:endParaRPr>
          </a:p>
        </p:txBody>
      </p:sp>
      <p:graphicFrame>
        <p:nvGraphicFramePr>
          <p:cNvPr id="5" name="Tableau 4">
            <a:extLst>
              <a:ext uri="{FF2B5EF4-FFF2-40B4-BE49-F238E27FC236}">
                <a16:creationId xmlns:a16="http://schemas.microsoft.com/office/drawing/2014/main" id="{FE2D364A-2140-9810-199D-874B1FA7E0CB}"/>
              </a:ext>
            </a:extLst>
          </p:cNvPr>
          <p:cNvGraphicFramePr>
            <a:graphicFrameLocks noGrp="1"/>
          </p:cNvGraphicFramePr>
          <p:nvPr>
            <p:extLst>
              <p:ext uri="{D42A27DB-BD31-4B8C-83A1-F6EECF244321}">
                <p14:modId xmlns:p14="http://schemas.microsoft.com/office/powerpoint/2010/main" val="3066622161"/>
              </p:ext>
            </p:extLst>
          </p:nvPr>
        </p:nvGraphicFramePr>
        <p:xfrm>
          <a:off x="476830" y="1738433"/>
          <a:ext cx="10636370" cy="4846018"/>
        </p:xfrm>
        <a:graphic>
          <a:graphicData uri="http://schemas.openxmlformats.org/drawingml/2006/table">
            <a:tbl>
              <a:tblPr firstRow="1" bandRow="1">
                <a:tableStyleId>{7DF18680-E054-41AD-8BC1-D1AEF772440D}</a:tableStyleId>
              </a:tblPr>
              <a:tblGrid>
                <a:gridCol w="1731107">
                  <a:extLst>
                    <a:ext uri="{9D8B030D-6E8A-4147-A177-3AD203B41FA5}">
                      <a16:colId xmlns:a16="http://schemas.microsoft.com/office/drawing/2014/main" val="2244749213"/>
                    </a:ext>
                  </a:extLst>
                </a:gridCol>
                <a:gridCol w="8905263">
                  <a:extLst>
                    <a:ext uri="{9D8B030D-6E8A-4147-A177-3AD203B41FA5}">
                      <a16:colId xmlns:a16="http://schemas.microsoft.com/office/drawing/2014/main" val="1244758834"/>
                    </a:ext>
                  </a:extLst>
                </a:gridCol>
              </a:tblGrid>
              <a:tr h="426972">
                <a:tc gridSpan="2">
                  <a:txBody>
                    <a:bodyPr/>
                    <a:lstStyle/>
                    <a:p>
                      <a:r>
                        <a:rPr lang="fr-FR" dirty="0"/>
                        <a:t>Propositions de la Commission européenne </a:t>
                      </a:r>
                    </a:p>
                  </a:txBody>
                  <a:tcPr/>
                </a:tc>
                <a:tc hMerge="1">
                  <a:txBody>
                    <a:bodyPr/>
                    <a:lstStyle/>
                    <a:p>
                      <a:endParaRPr/>
                    </a:p>
                  </a:txBody>
                  <a:tcPr/>
                </a:tc>
                <a:extLst>
                  <a:ext uri="{0D108BD9-81ED-4DB2-BD59-A6C34878D82A}">
                    <a16:rowId xmlns:a16="http://schemas.microsoft.com/office/drawing/2014/main" val="2700912357"/>
                  </a:ext>
                </a:extLst>
              </a:tr>
              <a:tr h="634819">
                <a:tc>
                  <a:txBody>
                    <a:bodyPr/>
                    <a:lstStyle/>
                    <a:p>
                      <a:r>
                        <a:rPr lang="fr-FR" sz="1400" b="1" kern="1200" dirty="0">
                          <a:solidFill>
                            <a:srgbClr val="000000"/>
                          </a:solidFill>
                          <a:effectLst/>
                        </a:rPr>
                        <a:t>Règlement PAC</a:t>
                      </a:r>
                    </a:p>
                  </a:txBody>
                  <a:tcPr/>
                </a:tc>
                <a:tc>
                  <a:txBody>
                    <a:bodyPr/>
                    <a:lstStyle/>
                    <a:p>
                      <a:r>
                        <a:rPr lang="fr-FR" sz="1400" b="1" kern="1200" dirty="0">
                          <a:solidFill>
                            <a:schemeClr val="dk1"/>
                          </a:solidFill>
                          <a:effectLst/>
                          <a:latin typeface="+mn-lt"/>
                          <a:ea typeface="+mn-ea"/>
                          <a:cs typeface="+mn-cs"/>
                        </a:rPr>
                        <a:t>Suppression des articles 120 et 159 du règlement de la PAC sur les PSN qui obligeaient les États à adapter leurs plans stratégiques pour la PAC aux évolutions de la législation en matière de climat et d’environnement, et à la Commission à les remettre à jour</a:t>
                      </a:r>
                      <a:endParaRPr lang="fr-FR" sz="1400" kern="1200" dirty="0">
                        <a:solidFill>
                          <a:srgbClr val="000000"/>
                        </a:solidFill>
                        <a:effectLst/>
                      </a:endParaRPr>
                    </a:p>
                  </a:txBody>
                  <a:tcPr/>
                </a:tc>
                <a:extLst>
                  <a:ext uri="{0D108BD9-81ED-4DB2-BD59-A6C34878D82A}">
                    <a16:rowId xmlns:a16="http://schemas.microsoft.com/office/drawing/2014/main" val="1619236043"/>
                  </a:ext>
                </a:extLst>
              </a:tr>
              <a:tr h="9443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kern="1200" dirty="0">
                          <a:solidFill>
                            <a:srgbClr val="000000"/>
                          </a:solidFill>
                          <a:effectLst/>
                        </a:rPr>
                        <a:t>Apurement annuel de performance</a:t>
                      </a:r>
                    </a:p>
                  </a:txBody>
                  <a:tcPr/>
                </a:tc>
                <a:tc>
                  <a:txBody>
                    <a:bodyPr/>
                    <a:lstStyle/>
                    <a:p>
                      <a:r>
                        <a:rPr lang="fr-FR" sz="1400" b="1" kern="1200" dirty="0">
                          <a:solidFill>
                            <a:schemeClr val="dk1"/>
                          </a:solidFill>
                          <a:effectLst/>
                          <a:latin typeface="+mn-lt"/>
                          <a:ea typeface="+mn-ea"/>
                          <a:cs typeface="+mn-cs"/>
                        </a:rPr>
                        <a:t>L’apurement annuel de performance est supprimé. Les Etats devaient jusque-là justifier les écarts dépassant 2 % entre montants unitaires prévus et montants payés. </a:t>
                      </a:r>
                      <a:endParaRPr lang="fr-FR" sz="1400" kern="1200" dirty="0">
                        <a:solidFill>
                          <a:srgbClr val="000000"/>
                        </a:solidFill>
                        <a:effectLst/>
                      </a:endParaRPr>
                    </a:p>
                  </a:txBody>
                  <a:tcPr/>
                </a:tc>
                <a:extLst>
                  <a:ext uri="{0D108BD9-81ED-4DB2-BD59-A6C34878D82A}">
                    <a16:rowId xmlns:a16="http://schemas.microsoft.com/office/drawing/2014/main" val="1142950114"/>
                  </a:ext>
                </a:extLst>
              </a:tr>
              <a:tr h="731091">
                <a:tc>
                  <a:txBody>
                    <a:bodyPr/>
                    <a:lstStyle/>
                    <a:p>
                      <a:pPr lvl="0"/>
                      <a:r>
                        <a:rPr lang="fr-FR" sz="1400" b="1" kern="1200" dirty="0">
                          <a:solidFill>
                            <a:srgbClr val="000000"/>
                          </a:solidFill>
                          <a:effectLst/>
                        </a:rPr>
                        <a:t>Approbation par la Commission</a:t>
                      </a:r>
                    </a:p>
                  </a:txBody>
                  <a:tcPr/>
                </a:tc>
                <a:tc>
                  <a:txBody>
                    <a:bodyPr/>
                    <a:lstStyle/>
                    <a:p>
                      <a:pPr rtl="0" fontAlgn="base"/>
                      <a:r>
                        <a:rPr lang="fr-FR" sz="1400" b="1" i="0" kern="1200" dirty="0">
                          <a:solidFill>
                            <a:schemeClr val="dk1"/>
                          </a:solidFill>
                          <a:effectLst/>
                          <a:latin typeface="+mn-lt"/>
                          <a:ea typeface="+mn-ea"/>
                          <a:cs typeface="+mn-cs"/>
                        </a:rPr>
                        <a:t>Les Etats membres ne sont plus tenus de requérir l’approbation de la Commission pour modifier les éléments non stratégiques des PSN :</a:t>
                      </a:r>
                      <a:r>
                        <a:rPr lang="fr-FR" sz="1400" b="0" i="0" kern="1200" dirty="0">
                          <a:solidFill>
                            <a:schemeClr val="dk1"/>
                          </a:solidFill>
                          <a:effectLst/>
                          <a:latin typeface="+mn-lt"/>
                          <a:ea typeface="+mn-ea"/>
                          <a:cs typeface="+mn-cs"/>
                        </a:rPr>
                        <a:t> c’est-à-dire les éléments qui n’ont pas d’incidence significative sur la stratégie et la logique d'intervention de ces plans et sur les modalités de financement. Les éléments stratégiques restent l’introduction de nouvelles interventions ou la suppression de mesures existantes et les transferts d’allocations financières entre FEAGA et FEADER. </a:t>
                      </a:r>
                    </a:p>
                  </a:txBody>
                  <a:tcPr/>
                </a:tc>
                <a:extLst>
                  <a:ext uri="{0D108BD9-81ED-4DB2-BD59-A6C34878D82A}">
                    <a16:rowId xmlns:a16="http://schemas.microsoft.com/office/drawing/2014/main" val="3732235185"/>
                  </a:ext>
                </a:extLst>
              </a:tr>
              <a:tr h="944326">
                <a:tc>
                  <a:txBody>
                    <a:bodyPr/>
                    <a:lstStyle/>
                    <a:p>
                      <a:pPr lvl="0"/>
                      <a:r>
                        <a:rPr lang="fr-FR" sz="1400" b="1" kern="1200" dirty="0">
                          <a:solidFill>
                            <a:schemeClr val="dk1"/>
                          </a:solidFill>
                          <a:effectLst/>
                          <a:latin typeface="+mn-lt"/>
                          <a:ea typeface="+mn-ea"/>
                          <a:cs typeface="+mn-cs"/>
                        </a:rPr>
                        <a:t>Harmonisation et extension des règles de modification du FEAGA au FEADER</a:t>
                      </a:r>
                      <a:endParaRPr lang="fr-FR" sz="1400" b="1" kern="1200" dirty="0">
                        <a:solidFill>
                          <a:srgbClr val="000000"/>
                        </a:solidFill>
                        <a:effectLst/>
                      </a:endParaRPr>
                    </a:p>
                  </a:txBody>
                  <a:tcPr/>
                </a:tc>
                <a:tc>
                  <a:txBody>
                    <a:bodyPr/>
                    <a:lstStyle/>
                    <a:p>
                      <a:pPr rtl="0" fontAlgn="base"/>
                      <a:r>
                        <a:rPr lang="fr-FR" sz="1400" b="0" i="0" kern="1200" dirty="0">
                          <a:solidFill>
                            <a:schemeClr val="dk1"/>
                          </a:solidFill>
                          <a:effectLst/>
                          <a:latin typeface="+mn-lt"/>
                          <a:ea typeface="+mn-ea"/>
                          <a:cs typeface="+mn-cs"/>
                        </a:rPr>
                        <a:t>Les amendements pourront être immédiatement appliqués dans l’attente de l’approbation des modifications par la Commission européenne. Si l’approbation n’a pas lieu, l’Etat membre prend le risque d’être pénalisé.  </a:t>
                      </a:r>
                    </a:p>
                  </a:txBody>
                  <a:tcPr/>
                </a:tc>
                <a:extLst>
                  <a:ext uri="{0D108BD9-81ED-4DB2-BD59-A6C34878D82A}">
                    <a16:rowId xmlns:a16="http://schemas.microsoft.com/office/drawing/2014/main" val="3472089169"/>
                  </a:ext>
                </a:extLst>
              </a:tr>
            </a:tbl>
          </a:graphicData>
        </a:graphic>
      </p:graphicFrame>
      <p:sp>
        <p:nvSpPr>
          <p:cNvPr id="6" name="ZoneTexte 5">
            <a:extLst>
              <a:ext uri="{FF2B5EF4-FFF2-40B4-BE49-F238E27FC236}">
                <a16:creationId xmlns:a16="http://schemas.microsoft.com/office/drawing/2014/main" id="{5D1F5DBC-1837-5638-45B6-970B14D979D6}"/>
              </a:ext>
            </a:extLst>
          </p:cNvPr>
          <p:cNvSpPr txBox="1"/>
          <p:nvPr/>
        </p:nvSpPr>
        <p:spPr>
          <a:xfrm>
            <a:off x="393291" y="1290442"/>
            <a:ext cx="3801810" cy="369332"/>
          </a:xfrm>
          <a:prstGeom prst="rect">
            <a:avLst/>
          </a:prstGeom>
          <a:noFill/>
        </p:spPr>
        <p:txBody>
          <a:bodyPr wrap="none" rtlCol="0">
            <a:spAutoFit/>
          </a:bodyPr>
          <a:lstStyle/>
          <a:p>
            <a:r>
              <a:rPr lang="fr-FR" dirty="0"/>
              <a:t>Règlements &amp; cadrage du PSN </a:t>
            </a:r>
          </a:p>
        </p:txBody>
      </p:sp>
    </p:spTree>
    <p:extLst>
      <p:ext uri="{BB962C8B-B14F-4D97-AF65-F5344CB8AC3E}">
        <p14:creationId xmlns:p14="http://schemas.microsoft.com/office/powerpoint/2010/main" val="143947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44670-93F7-DFD4-9E0D-D1F80B321C5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4C576D3-046A-F97B-12D3-0C78AEF52FA3}"/>
              </a:ext>
            </a:extLst>
          </p:cNvPr>
          <p:cNvSpPr>
            <a:spLocks noGrp="1"/>
          </p:cNvSpPr>
          <p:nvPr>
            <p:ph type="title"/>
          </p:nvPr>
        </p:nvSpPr>
        <p:spPr/>
        <p:txBody>
          <a:bodyPr>
            <a:normAutofit fontScale="90000"/>
          </a:bodyPr>
          <a:lstStyle/>
          <a:p>
            <a:r>
              <a:rPr lang="fr-FR" dirty="0">
                <a:ea typeface="Verdana"/>
              </a:rPr>
              <a:t>14 mai 2025 : Points issus de la proposition de la Commission européenne (2/5)</a:t>
            </a:r>
            <a:br>
              <a:rPr lang="fr-FR" dirty="0">
                <a:ea typeface="Verdana"/>
              </a:rPr>
            </a:br>
            <a:endParaRPr lang="fr-FR" dirty="0">
              <a:ea typeface="Verdana"/>
            </a:endParaRPr>
          </a:p>
        </p:txBody>
      </p:sp>
      <p:sp>
        <p:nvSpPr>
          <p:cNvPr id="4" name="Espace réservé du numéro de diapositive 3">
            <a:extLst>
              <a:ext uri="{FF2B5EF4-FFF2-40B4-BE49-F238E27FC236}">
                <a16:creationId xmlns:a16="http://schemas.microsoft.com/office/drawing/2014/main" id="{970BDE2A-F585-2D34-AC9E-722EE68A2F7E}"/>
              </a:ext>
            </a:extLst>
          </p:cNvPr>
          <p:cNvSpPr>
            <a:spLocks noGrp="1"/>
          </p:cNvSpPr>
          <p:nvPr>
            <p:ph type="sldNum" sz="quarter" idx="12"/>
          </p:nvPr>
        </p:nvSpPr>
        <p:spPr/>
        <p:txBody>
          <a:bodyPr/>
          <a:lstStyle/>
          <a:p>
            <a:fld id="{03B4600C-7654-4216-88CC-C8585DF21D95}" type="slidenum">
              <a:rPr lang="fr-FR" smtClean="0"/>
              <a:pPr/>
              <a:t>8</a:t>
            </a:fld>
            <a:endParaRPr lang="fr-FR"/>
          </a:p>
        </p:txBody>
      </p:sp>
      <p:sp>
        <p:nvSpPr>
          <p:cNvPr id="3" name="Espace réservé du contenu 2">
            <a:extLst>
              <a:ext uri="{FF2B5EF4-FFF2-40B4-BE49-F238E27FC236}">
                <a16:creationId xmlns:a16="http://schemas.microsoft.com/office/drawing/2014/main" id="{D013995A-B341-BCD5-4EB0-80FC6F53B094}"/>
              </a:ext>
            </a:extLst>
          </p:cNvPr>
          <p:cNvSpPr>
            <a:spLocks noGrp="1"/>
          </p:cNvSpPr>
          <p:nvPr>
            <p:ph idx="1"/>
          </p:nvPr>
        </p:nvSpPr>
        <p:spPr/>
        <p:txBody>
          <a:bodyPr vert="horz" lIns="91440" tIns="45720" rIns="91440" bIns="45720" rtlCol="0" anchor="t">
            <a:normAutofit/>
          </a:bodyPr>
          <a:lstStyle/>
          <a:p>
            <a:pPr marL="0" indent="0">
              <a:buNone/>
            </a:pPr>
            <a:endParaRPr lang="fr-FR">
              <a:ea typeface="Verdana"/>
            </a:endParaRPr>
          </a:p>
          <a:p>
            <a:pPr>
              <a:lnSpc>
                <a:spcPct val="113999"/>
              </a:lnSpc>
            </a:pPr>
            <a:endParaRPr lang="fr-FR">
              <a:ea typeface="Verdana"/>
            </a:endParaRPr>
          </a:p>
          <a:p>
            <a:pPr>
              <a:lnSpc>
                <a:spcPct val="113999"/>
              </a:lnSpc>
            </a:pPr>
            <a:endParaRPr lang="fr-FR">
              <a:ea typeface="Verdana"/>
            </a:endParaRPr>
          </a:p>
        </p:txBody>
      </p:sp>
      <p:graphicFrame>
        <p:nvGraphicFramePr>
          <p:cNvPr id="5" name="Tableau 4">
            <a:extLst>
              <a:ext uri="{FF2B5EF4-FFF2-40B4-BE49-F238E27FC236}">
                <a16:creationId xmlns:a16="http://schemas.microsoft.com/office/drawing/2014/main" id="{F9FFBCA1-B5D4-B46F-AB30-E736E113E418}"/>
              </a:ext>
            </a:extLst>
          </p:cNvPr>
          <p:cNvGraphicFramePr>
            <a:graphicFrameLocks noGrp="1"/>
          </p:cNvGraphicFramePr>
          <p:nvPr>
            <p:extLst>
              <p:ext uri="{D42A27DB-BD31-4B8C-83A1-F6EECF244321}">
                <p14:modId xmlns:p14="http://schemas.microsoft.com/office/powerpoint/2010/main" val="1055543926"/>
              </p:ext>
            </p:extLst>
          </p:nvPr>
        </p:nvGraphicFramePr>
        <p:xfrm>
          <a:off x="476830" y="1738433"/>
          <a:ext cx="10636370" cy="4840757"/>
        </p:xfrm>
        <a:graphic>
          <a:graphicData uri="http://schemas.openxmlformats.org/drawingml/2006/table">
            <a:tbl>
              <a:tblPr firstRow="1" bandRow="1">
                <a:tableStyleId>{7DF18680-E054-41AD-8BC1-D1AEF772440D}</a:tableStyleId>
              </a:tblPr>
              <a:tblGrid>
                <a:gridCol w="1731107">
                  <a:extLst>
                    <a:ext uri="{9D8B030D-6E8A-4147-A177-3AD203B41FA5}">
                      <a16:colId xmlns:a16="http://schemas.microsoft.com/office/drawing/2014/main" val="2244749213"/>
                    </a:ext>
                  </a:extLst>
                </a:gridCol>
                <a:gridCol w="8905263">
                  <a:extLst>
                    <a:ext uri="{9D8B030D-6E8A-4147-A177-3AD203B41FA5}">
                      <a16:colId xmlns:a16="http://schemas.microsoft.com/office/drawing/2014/main" val="1244758834"/>
                    </a:ext>
                  </a:extLst>
                </a:gridCol>
              </a:tblGrid>
              <a:tr h="426972">
                <a:tc gridSpan="2">
                  <a:txBody>
                    <a:bodyPr/>
                    <a:lstStyle/>
                    <a:p>
                      <a:r>
                        <a:rPr lang="fr-FR" dirty="0"/>
                        <a:t>Propositions de la Commission européenne </a:t>
                      </a:r>
                    </a:p>
                  </a:txBody>
                  <a:tcPr/>
                </a:tc>
                <a:tc hMerge="1">
                  <a:txBody>
                    <a:bodyPr/>
                    <a:lstStyle/>
                    <a:p>
                      <a:endParaRPr/>
                    </a:p>
                  </a:txBody>
                  <a:tcPr/>
                </a:tc>
                <a:extLst>
                  <a:ext uri="{0D108BD9-81ED-4DB2-BD59-A6C34878D82A}">
                    <a16:rowId xmlns:a16="http://schemas.microsoft.com/office/drawing/2014/main" val="2700912357"/>
                  </a:ext>
                </a:extLst>
              </a:tr>
              <a:tr h="634819">
                <a:tc>
                  <a:txBody>
                    <a:bodyPr/>
                    <a:lstStyle/>
                    <a:p>
                      <a:r>
                        <a:rPr lang="fr-FR" sz="1400" b="1" kern="1200" dirty="0">
                          <a:solidFill>
                            <a:srgbClr val="000000"/>
                          </a:solidFill>
                          <a:effectLst/>
                        </a:rPr>
                        <a:t>Typologie des prairies</a:t>
                      </a:r>
                    </a:p>
                  </a:txBody>
                  <a:tcPr/>
                </a:tc>
                <a:tc>
                  <a:txBody>
                    <a:bodyPr/>
                    <a:lstStyle/>
                    <a:p>
                      <a:r>
                        <a:rPr lang="fr-FR" sz="1400" kern="1200" dirty="0">
                          <a:solidFill>
                            <a:srgbClr val="000000"/>
                          </a:solidFill>
                          <a:effectLst/>
                        </a:rPr>
                        <a:t>Prolongation de 5 à 7 ans pour la considération d'une prairie temporaire en prairie permanente. </a:t>
                      </a:r>
                    </a:p>
                  </a:txBody>
                  <a:tcPr/>
                </a:tc>
                <a:extLst>
                  <a:ext uri="{0D108BD9-81ED-4DB2-BD59-A6C34878D82A}">
                    <a16:rowId xmlns:a16="http://schemas.microsoft.com/office/drawing/2014/main" val="1619236043"/>
                  </a:ext>
                </a:extLst>
              </a:tr>
              <a:tr h="9443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kern="1200" dirty="0">
                          <a:solidFill>
                            <a:srgbClr val="000000"/>
                          </a:solidFill>
                          <a:effectLst/>
                        </a:rPr>
                        <a:t>BCAE 1 : sauvegarde des prairies permanentes</a:t>
                      </a:r>
                    </a:p>
                  </a:txBody>
                  <a:tcPr/>
                </a:tc>
                <a:tc>
                  <a:txBody>
                    <a:bodyPr/>
                    <a:lstStyle/>
                    <a:p>
                      <a:r>
                        <a:rPr lang="fr-FR" sz="1400" kern="1200" dirty="0">
                          <a:solidFill>
                            <a:srgbClr val="000000"/>
                          </a:solidFill>
                          <a:effectLst/>
                        </a:rPr>
                        <a:t>Assouplissement du taux de retournement (seuil du régime obligatoire de réimplantation) des prairies permanentes de 5 à 10% par rapport à l’année de référence (2018 ou autre si recalcul). </a:t>
                      </a:r>
                    </a:p>
                  </a:txBody>
                  <a:tcPr/>
                </a:tc>
                <a:extLst>
                  <a:ext uri="{0D108BD9-81ED-4DB2-BD59-A6C34878D82A}">
                    <a16:rowId xmlns:a16="http://schemas.microsoft.com/office/drawing/2014/main" val="1142950114"/>
                  </a:ext>
                </a:extLst>
              </a:tr>
              <a:tr h="731091">
                <a:tc>
                  <a:txBody>
                    <a:bodyPr/>
                    <a:lstStyle/>
                    <a:p>
                      <a:pPr lvl="0"/>
                      <a:r>
                        <a:rPr lang="fr-FR" sz="1400" b="1" kern="1200">
                          <a:solidFill>
                            <a:srgbClr val="000000"/>
                          </a:solidFill>
                          <a:effectLst/>
                        </a:rPr>
                        <a:t>AB et conditionnalité</a:t>
                      </a:r>
                    </a:p>
                  </a:txBody>
                  <a:tcPr/>
                </a:tc>
                <a:tc>
                  <a:txBody>
                    <a:bodyPr/>
                    <a:lstStyle/>
                    <a:p>
                      <a:pPr lvl="0"/>
                      <a:r>
                        <a:rPr lang="fr-FR" sz="1400" kern="1200">
                          <a:solidFill>
                            <a:srgbClr val="000000"/>
                          </a:solidFill>
                          <a:effectLst/>
                        </a:rPr>
                        <a:t>Les exploitations certifiées biologiques seront automatiquement considérées comme « verts par défaut » donc répondant aux exigences environnementales issues de la BCAE 1,3,4,5 et 6 (déjà le cas pour la BCAE 7). </a:t>
                      </a:r>
                    </a:p>
                  </a:txBody>
                  <a:tcPr/>
                </a:tc>
                <a:extLst>
                  <a:ext uri="{0D108BD9-81ED-4DB2-BD59-A6C34878D82A}">
                    <a16:rowId xmlns:a16="http://schemas.microsoft.com/office/drawing/2014/main" val="3732235185"/>
                  </a:ext>
                </a:extLst>
              </a:tr>
              <a:tr h="944326">
                <a:tc>
                  <a:txBody>
                    <a:bodyPr/>
                    <a:lstStyle/>
                    <a:p>
                      <a:pPr lvl="0"/>
                      <a:r>
                        <a:rPr lang="fr-FR" sz="1400" b="1" kern="1200">
                          <a:solidFill>
                            <a:srgbClr val="000000"/>
                          </a:solidFill>
                          <a:effectLst/>
                        </a:rPr>
                        <a:t>BCAE 2 : Zones humides et tourbières </a:t>
                      </a:r>
                    </a:p>
                  </a:txBody>
                  <a:tcPr/>
                </a:tc>
                <a:tc>
                  <a:txBody>
                    <a:bodyPr/>
                    <a:lstStyle/>
                    <a:p>
                      <a:pPr lvl="0"/>
                      <a:r>
                        <a:rPr lang="fr-FR" sz="1400" kern="1200" dirty="0">
                          <a:solidFill>
                            <a:srgbClr val="000000"/>
                          </a:solidFill>
                          <a:effectLst/>
                        </a:rPr>
                        <a:t>Les EM pourront inclure (aucune obligation) les désavantages qu’entraîne le respect des obligations de protection des tourbières et ZH au calcul des éco-régimes ou d’autres types de paiement (MAEC). </a:t>
                      </a:r>
                    </a:p>
                  </a:txBody>
                  <a:tcPr/>
                </a:tc>
                <a:extLst>
                  <a:ext uri="{0D108BD9-81ED-4DB2-BD59-A6C34878D82A}">
                    <a16:rowId xmlns:a16="http://schemas.microsoft.com/office/drawing/2014/main" val="3472089169"/>
                  </a:ext>
                </a:extLst>
              </a:tr>
              <a:tr h="1071925">
                <a:tc>
                  <a:txBody>
                    <a:bodyPr/>
                    <a:lstStyle/>
                    <a:p>
                      <a:r>
                        <a:rPr lang="fr-FR" sz="1400" b="1" kern="1200" dirty="0">
                          <a:solidFill>
                            <a:srgbClr val="000000"/>
                          </a:solidFill>
                          <a:effectLst/>
                        </a:rPr>
                        <a:t>BCAE 4 : Bandes tampons le long des cours d’eau</a:t>
                      </a:r>
                      <a:endParaRPr lang="fr-FR" sz="1400" b="1" dirty="0">
                        <a:solidFill>
                          <a:srgbClr val="00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Les Etats pourront appliquer cette mesure selon leur propre définition des cours d’eau (possible restriction du champ d’application de la norme).</a:t>
                      </a:r>
                    </a:p>
                    <a:p>
                      <a:pPr lvl="0"/>
                      <a:endParaRPr lang="fr-FR" sz="1400" kern="1200" dirty="0">
                        <a:solidFill>
                          <a:schemeClr val="dk1"/>
                        </a:solidFill>
                        <a:effectLst/>
                        <a:latin typeface="+mn-lt"/>
                        <a:ea typeface="+mn-ea"/>
                        <a:cs typeface="+mn-cs"/>
                      </a:endParaRPr>
                    </a:p>
                  </a:txBody>
                  <a:tcPr/>
                </a:tc>
                <a:extLst>
                  <a:ext uri="{0D108BD9-81ED-4DB2-BD59-A6C34878D82A}">
                    <a16:rowId xmlns:a16="http://schemas.microsoft.com/office/drawing/2014/main" val="1918846864"/>
                  </a:ext>
                </a:extLst>
              </a:tr>
            </a:tbl>
          </a:graphicData>
        </a:graphic>
      </p:graphicFrame>
      <p:sp>
        <p:nvSpPr>
          <p:cNvPr id="6" name="ZoneTexte 5">
            <a:extLst>
              <a:ext uri="{FF2B5EF4-FFF2-40B4-BE49-F238E27FC236}">
                <a16:creationId xmlns:a16="http://schemas.microsoft.com/office/drawing/2014/main" id="{3986965D-2A0D-169D-C414-42C02BDDFFE2}"/>
              </a:ext>
            </a:extLst>
          </p:cNvPr>
          <p:cNvSpPr txBox="1"/>
          <p:nvPr/>
        </p:nvSpPr>
        <p:spPr>
          <a:xfrm>
            <a:off x="393291" y="1290442"/>
            <a:ext cx="2004075" cy="369332"/>
          </a:xfrm>
          <a:prstGeom prst="rect">
            <a:avLst/>
          </a:prstGeom>
          <a:noFill/>
        </p:spPr>
        <p:txBody>
          <a:bodyPr wrap="none" rtlCol="0">
            <a:spAutoFit/>
          </a:bodyPr>
          <a:lstStyle/>
          <a:p>
            <a:r>
              <a:rPr lang="fr-FR" dirty="0"/>
              <a:t>Conditionnalité </a:t>
            </a:r>
          </a:p>
        </p:txBody>
      </p:sp>
    </p:spTree>
    <p:extLst>
      <p:ext uri="{BB962C8B-B14F-4D97-AF65-F5344CB8AC3E}">
        <p14:creationId xmlns:p14="http://schemas.microsoft.com/office/powerpoint/2010/main" val="1475404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5AFA8-8930-3ABA-6437-5030FBC3B7B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73A03D-07F9-6D62-F442-2783D0305FD5}"/>
              </a:ext>
            </a:extLst>
          </p:cNvPr>
          <p:cNvSpPr>
            <a:spLocks noGrp="1"/>
          </p:cNvSpPr>
          <p:nvPr>
            <p:ph type="title"/>
          </p:nvPr>
        </p:nvSpPr>
        <p:spPr/>
        <p:txBody>
          <a:bodyPr>
            <a:normAutofit fontScale="90000"/>
          </a:bodyPr>
          <a:lstStyle/>
          <a:p>
            <a:r>
              <a:rPr lang="fr-FR" dirty="0">
                <a:ea typeface="Verdana"/>
              </a:rPr>
              <a:t>14 mai 2025 : Points issus de la proposition de la Commission européenne (3/5)</a:t>
            </a:r>
            <a:br>
              <a:rPr lang="fr-FR" dirty="0">
                <a:ea typeface="Verdana"/>
              </a:rPr>
            </a:br>
            <a:endParaRPr lang="fr-FR" dirty="0">
              <a:ea typeface="Verdana"/>
            </a:endParaRPr>
          </a:p>
        </p:txBody>
      </p:sp>
      <p:sp>
        <p:nvSpPr>
          <p:cNvPr id="4" name="Espace réservé du numéro de diapositive 3">
            <a:extLst>
              <a:ext uri="{FF2B5EF4-FFF2-40B4-BE49-F238E27FC236}">
                <a16:creationId xmlns:a16="http://schemas.microsoft.com/office/drawing/2014/main" id="{F46CAAF0-40FC-FAE1-2122-E88490BA1A5F}"/>
              </a:ext>
            </a:extLst>
          </p:cNvPr>
          <p:cNvSpPr>
            <a:spLocks noGrp="1"/>
          </p:cNvSpPr>
          <p:nvPr>
            <p:ph type="sldNum" sz="quarter" idx="12"/>
          </p:nvPr>
        </p:nvSpPr>
        <p:spPr/>
        <p:txBody>
          <a:bodyPr/>
          <a:lstStyle/>
          <a:p>
            <a:fld id="{03B4600C-7654-4216-88CC-C8585DF21D95}" type="slidenum">
              <a:rPr lang="fr-FR" smtClean="0"/>
              <a:pPr/>
              <a:t>9</a:t>
            </a:fld>
            <a:endParaRPr lang="fr-FR"/>
          </a:p>
        </p:txBody>
      </p:sp>
      <p:sp>
        <p:nvSpPr>
          <p:cNvPr id="3" name="Espace réservé du contenu 2">
            <a:extLst>
              <a:ext uri="{FF2B5EF4-FFF2-40B4-BE49-F238E27FC236}">
                <a16:creationId xmlns:a16="http://schemas.microsoft.com/office/drawing/2014/main" id="{627BB823-7268-CE5D-723C-75B5A1BF88B9}"/>
              </a:ext>
            </a:extLst>
          </p:cNvPr>
          <p:cNvSpPr>
            <a:spLocks noGrp="1"/>
          </p:cNvSpPr>
          <p:nvPr>
            <p:ph idx="1"/>
          </p:nvPr>
        </p:nvSpPr>
        <p:spPr/>
        <p:txBody>
          <a:bodyPr vert="horz" lIns="91440" tIns="45720" rIns="91440" bIns="45720" rtlCol="0" anchor="t">
            <a:normAutofit/>
          </a:bodyPr>
          <a:lstStyle/>
          <a:p>
            <a:pPr marL="0" indent="0">
              <a:buNone/>
            </a:pPr>
            <a:endParaRPr lang="fr-FR">
              <a:ea typeface="Verdana"/>
            </a:endParaRPr>
          </a:p>
          <a:p>
            <a:pPr>
              <a:lnSpc>
                <a:spcPct val="113999"/>
              </a:lnSpc>
            </a:pPr>
            <a:endParaRPr lang="fr-FR">
              <a:ea typeface="Verdana"/>
            </a:endParaRPr>
          </a:p>
          <a:p>
            <a:pPr>
              <a:lnSpc>
                <a:spcPct val="113999"/>
              </a:lnSpc>
            </a:pPr>
            <a:endParaRPr lang="fr-FR">
              <a:ea typeface="Verdana"/>
            </a:endParaRPr>
          </a:p>
        </p:txBody>
      </p:sp>
      <p:graphicFrame>
        <p:nvGraphicFramePr>
          <p:cNvPr id="5" name="Tableau 4">
            <a:extLst>
              <a:ext uri="{FF2B5EF4-FFF2-40B4-BE49-F238E27FC236}">
                <a16:creationId xmlns:a16="http://schemas.microsoft.com/office/drawing/2014/main" id="{086D8121-A2A1-4ECA-0AA8-D2F013CE6E67}"/>
              </a:ext>
            </a:extLst>
          </p:cNvPr>
          <p:cNvGraphicFramePr>
            <a:graphicFrameLocks noGrp="1"/>
          </p:cNvGraphicFramePr>
          <p:nvPr>
            <p:extLst>
              <p:ext uri="{D42A27DB-BD31-4B8C-83A1-F6EECF244321}">
                <p14:modId xmlns:p14="http://schemas.microsoft.com/office/powerpoint/2010/main" val="1928292573"/>
              </p:ext>
            </p:extLst>
          </p:nvPr>
        </p:nvGraphicFramePr>
        <p:xfrm>
          <a:off x="476830" y="1738433"/>
          <a:ext cx="10636370" cy="3132039"/>
        </p:xfrm>
        <a:graphic>
          <a:graphicData uri="http://schemas.openxmlformats.org/drawingml/2006/table">
            <a:tbl>
              <a:tblPr firstRow="1" bandRow="1">
                <a:tableStyleId>{7DF18680-E054-41AD-8BC1-D1AEF772440D}</a:tableStyleId>
              </a:tblPr>
              <a:tblGrid>
                <a:gridCol w="1731107">
                  <a:extLst>
                    <a:ext uri="{9D8B030D-6E8A-4147-A177-3AD203B41FA5}">
                      <a16:colId xmlns:a16="http://schemas.microsoft.com/office/drawing/2014/main" val="2244749213"/>
                    </a:ext>
                  </a:extLst>
                </a:gridCol>
                <a:gridCol w="8905263">
                  <a:extLst>
                    <a:ext uri="{9D8B030D-6E8A-4147-A177-3AD203B41FA5}">
                      <a16:colId xmlns:a16="http://schemas.microsoft.com/office/drawing/2014/main" val="1244758834"/>
                    </a:ext>
                  </a:extLst>
                </a:gridCol>
              </a:tblGrid>
              <a:tr h="426972">
                <a:tc gridSpan="2">
                  <a:txBody>
                    <a:bodyPr/>
                    <a:lstStyle/>
                    <a:p>
                      <a:r>
                        <a:rPr lang="fr-FR" dirty="0"/>
                        <a:t>Propositions de la Commission européenne </a:t>
                      </a:r>
                    </a:p>
                  </a:txBody>
                  <a:tcPr/>
                </a:tc>
                <a:tc hMerge="1">
                  <a:txBody>
                    <a:bodyPr/>
                    <a:lstStyle/>
                    <a:p>
                      <a:endParaRPr/>
                    </a:p>
                  </a:txBody>
                  <a:tcPr/>
                </a:tc>
                <a:extLst>
                  <a:ext uri="{0D108BD9-81ED-4DB2-BD59-A6C34878D82A}">
                    <a16:rowId xmlns:a16="http://schemas.microsoft.com/office/drawing/2014/main" val="2700912357"/>
                  </a:ext>
                </a:extLst>
              </a:tr>
              <a:tr h="634819">
                <a:tc>
                  <a:txBody>
                    <a:bodyPr/>
                    <a:lstStyle/>
                    <a:p>
                      <a:r>
                        <a:rPr lang="fr-FR" sz="1400" b="1" kern="1200">
                          <a:solidFill>
                            <a:srgbClr val="000000"/>
                          </a:solidFill>
                          <a:effectLst/>
                        </a:rPr>
                        <a:t>Intervention d'urgence pour faire face aux effets des catastrophes naturelles </a:t>
                      </a:r>
                      <a:endParaRPr lang="fr-FR" sz="1400" b="1">
                        <a:solidFill>
                          <a:srgbClr val="000000"/>
                        </a:solidFill>
                      </a:endParaRPr>
                    </a:p>
                  </a:txBody>
                  <a:tcPr/>
                </a:tc>
                <a:tc>
                  <a:txBody>
                    <a:bodyPr/>
                    <a:lstStyle/>
                    <a:p>
                      <a:pPr lvl="0"/>
                      <a:r>
                        <a:rPr lang="fr-FR" sz="1400" b="1" kern="1200" dirty="0">
                          <a:solidFill>
                            <a:schemeClr val="tx1"/>
                          </a:solidFill>
                          <a:effectLst/>
                          <a:latin typeface="+mn-lt"/>
                          <a:ea typeface="+mn-ea"/>
                          <a:cs typeface="+mn-cs"/>
                        </a:rPr>
                        <a:t>Soutien pour les exploitations impactées par 30% de pertes de rendement ou de revenu. </a:t>
                      </a:r>
                      <a:r>
                        <a:rPr lang="fr-FR" sz="1400" kern="1200" dirty="0">
                          <a:solidFill>
                            <a:schemeClr val="dk1"/>
                          </a:solidFill>
                          <a:effectLst/>
                          <a:latin typeface="+mn-lt"/>
                          <a:ea typeface="+mn-ea"/>
                          <a:cs typeface="+mn-cs"/>
                        </a:rPr>
                        <a:t>Paiement qui pourra atteindre </a:t>
                      </a:r>
                      <a:r>
                        <a:rPr lang="fr-FR" sz="1400" b="1" kern="1200" dirty="0">
                          <a:solidFill>
                            <a:schemeClr val="dk1"/>
                          </a:solidFill>
                          <a:effectLst/>
                          <a:latin typeface="+mn-lt"/>
                          <a:ea typeface="+mn-ea"/>
                          <a:cs typeface="+mn-cs"/>
                        </a:rPr>
                        <a:t>3 % de l'enveloppe nationale annuelle.</a:t>
                      </a:r>
                      <a:r>
                        <a:rPr lang="fr-FR" sz="1400" kern="1200" dirty="0">
                          <a:solidFill>
                            <a:schemeClr val="dk1"/>
                          </a:solidFill>
                          <a:effectLst/>
                          <a:latin typeface="+mn-lt"/>
                          <a:ea typeface="+mn-ea"/>
                          <a:cs typeface="+mn-cs"/>
                        </a:rPr>
                        <a:t> Le dispositif sera </a:t>
                      </a:r>
                      <a:r>
                        <a:rPr lang="fr-FR" sz="1400" b="1" kern="1200" dirty="0">
                          <a:solidFill>
                            <a:schemeClr val="dk1"/>
                          </a:solidFill>
                          <a:effectLst/>
                          <a:latin typeface="+mn-lt"/>
                          <a:ea typeface="+mn-ea"/>
                          <a:cs typeface="+mn-cs"/>
                        </a:rPr>
                        <a:t>abondé de FEAGA ou du FEADER</a:t>
                      </a:r>
                      <a:r>
                        <a:rPr lang="fr-FR" sz="1400" kern="1200" dirty="0">
                          <a:solidFill>
                            <a:schemeClr val="dk1"/>
                          </a:solidFill>
                          <a:effectLst/>
                          <a:latin typeface="+mn-lt"/>
                          <a:ea typeface="+mn-ea"/>
                          <a:cs typeface="+mn-cs"/>
                        </a:rPr>
                        <a:t> selon les choix étatiques. Si le choix se porte sur le FEAGA, l’intervention pourra représenter 4% des crédits annuels. Les Etats fixeront eux-mêmes les conditions d’éligibilité à ces aides, et pourront les cofinancer à 200 % au maximum par des fonds nationaux supplémentaires (seulement pour le FEAGA). </a:t>
                      </a:r>
                    </a:p>
                  </a:txBody>
                  <a:tcPr/>
                </a:tc>
                <a:extLst>
                  <a:ext uri="{0D108BD9-81ED-4DB2-BD59-A6C34878D82A}">
                    <a16:rowId xmlns:a16="http://schemas.microsoft.com/office/drawing/2014/main" val="1619236043"/>
                  </a:ext>
                </a:extLst>
              </a:tr>
              <a:tr h="602376">
                <a:tc>
                  <a:txBody>
                    <a:bodyPr/>
                    <a:lstStyle/>
                    <a:p>
                      <a:r>
                        <a:rPr lang="fr-FR" sz="1400" b="1"/>
                        <a:t>Réserve de crise </a:t>
                      </a:r>
                    </a:p>
                  </a:txBody>
                  <a:tcPr/>
                </a:tc>
                <a:tc>
                  <a:txBody>
                    <a:bodyPr/>
                    <a:lstStyle/>
                    <a:p>
                      <a:r>
                        <a:rPr lang="fr-FR" sz="1400" dirty="0"/>
                        <a:t>Limiter son usage aux aléas de marché (augmentation des coûts ou diminution des prix)</a:t>
                      </a:r>
                    </a:p>
                  </a:txBody>
                  <a:tcPr/>
                </a:tc>
                <a:extLst>
                  <a:ext uri="{0D108BD9-81ED-4DB2-BD59-A6C34878D82A}">
                    <a16:rowId xmlns:a16="http://schemas.microsoft.com/office/drawing/2014/main" val="1142950114"/>
                  </a:ext>
                </a:extLst>
              </a:tr>
              <a:tr h="731091">
                <a:tc>
                  <a:txBody>
                    <a:bodyPr/>
                    <a:lstStyle/>
                    <a:p>
                      <a:pPr lvl="0">
                        <a:buNone/>
                      </a:pPr>
                      <a:r>
                        <a:rPr lang="fr-FR" sz="1400" b="1"/>
                        <a:t>Assurance récolte</a:t>
                      </a:r>
                    </a:p>
                  </a:txBody>
                  <a:tcPr/>
                </a:tc>
                <a:tc>
                  <a:txBody>
                    <a:bodyPr/>
                    <a:lstStyle/>
                    <a:p>
                      <a:pPr lvl="0">
                        <a:buNone/>
                      </a:pPr>
                      <a:r>
                        <a:rPr lang="fr-FR" sz="1400" kern="1200" dirty="0">
                          <a:solidFill>
                            <a:srgbClr val="000000"/>
                          </a:solidFill>
                          <a:effectLst/>
                        </a:rPr>
                        <a:t>Allongement de la période de référence pour le calcul de la moyenne olympique (désormais sur 8 ans) pour les seules cultures pérennes.</a:t>
                      </a:r>
                    </a:p>
                  </a:txBody>
                  <a:tcPr/>
                </a:tc>
                <a:extLst>
                  <a:ext uri="{0D108BD9-81ED-4DB2-BD59-A6C34878D82A}">
                    <a16:rowId xmlns:a16="http://schemas.microsoft.com/office/drawing/2014/main" val="3732235185"/>
                  </a:ext>
                </a:extLst>
              </a:tr>
            </a:tbl>
          </a:graphicData>
        </a:graphic>
      </p:graphicFrame>
      <p:sp>
        <p:nvSpPr>
          <p:cNvPr id="6" name="ZoneTexte 5">
            <a:extLst>
              <a:ext uri="{FF2B5EF4-FFF2-40B4-BE49-F238E27FC236}">
                <a16:creationId xmlns:a16="http://schemas.microsoft.com/office/drawing/2014/main" id="{9714D4BE-D731-3E23-26F9-BD5937480F8B}"/>
              </a:ext>
            </a:extLst>
          </p:cNvPr>
          <p:cNvSpPr txBox="1"/>
          <p:nvPr/>
        </p:nvSpPr>
        <p:spPr>
          <a:xfrm>
            <a:off x="393291" y="1290442"/>
            <a:ext cx="2541080" cy="369332"/>
          </a:xfrm>
          <a:prstGeom prst="rect">
            <a:avLst/>
          </a:prstGeom>
          <a:noFill/>
        </p:spPr>
        <p:txBody>
          <a:bodyPr wrap="none" rtlCol="0">
            <a:spAutoFit/>
          </a:bodyPr>
          <a:lstStyle/>
          <a:p>
            <a:r>
              <a:rPr lang="fr-FR" dirty="0"/>
              <a:t>Gestion des risques </a:t>
            </a:r>
          </a:p>
        </p:txBody>
      </p:sp>
    </p:spTree>
    <p:extLst>
      <p:ext uri="{BB962C8B-B14F-4D97-AF65-F5344CB8AC3E}">
        <p14:creationId xmlns:p14="http://schemas.microsoft.com/office/powerpoint/2010/main" val="747352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B4C69-B09E-44B3-BFD5-DF5485CEA0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66F253-186B-DFAB-5FC7-9742820215ED}"/>
              </a:ext>
            </a:extLst>
          </p:cNvPr>
          <p:cNvSpPr>
            <a:spLocks noGrp="1"/>
          </p:cNvSpPr>
          <p:nvPr>
            <p:ph type="title"/>
          </p:nvPr>
        </p:nvSpPr>
        <p:spPr/>
        <p:txBody>
          <a:bodyPr>
            <a:normAutofit fontScale="90000"/>
          </a:bodyPr>
          <a:lstStyle/>
          <a:p>
            <a:r>
              <a:rPr lang="fr-FR" dirty="0">
                <a:ea typeface="Verdana"/>
              </a:rPr>
              <a:t>14 mai 2025 : Points issus de la proposition de la Commission européenne (4/5)</a:t>
            </a:r>
            <a:br>
              <a:rPr lang="fr-FR" dirty="0">
                <a:ea typeface="Verdana"/>
              </a:rPr>
            </a:br>
            <a:endParaRPr lang="fr-FR" dirty="0">
              <a:ea typeface="Verdana"/>
            </a:endParaRPr>
          </a:p>
        </p:txBody>
      </p:sp>
      <p:sp>
        <p:nvSpPr>
          <p:cNvPr id="4" name="Espace réservé du numéro de diapositive 3">
            <a:extLst>
              <a:ext uri="{FF2B5EF4-FFF2-40B4-BE49-F238E27FC236}">
                <a16:creationId xmlns:a16="http://schemas.microsoft.com/office/drawing/2014/main" id="{6B609B5F-F49E-53AF-8C8A-E2750D47FB9F}"/>
              </a:ext>
            </a:extLst>
          </p:cNvPr>
          <p:cNvSpPr>
            <a:spLocks noGrp="1"/>
          </p:cNvSpPr>
          <p:nvPr>
            <p:ph type="sldNum" sz="quarter" idx="12"/>
          </p:nvPr>
        </p:nvSpPr>
        <p:spPr/>
        <p:txBody>
          <a:bodyPr/>
          <a:lstStyle/>
          <a:p>
            <a:fld id="{03B4600C-7654-4216-88CC-C8585DF21D95}" type="slidenum">
              <a:rPr lang="fr-FR" smtClean="0"/>
              <a:pPr/>
              <a:t>10</a:t>
            </a:fld>
            <a:endParaRPr lang="fr-FR"/>
          </a:p>
        </p:txBody>
      </p:sp>
      <p:sp>
        <p:nvSpPr>
          <p:cNvPr id="3" name="Espace réservé du contenu 2">
            <a:extLst>
              <a:ext uri="{FF2B5EF4-FFF2-40B4-BE49-F238E27FC236}">
                <a16:creationId xmlns:a16="http://schemas.microsoft.com/office/drawing/2014/main" id="{0D66C162-3245-5BD4-2C94-06D9F079461A}"/>
              </a:ext>
            </a:extLst>
          </p:cNvPr>
          <p:cNvSpPr>
            <a:spLocks noGrp="1"/>
          </p:cNvSpPr>
          <p:nvPr>
            <p:ph idx="1"/>
          </p:nvPr>
        </p:nvSpPr>
        <p:spPr/>
        <p:txBody>
          <a:bodyPr vert="horz" lIns="91440" tIns="45720" rIns="91440" bIns="45720" rtlCol="0" anchor="t">
            <a:normAutofit/>
          </a:bodyPr>
          <a:lstStyle/>
          <a:p>
            <a:pPr marL="0" indent="0">
              <a:buNone/>
            </a:pPr>
            <a:endParaRPr lang="fr-FR">
              <a:ea typeface="Verdana"/>
            </a:endParaRPr>
          </a:p>
          <a:p>
            <a:pPr>
              <a:lnSpc>
                <a:spcPct val="113999"/>
              </a:lnSpc>
            </a:pPr>
            <a:endParaRPr lang="fr-FR">
              <a:ea typeface="Verdana"/>
            </a:endParaRPr>
          </a:p>
          <a:p>
            <a:pPr>
              <a:lnSpc>
                <a:spcPct val="113999"/>
              </a:lnSpc>
            </a:pPr>
            <a:endParaRPr lang="fr-FR">
              <a:ea typeface="Verdana"/>
            </a:endParaRPr>
          </a:p>
        </p:txBody>
      </p:sp>
      <p:graphicFrame>
        <p:nvGraphicFramePr>
          <p:cNvPr id="5" name="Tableau 4">
            <a:extLst>
              <a:ext uri="{FF2B5EF4-FFF2-40B4-BE49-F238E27FC236}">
                <a16:creationId xmlns:a16="http://schemas.microsoft.com/office/drawing/2014/main" id="{326DDFB9-81C9-EBF7-5B93-D64C95D9EBAC}"/>
              </a:ext>
            </a:extLst>
          </p:cNvPr>
          <p:cNvGraphicFramePr>
            <a:graphicFrameLocks noGrp="1"/>
          </p:cNvGraphicFramePr>
          <p:nvPr>
            <p:extLst>
              <p:ext uri="{D42A27DB-BD31-4B8C-83A1-F6EECF244321}">
                <p14:modId xmlns:p14="http://schemas.microsoft.com/office/powerpoint/2010/main" val="1732712262"/>
              </p:ext>
            </p:extLst>
          </p:nvPr>
        </p:nvGraphicFramePr>
        <p:xfrm>
          <a:off x="476830" y="1738433"/>
          <a:ext cx="10636370" cy="4206492"/>
        </p:xfrm>
        <a:graphic>
          <a:graphicData uri="http://schemas.openxmlformats.org/drawingml/2006/table">
            <a:tbl>
              <a:tblPr firstRow="1" bandRow="1">
                <a:tableStyleId>{7DF18680-E054-41AD-8BC1-D1AEF772440D}</a:tableStyleId>
              </a:tblPr>
              <a:tblGrid>
                <a:gridCol w="1731107">
                  <a:extLst>
                    <a:ext uri="{9D8B030D-6E8A-4147-A177-3AD203B41FA5}">
                      <a16:colId xmlns:a16="http://schemas.microsoft.com/office/drawing/2014/main" val="2244749213"/>
                    </a:ext>
                  </a:extLst>
                </a:gridCol>
                <a:gridCol w="8905263">
                  <a:extLst>
                    <a:ext uri="{9D8B030D-6E8A-4147-A177-3AD203B41FA5}">
                      <a16:colId xmlns:a16="http://schemas.microsoft.com/office/drawing/2014/main" val="1244758834"/>
                    </a:ext>
                  </a:extLst>
                </a:gridCol>
              </a:tblGrid>
              <a:tr h="426972">
                <a:tc gridSpan="2">
                  <a:txBody>
                    <a:bodyPr/>
                    <a:lstStyle/>
                    <a:p>
                      <a:r>
                        <a:rPr lang="fr-FR" dirty="0"/>
                        <a:t>Propositions de la Commission européenne </a:t>
                      </a:r>
                    </a:p>
                  </a:txBody>
                  <a:tcPr/>
                </a:tc>
                <a:tc hMerge="1">
                  <a:txBody>
                    <a:bodyPr/>
                    <a:lstStyle/>
                    <a:p>
                      <a:endParaRPr/>
                    </a:p>
                  </a:txBody>
                  <a:tcPr/>
                </a:tc>
                <a:extLst>
                  <a:ext uri="{0D108BD9-81ED-4DB2-BD59-A6C34878D82A}">
                    <a16:rowId xmlns:a16="http://schemas.microsoft.com/office/drawing/2014/main" val="2700912357"/>
                  </a:ext>
                </a:extLst>
              </a:tr>
              <a:tr h="634819">
                <a:tc>
                  <a:txBody>
                    <a:bodyPr/>
                    <a:lstStyle/>
                    <a:p>
                      <a:r>
                        <a:rPr lang="fr-FR" sz="1400" b="1" kern="1200" dirty="0">
                          <a:solidFill>
                            <a:schemeClr val="dk1"/>
                          </a:solidFill>
                          <a:effectLst/>
                          <a:latin typeface="+mn-lt"/>
                          <a:ea typeface="+mn-ea"/>
                          <a:cs typeface="+mn-cs"/>
                        </a:rPr>
                        <a:t>Paiement simplifié pour les petites exploitations</a:t>
                      </a:r>
                      <a:r>
                        <a:rPr lang="fr-FR" sz="1400" b="0" kern="1200" dirty="0">
                          <a:solidFill>
                            <a:schemeClr val="dk1"/>
                          </a:solidFill>
                          <a:effectLst/>
                          <a:latin typeface="+mn-lt"/>
                          <a:ea typeface="+mn-ea"/>
                          <a:cs typeface="+mn-cs"/>
                        </a:rPr>
                        <a:t> </a:t>
                      </a:r>
                    </a:p>
                    <a:p>
                      <a:r>
                        <a:rPr lang="fr-FR" sz="1400" b="0" i="1" kern="1200" dirty="0">
                          <a:solidFill>
                            <a:schemeClr val="dk1"/>
                          </a:solidFill>
                          <a:effectLst/>
                          <a:latin typeface="+mn-lt"/>
                          <a:ea typeface="+mn-ea"/>
                          <a:cs typeface="+mn-cs"/>
                        </a:rPr>
                        <a:t>(non existant en France)</a:t>
                      </a:r>
                      <a:endParaRPr lang="fr-FR" sz="1400" b="0" dirty="0">
                        <a:solidFill>
                          <a:srgbClr val="000000"/>
                        </a:solidFill>
                      </a:endParaRPr>
                    </a:p>
                  </a:txBody>
                  <a:tcPr/>
                </a:tc>
                <a:tc>
                  <a:txBody>
                    <a:bodyPr/>
                    <a:lstStyle/>
                    <a:p>
                      <a:pPr lvl="0"/>
                      <a:r>
                        <a:rPr lang="fr-FR" sz="1400" kern="1200" dirty="0">
                          <a:solidFill>
                            <a:schemeClr val="dk1"/>
                          </a:solidFill>
                          <a:effectLst/>
                          <a:latin typeface="+mn-lt"/>
                          <a:ea typeface="+mn-ea"/>
                          <a:cs typeface="+mn-cs"/>
                        </a:rPr>
                        <a:t>Paiement forfaitaire augmenté de 1250 à 2500€ et exemption du respect de la conditionnalité. Cette aide pourra être cumulée avec l’obtention des éco-régimes si l’Etat membre se positionne favorablement.</a:t>
                      </a:r>
                    </a:p>
                  </a:txBody>
                  <a:tcPr/>
                </a:tc>
                <a:extLst>
                  <a:ext uri="{0D108BD9-81ED-4DB2-BD59-A6C34878D82A}">
                    <a16:rowId xmlns:a16="http://schemas.microsoft.com/office/drawing/2014/main" val="1619236043"/>
                  </a:ext>
                </a:extLst>
              </a:tr>
              <a:tr h="602376">
                <a:tc>
                  <a:txBody>
                    <a:bodyPr/>
                    <a:lstStyle/>
                    <a:p>
                      <a:r>
                        <a:rPr lang="fr-FR" sz="1400" b="1" kern="1200" dirty="0">
                          <a:solidFill>
                            <a:schemeClr val="dk1"/>
                          </a:solidFill>
                          <a:effectLst/>
                          <a:latin typeface="+mn-lt"/>
                          <a:ea typeface="+mn-ea"/>
                          <a:cs typeface="+mn-cs"/>
                        </a:rPr>
                        <a:t>Soutien accru des petites exploitations</a:t>
                      </a:r>
                      <a:endParaRPr lang="fr-FR" sz="1400" b="1" dirty="0"/>
                    </a:p>
                  </a:txBody>
                  <a:tcPr/>
                </a:tc>
                <a:tc>
                  <a:txBody>
                    <a:bodyPr/>
                    <a:lstStyle/>
                    <a:p>
                      <a:pPr rtl="0" fontAlgn="base"/>
                      <a:r>
                        <a:rPr lang="fr-FR" sz="1400" b="0" i="0" kern="1200" dirty="0">
                          <a:solidFill>
                            <a:schemeClr val="dk1"/>
                          </a:solidFill>
                          <a:effectLst/>
                          <a:latin typeface="+mn-lt"/>
                          <a:ea typeface="+mn-ea"/>
                          <a:cs typeface="+mn-cs"/>
                        </a:rPr>
                        <a:t>Le soutien financier s’étoffera d’une nouvelle option de financement simple offrant jusqu'à 50 000 EUR sous la forme d'une somme forfaitaire afin de contribuer à améliorer la compétitivité des petites exploitations. </a:t>
                      </a:r>
                    </a:p>
                  </a:txBody>
                  <a:tcPr/>
                </a:tc>
                <a:extLst>
                  <a:ext uri="{0D108BD9-81ED-4DB2-BD59-A6C34878D82A}">
                    <a16:rowId xmlns:a16="http://schemas.microsoft.com/office/drawing/2014/main" val="1142950114"/>
                  </a:ext>
                </a:extLst>
              </a:tr>
              <a:tr h="731091">
                <a:tc>
                  <a:txBody>
                    <a:bodyPr/>
                    <a:lstStyle/>
                    <a:p>
                      <a:pPr lvl="0">
                        <a:buNone/>
                      </a:pPr>
                      <a:r>
                        <a:rPr lang="fr-FR" sz="1400" b="1" kern="1200" dirty="0">
                          <a:solidFill>
                            <a:schemeClr val="dk1"/>
                          </a:solidFill>
                          <a:effectLst/>
                          <a:latin typeface="+mn-lt"/>
                          <a:ea typeface="+mn-ea"/>
                          <a:cs typeface="+mn-cs"/>
                        </a:rPr>
                        <a:t>Transmission des exploitations</a:t>
                      </a:r>
                      <a:endParaRPr lang="fr-FR" sz="1400" b="1" dirty="0"/>
                    </a:p>
                  </a:txBody>
                  <a:tcPr/>
                </a:tc>
                <a:tc>
                  <a:txBody>
                    <a:bodyPr/>
                    <a:lstStyle/>
                    <a:p>
                      <a:pPr lvl="0">
                        <a:buNone/>
                      </a:pPr>
                      <a:r>
                        <a:rPr lang="fr-FR" sz="1400" b="0" kern="1200" dirty="0">
                          <a:solidFill>
                            <a:schemeClr val="dk1"/>
                          </a:solidFill>
                          <a:effectLst/>
                          <a:latin typeface="+mn-lt"/>
                          <a:ea typeface="+mn-ea"/>
                          <a:cs typeface="+mn-cs"/>
                        </a:rPr>
                        <a:t>Accompagnement des investissements voulus par des jeunes agriculteurs destinés à remettre aux normes les exploitations qu’ils reprennent, dans un délai porté à 36 mois au lieu de 24 mois à partir de leur installation ou à partir de l’entrée de l’application.</a:t>
                      </a:r>
                      <a:endParaRPr lang="fr-FR" sz="1400" b="0" dirty="0">
                        <a:solidFill>
                          <a:srgbClr val="000000"/>
                        </a:solidFill>
                      </a:endParaRPr>
                    </a:p>
                  </a:txBody>
                  <a:tcPr/>
                </a:tc>
                <a:extLst>
                  <a:ext uri="{0D108BD9-81ED-4DB2-BD59-A6C34878D82A}">
                    <a16:rowId xmlns:a16="http://schemas.microsoft.com/office/drawing/2014/main" val="3732235185"/>
                  </a:ext>
                </a:extLst>
              </a:tr>
              <a:tr h="731091">
                <a:tc>
                  <a:txBody>
                    <a:bodyPr/>
                    <a:lstStyle/>
                    <a:p>
                      <a:pPr lvl="0">
                        <a:buNone/>
                      </a:pPr>
                      <a:r>
                        <a:rPr lang="fr-FR" sz="1400" b="1" kern="1200" dirty="0">
                          <a:solidFill>
                            <a:schemeClr val="dk1"/>
                          </a:solidFill>
                          <a:effectLst/>
                          <a:latin typeface="+mn-lt"/>
                          <a:ea typeface="+mn-ea"/>
                          <a:cs typeface="+mn-cs"/>
                        </a:rPr>
                        <a:t>Paiement par unité de bétail et de ruche </a:t>
                      </a:r>
                      <a:endParaRPr lang="fr-FR" sz="1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Les paiements annuels liés aux MAEC et aux mesures de soutien à la bio (CAB) pourront désormais être versés par unité de bétail et par ruche. Auparavant ces aides étaient exclusivement surfaciques. </a:t>
                      </a:r>
                    </a:p>
                    <a:p>
                      <a:pPr lvl="0">
                        <a:buNone/>
                      </a:pPr>
                      <a:endParaRPr lang="fr-FR" sz="1400" b="0" dirty="0">
                        <a:solidFill>
                          <a:srgbClr val="000000"/>
                        </a:solidFill>
                      </a:endParaRPr>
                    </a:p>
                  </a:txBody>
                  <a:tcPr/>
                </a:tc>
                <a:extLst>
                  <a:ext uri="{0D108BD9-81ED-4DB2-BD59-A6C34878D82A}">
                    <a16:rowId xmlns:a16="http://schemas.microsoft.com/office/drawing/2014/main" val="837505939"/>
                  </a:ext>
                </a:extLst>
              </a:tr>
            </a:tbl>
          </a:graphicData>
        </a:graphic>
      </p:graphicFrame>
      <p:sp>
        <p:nvSpPr>
          <p:cNvPr id="6" name="ZoneTexte 5">
            <a:extLst>
              <a:ext uri="{FF2B5EF4-FFF2-40B4-BE49-F238E27FC236}">
                <a16:creationId xmlns:a16="http://schemas.microsoft.com/office/drawing/2014/main" id="{6648086B-CFC0-804B-7D7F-4E5E76C0D2D3}"/>
              </a:ext>
            </a:extLst>
          </p:cNvPr>
          <p:cNvSpPr txBox="1"/>
          <p:nvPr/>
        </p:nvSpPr>
        <p:spPr>
          <a:xfrm>
            <a:off x="393291" y="1290442"/>
            <a:ext cx="3812710" cy="369332"/>
          </a:xfrm>
          <a:prstGeom prst="rect">
            <a:avLst/>
          </a:prstGeom>
          <a:noFill/>
        </p:spPr>
        <p:txBody>
          <a:bodyPr wrap="none" rtlCol="0">
            <a:spAutoFit/>
          </a:bodyPr>
          <a:lstStyle/>
          <a:p>
            <a:r>
              <a:rPr lang="fr-FR" dirty="0"/>
              <a:t>Autres mesures (dont FEADER)</a:t>
            </a:r>
          </a:p>
        </p:txBody>
      </p:sp>
    </p:spTree>
    <p:extLst>
      <p:ext uri="{BB962C8B-B14F-4D97-AF65-F5344CB8AC3E}">
        <p14:creationId xmlns:p14="http://schemas.microsoft.com/office/powerpoint/2010/main" val="75752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B6BE1-682E-CEB3-3963-8E1623B5E8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898448-63A0-4F84-D264-89FF5DCD4105}"/>
              </a:ext>
            </a:extLst>
          </p:cNvPr>
          <p:cNvSpPr>
            <a:spLocks noGrp="1"/>
          </p:cNvSpPr>
          <p:nvPr>
            <p:ph type="title"/>
          </p:nvPr>
        </p:nvSpPr>
        <p:spPr/>
        <p:txBody>
          <a:bodyPr>
            <a:normAutofit fontScale="90000"/>
          </a:bodyPr>
          <a:lstStyle/>
          <a:p>
            <a:r>
              <a:rPr lang="fr-FR" dirty="0">
                <a:ea typeface="Verdana"/>
              </a:rPr>
              <a:t>14 mai 2025 : Points issus de la proposition de la Commission européenne (5/5)</a:t>
            </a:r>
            <a:br>
              <a:rPr lang="fr-FR" dirty="0">
                <a:ea typeface="Verdana"/>
              </a:rPr>
            </a:br>
            <a:endParaRPr lang="fr-FR" dirty="0">
              <a:ea typeface="Verdana"/>
            </a:endParaRPr>
          </a:p>
        </p:txBody>
      </p:sp>
      <p:sp>
        <p:nvSpPr>
          <p:cNvPr id="4" name="Espace réservé du numéro de diapositive 3">
            <a:extLst>
              <a:ext uri="{FF2B5EF4-FFF2-40B4-BE49-F238E27FC236}">
                <a16:creationId xmlns:a16="http://schemas.microsoft.com/office/drawing/2014/main" id="{EB1C372A-85B5-9EEA-28CE-F0C0DCF2C01E}"/>
              </a:ext>
            </a:extLst>
          </p:cNvPr>
          <p:cNvSpPr>
            <a:spLocks noGrp="1"/>
          </p:cNvSpPr>
          <p:nvPr>
            <p:ph type="sldNum" sz="quarter" idx="12"/>
          </p:nvPr>
        </p:nvSpPr>
        <p:spPr/>
        <p:txBody>
          <a:bodyPr/>
          <a:lstStyle/>
          <a:p>
            <a:fld id="{03B4600C-7654-4216-88CC-C8585DF21D95}" type="slidenum">
              <a:rPr lang="fr-FR" smtClean="0"/>
              <a:pPr/>
              <a:t>11</a:t>
            </a:fld>
            <a:endParaRPr lang="fr-FR"/>
          </a:p>
        </p:txBody>
      </p:sp>
      <p:sp>
        <p:nvSpPr>
          <p:cNvPr id="3" name="Espace réservé du contenu 2">
            <a:extLst>
              <a:ext uri="{FF2B5EF4-FFF2-40B4-BE49-F238E27FC236}">
                <a16:creationId xmlns:a16="http://schemas.microsoft.com/office/drawing/2014/main" id="{48A15605-EF46-BBDB-4F66-CBEE45C673CD}"/>
              </a:ext>
            </a:extLst>
          </p:cNvPr>
          <p:cNvSpPr>
            <a:spLocks noGrp="1"/>
          </p:cNvSpPr>
          <p:nvPr>
            <p:ph idx="1"/>
          </p:nvPr>
        </p:nvSpPr>
        <p:spPr/>
        <p:txBody>
          <a:bodyPr vert="horz" lIns="91440" tIns="45720" rIns="91440" bIns="45720" rtlCol="0" anchor="t">
            <a:normAutofit/>
          </a:bodyPr>
          <a:lstStyle/>
          <a:p>
            <a:pPr marL="0" indent="0">
              <a:buNone/>
            </a:pPr>
            <a:endParaRPr lang="fr-FR" dirty="0">
              <a:ea typeface="Verdana"/>
            </a:endParaRPr>
          </a:p>
          <a:p>
            <a:pPr>
              <a:lnSpc>
                <a:spcPct val="113999"/>
              </a:lnSpc>
            </a:pPr>
            <a:endParaRPr lang="fr-FR" dirty="0">
              <a:ea typeface="Verdana"/>
            </a:endParaRPr>
          </a:p>
          <a:p>
            <a:pPr>
              <a:lnSpc>
                <a:spcPct val="113999"/>
              </a:lnSpc>
            </a:pPr>
            <a:endParaRPr lang="fr-FR" dirty="0">
              <a:ea typeface="Verdana"/>
            </a:endParaRPr>
          </a:p>
        </p:txBody>
      </p:sp>
      <p:graphicFrame>
        <p:nvGraphicFramePr>
          <p:cNvPr id="5" name="Tableau 4">
            <a:extLst>
              <a:ext uri="{FF2B5EF4-FFF2-40B4-BE49-F238E27FC236}">
                <a16:creationId xmlns:a16="http://schemas.microsoft.com/office/drawing/2014/main" id="{FA796365-D02D-8763-85C7-04D35E354AE8}"/>
              </a:ext>
            </a:extLst>
          </p:cNvPr>
          <p:cNvGraphicFramePr>
            <a:graphicFrameLocks noGrp="1"/>
          </p:cNvGraphicFramePr>
          <p:nvPr>
            <p:extLst>
              <p:ext uri="{D42A27DB-BD31-4B8C-83A1-F6EECF244321}">
                <p14:modId xmlns:p14="http://schemas.microsoft.com/office/powerpoint/2010/main" val="1103525797"/>
              </p:ext>
            </p:extLst>
          </p:nvPr>
        </p:nvGraphicFramePr>
        <p:xfrm>
          <a:off x="476830" y="1738433"/>
          <a:ext cx="10636370" cy="1890012"/>
        </p:xfrm>
        <a:graphic>
          <a:graphicData uri="http://schemas.openxmlformats.org/drawingml/2006/table">
            <a:tbl>
              <a:tblPr firstRow="1" bandRow="1">
                <a:tableStyleId>{7DF18680-E054-41AD-8BC1-D1AEF772440D}</a:tableStyleId>
              </a:tblPr>
              <a:tblGrid>
                <a:gridCol w="1731107">
                  <a:extLst>
                    <a:ext uri="{9D8B030D-6E8A-4147-A177-3AD203B41FA5}">
                      <a16:colId xmlns:a16="http://schemas.microsoft.com/office/drawing/2014/main" val="2244749213"/>
                    </a:ext>
                  </a:extLst>
                </a:gridCol>
                <a:gridCol w="8905263">
                  <a:extLst>
                    <a:ext uri="{9D8B030D-6E8A-4147-A177-3AD203B41FA5}">
                      <a16:colId xmlns:a16="http://schemas.microsoft.com/office/drawing/2014/main" val="1244758834"/>
                    </a:ext>
                  </a:extLst>
                </a:gridCol>
              </a:tblGrid>
              <a:tr h="426972">
                <a:tc gridSpan="2">
                  <a:txBody>
                    <a:bodyPr/>
                    <a:lstStyle/>
                    <a:p>
                      <a:r>
                        <a:rPr lang="fr-FR" dirty="0"/>
                        <a:t>Propositions de la Commission européenne </a:t>
                      </a:r>
                    </a:p>
                  </a:txBody>
                  <a:tcPr/>
                </a:tc>
                <a:tc hMerge="1">
                  <a:txBody>
                    <a:bodyPr/>
                    <a:lstStyle/>
                    <a:p>
                      <a:endParaRPr/>
                    </a:p>
                  </a:txBody>
                  <a:tcPr/>
                </a:tc>
                <a:extLst>
                  <a:ext uri="{0D108BD9-81ED-4DB2-BD59-A6C34878D82A}">
                    <a16:rowId xmlns:a16="http://schemas.microsoft.com/office/drawing/2014/main" val="2700912357"/>
                  </a:ext>
                </a:extLst>
              </a:tr>
              <a:tr h="634819">
                <a:tc>
                  <a:txBody>
                    <a:bodyPr/>
                    <a:lstStyle/>
                    <a:p>
                      <a:r>
                        <a:rPr lang="fr-FR" sz="1400" b="1" kern="1200" dirty="0">
                          <a:solidFill>
                            <a:schemeClr val="dk1"/>
                          </a:solidFill>
                          <a:effectLst/>
                          <a:latin typeface="+mn-lt"/>
                          <a:ea typeface="+mn-ea"/>
                          <a:cs typeface="+mn-cs"/>
                        </a:rPr>
                        <a:t>Contrôle unique en exploitation</a:t>
                      </a:r>
                      <a:endParaRPr lang="fr-FR" sz="1400" b="0" dirty="0">
                        <a:solidFill>
                          <a:srgbClr val="000000"/>
                        </a:solidFill>
                      </a:endParaRPr>
                    </a:p>
                  </a:txBody>
                  <a:tcPr/>
                </a:tc>
                <a:tc>
                  <a:txBody>
                    <a:bodyPr/>
                    <a:lstStyle/>
                    <a:p>
                      <a:pPr rtl="0" fontAlgn="base"/>
                      <a:r>
                        <a:rPr lang="fr-FR" sz="1400" b="0" i="0" kern="1200" dirty="0">
                          <a:solidFill>
                            <a:schemeClr val="dk1"/>
                          </a:solidFill>
                          <a:effectLst/>
                          <a:latin typeface="+mn-lt"/>
                          <a:ea typeface="+mn-ea"/>
                          <a:cs typeface="+mn-cs"/>
                        </a:rPr>
                        <a:t>Généralisation du cas français (un contrôle sur place par an et par exploitation) à l’ensemble de l’union européenne.  </a:t>
                      </a:r>
                    </a:p>
                  </a:txBody>
                  <a:tcPr/>
                </a:tc>
                <a:extLst>
                  <a:ext uri="{0D108BD9-81ED-4DB2-BD59-A6C34878D82A}">
                    <a16:rowId xmlns:a16="http://schemas.microsoft.com/office/drawing/2014/main" val="1619236043"/>
                  </a:ext>
                </a:extLst>
              </a:tr>
              <a:tr h="0">
                <a:tc>
                  <a:txBody>
                    <a:bodyPr/>
                    <a:lstStyle/>
                    <a:p>
                      <a:r>
                        <a:rPr lang="fr-FR" sz="1400" b="1" kern="1200" dirty="0">
                          <a:solidFill>
                            <a:schemeClr val="dk1"/>
                          </a:solidFill>
                          <a:effectLst/>
                          <a:latin typeface="+mn-lt"/>
                          <a:ea typeface="+mn-ea"/>
                          <a:cs typeface="+mn-cs"/>
                        </a:rPr>
                        <a:t>Exemptions de contrôles et de pénalités</a:t>
                      </a:r>
                      <a:endParaRPr lang="fr-FR" sz="1400" b="1" dirty="0"/>
                    </a:p>
                  </a:txBody>
                  <a:tcPr/>
                </a:tc>
                <a:tc>
                  <a:txBody>
                    <a:bodyPr/>
                    <a:lstStyle/>
                    <a:p>
                      <a:pPr rtl="0" fontAlgn="base"/>
                      <a:r>
                        <a:rPr lang="fr-FR" sz="1400" b="0" kern="1200" dirty="0">
                          <a:solidFill>
                            <a:schemeClr val="dk1"/>
                          </a:solidFill>
                          <a:effectLst/>
                          <a:latin typeface="+mn-lt"/>
                          <a:ea typeface="+mn-ea"/>
                          <a:cs typeface="+mn-cs"/>
                        </a:rPr>
                        <a:t>Extension aux « petits bénéficiaires » non agricole du FEADER. Les agriculteurs déclarant moins de 10 ha de SAU sont déjà exemptés de contrôle conditionnalité et des pénalités qui en découlent. </a:t>
                      </a:r>
                      <a:endParaRPr lang="fr-FR" sz="1400" b="0" i="0" kern="1200" dirty="0">
                        <a:solidFill>
                          <a:schemeClr val="dk1"/>
                        </a:solidFill>
                        <a:effectLst/>
                        <a:latin typeface="+mn-lt"/>
                        <a:ea typeface="+mn-ea"/>
                        <a:cs typeface="+mn-cs"/>
                      </a:endParaRPr>
                    </a:p>
                  </a:txBody>
                  <a:tcPr/>
                </a:tc>
                <a:extLst>
                  <a:ext uri="{0D108BD9-81ED-4DB2-BD59-A6C34878D82A}">
                    <a16:rowId xmlns:a16="http://schemas.microsoft.com/office/drawing/2014/main" val="1142950114"/>
                  </a:ext>
                </a:extLst>
              </a:tr>
            </a:tbl>
          </a:graphicData>
        </a:graphic>
      </p:graphicFrame>
      <p:sp>
        <p:nvSpPr>
          <p:cNvPr id="6" name="ZoneTexte 5">
            <a:extLst>
              <a:ext uri="{FF2B5EF4-FFF2-40B4-BE49-F238E27FC236}">
                <a16:creationId xmlns:a16="http://schemas.microsoft.com/office/drawing/2014/main" id="{70A42E24-D9AA-1305-9171-7B860E9D9A64}"/>
              </a:ext>
            </a:extLst>
          </p:cNvPr>
          <p:cNvSpPr txBox="1"/>
          <p:nvPr/>
        </p:nvSpPr>
        <p:spPr>
          <a:xfrm>
            <a:off x="393291" y="1290442"/>
            <a:ext cx="1282723" cy="369332"/>
          </a:xfrm>
          <a:prstGeom prst="rect">
            <a:avLst/>
          </a:prstGeom>
          <a:noFill/>
        </p:spPr>
        <p:txBody>
          <a:bodyPr wrap="none" rtlCol="0">
            <a:spAutoFit/>
          </a:bodyPr>
          <a:lstStyle/>
          <a:p>
            <a:r>
              <a:rPr lang="fr-FR" dirty="0"/>
              <a:t>Contrôles</a:t>
            </a:r>
          </a:p>
        </p:txBody>
      </p:sp>
    </p:spTree>
    <p:extLst>
      <p:ext uri="{BB962C8B-B14F-4D97-AF65-F5344CB8AC3E}">
        <p14:creationId xmlns:p14="http://schemas.microsoft.com/office/powerpoint/2010/main" val="2008923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99621-B6EC-291D-1327-A350C86DADE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8BC5E3-06E5-4A0A-E9EF-2651B2EC1C24}"/>
              </a:ext>
            </a:extLst>
          </p:cNvPr>
          <p:cNvSpPr>
            <a:spLocks noGrp="1"/>
          </p:cNvSpPr>
          <p:nvPr>
            <p:ph type="ctrTitle"/>
          </p:nvPr>
        </p:nvSpPr>
        <p:spPr/>
        <p:txBody>
          <a:bodyPr/>
          <a:lstStyle/>
          <a:p>
            <a:r>
              <a:rPr lang="fr-FR" noProof="0" dirty="0"/>
              <a:t>3. Etat des lieux des positionnements</a:t>
            </a:r>
          </a:p>
        </p:txBody>
      </p:sp>
      <p:sp>
        <p:nvSpPr>
          <p:cNvPr id="5" name="Sous-titre 4">
            <a:extLst>
              <a:ext uri="{FF2B5EF4-FFF2-40B4-BE49-F238E27FC236}">
                <a16:creationId xmlns:a16="http://schemas.microsoft.com/office/drawing/2014/main" id="{688CFBFA-ADC0-BAAB-7C4A-5982F23AFB53}"/>
              </a:ext>
            </a:extLst>
          </p:cNvPr>
          <p:cNvSpPr>
            <a:spLocks noGrp="1"/>
          </p:cNvSpPr>
          <p:nvPr>
            <p:ph type="subTitle" idx="1"/>
          </p:nvPr>
        </p:nvSpPr>
        <p:spPr/>
        <p:txBody>
          <a:bodyPr/>
          <a:lstStyle/>
          <a:p>
            <a:r>
              <a:rPr lang="fr-FR" i="1" dirty="0"/>
              <a:t>Avant les trilogues techniques et politiques</a:t>
            </a:r>
          </a:p>
        </p:txBody>
      </p:sp>
    </p:spTree>
    <p:extLst>
      <p:ext uri="{BB962C8B-B14F-4D97-AF65-F5344CB8AC3E}">
        <p14:creationId xmlns:p14="http://schemas.microsoft.com/office/powerpoint/2010/main" val="3106819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33200" y="365125"/>
            <a:ext cx="12243098" cy="864000"/>
          </a:xfrm>
        </p:spPr>
        <p:txBody>
          <a:bodyPr>
            <a:noAutofit/>
          </a:bodyPr>
          <a:lstStyle/>
          <a:p>
            <a:r>
              <a:rPr lang="fr-FR">
                <a:solidFill>
                  <a:srgbClr val="000000"/>
                </a:solidFill>
                <a:latin typeface="Verdana" panose="020B0604030504040204" pitchFamily="34" charset="0"/>
              </a:rPr>
              <a:t>Réforme de la conditionnalité (1/2)</a:t>
            </a:r>
            <a:endParaRPr lang="fr-FR"/>
          </a:p>
        </p:txBody>
      </p:sp>
      <p:sp>
        <p:nvSpPr>
          <p:cNvPr id="2" name="Espace réservé du numéro de diapositive 1"/>
          <p:cNvSpPr>
            <a:spLocks noGrp="1"/>
          </p:cNvSpPr>
          <p:nvPr>
            <p:ph type="sldNum" sz="quarter" idx="12"/>
          </p:nvPr>
        </p:nvSpPr>
        <p:spPr/>
        <p:txBody>
          <a:bodyPr/>
          <a:lstStyle/>
          <a:p>
            <a:fld id="{6055246E-81F2-4716-A341-6139E5705588}" type="slidenum">
              <a:rPr lang="fr-FR" smtClean="0"/>
              <a:t>13</a:t>
            </a:fld>
            <a:endParaRPr lang="fr-FR"/>
          </a:p>
        </p:txBody>
      </p:sp>
      <p:sp>
        <p:nvSpPr>
          <p:cNvPr id="11" name="ZoneTexte 3">
            <a:extLst>
              <a:ext uri="{FF2B5EF4-FFF2-40B4-BE49-F238E27FC236}">
                <a16:creationId xmlns:a16="http://schemas.microsoft.com/office/drawing/2014/main" id="{A876EAF2-642E-2DFA-2469-6116D093C5C6}"/>
              </a:ext>
            </a:extLst>
          </p:cNvPr>
          <p:cNvSpPr txBox="1"/>
          <p:nvPr/>
        </p:nvSpPr>
        <p:spPr>
          <a:xfrm>
            <a:off x="5956539" y="1550534"/>
            <a:ext cx="3202280" cy="400110"/>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000" b="1">
                <a:solidFill>
                  <a:schemeClr val="bg1"/>
                </a:solidFill>
              </a:rPr>
              <a:t>Mesures FEADER</a:t>
            </a:r>
            <a:endParaRPr lang="fr-FR" sz="2000">
              <a:solidFill>
                <a:schemeClr val="bg1"/>
              </a:solidFill>
            </a:endParaRPr>
          </a:p>
        </p:txBody>
      </p:sp>
      <p:graphicFrame>
        <p:nvGraphicFramePr>
          <p:cNvPr id="15" name="Espace réservé du contenu 14">
            <a:extLst>
              <a:ext uri="{FF2B5EF4-FFF2-40B4-BE49-F238E27FC236}">
                <a16:creationId xmlns:a16="http://schemas.microsoft.com/office/drawing/2014/main" id="{AED59475-D664-2165-B0DF-46D1050A5F2B}"/>
              </a:ext>
            </a:extLst>
          </p:cNvPr>
          <p:cNvGraphicFramePr>
            <a:graphicFrameLocks noGrp="1"/>
          </p:cNvGraphicFramePr>
          <p:nvPr>
            <p:ph idx="1"/>
            <p:extLst>
              <p:ext uri="{D42A27DB-BD31-4B8C-83A1-F6EECF244321}">
                <p14:modId xmlns:p14="http://schemas.microsoft.com/office/powerpoint/2010/main" val="853437364"/>
              </p:ext>
            </p:extLst>
          </p:nvPr>
        </p:nvGraphicFramePr>
        <p:xfrm>
          <a:off x="576525" y="1228745"/>
          <a:ext cx="10554895" cy="5076296"/>
        </p:xfrm>
        <a:graphic>
          <a:graphicData uri="http://schemas.openxmlformats.org/drawingml/2006/table">
            <a:tbl>
              <a:tblPr/>
              <a:tblGrid>
                <a:gridCol w="3081075">
                  <a:extLst>
                    <a:ext uri="{9D8B030D-6E8A-4147-A177-3AD203B41FA5}">
                      <a16:colId xmlns:a16="http://schemas.microsoft.com/office/drawing/2014/main" val="3707674720"/>
                    </a:ext>
                  </a:extLst>
                </a:gridCol>
                <a:gridCol w="1968759">
                  <a:extLst>
                    <a:ext uri="{9D8B030D-6E8A-4147-A177-3AD203B41FA5}">
                      <a16:colId xmlns:a16="http://schemas.microsoft.com/office/drawing/2014/main" val="3942818620"/>
                    </a:ext>
                  </a:extLst>
                </a:gridCol>
                <a:gridCol w="4142792">
                  <a:extLst>
                    <a:ext uri="{9D8B030D-6E8A-4147-A177-3AD203B41FA5}">
                      <a16:colId xmlns:a16="http://schemas.microsoft.com/office/drawing/2014/main" val="3515517978"/>
                    </a:ext>
                  </a:extLst>
                </a:gridCol>
                <a:gridCol w="1362269">
                  <a:extLst>
                    <a:ext uri="{9D8B030D-6E8A-4147-A177-3AD203B41FA5}">
                      <a16:colId xmlns:a16="http://schemas.microsoft.com/office/drawing/2014/main" val="486071242"/>
                    </a:ext>
                  </a:extLst>
                </a:gridCol>
              </a:tblGrid>
              <a:tr h="391052">
                <a:tc>
                  <a:txBody>
                    <a:bodyPr/>
                    <a:lstStyle/>
                    <a:p>
                      <a:pPr algn="l" fontAlgn="base">
                        <a:lnSpc>
                          <a:spcPts val="2160"/>
                        </a:lnSpc>
                        <a:buNone/>
                      </a:pPr>
                      <a:r>
                        <a:rPr lang="fr-FR" sz="1200" b="1" i="0" dirty="0">
                          <a:solidFill>
                            <a:srgbClr val="FFFFFF"/>
                          </a:solidFill>
                          <a:effectLst/>
                          <a:latin typeface="Verdana" panose="020B0604030504040204" pitchFamily="34" charset="0"/>
                        </a:rPr>
                        <a:t>Proposition COMMISSION EU</a:t>
                      </a:r>
                      <a:endParaRPr lang="fr-FR" sz="1200" b="1" i="0" dirty="0">
                        <a:solidFill>
                          <a:srgbClr val="FFFFFF"/>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tc>
                  <a:txBody>
                    <a:bodyPr/>
                    <a:lstStyle/>
                    <a:p>
                      <a:pPr algn="l" fontAlgn="base">
                        <a:lnSpc>
                          <a:spcPts val="2160"/>
                        </a:lnSpc>
                        <a:buNone/>
                      </a:pPr>
                      <a:r>
                        <a:rPr lang="fr-FR" sz="1200" b="1" i="0" dirty="0">
                          <a:solidFill>
                            <a:srgbClr val="FFFFFF"/>
                          </a:solidFill>
                          <a:effectLst/>
                        </a:rPr>
                        <a:t>Position CONSEIL UE</a:t>
                      </a: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tc>
                  <a:txBody>
                    <a:bodyPr/>
                    <a:lstStyle/>
                    <a:p>
                      <a:pPr algn="l" fontAlgn="base">
                        <a:lnSpc>
                          <a:spcPts val="2160"/>
                        </a:lnSpc>
                        <a:buNone/>
                      </a:pPr>
                      <a:r>
                        <a:rPr lang="fr-FR" sz="1200" b="1" i="0" dirty="0">
                          <a:solidFill>
                            <a:srgbClr val="FFFFFF"/>
                          </a:solidFill>
                          <a:effectLst/>
                          <a:latin typeface="Verdana" panose="020B0604030504040204" pitchFamily="34" charset="0"/>
                        </a:rPr>
                        <a:t>Position Parlement EU</a:t>
                      </a:r>
                      <a:endParaRPr lang="fr-FR" sz="1200" b="1" i="0" dirty="0">
                        <a:solidFill>
                          <a:srgbClr val="FFFFFF"/>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tc>
                  <a:txBody>
                    <a:bodyPr/>
                    <a:lstStyle/>
                    <a:p>
                      <a:pPr algn="l" fontAlgn="base">
                        <a:lnSpc>
                          <a:spcPts val="2160"/>
                        </a:lnSpc>
                        <a:buNone/>
                      </a:pPr>
                      <a:r>
                        <a:rPr lang="fr-FR" sz="1200" b="1" i="0" dirty="0">
                          <a:solidFill>
                            <a:srgbClr val="FFFFFF"/>
                          </a:solidFill>
                          <a:effectLst/>
                          <a:latin typeface="Verdana" panose="020B0604030504040204" pitchFamily="34" charset="0"/>
                        </a:rPr>
                        <a:t>Trilogue </a:t>
                      </a:r>
                      <a:endParaRPr lang="fr-FR" sz="1200" b="1" i="0" dirty="0">
                        <a:solidFill>
                          <a:srgbClr val="FFFFFF"/>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extLst>
                  <a:ext uri="{0D108BD9-81ED-4DB2-BD59-A6C34878D82A}">
                    <a16:rowId xmlns:a16="http://schemas.microsoft.com/office/drawing/2014/main" val="2403342229"/>
                  </a:ext>
                </a:extLst>
              </a:tr>
              <a:tr h="2409913">
                <a:tc>
                  <a:txBody>
                    <a:bodyPr/>
                    <a:lstStyle/>
                    <a:p>
                      <a:r>
                        <a:rPr lang="fr-FR" sz="1600" b="1"/>
                        <a:t>BCAE 1 et typologie des prairies permanentes: </a:t>
                      </a:r>
                    </a:p>
                    <a:p>
                      <a:pPr marL="0" indent="0">
                        <a:buNone/>
                      </a:pPr>
                      <a:r>
                        <a:rPr lang="fr-FR" sz="1600"/>
                        <a:t>Assouplissement du taux de retournement de 5 à 10% et passage PT/PP de 5 à 7 ans</a:t>
                      </a: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tc>
                  <a:txBody>
                    <a:bodyPr/>
                    <a:lstStyle/>
                    <a:p>
                      <a:pPr algn="ctr"/>
                      <a:r>
                        <a:rPr lang="fr-FR" sz="1600" b="1" i="0">
                          <a:solidFill>
                            <a:srgbClr val="000000"/>
                          </a:solidFill>
                          <a:effectLst/>
                          <a:latin typeface="Verdana" panose="020B0604030504040204" pitchFamily="34" charset="0"/>
                        </a:rPr>
                        <a:t>=</a:t>
                      </a:r>
                      <a:endParaRPr lang="fr-F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tc>
                  <a:txBody>
                    <a:bodyPr/>
                    <a:lstStyle/>
                    <a:p>
                      <a:pPr algn="l" fontAlgn="base">
                        <a:lnSpc>
                          <a:spcPts val="1920"/>
                        </a:lnSpc>
                        <a:buNone/>
                      </a:pPr>
                      <a:r>
                        <a:rPr lang="fr-FR" sz="1600" b="0" i="0" dirty="0">
                          <a:solidFill>
                            <a:srgbClr val="000000"/>
                          </a:solidFill>
                          <a:effectLst/>
                          <a:latin typeface="Verdana" panose="020B0604030504040204" pitchFamily="34" charset="0"/>
                        </a:rPr>
                        <a:t>OK pour taux de retournement de 5 à 10%</a:t>
                      </a:r>
                    </a:p>
                    <a:p>
                      <a:pPr algn="l" fontAlgn="base">
                        <a:lnSpc>
                          <a:spcPts val="1920"/>
                        </a:lnSpc>
                        <a:buNone/>
                      </a:pPr>
                      <a:endParaRPr lang="fr-FR" sz="1600" b="0" i="0" dirty="0">
                        <a:solidFill>
                          <a:srgbClr val="000000"/>
                        </a:solidFill>
                        <a:effectLst/>
                        <a:latin typeface="Verdana" panose="020B0604030504040204" pitchFamily="34" charset="0"/>
                      </a:endParaRPr>
                    </a:p>
                    <a:p>
                      <a:pPr algn="l" fontAlgn="base">
                        <a:lnSpc>
                          <a:spcPts val="1920"/>
                        </a:lnSpc>
                        <a:buNone/>
                      </a:pPr>
                      <a:r>
                        <a:rPr lang="fr-FR" sz="1600" b="0" i="0" dirty="0">
                          <a:solidFill>
                            <a:srgbClr val="000000"/>
                          </a:solidFill>
                          <a:effectLst/>
                          <a:latin typeface="Verdana" panose="020B0604030504040204" pitchFamily="34" charset="0"/>
                        </a:rPr>
                        <a:t>Introduit deux approches (choix des EM) :</a:t>
                      </a:r>
                    </a:p>
                    <a:p>
                      <a:pPr marL="285750" indent="-285750" algn="l" fontAlgn="base">
                        <a:lnSpc>
                          <a:spcPts val="1920"/>
                        </a:lnSpc>
                        <a:buFontTx/>
                        <a:buChar char="-"/>
                      </a:pPr>
                      <a:r>
                        <a:rPr lang="fr-FR" sz="1600" b="1" i="0" dirty="0">
                          <a:solidFill>
                            <a:srgbClr val="000000"/>
                          </a:solidFill>
                          <a:effectLst/>
                          <a:latin typeface="Verdana" panose="020B0604030504040204" pitchFamily="34" charset="0"/>
                        </a:rPr>
                        <a:t>Passage de 5 à 7 ans </a:t>
                      </a:r>
                      <a:r>
                        <a:rPr lang="fr-FR" sz="1600" b="0" i="0" dirty="0">
                          <a:solidFill>
                            <a:srgbClr val="000000"/>
                          </a:solidFill>
                          <a:effectLst/>
                          <a:latin typeface="Verdana" panose="020B0604030504040204" pitchFamily="34" charset="0"/>
                        </a:rPr>
                        <a:t>pour qu’une PT bascule en PP</a:t>
                      </a:r>
                    </a:p>
                    <a:p>
                      <a:pPr marL="285750" indent="-285750" algn="l" fontAlgn="base">
                        <a:lnSpc>
                          <a:spcPts val="1920"/>
                        </a:lnSpc>
                        <a:buFontTx/>
                        <a:buChar char="-"/>
                      </a:pPr>
                      <a:r>
                        <a:rPr lang="fr-FR" sz="1600" b="1" i="0" dirty="0">
                          <a:solidFill>
                            <a:srgbClr val="000000"/>
                          </a:solidFill>
                          <a:effectLst/>
                          <a:latin typeface="Verdana" panose="020B0604030504040204" pitchFamily="34" charset="0"/>
                        </a:rPr>
                        <a:t>Toute TA au 1</a:t>
                      </a:r>
                      <a:r>
                        <a:rPr lang="fr-FR" sz="1600" b="1" i="0" baseline="30000" dirty="0">
                          <a:solidFill>
                            <a:srgbClr val="000000"/>
                          </a:solidFill>
                          <a:effectLst/>
                          <a:latin typeface="Verdana" panose="020B0604030504040204" pitchFamily="34" charset="0"/>
                        </a:rPr>
                        <a:t>er</a:t>
                      </a:r>
                      <a:r>
                        <a:rPr lang="fr-FR" sz="1600" b="1" i="0" dirty="0">
                          <a:solidFill>
                            <a:srgbClr val="000000"/>
                          </a:solidFill>
                          <a:effectLst/>
                          <a:latin typeface="Verdana" panose="020B0604030504040204" pitchFamily="34" charset="0"/>
                        </a:rPr>
                        <a:t> janvier 2023 peut être catégorisée comme TA indéfiniment</a:t>
                      </a:r>
                    </a:p>
                    <a:p>
                      <a:pPr marL="285750" indent="-285750" algn="l" fontAlgn="base">
                        <a:lnSpc>
                          <a:spcPts val="1920"/>
                        </a:lnSpc>
                        <a:buFontTx/>
                        <a:buChar char="-"/>
                      </a:pPr>
                      <a:endParaRPr lang="fr-FR" sz="1600" b="1" i="0" dirty="0">
                        <a:solidFill>
                          <a:srgbClr val="000000"/>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tc>
                  <a:txBody>
                    <a:bodyPr/>
                    <a:lstStyle/>
                    <a:p>
                      <a:pPr algn="l" fontAlgn="base">
                        <a:lnSpc>
                          <a:spcPts val="1920"/>
                        </a:lnSpc>
                        <a:buNone/>
                      </a:pPr>
                      <a:endParaRPr lang="fr-FR" sz="1600" b="0" i="0" dirty="0">
                        <a:solidFill>
                          <a:srgbClr val="000000"/>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extLst>
                  <a:ext uri="{0D108BD9-81ED-4DB2-BD59-A6C34878D82A}">
                    <a16:rowId xmlns:a16="http://schemas.microsoft.com/office/drawing/2014/main" val="2161346532"/>
                  </a:ext>
                </a:extLst>
              </a:tr>
              <a:tr h="19844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dirty="0"/>
                        <a:t>BCAE 2: </a:t>
                      </a:r>
                      <a:r>
                        <a:rPr lang="fr-FR" sz="1600" dirty="0"/>
                        <a:t>indemnités supplémentaires possibles via les </a:t>
                      </a:r>
                      <a:r>
                        <a:rPr lang="fr-FR" sz="1600" dirty="0" err="1"/>
                        <a:t>écorégimes</a:t>
                      </a:r>
                      <a:r>
                        <a:rPr lang="fr-FR" sz="1600" dirty="0"/>
                        <a:t> ou MAEC, au choix des Etats membres</a:t>
                      </a:r>
                      <a:endParaRPr lang="fr-FR" sz="1600" b="1" dirty="0"/>
                    </a:p>
                    <a:p>
                      <a:pPr marL="0" indent="0">
                        <a:buNone/>
                      </a:pPr>
                      <a:endParaRPr lang="fr-FR" sz="1600" dirty="0"/>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tc>
                  <a:txBody>
                    <a:bodyPr/>
                    <a:lstStyle/>
                    <a:p>
                      <a:pPr algn="ctr"/>
                      <a:r>
                        <a:rPr lang="fr-FR" sz="1600" b="1" i="0" dirty="0">
                          <a:solidFill>
                            <a:srgbClr val="000000"/>
                          </a:solidFill>
                          <a:effectLst/>
                          <a:latin typeface="Verdana" panose="020B0604030504040204" pitchFamily="34" charset="0"/>
                        </a:rPr>
                        <a:t>= </a:t>
                      </a:r>
                      <a:endParaRPr lang="fr-FR" b="1" dirty="0"/>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E7EEEF"/>
                    </a:solidFill>
                  </a:tcPr>
                </a:tc>
                <a:tc>
                  <a:txBody>
                    <a:bodyPr/>
                    <a:lstStyle/>
                    <a:p>
                      <a:pPr algn="l" fontAlgn="base">
                        <a:lnSpc>
                          <a:spcPts val="1920"/>
                        </a:lnSpc>
                        <a:buNone/>
                      </a:pPr>
                      <a:r>
                        <a:rPr lang="fr-FR" sz="1600" b="0" i="0">
                          <a:solidFill>
                            <a:srgbClr val="000000"/>
                          </a:solidFill>
                          <a:effectLst/>
                          <a:latin typeface="Verdana" panose="020B0604030504040204" pitchFamily="34" charset="0"/>
                        </a:rPr>
                        <a:t>Indemnités obligatoires.</a:t>
                      </a:r>
                      <a:endParaRPr lang="fr-FR" sz="1600" b="0" i="0">
                        <a:solidFill>
                          <a:srgbClr val="000000"/>
                        </a:solidFill>
                        <a:effectLst/>
                      </a:endParaRPr>
                    </a:p>
                    <a:p>
                      <a:pPr algn="l" fontAlgn="base">
                        <a:lnSpc>
                          <a:spcPts val="1920"/>
                        </a:lnSpc>
                        <a:buNone/>
                      </a:pPr>
                      <a:r>
                        <a:rPr lang="fr-FR" sz="1600" b="0" i="0">
                          <a:solidFill>
                            <a:srgbClr val="000000"/>
                          </a:solidFill>
                          <a:effectLst/>
                          <a:latin typeface="Verdana" panose="020B0604030504040204" pitchFamily="34" charset="0"/>
                        </a:rPr>
                        <a:t>​</a:t>
                      </a:r>
                    </a:p>
                    <a:p>
                      <a:pPr algn="l" fontAlgn="base">
                        <a:lnSpc>
                          <a:spcPts val="1920"/>
                        </a:lnSpc>
                        <a:buNone/>
                      </a:pPr>
                      <a:r>
                        <a:rPr lang="fr-FR" sz="1600" b="0" i="0">
                          <a:solidFill>
                            <a:srgbClr val="000000"/>
                          </a:solidFill>
                          <a:effectLst/>
                          <a:latin typeface="Verdana" panose="020B0604030504040204" pitchFamily="34" charset="0"/>
                        </a:rPr>
                        <a:t>Chaque BCAE doit comporter un soutien équivalent dans les éco-régimes ou les MAEC.</a:t>
                      </a:r>
                    </a:p>
                    <a:p>
                      <a:pPr algn="l" fontAlgn="base">
                        <a:lnSpc>
                          <a:spcPts val="1920"/>
                        </a:lnSpc>
                        <a:buNone/>
                      </a:pPr>
                      <a:r>
                        <a:rPr lang="fr-FR" sz="1600" b="0" i="0">
                          <a:solidFill>
                            <a:srgbClr val="000000"/>
                          </a:solidFill>
                          <a:effectLst/>
                          <a:latin typeface="Verdana" panose="020B0604030504040204" pitchFamily="34" charset="0"/>
                        </a:rPr>
                        <a:t>Les bénéficiaires seront exemptés de la conditionnalité.</a:t>
                      </a:r>
                      <a:endParaRPr lang="fr-FR" sz="1600" b="0" i="0">
                        <a:solidFill>
                          <a:srgbClr val="000000"/>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E7EEEF"/>
                    </a:solidFill>
                  </a:tcPr>
                </a:tc>
                <a:tc>
                  <a:txBody>
                    <a:bodyPr/>
                    <a:lstStyle/>
                    <a:p>
                      <a:pPr algn="l" fontAlgn="base">
                        <a:lnSpc>
                          <a:spcPts val="1920"/>
                        </a:lnSpc>
                        <a:buNone/>
                      </a:pPr>
                      <a:endParaRPr lang="fr-FR" dirty="0">
                        <a:solidFill>
                          <a:srgbClr val="FF0000"/>
                        </a:solidFill>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E7EEEF"/>
                    </a:solidFill>
                  </a:tcPr>
                </a:tc>
                <a:extLst>
                  <a:ext uri="{0D108BD9-81ED-4DB2-BD59-A6C34878D82A}">
                    <a16:rowId xmlns:a16="http://schemas.microsoft.com/office/drawing/2014/main" val="4001507893"/>
                  </a:ext>
                </a:extLst>
              </a:tr>
            </a:tbl>
          </a:graphicData>
        </a:graphic>
      </p:graphicFrame>
      <p:sp>
        <p:nvSpPr>
          <p:cNvPr id="16" name="Rectangle 1">
            <a:extLst>
              <a:ext uri="{FF2B5EF4-FFF2-40B4-BE49-F238E27FC236}">
                <a16:creationId xmlns:a16="http://schemas.microsoft.com/office/drawing/2014/main" id="{0E5A3AEA-ECB3-F36F-4935-984B06F64CC2}"/>
              </a:ext>
            </a:extLst>
          </p:cNvPr>
          <p:cNvSpPr>
            <a:spLocks noChangeArrowheads="1"/>
          </p:cNvSpPr>
          <p:nvPr/>
        </p:nvSpPr>
        <p:spPr bwMode="auto">
          <a:xfrm>
            <a:off x="576525" y="905580"/>
            <a:ext cx="2619114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pic>
        <p:nvPicPr>
          <p:cNvPr id="7" name="Graphique 6" descr="Badge croix avec un remplissage uni">
            <a:extLst>
              <a:ext uri="{FF2B5EF4-FFF2-40B4-BE49-F238E27FC236}">
                <a16:creationId xmlns:a16="http://schemas.microsoft.com/office/drawing/2014/main" id="{13BC3793-7589-3454-54B5-0453D5F069D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963539" y="4308435"/>
            <a:ext cx="914400" cy="914400"/>
          </a:xfrm>
          <a:prstGeom prst="rect">
            <a:avLst/>
          </a:prstGeom>
        </p:spPr>
      </p:pic>
      <p:pic>
        <p:nvPicPr>
          <p:cNvPr id="10" name="Graphique 9" descr="Badge croix avec un remplissage uni">
            <a:extLst>
              <a:ext uri="{FF2B5EF4-FFF2-40B4-BE49-F238E27FC236}">
                <a16:creationId xmlns:a16="http://schemas.microsoft.com/office/drawing/2014/main" id="{88C4A92C-1A94-18C5-6B15-226AF30EE07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963539" y="1635166"/>
            <a:ext cx="914400" cy="914400"/>
          </a:xfrm>
          <a:prstGeom prst="rect">
            <a:avLst/>
          </a:prstGeom>
        </p:spPr>
      </p:pic>
    </p:spTree>
    <p:extLst>
      <p:ext uri="{BB962C8B-B14F-4D97-AF65-F5344CB8AC3E}">
        <p14:creationId xmlns:p14="http://schemas.microsoft.com/office/powerpoint/2010/main" val="2623681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35514-CA30-7268-DAB8-8F3F1AB9C8DA}"/>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C351A540-A7D3-5C44-8559-A0A4E30E4EC1}"/>
              </a:ext>
            </a:extLst>
          </p:cNvPr>
          <p:cNvSpPr>
            <a:spLocks noGrp="1"/>
          </p:cNvSpPr>
          <p:nvPr>
            <p:ph type="title"/>
          </p:nvPr>
        </p:nvSpPr>
        <p:spPr>
          <a:xfrm>
            <a:off x="133200" y="365125"/>
            <a:ext cx="12243098" cy="864000"/>
          </a:xfrm>
        </p:spPr>
        <p:txBody>
          <a:bodyPr>
            <a:noAutofit/>
          </a:bodyPr>
          <a:lstStyle/>
          <a:p>
            <a:r>
              <a:rPr lang="fr-FR">
                <a:solidFill>
                  <a:srgbClr val="000000"/>
                </a:solidFill>
                <a:latin typeface="Verdana" panose="020B0604030504040204" pitchFamily="34" charset="0"/>
              </a:rPr>
              <a:t>Réforme de la conditionnalité (2/2)</a:t>
            </a:r>
            <a:endParaRPr lang="fr-FR"/>
          </a:p>
        </p:txBody>
      </p:sp>
      <p:sp>
        <p:nvSpPr>
          <p:cNvPr id="2" name="Espace réservé du numéro de diapositive 1">
            <a:extLst>
              <a:ext uri="{FF2B5EF4-FFF2-40B4-BE49-F238E27FC236}">
                <a16:creationId xmlns:a16="http://schemas.microsoft.com/office/drawing/2014/main" id="{45F1C73F-1CF9-04C4-19EE-B32D4E4AF597}"/>
              </a:ext>
            </a:extLst>
          </p:cNvPr>
          <p:cNvSpPr>
            <a:spLocks noGrp="1"/>
          </p:cNvSpPr>
          <p:nvPr>
            <p:ph type="sldNum" sz="quarter" idx="12"/>
          </p:nvPr>
        </p:nvSpPr>
        <p:spPr/>
        <p:txBody>
          <a:bodyPr/>
          <a:lstStyle/>
          <a:p>
            <a:fld id="{6055246E-81F2-4716-A341-6139E5705588}" type="slidenum">
              <a:rPr lang="fr-FR" smtClean="0"/>
              <a:t>14</a:t>
            </a:fld>
            <a:endParaRPr lang="fr-FR"/>
          </a:p>
        </p:txBody>
      </p:sp>
      <p:sp>
        <p:nvSpPr>
          <p:cNvPr id="11" name="ZoneTexte 3">
            <a:extLst>
              <a:ext uri="{FF2B5EF4-FFF2-40B4-BE49-F238E27FC236}">
                <a16:creationId xmlns:a16="http://schemas.microsoft.com/office/drawing/2014/main" id="{30C1593D-B1DF-27D4-942B-C0E507A1EDC1}"/>
              </a:ext>
            </a:extLst>
          </p:cNvPr>
          <p:cNvSpPr txBox="1"/>
          <p:nvPr/>
        </p:nvSpPr>
        <p:spPr>
          <a:xfrm>
            <a:off x="5956539" y="1550534"/>
            <a:ext cx="3202280" cy="400110"/>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000" b="1">
                <a:solidFill>
                  <a:schemeClr val="bg1"/>
                </a:solidFill>
              </a:rPr>
              <a:t>Mesures FEADER</a:t>
            </a:r>
            <a:endParaRPr lang="fr-FR" sz="2000">
              <a:solidFill>
                <a:schemeClr val="bg1"/>
              </a:solidFill>
            </a:endParaRPr>
          </a:p>
        </p:txBody>
      </p:sp>
      <p:graphicFrame>
        <p:nvGraphicFramePr>
          <p:cNvPr id="15" name="Espace réservé du contenu 14">
            <a:extLst>
              <a:ext uri="{FF2B5EF4-FFF2-40B4-BE49-F238E27FC236}">
                <a16:creationId xmlns:a16="http://schemas.microsoft.com/office/drawing/2014/main" id="{1B63A081-2E08-09EE-1D27-4F424F36DC3E}"/>
              </a:ext>
            </a:extLst>
          </p:cNvPr>
          <p:cNvGraphicFramePr>
            <a:graphicFrameLocks noGrp="1"/>
          </p:cNvGraphicFramePr>
          <p:nvPr>
            <p:ph idx="1"/>
            <p:extLst>
              <p:ext uri="{D42A27DB-BD31-4B8C-83A1-F6EECF244321}">
                <p14:modId xmlns:p14="http://schemas.microsoft.com/office/powerpoint/2010/main" val="2790978705"/>
              </p:ext>
            </p:extLst>
          </p:nvPr>
        </p:nvGraphicFramePr>
        <p:xfrm>
          <a:off x="577242" y="1228745"/>
          <a:ext cx="10554895" cy="5197045"/>
        </p:xfrm>
        <a:graphic>
          <a:graphicData uri="http://schemas.openxmlformats.org/drawingml/2006/table">
            <a:tbl>
              <a:tblPr/>
              <a:tblGrid>
                <a:gridCol w="3014400">
                  <a:extLst>
                    <a:ext uri="{9D8B030D-6E8A-4147-A177-3AD203B41FA5}">
                      <a16:colId xmlns:a16="http://schemas.microsoft.com/office/drawing/2014/main" val="3707674720"/>
                    </a:ext>
                  </a:extLst>
                </a:gridCol>
                <a:gridCol w="2113833">
                  <a:extLst>
                    <a:ext uri="{9D8B030D-6E8A-4147-A177-3AD203B41FA5}">
                      <a16:colId xmlns:a16="http://schemas.microsoft.com/office/drawing/2014/main" val="3942818620"/>
                    </a:ext>
                  </a:extLst>
                </a:gridCol>
                <a:gridCol w="3297385">
                  <a:extLst>
                    <a:ext uri="{9D8B030D-6E8A-4147-A177-3AD203B41FA5}">
                      <a16:colId xmlns:a16="http://schemas.microsoft.com/office/drawing/2014/main" val="3515517978"/>
                    </a:ext>
                  </a:extLst>
                </a:gridCol>
                <a:gridCol w="2129277">
                  <a:extLst>
                    <a:ext uri="{9D8B030D-6E8A-4147-A177-3AD203B41FA5}">
                      <a16:colId xmlns:a16="http://schemas.microsoft.com/office/drawing/2014/main" val="486071242"/>
                    </a:ext>
                  </a:extLst>
                </a:gridCol>
              </a:tblGrid>
              <a:tr h="427619">
                <a:tc>
                  <a:txBody>
                    <a:bodyPr/>
                    <a:lstStyle/>
                    <a:p>
                      <a:pPr algn="l" fontAlgn="base">
                        <a:lnSpc>
                          <a:spcPts val="2160"/>
                        </a:lnSpc>
                        <a:buNone/>
                      </a:pPr>
                      <a:r>
                        <a:rPr lang="fr-FR" sz="1200" b="1" i="0" dirty="0">
                          <a:solidFill>
                            <a:srgbClr val="FFFFFF"/>
                          </a:solidFill>
                          <a:effectLst/>
                          <a:latin typeface="Verdana" panose="020B0604030504040204" pitchFamily="34" charset="0"/>
                        </a:rPr>
                        <a:t>Proposition COMMISSION EU</a:t>
                      </a:r>
                      <a:endParaRPr lang="fr-FR" sz="1200" b="1" i="0" dirty="0">
                        <a:solidFill>
                          <a:srgbClr val="FFFFFF"/>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tc>
                  <a:txBody>
                    <a:bodyPr/>
                    <a:lstStyle/>
                    <a:p>
                      <a:pPr algn="l" fontAlgn="base">
                        <a:lnSpc>
                          <a:spcPts val="2160"/>
                        </a:lnSpc>
                        <a:buNone/>
                      </a:pPr>
                      <a:r>
                        <a:rPr lang="fr-FR" sz="1200" b="1" i="0" dirty="0">
                          <a:solidFill>
                            <a:srgbClr val="FFFFFF"/>
                          </a:solidFill>
                          <a:effectLst/>
                        </a:rPr>
                        <a:t>Position CONSEIL UE</a:t>
                      </a: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tc>
                  <a:txBody>
                    <a:bodyPr/>
                    <a:lstStyle/>
                    <a:p>
                      <a:pPr algn="l" fontAlgn="base">
                        <a:lnSpc>
                          <a:spcPts val="2160"/>
                        </a:lnSpc>
                        <a:buNone/>
                      </a:pPr>
                      <a:r>
                        <a:rPr lang="fr-FR" sz="1200" b="1" i="0">
                          <a:solidFill>
                            <a:srgbClr val="FFFFFF"/>
                          </a:solidFill>
                          <a:effectLst/>
                          <a:latin typeface="Verdana" panose="020B0604030504040204" pitchFamily="34" charset="0"/>
                        </a:rPr>
                        <a:t>Position Parlement EU</a:t>
                      </a:r>
                      <a:endParaRPr lang="fr-FR" sz="1200" b="1" i="0">
                        <a:solidFill>
                          <a:srgbClr val="FFFFFF"/>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tc>
                  <a:txBody>
                    <a:bodyPr/>
                    <a:lstStyle/>
                    <a:p>
                      <a:pPr algn="l" fontAlgn="base">
                        <a:lnSpc>
                          <a:spcPts val="2160"/>
                        </a:lnSpc>
                        <a:buNone/>
                      </a:pPr>
                      <a:r>
                        <a:rPr lang="fr-FR" sz="1200" b="1" i="0" dirty="0">
                          <a:solidFill>
                            <a:srgbClr val="FFFFFF"/>
                          </a:solidFill>
                          <a:effectLst/>
                          <a:latin typeface="Verdana" panose="020B0604030504040204" pitchFamily="34" charset="0"/>
                        </a:rPr>
                        <a:t>Trilogue</a:t>
                      </a:r>
                      <a:endParaRPr lang="fr-FR" sz="1200" b="1" i="0" dirty="0">
                        <a:solidFill>
                          <a:srgbClr val="FFFFFF"/>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extLst>
                  <a:ext uri="{0D108BD9-81ED-4DB2-BD59-A6C34878D82A}">
                    <a16:rowId xmlns:a16="http://schemas.microsoft.com/office/drawing/2014/main" val="2403342229"/>
                  </a:ext>
                </a:extLst>
              </a:tr>
              <a:tr h="1103464">
                <a:tc>
                  <a:txBody>
                    <a:bodyPr/>
                    <a:lstStyle/>
                    <a:p>
                      <a:r>
                        <a:rPr lang="fr-FR" sz="1600" b="1"/>
                        <a:t>BCAE 4: </a:t>
                      </a:r>
                      <a:r>
                        <a:rPr lang="fr-FR" sz="1600"/>
                        <a:t>usage d’une définition nationale des « cours d’eau »</a:t>
                      </a: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tc>
                  <a:txBody>
                    <a:bodyPr/>
                    <a:lstStyle/>
                    <a:p>
                      <a:pPr algn="ctr"/>
                      <a:r>
                        <a:rPr lang="fr-FR" sz="1600" b="1" i="0">
                          <a:solidFill>
                            <a:srgbClr val="000000"/>
                          </a:solidFill>
                          <a:effectLst/>
                          <a:latin typeface="Verdana" panose="020B0604030504040204" pitchFamily="34" charset="0"/>
                        </a:rPr>
                        <a:t>=</a:t>
                      </a:r>
                      <a:endParaRPr lang="fr-F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tc>
                  <a:txBody>
                    <a:bodyPr/>
                    <a:lstStyle/>
                    <a:p>
                      <a:pPr algn="ctr" fontAlgn="base">
                        <a:lnSpc>
                          <a:spcPts val="1920"/>
                        </a:lnSpc>
                        <a:buNone/>
                      </a:pPr>
                      <a:r>
                        <a:rPr lang="fr-FR" sz="1600" b="1" i="0">
                          <a:solidFill>
                            <a:srgbClr val="000000"/>
                          </a:solidFill>
                          <a:effectLst/>
                          <a:latin typeface="Verdana" panose="020B0604030504040204" pitchFamily="34" charset="0"/>
                        </a:rPr>
                        <a:t>=</a:t>
                      </a:r>
                    </a:p>
                    <a:p>
                      <a:pPr marL="285750" indent="-285750" algn="l" fontAlgn="base">
                        <a:lnSpc>
                          <a:spcPts val="1920"/>
                        </a:lnSpc>
                        <a:buFontTx/>
                        <a:buChar char="-"/>
                      </a:pPr>
                      <a:endParaRPr lang="fr-FR" sz="1600" b="1" i="0">
                        <a:solidFill>
                          <a:srgbClr val="000000"/>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tc>
                  <a:txBody>
                    <a:bodyPr/>
                    <a:lstStyle/>
                    <a:p>
                      <a:pPr algn="ctr" fontAlgn="base">
                        <a:lnSpc>
                          <a:spcPts val="1920"/>
                        </a:lnSpc>
                        <a:buNone/>
                      </a:pPr>
                      <a:endParaRPr lang="fr-FR" sz="1600" b="0" i="0" dirty="0">
                        <a:solidFill>
                          <a:schemeClr val="accent3"/>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extLst>
                  <a:ext uri="{0D108BD9-81ED-4DB2-BD59-A6C34878D82A}">
                    <a16:rowId xmlns:a16="http://schemas.microsoft.com/office/drawing/2014/main" val="2161346532"/>
                  </a:ext>
                </a:extLst>
              </a:tr>
              <a:tr h="3517146">
                <a:tc>
                  <a:txBody>
                    <a:bodyPr/>
                    <a:lstStyle/>
                    <a:p>
                      <a:pPr lvl="0"/>
                      <a:r>
                        <a:rPr lang="fr-FR" sz="1600" b="1"/>
                        <a:t>Exemption pour les exploitations en AB:</a:t>
                      </a:r>
                      <a:r>
                        <a:rPr lang="fr-FR" sz="1600" kern="1200">
                          <a:solidFill>
                            <a:schemeClr val="tx1"/>
                          </a:solidFill>
                          <a:effectLst/>
                          <a:latin typeface="+mn-lt"/>
                          <a:ea typeface="+mn-ea"/>
                          <a:cs typeface="+mn-cs"/>
                        </a:rPr>
                        <a:t> exploitations certifiées biologiques seront automatiquement considérées comme « verts par défaut » donc répondant aux exigences environnementales issues de la BCAE 1,3,4,5 et 6 </a:t>
                      </a:r>
                      <a:r>
                        <a:rPr lang="fr-FR" sz="1600" i="1" kern="1200">
                          <a:solidFill>
                            <a:schemeClr val="tx1"/>
                          </a:solidFill>
                          <a:effectLst/>
                          <a:latin typeface="+mn-lt"/>
                          <a:ea typeface="+mn-ea"/>
                          <a:cs typeface="+mn-cs"/>
                        </a:rPr>
                        <a:t>(déjà le cas pour la BCAE 7). </a:t>
                      </a:r>
                      <a:endParaRPr lang="fr-FR" sz="1600" kern="1200">
                        <a:solidFill>
                          <a:schemeClr val="tx1"/>
                        </a:solidFill>
                        <a:effectLst/>
                        <a:latin typeface="+mn-lt"/>
                        <a:ea typeface="+mn-ea"/>
                        <a:cs typeface="+mn-cs"/>
                      </a:endParaRPr>
                    </a:p>
                    <a:p>
                      <a:pPr marL="0" indent="0">
                        <a:buNone/>
                      </a:pPr>
                      <a:endParaRPr lang="fr-FR" sz="1600"/>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tc>
                  <a:txBody>
                    <a:bodyPr/>
                    <a:lstStyle/>
                    <a:p>
                      <a:pPr algn="l"/>
                      <a:r>
                        <a:rPr lang="fr-FR" sz="1600" b="1" i="0">
                          <a:solidFill>
                            <a:srgbClr val="000000"/>
                          </a:solidFill>
                          <a:effectLst/>
                          <a:latin typeface="Verdana" panose="020B0604030504040204" pitchFamily="34" charset="0"/>
                        </a:rPr>
                        <a:t>Exemption à la parcelle ou à l’exploitation.</a:t>
                      </a:r>
                    </a:p>
                    <a:p>
                      <a:pPr algn="l"/>
                      <a:r>
                        <a:rPr lang="fr-FR" sz="1600" b="0" i="0">
                          <a:solidFill>
                            <a:srgbClr val="000000"/>
                          </a:solidFill>
                          <a:effectLst/>
                          <a:latin typeface="Verdana" panose="020B0604030504040204" pitchFamily="34" charset="0"/>
                        </a:rPr>
                        <a:t>Les EM sont libres de choisir entre les deux propositions.</a:t>
                      </a:r>
                    </a:p>
                    <a:p>
                      <a:pPr algn="l"/>
                      <a:endParaRPr lang="fr-FR" sz="1600" b="1" i="0">
                        <a:solidFill>
                          <a:srgbClr val="000000"/>
                        </a:solidFill>
                        <a:effectLst/>
                        <a:latin typeface="Verdana" panose="020B0604030504040204" pitchFamily="34" charset="0"/>
                      </a:endParaRPr>
                    </a:p>
                    <a:p>
                      <a:pPr algn="l"/>
                      <a:endParaRPr lang="fr-FR" sz="1600" b="1" i="0">
                        <a:solidFill>
                          <a:srgbClr val="000000"/>
                        </a:solidFill>
                        <a:effectLst/>
                        <a:latin typeface="Verdana" panose="020B0604030504040204" pitchFamily="34" charset="0"/>
                      </a:endParaRPr>
                    </a:p>
                    <a:p>
                      <a:pPr algn="ctr"/>
                      <a:endParaRPr lang="fr-FR" b="1"/>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E7EEEF"/>
                    </a:solidFill>
                  </a:tcPr>
                </a:tc>
                <a:tc>
                  <a:txBody>
                    <a:bodyPr/>
                    <a:lstStyle/>
                    <a:p>
                      <a:pPr marL="0" marR="0" lvl="0" indent="0" algn="l" defTabSz="914400" rtl="0" eaLnBrk="1" fontAlgn="base" latinLnBrk="0" hangingPunct="1">
                        <a:lnSpc>
                          <a:spcPts val="1920"/>
                        </a:lnSpc>
                        <a:spcBef>
                          <a:spcPts val="0"/>
                        </a:spcBef>
                        <a:spcAft>
                          <a:spcPts val="0"/>
                        </a:spcAft>
                        <a:buClrTx/>
                        <a:buSzTx/>
                        <a:buFontTx/>
                        <a:buNone/>
                        <a:tabLst/>
                        <a:defRPr/>
                      </a:pPr>
                      <a:r>
                        <a:rPr lang="fr-FR" sz="1600" b="1" kern="1200" dirty="0">
                          <a:solidFill>
                            <a:schemeClr val="tx1"/>
                          </a:solidFill>
                          <a:effectLst/>
                          <a:latin typeface="+mn-lt"/>
                          <a:ea typeface="+mn-ea"/>
                          <a:cs typeface="+mn-cs"/>
                        </a:rPr>
                        <a:t>Extension de l’exemption aux parcelles certifiées AB, en conversion et aux exploitations présentant des surfaces Natura 2000. </a:t>
                      </a:r>
                    </a:p>
                    <a:p>
                      <a:pPr marL="0" marR="0" lvl="0" indent="0" algn="l" defTabSz="914400" rtl="0" eaLnBrk="1" fontAlgn="base" latinLnBrk="0" hangingPunct="1">
                        <a:lnSpc>
                          <a:spcPts val="1920"/>
                        </a:lnSpc>
                        <a:spcBef>
                          <a:spcPts val="0"/>
                        </a:spcBef>
                        <a:spcAft>
                          <a:spcPts val="0"/>
                        </a:spcAft>
                        <a:buClrTx/>
                        <a:buSzTx/>
                        <a:buFontTx/>
                        <a:buNone/>
                        <a:tabLst/>
                        <a:defRPr/>
                      </a:pPr>
                      <a:endParaRPr lang="fr-FR" sz="1600" kern="1200" dirty="0">
                        <a:solidFill>
                          <a:schemeClr val="tx1"/>
                        </a:solidFill>
                        <a:effectLst/>
                        <a:latin typeface="+mn-lt"/>
                        <a:ea typeface="+mn-ea"/>
                        <a:cs typeface="+mn-cs"/>
                      </a:endParaRPr>
                    </a:p>
                    <a:p>
                      <a:pPr marL="0" marR="0" lvl="0" indent="0" algn="l" defTabSz="914400" rtl="0" eaLnBrk="1" fontAlgn="base" latinLnBrk="0" hangingPunct="1">
                        <a:lnSpc>
                          <a:spcPts val="1920"/>
                        </a:lnSpc>
                        <a:spcBef>
                          <a:spcPts val="0"/>
                        </a:spcBef>
                        <a:spcAft>
                          <a:spcPts val="0"/>
                        </a:spcAft>
                        <a:buClrTx/>
                        <a:buSzTx/>
                        <a:buFontTx/>
                        <a:buNone/>
                        <a:tabLst/>
                        <a:defRPr/>
                      </a:pPr>
                      <a:r>
                        <a:rPr lang="fr-FR" sz="1600" kern="1200" dirty="0">
                          <a:solidFill>
                            <a:schemeClr val="tx1"/>
                          </a:solidFill>
                          <a:effectLst/>
                          <a:latin typeface="+mn-lt"/>
                          <a:ea typeface="+mn-ea"/>
                          <a:cs typeface="+mn-cs"/>
                        </a:rPr>
                        <a:t>Dans la BCAE7, la règle des deux cultures est supprimée et les exploitations dont la Surface totale &lt; 50ha n’auront plus à respecter la règle des 3 cultures. </a:t>
                      </a:r>
                    </a:p>
                    <a:p>
                      <a:pPr marL="0" marR="0" lvl="0" indent="0" algn="l" defTabSz="914400" rtl="0" eaLnBrk="1" fontAlgn="base" latinLnBrk="0" hangingPunct="1">
                        <a:lnSpc>
                          <a:spcPts val="1920"/>
                        </a:lnSpc>
                        <a:spcBef>
                          <a:spcPts val="0"/>
                        </a:spcBef>
                        <a:spcAft>
                          <a:spcPts val="0"/>
                        </a:spcAft>
                        <a:buClrTx/>
                        <a:buSzTx/>
                        <a:buFontTx/>
                        <a:buNone/>
                        <a:tabLst/>
                        <a:defRPr/>
                      </a:pPr>
                      <a:endParaRPr lang="fr-FR" sz="1600" b="1" kern="1200" dirty="0">
                        <a:solidFill>
                          <a:schemeClr val="tx1"/>
                        </a:solidFill>
                        <a:effectLst/>
                        <a:latin typeface="+mn-lt"/>
                        <a:ea typeface="+mn-ea"/>
                        <a:cs typeface="+mn-cs"/>
                      </a:endParaRPr>
                    </a:p>
                    <a:p>
                      <a:pPr marL="0" marR="0" lvl="0" indent="0" algn="l" defTabSz="914400" rtl="0" eaLnBrk="1" fontAlgn="base" latinLnBrk="0" hangingPunct="1">
                        <a:lnSpc>
                          <a:spcPts val="1920"/>
                        </a:lnSpc>
                        <a:spcBef>
                          <a:spcPts val="0"/>
                        </a:spcBef>
                        <a:spcAft>
                          <a:spcPts val="0"/>
                        </a:spcAft>
                        <a:buClrTx/>
                        <a:buSzTx/>
                        <a:buFontTx/>
                        <a:buNone/>
                        <a:tabLst/>
                        <a:defRPr/>
                      </a:pPr>
                      <a:r>
                        <a:rPr lang="fr-FR" sz="1600" b="1" kern="1200" dirty="0">
                          <a:solidFill>
                            <a:schemeClr val="tx1"/>
                          </a:solidFill>
                          <a:effectLst/>
                          <a:latin typeface="+mn-lt"/>
                          <a:ea typeface="+mn-ea"/>
                          <a:cs typeface="+mn-cs"/>
                        </a:rPr>
                        <a:t>Suppression des BCAE5 et BCAE9.</a:t>
                      </a: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E7EEEF"/>
                    </a:solidFill>
                  </a:tcPr>
                </a:tc>
                <a:tc>
                  <a:txBody>
                    <a:bodyPr/>
                    <a:lstStyle/>
                    <a:p>
                      <a:pPr algn="l" fontAlgn="base">
                        <a:lnSpc>
                          <a:spcPts val="1920"/>
                        </a:lnSpc>
                        <a:buNone/>
                      </a:pPr>
                      <a:endParaRPr lang="fr-FR" dirty="0">
                        <a:solidFill>
                          <a:schemeClr val="bg2"/>
                        </a:solidFill>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E7EEEF"/>
                    </a:solidFill>
                  </a:tcPr>
                </a:tc>
                <a:extLst>
                  <a:ext uri="{0D108BD9-81ED-4DB2-BD59-A6C34878D82A}">
                    <a16:rowId xmlns:a16="http://schemas.microsoft.com/office/drawing/2014/main" val="4001507893"/>
                  </a:ext>
                </a:extLst>
              </a:tr>
            </a:tbl>
          </a:graphicData>
        </a:graphic>
      </p:graphicFrame>
      <p:sp>
        <p:nvSpPr>
          <p:cNvPr id="16" name="Rectangle 1">
            <a:extLst>
              <a:ext uri="{FF2B5EF4-FFF2-40B4-BE49-F238E27FC236}">
                <a16:creationId xmlns:a16="http://schemas.microsoft.com/office/drawing/2014/main" id="{4802365F-AF65-B608-DF80-E1C5211685FC}"/>
              </a:ext>
            </a:extLst>
          </p:cNvPr>
          <p:cNvSpPr>
            <a:spLocks noChangeArrowheads="1"/>
          </p:cNvSpPr>
          <p:nvPr/>
        </p:nvSpPr>
        <p:spPr bwMode="auto">
          <a:xfrm>
            <a:off x="576525" y="905580"/>
            <a:ext cx="2619114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pic>
        <p:nvPicPr>
          <p:cNvPr id="9" name="Graphique 8" descr="Badge coche avec un remplissage uni">
            <a:extLst>
              <a:ext uri="{FF2B5EF4-FFF2-40B4-BE49-F238E27FC236}">
                <a16:creationId xmlns:a16="http://schemas.microsoft.com/office/drawing/2014/main" id="{D34DF82E-0493-5C27-33D6-2295915CB46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571653" y="1640158"/>
            <a:ext cx="914400" cy="914400"/>
          </a:xfrm>
          <a:prstGeom prst="rect">
            <a:avLst/>
          </a:prstGeom>
        </p:spPr>
      </p:pic>
      <p:pic>
        <p:nvPicPr>
          <p:cNvPr id="5" name="Graphique 4" descr="Badge croix avec un remplissage uni">
            <a:extLst>
              <a:ext uri="{FF2B5EF4-FFF2-40B4-BE49-F238E27FC236}">
                <a16:creationId xmlns:a16="http://schemas.microsoft.com/office/drawing/2014/main" id="{FF9F76F0-8287-C273-625D-420A636021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71653" y="2796138"/>
            <a:ext cx="914400" cy="914400"/>
          </a:xfrm>
          <a:prstGeom prst="rect">
            <a:avLst/>
          </a:prstGeom>
        </p:spPr>
      </p:pic>
    </p:spTree>
    <p:extLst>
      <p:ext uri="{BB962C8B-B14F-4D97-AF65-F5344CB8AC3E}">
        <p14:creationId xmlns:p14="http://schemas.microsoft.com/office/powerpoint/2010/main" val="1385052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C5EB7-F22C-2254-553A-FF3CC0D6F859}"/>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7C732628-5A10-E57F-09DB-6F19694C6678}"/>
              </a:ext>
            </a:extLst>
          </p:cNvPr>
          <p:cNvSpPr>
            <a:spLocks noGrp="1"/>
          </p:cNvSpPr>
          <p:nvPr>
            <p:ph type="title"/>
          </p:nvPr>
        </p:nvSpPr>
        <p:spPr>
          <a:xfrm>
            <a:off x="133200" y="365125"/>
            <a:ext cx="12243098" cy="864000"/>
          </a:xfrm>
        </p:spPr>
        <p:txBody>
          <a:bodyPr>
            <a:noAutofit/>
          </a:bodyPr>
          <a:lstStyle/>
          <a:p>
            <a:r>
              <a:rPr lang="fr-FR">
                <a:solidFill>
                  <a:srgbClr val="000000"/>
                </a:solidFill>
                <a:latin typeface="Verdana" panose="020B0604030504040204" pitchFamily="34" charset="0"/>
              </a:rPr>
              <a:t>Gestion des risques (1/2)</a:t>
            </a:r>
            <a:endParaRPr lang="fr-FR"/>
          </a:p>
        </p:txBody>
      </p:sp>
      <p:sp>
        <p:nvSpPr>
          <p:cNvPr id="2" name="Espace réservé du numéro de diapositive 1">
            <a:extLst>
              <a:ext uri="{FF2B5EF4-FFF2-40B4-BE49-F238E27FC236}">
                <a16:creationId xmlns:a16="http://schemas.microsoft.com/office/drawing/2014/main" id="{296396E1-5D55-E0AD-6D23-C146D9AF2FA6}"/>
              </a:ext>
            </a:extLst>
          </p:cNvPr>
          <p:cNvSpPr>
            <a:spLocks noGrp="1"/>
          </p:cNvSpPr>
          <p:nvPr>
            <p:ph type="sldNum" sz="quarter" idx="12"/>
          </p:nvPr>
        </p:nvSpPr>
        <p:spPr/>
        <p:txBody>
          <a:bodyPr/>
          <a:lstStyle/>
          <a:p>
            <a:fld id="{6055246E-81F2-4716-A341-6139E5705588}" type="slidenum">
              <a:rPr lang="fr-FR" smtClean="0"/>
              <a:t>15</a:t>
            </a:fld>
            <a:endParaRPr lang="fr-FR"/>
          </a:p>
        </p:txBody>
      </p:sp>
      <p:sp>
        <p:nvSpPr>
          <p:cNvPr id="11" name="ZoneTexte 3">
            <a:extLst>
              <a:ext uri="{FF2B5EF4-FFF2-40B4-BE49-F238E27FC236}">
                <a16:creationId xmlns:a16="http://schemas.microsoft.com/office/drawing/2014/main" id="{3811E012-9D56-3B7A-5DF1-16DA61BBBA0B}"/>
              </a:ext>
            </a:extLst>
          </p:cNvPr>
          <p:cNvSpPr txBox="1"/>
          <p:nvPr/>
        </p:nvSpPr>
        <p:spPr>
          <a:xfrm>
            <a:off x="5956539" y="1550534"/>
            <a:ext cx="3202280" cy="400110"/>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000" b="1">
                <a:solidFill>
                  <a:schemeClr val="bg1"/>
                </a:solidFill>
              </a:rPr>
              <a:t>Mesures FEADER</a:t>
            </a:r>
            <a:endParaRPr lang="fr-FR" sz="2000">
              <a:solidFill>
                <a:schemeClr val="bg1"/>
              </a:solidFill>
            </a:endParaRPr>
          </a:p>
        </p:txBody>
      </p:sp>
      <p:graphicFrame>
        <p:nvGraphicFramePr>
          <p:cNvPr id="15" name="Espace réservé du contenu 14">
            <a:extLst>
              <a:ext uri="{FF2B5EF4-FFF2-40B4-BE49-F238E27FC236}">
                <a16:creationId xmlns:a16="http://schemas.microsoft.com/office/drawing/2014/main" id="{E64CAEF6-1BD7-8D83-03F4-D23317485DFE}"/>
              </a:ext>
            </a:extLst>
          </p:cNvPr>
          <p:cNvGraphicFramePr>
            <a:graphicFrameLocks noGrp="1"/>
          </p:cNvGraphicFramePr>
          <p:nvPr>
            <p:ph idx="1"/>
            <p:extLst>
              <p:ext uri="{D42A27DB-BD31-4B8C-83A1-F6EECF244321}">
                <p14:modId xmlns:p14="http://schemas.microsoft.com/office/powerpoint/2010/main" val="524264914"/>
              </p:ext>
            </p:extLst>
          </p:nvPr>
        </p:nvGraphicFramePr>
        <p:xfrm>
          <a:off x="576525" y="1228745"/>
          <a:ext cx="10624159" cy="5138933"/>
        </p:xfrm>
        <a:graphic>
          <a:graphicData uri="http://schemas.openxmlformats.org/drawingml/2006/table">
            <a:tbl>
              <a:tblPr/>
              <a:tblGrid>
                <a:gridCol w="4308598">
                  <a:extLst>
                    <a:ext uri="{9D8B030D-6E8A-4147-A177-3AD203B41FA5}">
                      <a16:colId xmlns:a16="http://schemas.microsoft.com/office/drawing/2014/main" val="3707674720"/>
                    </a:ext>
                  </a:extLst>
                </a:gridCol>
                <a:gridCol w="2118839">
                  <a:extLst>
                    <a:ext uri="{9D8B030D-6E8A-4147-A177-3AD203B41FA5}">
                      <a16:colId xmlns:a16="http://schemas.microsoft.com/office/drawing/2014/main" val="3942818620"/>
                    </a:ext>
                  </a:extLst>
                </a:gridCol>
                <a:gridCol w="2073363">
                  <a:extLst>
                    <a:ext uri="{9D8B030D-6E8A-4147-A177-3AD203B41FA5}">
                      <a16:colId xmlns:a16="http://schemas.microsoft.com/office/drawing/2014/main" val="3515517978"/>
                    </a:ext>
                  </a:extLst>
                </a:gridCol>
                <a:gridCol w="2123359">
                  <a:extLst>
                    <a:ext uri="{9D8B030D-6E8A-4147-A177-3AD203B41FA5}">
                      <a16:colId xmlns:a16="http://schemas.microsoft.com/office/drawing/2014/main" val="486071242"/>
                    </a:ext>
                  </a:extLst>
                </a:gridCol>
              </a:tblGrid>
              <a:tr h="456344">
                <a:tc>
                  <a:txBody>
                    <a:bodyPr/>
                    <a:lstStyle/>
                    <a:p>
                      <a:pPr algn="l" fontAlgn="base">
                        <a:lnSpc>
                          <a:spcPts val="2160"/>
                        </a:lnSpc>
                        <a:buNone/>
                      </a:pPr>
                      <a:r>
                        <a:rPr lang="fr-FR" sz="1200" b="1" i="0" dirty="0">
                          <a:solidFill>
                            <a:srgbClr val="FFFFFF"/>
                          </a:solidFill>
                          <a:effectLst/>
                          <a:latin typeface="Verdana" panose="020B0604030504040204" pitchFamily="34" charset="0"/>
                        </a:rPr>
                        <a:t>Proposition COMMISSION EU</a:t>
                      </a:r>
                      <a:endParaRPr lang="fr-FR" sz="1200" b="1" i="0" dirty="0">
                        <a:solidFill>
                          <a:srgbClr val="FFFFFF"/>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tc>
                  <a:txBody>
                    <a:bodyPr/>
                    <a:lstStyle/>
                    <a:p>
                      <a:pPr algn="l" fontAlgn="base">
                        <a:lnSpc>
                          <a:spcPts val="2160"/>
                        </a:lnSpc>
                        <a:buNone/>
                      </a:pPr>
                      <a:r>
                        <a:rPr lang="fr-FR" sz="1200" b="1" i="0" dirty="0">
                          <a:solidFill>
                            <a:srgbClr val="FFFFFF"/>
                          </a:solidFill>
                          <a:effectLst/>
                        </a:rPr>
                        <a:t>Position CONSEIL UE</a:t>
                      </a: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tc>
                  <a:txBody>
                    <a:bodyPr/>
                    <a:lstStyle/>
                    <a:p>
                      <a:pPr algn="l" fontAlgn="base">
                        <a:lnSpc>
                          <a:spcPts val="2160"/>
                        </a:lnSpc>
                        <a:buNone/>
                      </a:pPr>
                      <a:r>
                        <a:rPr lang="fr-FR" sz="1200" b="1" i="0">
                          <a:solidFill>
                            <a:srgbClr val="FFFFFF"/>
                          </a:solidFill>
                          <a:effectLst/>
                          <a:latin typeface="Verdana" panose="020B0604030504040204" pitchFamily="34" charset="0"/>
                        </a:rPr>
                        <a:t>Position Parlement EU</a:t>
                      </a:r>
                      <a:endParaRPr lang="fr-FR" sz="1200" b="1" i="0">
                        <a:solidFill>
                          <a:srgbClr val="FFFFFF"/>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tc>
                  <a:txBody>
                    <a:bodyPr/>
                    <a:lstStyle/>
                    <a:p>
                      <a:pPr algn="l" fontAlgn="base">
                        <a:lnSpc>
                          <a:spcPts val="2160"/>
                        </a:lnSpc>
                        <a:buNone/>
                      </a:pPr>
                      <a:r>
                        <a:rPr lang="fr-FR" sz="1200" b="1" i="0" dirty="0">
                          <a:solidFill>
                            <a:srgbClr val="FFFFFF"/>
                          </a:solidFill>
                          <a:effectLst/>
                          <a:latin typeface="Verdana" panose="020B0604030504040204" pitchFamily="34" charset="0"/>
                        </a:rPr>
                        <a:t>Trilogue</a:t>
                      </a:r>
                      <a:endParaRPr lang="fr-FR" sz="1200" b="1" i="0" dirty="0">
                        <a:solidFill>
                          <a:srgbClr val="FFFFFF"/>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extLst>
                  <a:ext uri="{0D108BD9-81ED-4DB2-BD59-A6C34878D82A}">
                    <a16:rowId xmlns:a16="http://schemas.microsoft.com/office/drawing/2014/main" val="2403342229"/>
                  </a:ext>
                </a:extLst>
              </a:tr>
              <a:tr h="555285">
                <a:tc>
                  <a:txBody>
                    <a:bodyPr/>
                    <a:lstStyle/>
                    <a:p>
                      <a:r>
                        <a:rPr lang="fr-FR" sz="1600" b="1"/>
                        <a:t>Réserve agricole: </a:t>
                      </a:r>
                      <a:r>
                        <a:rPr lang="fr-FR" sz="1600"/>
                        <a:t>recentrer son action sur les aléas de marché</a:t>
                      </a: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tc>
                  <a:txBody>
                    <a:bodyPr/>
                    <a:lstStyle/>
                    <a:p>
                      <a:pPr algn="ctr"/>
                      <a:r>
                        <a:rPr lang="fr-FR" sz="1600" b="1" i="0">
                          <a:solidFill>
                            <a:srgbClr val="000000"/>
                          </a:solidFill>
                          <a:effectLst/>
                          <a:latin typeface="Verdana" panose="020B0604030504040204" pitchFamily="34" charset="0"/>
                        </a:rPr>
                        <a:t>Défavorable.</a:t>
                      </a:r>
                      <a:endParaRPr lang="fr-F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tc>
                  <a:txBody>
                    <a:bodyPr/>
                    <a:lstStyle/>
                    <a:p>
                      <a:pPr marL="0" marR="0" lvl="0" indent="0" algn="ctr" defTabSz="914400" rtl="0" eaLnBrk="1" fontAlgn="base" latinLnBrk="0" hangingPunct="1">
                        <a:lnSpc>
                          <a:spcPts val="1920"/>
                        </a:lnSpc>
                        <a:spcBef>
                          <a:spcPts val="0"/>
                        </a:spcBef>
                        <a:spcAft>
                          <a:spcPts val="0"/>
                        </a:spcAft>
                        <a:buClrTx/>
                        <a:buSzTx/>
                        <a:buFontTx/>
                        <a:buNone/>
                        <a:tabLst/>
                        <a:defRPr/>
                      </a:pPr>
                      <a:r>
                        <a:rPr lang="fr-FR" sz="1600" b="1" i="0">
                          <a:solidFill>
                            <a:srgbClr val="000000"/>
                          </a:solidFill>
                          <a:effectLst/>
                          <a:latin typeface="Verdana" panose="020B0604030504040204" pitchFamily="34" charset="0"/>
                        </a:rPr>
                        <a:t>Défavorable.</a:t>
                      </a:r>
                      <a:endParaRPr lang="fr-FR" sz="1600"/>
                    </a:p>
                    <a:p>
                      <a:pPr algn="ctr" fontAlgn="base">
                        <a:lnSpc>
                          <a:spcPts val="1920"/>
                        </a:lnSpc>
                        <a:buNone/>
                      </a:pPr>
                      <a:endParaRPr lang="fr-FR" sz="1600" b="1" i="0">
                        <a:solidFill>
                          <a:srgbClr val="000000"/>
                        </a:solidFill>
                        <a:effectLst/>
                        <a:latin typeface="Verdana" panose="020B0604030504040204" pitchFamily="34" charset="0"/>
                      </a:endParaRPr>
                    </a:p>
                    <a:p>
                      <a:pPr marL="285750" indent="-285750" algn="l" fontAlgn="base">
                        <a:lnSpc>
                          <a:spcPts val="1920"/>
                        </a:lnSpc>
                        <a:buFontTx/>
                        <a:buChar char="-"/>
                      </a:pPr>
                      <a:endParaRPr lang="fr-FR" sz="1600" b="1" i="0">
                        <a:solidFill>
                          <a:srgbClr val="000000"/>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tc>
                  <a:txBody>
                    <a:bodyPr/>
                    <a:lstStyle/>
                    <a:p>
                      <a:pPr algn="ctr" fontAlgn="base">
                        <a:lnSpc>
                          <a:spcPts val="1920"/>
                        </a:lnSpc>
                        <a:buNone/>
                      </a:pPr>
                      <a:endParaRPr lang="fr-FR" sz="1600" b="0" i="0" dirty="0">
                        <a:solidFill>
                          <a:schemeClr val="accent3"/>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extLst>
                  <a:ext uri="{0D108BD9-81ED-4DB2-BD59-A6C34878D82A}">
                    <a16:rowId xmlns:a16="http://schemas.microsoft.com/office/drawing/2014/main" val="2161346532"/>
                  </a:ext>
                </a:extLst>
              </a:tr>
              <a:tr h="3912227">
                <a:tc>
                  <a:txBody>
                    <a:bodyPr/>
                    <a:lstStyle/>
                    <a:p>
                      <a:pPr lvl="0"/>
                      <a:r>
                        <a:rPr lang="fr-FR" sz="1600" b="1" kern="1200">
                          <a:solidFill>
                            <a:schemeClr val="tx1"/>
                          </a:solidFill>
                          <a:effectLst/>
                          <a:latin typeface="+mn-lt"/>
                          <a:ea typeface="+mn-ea"/>
                          <a:cs typeface="+mn-cs"/>
                        </a:rPr>
                        <a:t>Création d'un dispositif volontaire d'intervention d'urgence pour pallier une perte de 30% de la production due à des catastrophes naturelles : </a:t>
                      </a:r>
                      <a:r>
                        <a:rPr lang="fr-FR" sz="1600" b="0" kern="1200">
                          <a:solidFill>
                            <a:schemeClr val="tx1"/>
                          </a:solidFill>
                          <a:effectLst/>
                          <a:latin typeface="+mn-lt"/>
                          <a:ea typeface="+mn-ea"/>
                          <a:cs typeface="+mn-cs"/>
                        </a:rPr>
                        <a:t>jusqu’à </a:t>
                      </a:r>
                      <a:r>
                        <a:rPr lang="fr-FR" sz="1600" kern="1200">
                          <a:solidFill>
                            <a:schemeClr val="tx1"/>
                          </a:solidFill>
                          <a:effectLst/>
                          <a:latin typeface="+mn-lt"/>
                          <a:ea typeface="+mn-ea"/>
                          <a:cs typeface="+mn-cs"/>
                        </a:rPr>
                        <a:t>3 % de leur enveloppe nationale annuelle. Le dispositif abondé de FEAGA ou du FEADER. Si le choix se porte sur le FEAGA, l’intervention pourra représenter 4% des crédits annuels. Les Etats pourront les cofinancer à 200 % au maximum par des fonds nationaux supplémentaires (seulement pour le FEAGA). </a:t>
                      </a:r>
                      <a:endParaRPr lang="fr-FR" sz="1600"/>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tc>
                  <a:txBody>
                    <a:bodyPr/>
                    <a:lstStyle/>
                    <a:p>
                      <a:pPr algn="l"/>
                      <a:r>
                        <a:rPr lang="fr-FR" sz="1600" kern="1200" dirty="0">
                          <a:solidFill>
                            <a:schemeClr val="tx1"/>
                          </a:solidFill>
                          <a:effectLst/>
                          <a:latin typeface="+mn-lt"/>
                          <a:ea typeface="+mn-ea"/>
                          <a:cs typeface="+mn-cs"/>
                        </a:rPr>
                        <a:t>Ecarte le seuil de financement de 3% et spécifie que la source de financement est le FEADER.</a:t>
                      </a:r>
                      <a:endParaRPr lang="fr-FR" sz="1600" b="1" i="0" dirty="0">
                        <a:solidFill>
                          <a:srgbClr val="000000"/>
                        </a:solidFill>
                        <a:effectLst/>
                        <a:latin typeface="Verdana" panose="020B0604030504040204" pitchFamily="34" charset="0"/>
                      </a:endParaRPr>
                    </a:p>
                    <a:p>
                      <a:pPr algn="l"/>
                      <a:endParaRPr lang="fr-FR" sz="1600" b="1" i="0" dirty="0">
                        <a:solidFill>
                          <a:srgbClr val="000000"/>
                        </a:solidFill>
                        <a:effectLst/>
                        <a:latin typeface="Verdana" panose="020B0604030504040204" pitchFamily="34" charset="0"/>
                      </a:endParaRPr>
                    </a:p>
                    <a:p>
                      <a:pPr algn="ctr"/>
                      <a:endParaRPr lang="fr-FR" b="1" dirty="0"/>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E7EEEF"/>
                    </a:solidFill>
                  </a:tcPr>
                </a:tc>
                <a:tc>
                  <a:txBody>
                    <a:bodyPr/>
                    <a:lstStyle/>
                    <a:p>
                      <a:r>
                        <a:rPr lang="fr-FR" sz="1600" kern="1200" dirty="0">
                          <a:solidFill>
                            <a:schemeClr val="tx1"/>
                          </a:solidFill>
                          <a:effectLst/>
                          <a:latin typeface="+mn-lt"/>
                          <a:ea typeface="+mn-ea"/>
                          <a:cs typeface="+mn-cs"/>
                        </a:rPr>
                        <a:t>Met avant le FEADER comme origine des crédits alloués et </a:t>
                      </a:r>
                      <a:r>
                        <a:rPr lang="fr-FR" sz="1600" b="1" kern="1200" dirty="0">
                          <a:solidFill>
                            <a:schemeClr val="tx1"/>
                          </a:solidFill>
                          <a:effectLst/>
                          <a:latin typeface="+mn-lt"/>
                          <a:ea typeface="+mn-ea"/>
                          <a:cs typeface="+mn-cs"/>
                        </a:rPr>
                        <a:t>ouvre le soutien aux exploitations faisant face à des épizooties.</a:t>
                      </a: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E7EEEF"/>
                    </a:solidFill>
                  </a:tcPr>
                </a:tc>
                <a:tc>
                  <a:txBody>
                    <a:bodyPr/>
                    <a:lstStyle/>
                    <a:p>
                      <a:endParaRPr lang="fr-FR" sz="1600" b="1" dirty="0">
                        <a:solidFill>
                          <a:srgbClr val="FF0000"/>
                        </a:solidFill>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E7EEEF"/>
                    </a:solidFill>
                  </a:tcPr>
                </a:tc>
                <a:extLst>
                  <a:ext uri="{0D108BD9-81ED-4DB2-BD59-A6C34878D82A}">
                    <a16:rowId xmlns:a16="http://schemas.microsoft.com/office/drawing/2014/main" val="4001507893"/>
                  </a:ext>
                </a:extLst>
              </a:tr>
            </a:tbl>
          </a:graphicData>
        </a:graphic>
      </p:graphicFrame>
      <p:sp>
        <p:nvSpPr>
          <p:cNvPr id="16" name="Rectangle 1">
            <a:extLst>
              <a:ext uri="{FF2B5EF4-FFF2-40B4-BE49-F238E27FC236}">
                <a16:creationId xmlns:a16="http://schemas.microsoft.com/office/drawing/2014/main" id="{24F0C21A-4E29-11F4-652A-C7270064AEA7}"/>
              </a:ext>
            </a:extLst>
          </p:cNvPr>
          <p:cNvSpPr>
            <a:spLocks noChangeArrowheads="1"/>
          </p:cNvSpPr>
          <p:nvPr/>
        </p:nvSpPr>
        <p:spPr bwMode="auto">
          <a:xfrm>
            <a:off x="576525" y="905580"/>
            <a:ext cx="2619114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pic>
        <p:nvPicPr>
          <p:cNvPr id="3" name="Graphique 2" descr="Badge coche avec un remplissage uni">
            <a:extLst>
              <a:ext uri="{FF2B5EF4-FFF2-40B4-BE49-F238E27FC236}">
                <a16:creationId xmlns:a16="http://schemas.microsoft.com/office/drawing/2014/main" id="{FA9E7387-E65B-4F64-E11E-B1E1B28EC0C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571653" y="1602834"/>
            <a:ext cx="914400" cy="914400"/>
          </a:xfrm>
          <a:prstGeom prst="rect">
            <a:avLst/>
          </a:prstGeom>
        </p:spPr>
      </p:pic>
      <p:pic>
        <p:nvPicPr>
          <p:cNvPr id="7" name="Graphique 6" descr="Badge croix avec un remplissage uni">
            <a:extLst>
              <a:ext uri="{FF2B5EF4-FFF2-40B4-BE49-F238E27FC236}">
                <a16:creationId xmlns:a16="http://schemas.microsoft.com/office/drawing/2014/main" id="{B60E6EE0-2AF8-4C33-4E1F-D70A85212A1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71653" y="2758814"/>
            <a:ext cx="914400" cy="914400"/>
          </a:xfrm>
          <a:prstGeom prst="rect">
            <a:avLst/>
          </a:prstGeom>
        </p:spPr>
      </p:pic>
    </p:spTree>
    <p:extLst>
      <p:ext uri="{BB962C8B-B14F-4D97-AF65-F5344CB8AC3E}">
        <p14:creationId xmlns:p14="http://schemas.microsoft.com/office/powerpoint/2010/main" val="3907050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AA36F-BB2C-C760-6AEA-7FBA0305B734}"/>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21691CDC-5056-395D-EF5A-5A1DBE88ECDD}"/>
              </a:ext>
            </a:extLst>
          </p:cNvPr>
          <p:cNvSpPr>
            <a:spLocks noGrp="1"/>
          </p:cNvSpPr>
          <p:nvPr>
            <p:ph type="title"/>
          </p:nvPr>
        </p:nvSpPr>
        <p:spPr>
          <a:xfrm>
            <a:off x="133200" y="365125"/>
            <a:ext cx="12243098" cy="864000"/>
          </a:xfrm>
        </p:spPr>
        <p:txBody>
          <a:bodyPr>
            <a:noAutofit/>
          </a:bodyPr>
          <a:lstStyle/>
          <a:p>
            <a:r>
              <a:rPr lang="fr-FR">
                <a:solidFill>
                  <a:srgbClr val="000000"/>
                </a:solidFill>
                <a:latin typeface="Verdana" panose="020B0604030504040204" pitchFamily="34" charset="0"/>
              </a:rPr>
              <a:t>Gestion des risques (2/2)</a:t>
            </a:r>
            <a:endParaRPr lang="fr-FR"/>
          </a:p>
        </p:txBody>
      </p:sp>
      <p:sp>
        <p:nvSpPr>
          <p:cNvPr id="2" name="Espace réservé du numéro de diapositive 1">
            <a:extLst>
              <a:ext uri="{FF2B5EF4-FFF2-40B4-BE49-F238E27FC236}">
                <a16:creationId xmlns:a16="http://schemas.microsoft.com/office/drawing/2014/main" id="{349DCB46-C693-D476-FE60-04AE00A097DC}"/>
              </a:ext>
            </a:extLst>
          </p:cNvPr>
          <p:cNvSpPr>
            <a:spLocks noGrp="1"/>
          </p:cNvSpPr>
          <p:nvPr>
            <p:ph type="sldNum" sz="quarter" idx="12"/>
          </p:nvPr>
        </p:nvSpPr>
        <p:spPr/>
        <p:txBody>
          <a:bodyPr/>
          <a:lstStyle/>
          <a:p>
            <a:fld id="{6055246E-81F2-4716-A341-6139E5705588}" type="slidenum">
              <a:rPr lang="fr-FR" smtClean="0"/>
              <a:t>16</a:t>
            </a:fld>
            <a:endParaRPr lang="fr-FR"/>
          </a:p>
        </p:txBody>
      </p:sp>
      <p:sp>
        <p:nvSpPr>
          <p:cNvPr id="11" name="ZoneTexte 3">
            <a:extLst>
              <a:ext uri="{FF2B5EF4-FFF2-40B4-BE49-F238E27FC236}">
                <a16:creationId xmlns:a16="http://schemas.microsoft.com/office/drawing/2014/main" id="{85C4171C-DAE2-A443-BDB4-8950EF11A1DA}"/>
              </a:ext>
            </a:extLst>
          </p:cNvPr>
          <p:cNvSpPr txBox="1"/>
          <p:nvPr/>
        </p:nvSpPr>
        <p:spPr>
          <a:xfrm>
            <a:off x="5956539" y="1550534"/>
            <a:ext cx="3202280" cy="400110"/>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000" b="1">
                <a:solidFill>
                  <a:schemeClr val="bg1"/>
                </a:solidFill>
              </a:rPr>
              <a:t>Mesures FEADER</a:t>
            </a:r>
            <a:endParaRPr lang="fr-FR" sz="2000">
              <a:solidFill>
                <a:schemeClr val="bg1"/>
              </a:solidFill>
            </a:endParaRPr>
          </a:p>
        </p:txBody>
      </p:sp>
      <p:graphicFrame>
        <p:nvGraphicFramePr>
          <p:cNvPr id="15" name="Espace réservé du contenu 14">
            <a:extLst>
              <a:ext uri="{FF2B5EF4-FFF2-40B4-BE49-F238E27FC236}">
                <a16:creationId xmlns:a16="http://schemas.microsoft.com/office/drawing/2014/main" id="{82B39DAA-ECDE-BEF3-4DBE-201693D20963}"/>
              </a:ext>
            </a:extLst>
          </p:cNvPr>
          <p:cNvGraphicFramePr>
            <a:graphicFrameLocks noGrp="1"/>
          </p:cNvGraphicFramePr>
          <p:nvPr>
            <p:ph idx="1"/>
            <p:extLst>
              <p:ext uri="{D42A27DB-BD31-4B8C-83A1-F6EECF244321}">
                <p14:modId xmlns:p14="http://schemas.microsoft.com/office/powerpoint/2010/main" val="70628460"/>
              </p:ext>
            </p:extLst>
          </p:nvPr>
        </p:nvGraphicFramePr>
        <p:xfrm>
          <a:off x="577242" y="1228745"/>
          <a:ext cx="10554895" cy="3038455"/>
        </p:xfrm>
        <a:graphic>
          <a:graphicData uri="http://schemas.openxmlformats.org/drawingml/2006/table">
            <a:tbl>
              <a:tblPr/>
              <a:tblGrid>
                <a:gridCol w="4280508">
                  <a:extLst>
                    <a:ext uri="{9D8B030D-6E8A-4147-A177-3AD203B41FA5}">
                      <a16:colId xmlns:a16="http://schemas.microsoft.com/office/drawing/2014/main" val="3707674720"/>
                    </a:ext>
                  </a:extLst>
                </a:gridCol>
                <a:gridCol w="2105025">
                  <a:extLst>
                    <a:ext uri="{9D8B030D-6E8A-4147-A177-3AD203B41FA5}">
                      <a16:colId xmlns:a16="http://schemas.microsoft.com/office/drawing/2014/main" val="3942818620"/>
                    </a:ext>
                  </a:extLst>
                </a:gridCol>
                <a:gridCol w="2362200">
                  <a:extLst>
                    <a:ext uri="{9D8B030D-6E8A-4147-A177-3AD203B41FA5}">
                      <a16:colId xmlns:a16="http://schemas.microsoft.com/office/drawing/2014/main" val="3515517978"/>
                    </a:ext>
                  </a:extLst>
                </a:gridCol>
                <a:gridCol w="1807162">
                  <a:extLst>
                    <a:ext uri="{9D8B030D-6E8A-4147-A177-3AD203B41FA5}">
                      <a16:colId xmlns:a16="http://schemas.microsoft.com/office/drawing/2014/main" val="486071242"/>
                    </a:ext>
                  </a:extLst>
                </a:gridCol>
              </a:tblGrid>
              <a:tr h="317399">
                <a:tc>
                  <a:txBody>
                    <a:bodyPr/>
                    <a:lstStyle/>
                    <a:p>
                      <a:pPr algn="l" fontAlgn="base">
                        <a:lnSpc>
                          <a:spcPts val="2160"/>
                        </a:lnSpc>
                        <a:buNone/>
                      </a:pPr>
                      <a:r>
                        <a:rPr lang="fr-FR" sz="1200" b="1" i="0" dirty="0">
                          <a:solidFill>
                            <a:srgbClr val="FFFFFF"/>
                          </a:solidFill>
                          <a:effectLst/>
                          <a:latin typeface="Verdana" panose="020B0604030504040204" pitchFamily="34" charset="0"/>
                        </a:rPr>
                        <a:t>Proposition COMMISSION EU</a:t>
                      </a:r>
                      <a:endParaRPr lang="fr-FR" sz="1200" b="1" i="0" dirty="0">
                        <a:solidFill>
                          <a:srgbClr val="FFFFFF"/>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tc>
                  <a:txBody>
                    <a:bodyPr/>
                    <a:lstStyle/>
                    <a:p>
                      <a:pPr algn="l" fontAlgn="base">
                        <a:lnSpc>
                          <a:spcPts val="2160"/>
                        </a:lnSpc>
                        <a:buNone/>
                      </a:pPr>
                      <a:r>
                        <a:rPr lang="fr-FR" sz="1200" b="1" i="0" dirty="0">
                          <a:solidFill>
                            <a:srgbClr val="FFFFFF"/>
                          </a:solidFill>
                          <a:effectLst/>
                        </a:rPr>
                        <a:t>Position CONSEIL UE</a:t>
                      </a: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tc>
                  <a:txBody>
                    <a:bodyPr/>
                    <a:lstStyle/>
                    <a:p>
                      <a:pPr algn="l" fontAlgn="base">
                        <a:lnSpc>
                          <a:spcPts val="2160"/>
                        </a:lnSpc>
                        <a:buNone/>
                      </a:pPr>
                      <a:r>
                        <a:rPr lang="fr-FR" sz="1200" b="1" i="0">
                          <a:solidFill>
                            <a:srgbClr val="FFFFFF"/>
                          </a:solidFill>
                          <a:effectLst/>
                          <a:latin typeface="Verdana" panose="020B0604030504040204" pitchFamily="34" charset="0"/>
                        </a:rPr>
                        <a:t>Position Parlement EU</a:t>
                      </a:r>
                      <a:endParaRPr lang="fr-FR" sz="1200" b="1" i="0">
                        <a:solidFill>
                          <a:srgbClr val="FFFFFF"/>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tc>
                  <a:txBody>
                    <a:bodyPr/>
                    <a:lstStyle/>
                    <a:p>
                      <a:pPr algn="l" fontAlgn="base">
                        <a:lnSpc>
                          <a:spcPts val="2160"/>
                        </a:lnSpc>
                        <a:buNone/>
                      </a:pPr>
                      <a:r>
                        <a:rPr lang="fr-FR" sz="1200" b="1" i="0" dirty="0">
                          <a:solidFill>
                            <a:srgbClr val="FFFFFF"/>
                          </a:solidFill>
                          <a:effectLst/>
                          <a:latin typeface="Verdana" panose="020B0604030504040204" pitchFamily="34" charset="0"/>
                        </a:rPr>
                        <a:t>Trilogue​</a:t>
                      </a:r>
                      <a:endParaRPr lang="fr-FR" sz="1200" b="1" i="0" dirty="0">
                        <a:solidFill>
                          <a:srgbClr val="FFFFFF"/>
                        </a:solidFill>
                        <a:effectLst/>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7064" cap="flat" cmpd="sng" algn="ctr">
                      <a:solidFill>
                        <a:srgbClr val="FFFFFF"/>
                      </a:solidFill>
                      <a:prstDash val="solid"/>
                      <a:round/>
                      <a:headEnd type="none" w="med" len="med"/>
                      <a:tailEnd type="none" w="med" len="med"/>
                    </a:lnT>
                    <a:lnB w="21199" cap="flat" cmpd="sng" algn="ctr">
                      <a:solidFill>
                        <a:srgbClr val="FFFFFF"/>
                      </a:solidFill>
                      <a:prstDash val="solid"/>
                      <a:round/>
                      <a:headEnd type="none" w="med" len="med"/>
                      <a:tailEnd type="none" w="med" len="med"/>
                    </a:lnB>
                    <a:solidFill>
                      <a:srgbClr val="008E96"/>
                    </a:solidFill>
                  </a:tcPr>
                </a:tc>
                <a:extLst>
                  <a:ext uri="{0D108BD9-81ED-4DB2-BD59-A6C34878D82A}">
                    <a16:rowId xmlns:a16="http://schemas.microsoft.com/office/drawing/2014/main" val="2403342229"/>
                  </a:ext>
                </a:extLst>
              </a:tr>
              <a:tr h="2721056">
                <a:tc>
                  <a:txBody>
                    <a:bodyPr/>
                    <a:lstStyle/>
                    <a:p>
                      <a:pPr lvl="0"/>
                      <a:r>
                        <a:rPr lang="fr-FR" sz="1600" b="1" kern="1200">
                          <a:solidFill>
                            <a:schemeClr val="tx1"/>
                          </a:solidFill>
                          <a:effectLst/>
                          <a:latin typeface="+mn-lt"/>
                          <a:ea typeface="+mn-ea"/>
                          <a:cs typeface="+mn-cs"/>
                        </a:rPr>
                        <a:t>Assurance récolte: </a:t>
                      </a:r>
                    </a:p>
                    <a:p>
                      <a:pPr lvl="0"/>
                      <a:r>
                        <a:rPr lang="fr-FR" sz="1600" kern="1200">
                          <a:solidFill>
                            <a:schemeClr val="tx1"/>
                          </a:solidFill>
                          <a:effectLst/>
                          <a:latin typeface="+mn-lt"/>
                          <a:ea typeface="+mn-ea"/>
                          <a:cs typeface="+mn-cs"/>
                        </a:rPr>
                        <a:t>Allongement de la période de référence pour le calcul de la moyenne olympique (désormais sur 8 ans) pour les seules cultures pérennes </a:t>
                      </a:r>
                      <a:r>
                        <a:rPr lang="fr-FR" sz="1600" i="1" kern="1200">
                          <a:solidFill>
                            <a:schemeClr val="tx1"/>
                          </a:solidFill>
                          <a:effectLst/>
                          <a:latin typeface="+mn-lt"/>
                          <a:ea typeface="+mn-ea"/>
                          <a:cs typeface="+mn-cs"/>
                        </a:rPr>
                        <a:t>(et autres cas justifiés).</a:t>
                      </a:r>
                      <a:r>
                        <a:rPr lang="fr-FR" sz="1600" kern="1200">
                          <a:solidFill>
                            <a:schemeClr val="tx1"/>
                          </a:solidFill>
                          <a:effectLst/>
                          <a:latin typeface="+mn-lt"/>
                          <a:ea typeface="+mn-ea"/>
                          <a:cs typeface="+mn-cs"/>
                        </a:rPr>
                        <a:t> </a:t>
                      </a:r>
                      <a:endParaRPr lang="fr-FR" sz="1600"/>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CBDBDD"/>
                    </a:solidFill>
                  </a:tcPr>
                </a:tc>
                <a:tc>
                  <a:txBody>
                    <a:bodyPr/>
                    <a:lstStyle/>
                    <a:p>
                      <a:pPr algn="ctr"/>
                      <a:r>
                        <a:rPr lang="fr-FR" sz="1600" b="1" kern="1200">
                          <a:solidFill>
                            <a:schemeClr val="tx1"/>
                          </a:solidFill>
                          <a:effectLst/>
                          <a:latin typeface="+mn-lt"/>
                          <a:ea typeface="+mn-ea"/>
                          <a:cs typeface="+mn-cs"/>
                        </a:rPr>
                        <a:t>=</a:t>
                      </a:r>
                      <a:endParaRPr lang="fr-FR" sz="1600" b="1" i="0">
                        <a:solidFill>
                          <a:srgbClr val="000000"/>
                        </a:solidFill>
                        <a:effectLst/>
                        <a:latin typeface="Verdana" panose="020B0604030504040204" pitchFamily="34" charset="0"/>
                      </a:endParaRPr>
                    </a:p>
                    <a:p>
                      <a:pPr algn="l"/>
                      <a:endParaRPr lang="fr-FR" sz="1600" b="1" i="0">
                        <a:solidFill>
                          <a:srgbClr val="000000"/>
                        </a:solidFill>
                        <a:effectLst/>
                        <a:latin typeface="Verdana" panose="020B0604030504040204" pitchFamily="34" charset="0"/>
                      </a:endParaRPr>
                    </a:p>
                    <a:p>
                      <a:pPr algn="ctr"/>
                      <a:endParaRPr lang="fr-FR" b="1"/>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E7EEEF"/>
                    </a:solidFill>
                  </a:tcPr>
                </a:tc>
                <a:tc>
                  <a:txBody>
                    <a:bodyPr/>
                    <a:lstStyle/>
                    <a:p>
                      <a:r>
                        <a:rPr lang="fr-FR" sz="1600" kern="1200" dirty="0">
                          <a:solidFill>
                            <a:schemeClr val="tx1"/>
                          </a:solidFill>
                          <a:effectLst/>
                          <a:latin typeface="+mn-lt"/>
                          <a:ea typeface="+mn-ea"/>
                          <a:cs typeface="+mn-cs"/>
                        </a:rPr>
                        <a:t>Allongement de la période de référence possible pour tous les types de cultures.</a:t>
                      </a:r>
                    </a:p>
                    <a:p>
                      <a:endParaRPr lang="fr-FR" sz="1600" b="1" kern="1200" dirty="0">
                        <a:solidFill>
                          <a:schemeClr val="tx1"/>
                        </a:solidFill>
                        <a:effectLst/>
                        <a:latin typeface="+mn-lt"/>
                        <a:ea typeface="+mn-ea"/>
                        <a:cs typeface="+mn-cs"/>
                      </a:endParaRPr>
                    </a:p>
                    <a:p>
                      <a:r>
                        <a:rPr lang="fr-FR" sz="1600" b="1" kern="1200" dirty="0">
                          <a:solidFill>
                            <a:schemeClr val="tx1"/>
                          </a:solidFill>
                          <a:effectLst/>
                          <a:latin typeface="+mn-lt"/>
                          <a:ea typeface="+mn-ea"/>
                          <a:cs typeface="+mn-cs"/>
                        </a:rPr>
                        <a:t>Déclenchement du dispositif à partir de 15% de pertes </a:t>
                      </a:r>
                      <a:r>
                        <a:rPr lang="fr-FR" sz="1600" b="0" i="1" kern="1200" dirty="0">
                          <a:solidFill>
                            <a:schemeClr val="tx1"/>
                          </a:solidFill>
                          <a:effectLst/>
                          <a:latin typeface="+mn-lt"/>
                          <a:ea typeface="+mn-ea"/>
                          <a:cs typeface="+mn-cs"/>
                        </a:rPr>
                        <a:t>(20% auparavant).</a:t>
                      </a: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E7EEEF"/>
                    </a:solidFill>
                  </a:tcPr>
                </a:tc>
                <a:tc>
                  <a:txBody>
                    <a:bodyPr/>
                    <a:lstStyle/>
                    <a:p>
                      <a:pPr algn="l" fontAlgn="base">
                        <a:lnSpc>
                          <a:spcPts val="1920"/>
                        </a:lnSpc>
                        <a:buNone/>
                      </a:pPr>
                      <a:endParaRPr lang="fr-FR" sz="1600" b="1" i="0" dirty="0">
                        <a:solidFill>
                          <a:srgbClr val="FF0000"/>
                        </a:solidFill>
                        <a:effectLst/>
                        <a:latin typeface="Verdana" panose="020B0604030504040204" pitchFamily="34" charset="0"/>
                      </a:endParaRPr>
                    </a:p>
                  </a:txBody>
                  <a:tcPr marL="46462" marR="46462" marT="23231" marB="23231">
                    <a:lnL w="7064" cap="flat" cmpd="sng" algn="ctr">
                      <a:solidFill>
                        <a:srgbClr val="FFFFFF"/>
                      </a:solidFill>
                      <a:prstDash val="solid"/>
                      <a:round/>
                      <a:headEnd type="none" w="med" len="med"/>
                      <a:tailEnd type="none" w="med" len="med"/>
                    </a:lnL>
                    <a:lnR w="7064" cap="flat" cmpd="sng" algn="ctr">
                      <a:solidFill>
                        <a:srgbClr val="FFFFFF"/>
                      </a:solidFill>
                      <a:prstDash val="solid"/>
                      <a:round/>
                      <a:headEnd type="none" w="med" len="med"/>
                      <a:tailEnd type="none" w="med" len="med"/>
                    </a:lnR>
                    <a:lnT w="21199" cap="flat" cmpd="sng" algn="ctr">
                      <a:solidFill>
                        <a:srgbClr val="FFFFFF"/>
                      </a:solidFill>
                      <a:prstDash val="solid"/>
                      <a:round/>
                      <a:headEnd type="none" w="med" len="med"/>
                      <a:tailEnd type="none" w="med" len="med"/>
                    </a:lnT>
                    <a:lnB w="7064" cap="flat" cmpd="sng" algn="ctr">
                      <a:solidFill>
                        <a:srgbClr val="FFFFFF"/>
                      </a:solidFill>
                      <a:prstDash val="solid"/>
                      <a:round/>
                      <a:headEnd type="none" w="med" len="med"/>
                      <a:tailEnd type="none" w="med" len="med"/>
                    </a:lnB>
                    <a:solidFill>
                      <a:srgbClr val="E7EEEF"/>
                    </a:solidFill>
                  </a:tcPr>
                </a:tc>
                <a:extLst>
                  <a:ext uri="{0D108BD9-81ED-4DB2-BD59-A6C34878D82A}">
                    <a16:rowId xmlns:a16="http://schemas.microsoft.com/office/drawing/2014/main" val="4001507893"/>
                  </a:ext>
                </a:extLst>
              </a:tr>
            </a:tbl>
          </a:graphicData>
        </a:graphic>
      </p:graphicFrame>
      <p:sp>
        <p:nvSpPr>
          <p:cNvPr id="16" name="Rectangle 1">
            <a:extLst>
              <a:ext uri="{FF2B5EF4-FFF2-40B4-BE49-F238E27FC236}">
                <a16:creationId xmlns:a16="http://schemas.microsoft.com/office/drawing/2014/main" id="{760F9ABF-8472-7F9C-8B3C-69E4993DC062}"/>
              </a:ext>
            </a:extLst>
          </p:cNvPr>
          <p:cNvSpPr>
            <a:spLocks noChangeArrowheads="1"/>
          </p:cNvSpPr>
          <p:nvPr/>
        </p:nvSpPr>
        <p:spPr bwMode="auto">
          <a:xfrm>
            <a:off x="576525" y="905580"/>
            <a:ext cx="2619114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pic>
        <p:nvPicPr>
          <p:cNvPr id="4" name="Graphique 3" descr="Badge croix avec un remplissage uni">
            <a:extLst>
              <a:ext uri="{FF2B5EF4-FFF2-40B4-BE49-F238E27FC236}">
                <a16:creationId xmlns:a16="http://schemas.microsoft.com/office/drawing/2014/main" id="{1D70E6B8-5DA5-749E-8362-28E5DAE92F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688278" y="1619188"/>
            <a:ext cx="914400" cy="914400"/>
          </a:xfrm>
          <a:prstGeom prst="rect">
            <a:avLst/>
          </a:prstGeom>
        </p:spPr>
      </p:pic>
    </p:spTree>
    <p:extLst>
      <p:ext uri="{BB962C8B-B14F-4D97-AF65-F5344CB8AC3E}">
        <p14:creationId xmlns:p14="http://schemas.microsoft.com/office/powerpoint/2010/main" val="3695296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FBF4F-4BAA-0BBC-BC91-AF33E459A043}"/>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C693CB12-F811-2769-036E-7B431787A604}"/>
              </a:ext>
            </a:extLst>
          </p:cNvPr>
          <p:cNvSpPr>
            <a:spLocks noGrp="1"/>
          </p:cNvSpPr>
          <p:nvPr>
            <p:ph type="title"/>
          </p:nvPr>
        </p:nvSpPr>
        <p:spPr>
          <a:xfrm>
            <a:off x="133200" y="365125"/>
            <a:ext cx="12243098" cy="864000"/>
          </a:xfrm>
        </p:spPr>
        <p:txBody>
          <a:bodyPr>
            <a:noAutofit/>
          </a:bodyPr>
          <a:lstStyle/>
          <a:p>
            <a:r>
              <a:rPr lang="fr-FR" b="1" i="0" u="none" strike="noStrike">
                <a:solidFill>
                  <a:srgbClr val="000000"/>
                </a:solidFill>
                <a:effectLst/>
                <a:latin typeface="Verdana" panose="020B0604030504040204" pitchFamily="34" charset="0"/>
              </a:rPr>
              <a:t>Reste des </a:t>
            </a:r>
            <a:r>
              <a:rPr lang="fr-FR">
                <a:solidFill>
                  <a:srgbClr val="000000"/>
                </a:solidFill>
                <a:latin typeface="Verdana" panose="020B0604030504040204" pitchFamily="34" charset="0"/>
              </a:rPr>
              <a:t>p</a:t>
            </a:r>
            <a:r>
              <a:rPr lang="fr-FR" b="1" i="0" u="none" strike="noStrike">
                <a:solidFill>
                  <a:srgbClr val="000000"/>
                </a:solidFill>
                <a:effectLst/>
                <a:latin typeface="Verdana" panose="020B0604030504040204" pitchFamily="34" charset="0"/>
              </a:rPr>
              <a:t>ropositions 1/2</a:t>
            </a:r>
            <a:endParaRPr lang="fr-FR"/>
          </a:p>
        </p:txBody>
      </p:sp>
      <p:sp>
        <p:nvSpPr>
          <p:cNvPr id="8" name="Espace réservé du contenu 7">
            <a:extLst>
              <a:ext uri="{FF2B5EF4-FFF2-40B4-BE49-F238E27FC236}">
                <a16:creationId xmlns:a16="http://schemas.microsoft.com/office/drawing/2014/main" id="{50D779EF-0DC1-E955-44A4-83E90DB466CA}"/>
              </a:ext>
            </a:extLst>
          </p:cNvPr>
          <p:cNvSpPr>
            <a:spLocks noGrp="1"/>
          </p:cNvSpPr>
          <p:nvPr>
            <p:ph sz="quarter" idx="13"/>
          </p:nvPr>
        </p:nvSpPr>
        <p:spPr/>
        <p:txBody>
          <a:bodyPr/>
          <a:lstStyle/>
          <a:p>
            <a:r>
              <a:rPr lang="fr-FR"/>
              <a:t>Contenu 2</a:t>
            </a:r>
          </a:p>
          <a:p>
            <a:endParaRPr lang="fr-FR"/>
          </a:p>
          <a:p>
            <a:r>
              <a:rPr lang="fr-FR" sz="1800" b="1"/>
              <a:t>Investissements: </a:t>
            </a:r>
            <a:r>
              <a:rPr lang="fr-FR" sz="1800"/>
              <a:t>Remise aux normes des exploitations à la suite d’une transmission à un JA -  délai passe de 24 à 36 mois</a:t>
            </a:r>
            <a:endParaRPr lang="fr-FR" sz="1800" b="1"/>
          </a:p>
          <a:p>
            <a:r>
              <a:rPr lang="fr-FR" sz="1800" b="1"/>
              <a:t>MAEC / Soutiens à la bio: </a:t>
            </a:r>
            <a:r>
              <a:rPr lang="fr-FR" sz="1800"/>
              <a:t>plus exclusivement surfaciques – les paiements par unité de bétail ou de ruche seront désormais possibles</a:t>
            </a:r>
            <a:endParaRPr lang="fr-FR" sz="1800" b="1"/>
          </a:p>
        </p:txBody>
      </p:sp>
      <p:sp>
        <p:nvSpPr>
          <p:cNvPr id="2" name="Espace réservé du numéro de diapositive 1">
            <a:extLst>
              <a:ext uri="{FF2B5EF4-FFF2-40B4-BE49-F238E27FC236}">
                <a16:creationId xmlns:a16="http://schemas.microsoft.com/office/drawing/2014/main" id="{B8C557C8-3E9C-9BFC-B0FA-1C739EDAAC5F}"/>
              </a:ext>
            </a:extLst>
          </p:cNvPr>
          <p:cNvSpPr>
            <a:spLocks noGrp="1"/>
          </p:cNvSpPr>
          <p:nvPr>
            <p:ph type="sldNum" sz="quarter" idx="12"/>
          </p:nvPr>
        </p:nvSpPr>
        <p:spPr/>
        <p:txBody>
          <a:bodyPr/>
          <a:lstStyle/>
          <a:p>
            <a:fld id="{6055246E-81F2-4716-A341-6139E5705588}" type="slidenum">
              <a:rPr lang="fr-FR" smtClean="0"/>
              <a:t>17</a:t>
            </a:fld>
            <a:endParaRPr lang="fr-FR"/>
          </a:p>
        </p:txBody>
      </p:sp>
      <p:cxnSp>
        <p:nvCxnSpPr>
          <p:cNvPr id="3" name="Connecteur droit 2">
            <a:extLst>
              <a:ext uri="{FF2B5EF4-FFF2-40B4-BE49-F238E27FC236}">
                <a16:creationId xmlns:a16="http://schemas.microsoft.com/office/drawing/2014/main" id="{90B689C0-8020-2D6F-CEC9-15FBA8049EE8}"/>
              </a:ext>
            </a:extLst>
          </p:cNvPr>
          <p:cNvCxnSpPr>
            <a:cxnSpLocks/>
          </p:cNvCxnSpPr>
          <p:nvPr/>
        </p:nvCxnSpPr>
        <p:spPr>
          <a:xfrm>
            <a:off x="5982037" y="1565923"/>
            <a:ext cx="0" cy="4690952"/>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Organigramme : Alternative 9">
            <a:extLst>
              <a:ext uri="{FF2B5EF4-FFF2-40B4-BE49-F238E27FC236}">
                <a16:creationId xmlns:a16="http://schemas.microsoft.com/office/drawing/2014/main" id="{BBBE9D30-14D1-4DE9-98B9-478A72BF61FA}"/>
              </a:ext>
            </a:extLst>
          </p:cNvPr>
          <p:cNvSpPr/>
          <p:nvPr/>
        </p:nvSpPr>
        <p:spPr>
          <a:xfrm>
            <a:off x="6288508" y="1471254"/>
            <a:ext cx="2549746" cy="558671"/>
          </a:xfrm>
          <a:prstGeom prst="flowChartAlternateProces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1" name="ZoneTexte 3">
            <a:extLst>
              <a:ext uri="{FF2B5EF4-FFF2-40B4-BE49-F238E27FC236}">
                <a16:creationId xmlns:a16="http://schemas.microsoft.com/office/drawing/2014/main" id="{EFC20510-9C20-AD31-1E43-EAFD50E8DA45}"/>
              </a:ext>
            </a:extLst>
          </p:cNvPr>
          <p:cNvSpPr txBox="1"/>
          <p:nvPr/>
        </p:nvSpPr>
        <p:spPr>
          <a:xfrm>
            <a:off x="5956539" y="1550534"/>
            <a:ext cx="3202280" cy="400110"/>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000" b="1">
                <a:solidFill>
                  <a:schemeClr val="bg1"/>
                </a:solidFill>
              </a:rPr>
              <a:t>Mesures FEADER</a:t>
            </a:r>
            <a:endParaRPr lang="fr-FR" sz="2000">
              <a:solidFill>
                <a:schemeClr val="bg1"/>
              </a:solidFill>
            </a:endParaRPr>
          </a:p>
        </p:txBody>
      </p:sp>
      <p:sp>
        <p:nvSpPr>
          <p:cNvPr id="13" name="Espace réservé du contenu 7">
            <a:extLst>
              <a:ext uri="{FF2B5EF4-FFF2-40B4-BE49-F238E27FC236}">
                <a16:creationId xmlns:a16="http://schemas.microsoft.com/office/drawing/2014/main" id="{F3177880-19AF-A23D-6918-E46884492C32}"/>
              </a:ext>
            </a:extLst>
          </p:cNvPr>
          <p:cNvSpPr txBox="1">
            <a:spLocks/>
          </p:cNvSpPr>
          <p:nvPr/>
        </p:nvSpPr>
        <p:spPr>
          <a:xfrm>
            <a:off x="851937" y="1471254"/>
            <a:ext cx="4914000" cy="4428000"/>
          </a:xfrm>
          <a:prstGeom prst="rect">
            <a:avLst/>
          </a:prstGeom>
        </p:spPr>
        <p:txBody>
          <a:bodyPr vert="horz" lIns="91440" tIns="45720" rIns="91440" bIns="45720" rtlCol="0">
            <a:normAutofit/>
          </a:bodyPr>
          <a:lstStyle>
            <a:lvl1pPr marL="228600" indent="-228600" algn="l" defTabSz="914400" rtl="0" eaLnBrk="1" latinLnBrk="0" hangingPunct="1">
              <a:lnSpc>
                <a:spcPct val="114000"/>
              </a:lnSpc>
              <a:spcBef>
                <a:spcPts val="10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Contenu 2</a:t>
            </a:r>
          </a:p>
          <a:p>
            <a:pPr marL="0" indent="0">
              <a:buFont typeface="Wingdings" panose="05000000000000000000" pitchFamily="2" charset="2"/>
              <a:buNone/>
            </a:pPr>
            <a:endParaRPr lang="fr-FR"/>
          </a:p>
          <a:p>
            <a:r>
              <a:rPr lang="fr-FR" sz="1800" b="1"/>
              <a:t>Contrôle unique en exploitation agricole</a:t>
            </a:r>
          </a:p>
          <a:p>
            <a:r>
              <a:rPr lang="fr-FR" sz="1800" b="1"/>
              <a:t>Exemption de contrôle conditionnalité et de pénalités: </a:t>
            </a:r>
            <a:r>
              <a:rPr lang="fr-FR" sz="1800"/>
              <a:t>pour les exploitations &lt; 10ha et extension aux « petits » bénéficiaires du FEADER</a:t>
            </a:r>
            <a:endParaRPr lang="fr-FR" sz="1800" b="1"/>
          </a:p>
        </p:txBody>
      </p:sp>
      <p:sp>
        <p:nvSpPr>
          <p:cNvPr id="14" name="Organigramme : Alternative 13">
            <a:extLst>
              <a:ext uri="{FF2B5EF4-FFF2-40B4-BE49-F238E27FC236}">
                <a16:creationId xmlns:a16="http://schemas.microsoft.com/office/drawing/2014/main" id="{5DD00448-85A1-4428-D83D-E64ED29F16A6}"/>
              </a:ext>
            </a:extLst>
          </p:cNvPr>
          <p:cNvSpPr/>
          <p:nvPr/>
        </p:nvSpPr>
        <p:spPr>
          <a:xfrm>
            <a:off x="942307" y="1471254"/>
            <a:ext cx="3378006" cy="558671"/>
          </a:xfrm>
          <a:prstGeom prst="flowChartAlternateProces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5" name="ZoneTexte 3">
            <a:extLst>
              <a:ext uri="{FF2B5EF4-FFF2-40B4-BE49-F238E27FC236}">
                <a16:creationId xmlns:a16="http://schemas.microsoft.com/office/drawing/2014/main" id="{84D93852-0F55-5C80-F16B-8FC4A7318D4C}"/>
              </a:ext>
            </a:extLst>
          </p:cNvPr>
          <p:cNvSpPr txBox="1"/>
          <p:nvPr/>
        </p:nvSpPr>
        <p:spPr>
          <a:xfrm>
            <a:off x="506490" y="1550534"/>
            <a:ext cx="4242509" cy="400110"/>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000" b="1">
                <a:solidFill>
                  <a:schemeClr val="bg1"/>
                </a:solidFill>
              </a:rPr>
              <a:t>Contrôle et pénalité</a:t>
            </a:r>
            <a:endParaRPr lang="fr-FR" sz="2000">
              <a:solidFill>
                <a:schemeClr val="bg1"/>
              </a:solidFill>
            </a:endParaRPr>
          </a:p>
        </p:txBody>
      </p:sp>
      <p:pic>
        <p:nvPicPr>
          <p:cNvPr id="4" name="Graphique 3" descr="Badge coche avec un remplissage uni">
            <a:extLst>
              <a:ext uri="{FF2B5EF4-FFF2-40B4-BE49-F238E27FC236}">
                <a16:creationId xmlns:a16="http://schemas.microsoft.com/office/drawing/2014/main" id="{A8A1EF4F-3803-9D7C-BC31-E9214BC1225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46838" y="5386746"/>
            <a:ext cx="914400" cy="914400"/>
          </a:xfrm>
          <a:prstGeom prst="rect">
            <a:avLst/>
          </a:prstGeom>
        </p:spPr>
      </p:pic>
      <p:pic>
        <p:nvPicPr>
          <p:cNvPr id="9" name="Graphique 8" descr="Badge coche avec un remplissage uni">
            <a:extLst>
              <a:ext uri="{FF2B5EF4-FFF2-40B4-BE49-F238E27FC236}">
                <a16:creationId xmlns:a16="http://schemas.microsoft.com/office/drawing/2014/main" id="{536F6562-C426-9098-D758-41AC521E34A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97738" y="5386746"/>
            <a:ext cx="914400" cy="914400"/>
          </a:xfrm>
          <a:prstGeom prst="rect">
            <a:avLst/>
          </a:prstGeom>
        </p:spPr>
      </p:pic>
    </p:spTree>
    <p:extLst>
      <p:ext uri="{BB962C8B-B14F-4D97-AF65-F5344CB8AC3E}">
        <p14:creationId xmlns:p14="http://schemas.microsoft.com/office/powerpoint/2010/main" val="3107998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BE2CD-2C9F-355D-31A3-2ECE6C6C14DE}"/>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356ADF94-0674-CDFC-7F86-E7022A69E730}"/>
              </a:ext>
            </a:extLst>
          </p:cNvPr>
          <p:cNvSpPr>
            <a:spLocks noGrp="1"/>
          </p:cNvSpPr>
          <p:nvPr>
            <p:ph type="title"/>
          </p:nvPr>
        </p:nvSpPr>
        <p:spPr>
          <a:xfrm>
            <a:off x="133200" y="365125"/>
            <a:ext cx="12243098" cy="864000"/>
          </a:xfrm>
        </p:spPr>
        <p:txBody>
          <a:bodyPr>
            <a:noAutofit/>
          </a:bodyPr>
          <a:lstStyle/>
          <a:p>
            <a:r>
              <a:rPr lang="fr-FR" b="1" i="0" u="none" strike="noStrike">
                <a:solidFill>
                  <a:srgbClr val="000000"/>
                </a:solidFill>
                <a:effectLst/>
                <a:latin typeface="Verdana" panose="020B0604030504040204" pitchFamily="34" charset="0"/>
              </a:rPr>
              <a:t>Reste des propositions 2/2</a:t>
            </a:r>
            <a:endParaRPr lang="fr-FR"/>
          </a:p>
        </p:txBody>
      </p:sp>
      <p:sp>
        <p:nvSpPr>
          <p:cNvPr id="7" name="Espace réservé du contenu 6">
            <a:extLst>
              <a:ext uri="{FF2B5EF4-FFF2-40B4-BE49-F238E27FC236}">
                <a16:creationId xmlns:a16="http://schemas.microsoft.com/office/drawing/2014/main" id="{EF4A4839-EF0B-FD56-694A-9DEFD9B1F5AA}"/>
              </a:ext>
            </a:extLst>
          </p:cNvPr>
          <p:cNvSpPr>
            <a:spLocks noGrp="1"/>
          </p:cNvSpPr>
          <p:nvPr>
            <p:ph idx="1"/>
          </p:nvPr>
        </p:nvSpPr>
        <p:spPr>
          <a:xfrm>
            <a:off x="1062000" y="1475999"/>
            <a:ext cx="4920032" cy="4780875"/>
          </a:xfrm>
        </p:spPr>
        <p:txBody>
          <a:bodyPr>
            <a:normAutofit fontScale="92500" lnSpcReduction="20000"/>
          </a:bodyPr>
          <a:lstStyle/>
          <a:p>
            <a:r>
              <a:rPr lang="fr-FR"/>
              <a:t>Conditionnalité</a:t>
            </a:r>
          </a:p>
          <a:p>
            <a:endParaRPr lang="fr-FR" sz="1900"/>
          </a:p>
          <a:p>
            <a:r>
              <a:rPr lang="fr-FR" sz="1900" b="1"/>
              <a:t>Règlement PAC: </a:t>
            </a:r>
            <a:r>
              <a:rPr lang="fr-FR" sz="1900"/>
              <a:t>suppression des articles 120 &amp; 159 – PSN n’ont plus à évoluer selon la législation environnementale et climatique </a:t>
            </a:r>
          </a:p>
          <a:p>
            <a:r>
              <a:rPr lang="fr-FR" sz="1900" b="1"/>
              <a:t>Cadrage PSN: </a:t>
            </a:r>
          </a:p>
          <a:p>
            <a:pPr lvl="1"/>
            <a:r>
              <a:rPr lang="fr-FR" sz="1900">
                <a:latin typeface="+mj-lt"/>
              </a:rPr>
              <a:t>Apurement annuel supprimé</a:t>
            </a:r>
          </a:p>
          <a:p>
            <a:pPr lvl="1"/>
            <a:r>
              <a:rPr lang="fr-FR" sz="1900">
                <a:effectLst/>
                <a:latin typeface="+mj-lt"/>
              </a:rPr>
              <a:t>Les EM ne sont plus tenus de requérir l’approbation de la Com EU pour modifier les éléments non stratégiques des PSN </a:t>
            </a:r>
          </a:p>
          <a:p>
            <a:pPr lvl="1"/>
            <a:r>
              <a:rPr lang="fr-FR" sz="1900">
                <a:effectLst/>
                <a:latin typeface="+mj-lt"/>
              </a:rPr>
              <a:t>Harmonisation et extension des règles de modification du FEAGA au FEADER </a:t>
            </a:r>
            <a:endParaRPr lang="fr-FR" sz="1900">
              <a:latin typeface="+mj-lt"/>
            </a:endParaRPr>
          </a:p>
        </p:txBody>
      </p:sp>
      <p:sp>
        <p:nvSpPr>
          <p:cNvPr id="2" name="Espace réservé du numéro de diapositive 1">
            <a:extLst>
              <a:ext uri="{FF2B5EF4-FFF2-40B4-BE49-F238E27FC236}">
                <a16:creationId xmlns:a16="http://schemas.microsoft.com/office/drawing/2014/main" id="{4ED471A3-EBA3-1C1E-7CDF-A8A63B3EE4F2}"/>
              </a:ext>
            </a:extLst>
          </p:cNvPr>
          <p:cNvSpPr>
            <a:spLocks noGrp="1"/>
          </p:cNvSpPr>
          <p:nvPr>
            <p:ph type="sldNum" sz="quarter" idx="12"/>
          </p:nvPr>
        </p:nvSpPr>
        <p:spPr/>
        <p:txBody>
          <a:bodyPr/>
          <a:lstStyle/>
          <a:p>
            <a:fld id="{6055246E-81F2-4716-A341-6139E5705588}" type="slidenum">
              <a:rPr lang="fr-FR" smtClean="0"/>
              <a:t>18</a:t>
            </a:fld>
            <a:endParaRPr lang="fr-FR"/>
          </a:p>
        </p:txBody>
      </p:sp>
      <p:sp>
        <p:nvSpPr>
          <p:cNvPr id="5" name="Organigramme : Alternative 4">
            <a:extLst>
              <a:ext uri="{FF2B5EF4-FFF2-40B4-BE49-F238E27FC236}">
                <a16:creationId xmlns:a16="http://schemas.microsoft.com/office/drawing/2014/main" id="{28F09C31-A57D-70C0-6B9E-CEDAE2B6BDB8}"/>
              </a:ext>
            </a:extLst>
          </p:cNvPr>
          <p:cNvSpPr/>
          <p:nvPr/>
        </p:nvSpPr>
        <p:spPr>
          <a:xfrm>
            <a:off x="1079861" y="1471254"/>
            <a:ext cx="3501469" cy="558671"/>
          </a:xfrm>
          <a:prstGeom prst="flowChartAlternateProces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9" name="ZoneTexte 3">
            <a:extLst>
              <a:ext uri="{FF2B5EF4-FFF2-40B4-BE49-F238E27FC236}">
                <a16:creationId xmlns:a16="http://schemas.microsoft.com/office/drawing/2014/main" id="{9CE4BC3F-1FEC-71E5-1969-85927820CB20}"/>
              </a:ext>
            </a:extLst>
          </p:cNvPr>
          <p:cNvSpPr txBox="1"/>
          <p:nvPr/>
        </p:nvSpPr>
        <p:spPr>
          <a:xfrm>
            <a:off x="1162282" y="1550534"/>
            <a:ext cx="3275099" cy="400110"/>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000" b="1">
                <a:solidFill>
                  <a:schemeClr val="bg1"/>
                </a:solidFill>
              </a:rPr>
              <a:t>Cadre réglementaire</a:t>
            </a:r>
            <a:endParaRPr lang="fr-FR" sz="2000">
              <a:solidFill>
                <a:schemeClr val="bg1"/>
              </a:solidFill>
            </a:endParaRPr>
          </a:p>
        </p:txBody>
      </p:sp>
      <p:cxnSp>
        <p:nvCxnSpPr>
          <p:cNvPr id="13" name="Connecteur droit 12">
            <a:extLst>
              <a:ext uri="{FF2B5EF4-FFF2-40B4-BE49-F238E27FC236}">
                <a16:creationId xmlns:a16="http://schemas.microsoft.com/office/drawing/2014/main" id="{27D3DF5B-2B96-C868-6A7D-22A55E353EE6}"/>
              </a:ext>
            </a:extLst>
          </p:cNvPr>
          <p:cNvCxnSpPr>
            <a:cxnSpLocks/>
          </p:cNvCxnSpPr>
          <p:nvPr/>
        </p:nvCxnSpPr>
        <p:spPr>
          <a:xfrm>
            <a:off x="5982037" y="1565923"/>
            <a:ext cx="0" cy="4690952"/>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Espace réservé du contenu 7">
            <a:extLst>
              <a:ext uri="{FF2B5EF4-FFF2-40B4-BE49-F238E27FC236}">
                <a16:creationId xmlns:a16="http://schemas.microsoft.com/office/drawing/2014/main" id="{330221CB-40CE-0376-9F7C-710456F6F339}"/>
              </a:ext>
            </a:extLst>
          </p:cNvPr>
          <p:cNvSpPr>
            <a:spLocks noGrp="1"/>
          </p:cNvSpPr>
          <p:nvPr>
            <p:ph sz="quarter" idx="13"/>
          </p:nvPr>
        </p:nvSpPr>
        <p:spPr>
          <a:xfrm>
            <a:off x="6198138" y="1471254"/>
            <a:ext cx="4914000" cy="4428000"/>
          </a:xfrm>
        </p:spPr>
        <p:txBody>
          <a:bodyPr>
            <a:normAutofit lnSpcReduction="10000"/>
          </a:bodyPr>
          <a:lstStyle/>
          <a:p>
            <a:r>
              <a:rPr lang="fr-FR"/>
              <a:t>Contenu 2</a:t>
            </a:r>
          </a:p>
          <a:p>
            <a:pPr marL="0" indent="0">
              <a:buNone/>
            </a:pPr>
            <a:endParaRPr lang="fr-FR"/>
          </a:p>
          <a:p>
            <a:r>
              <a:rPr lang="fr-FR" sz="1800" b="1"/>
              <a:t>Payments for </a:t>
            </a:r>
            <a:r>
              <a:rPr lang="fr-FR" sz="1800" b="1" err="1"/>
              <a:t>small</a:t>
            </a:r>
            <a:r>
              <a:rPr lang="fr-FR" sz="1800" b="1"/>
              <a:t> </a:t>
            </a:r>
            <a:r>
              <a:rPr lang="fr-FR" sz="1800" b="1" err="1"/>
              <a:t>farmers</a:t>
            </a:r>
            <a:r>
              <a:rPr lang="fr-FR" sz="1800" b="1"/>
              <a:t> </a:t>
            </a:r>
            <a:r>
              <a:rPr lang="fr-FR" sz="1800" b="1">
                <a:solidFill>
                  <a:schemeClr val="tx2"/>
                </a:solidFill>
              </a:rPr>
              <a:t>(non mobilisé en France): </a:t>
            </a:r>
            <a:r>
              <a:rPr lang="fr-FR" sz="1800"/>
              <a:t>augmentation du paiement tarifaire de 1250 à 2500€ + exemption du respect de la conditionnalité</a:t>
            </a:r>
          </a:p>
          <a:p>
            <a:pPr marL="0" indent="0">
              <a:buNone/>
            </a:pPr>
            <a:r>
              <a:rPr lang="fr-FR" sz="1800">
                <a:sym typeface="Wingdings" panose="05000000000000000000" pitchFamily="2" charset="2"/>
              </a:rPr>
              <a:t> </a:t>
            </a:r>
            <a:r>
              <a:rPr lang="fr-FR" sz="1800" i="1">
                <a:sym typeface="Wingdings" panose="05000000000000000000" pitchFamily="2" charset="2"/>
              </a:rPr>
              <a:t>Le PE propose 5000€</a:t>
            </a:r>
            <a:endParaRPr lang="fr-FR" sz="1800" i="1"/>
          </a:p>
          <a:p>
            <a:r>
              <a:rPr lang="fr-FR" sz="1800" b="1"/>
              <a:t>Accompagnement accru: </a:t>
            </a:r>
            <a:r>
              <a:rPr lang="fr-FR" sz="1800"/>
              <a:t>coûts simplifiés et montants tarifaires pouvant aller jusqu’à 50 000€</a:t>
            </a:r>
          </a:p>
          <a:p>
            <a:pPr marL="0" indent="0">
              <a:buNone/>
            </a:pPr>
            <a:r>
              <a:rPr lang="fr-FR" sz="1800" b="1">
                <a:sym typeface="Wingdings" panose="05000000000000000000" pitchFamily="2" charset="2"/>
              </a:rPr>
              <a:t> </a:t>
            </a:r>
            <a:r>
              <a:rPr lang="fr-FR" sz="1800" i="1">
                <a:sym typeface="Wingdings" panose="05000000000000000000" pitchFamily="2" charset="2"/>
              </a:rPr>
              <a:t>Le PE propose 75 000€</a:t>
            </a:r>
            <a:endParaRPr lang="fr-FR" sz="1800" i="1"/>
          </a:p>
        </p:txBody>
      </p:sp>
      <p:sp>
        <p:nvSpPr>
          <p:cNvPr id="15" name="Organigramme : Alternative 14">
            <a:extLst>
              <a:ext uri="{FF2B5EF4-FFF2-40B4-BE49-F238E27FC236}">
                <a16:creationId xmlns:a16="http://schemas.microsoft.com/office/drawing/2014/main" id="{4EE11DBF-0A59-05BD-136A-94781A76698E}"/>
              </a:ext>
            </a:extLst>
          </p:cNvPr>
          <p:cNvSpPr/>
          <p:nvPr/>
        </p:nvSpPr>
        <p:spPr>
          <a:xfrm>
            <a:off x="6288508" y="1471254"/>
            <a:ext cx="3378006" cy="558671"/>
          </a:xfrm>
          <a:prstGeom prst="flowChartAlternateProces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6" name="ZoneTexte 3">
            <a:extLst>
              <a:ext uri="{FF2B5EF4-FFF2-40B4-BE49-F238E27FC236}">
                <a16:creationId xmlns:a16="http://schemas.microsoft.com/office/drawing/2014/main" id="{7A76AE0B-B02A-63A8-6667-0FF29215BDCB}"/>
              </a:ext>
            </a:extLst>
          </p:cNvPr>
          <p:cNvSpPr txBox="1"/>
          <p:nvPr/>
        </p:nvSpPr>
        <p:spPr>
          <a:xfrm>
            <a:off x="5856256" y="1550534"/>
            <a:ext cx="4242509" cy="400110"/>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000" b="1">
                <a:solidFill>
                  <a:schemeClr val="bg1"/>
                </a:solidFill>
              </a:rPr>
              <a:t>Petites exploitations</a:t>
            </a:r>
            <a:endParaRPr lang="fr-FR" sz="2000">
              <a:solidFill>
                <a:schemeClr val="bg1"/>
              </a:solidFill>
            </a:endParaRPr>
          </a:p>
        </p:txBody>
      </p:sp>
      <p:pic>
        <p:nvPicPr>
          <p:cNvPr id="3" name="Graphique 2" descr="Badge coche avec un remplissage uni">
            <a:extLst>
              <a:ext uri="{FF2B5EF4-FFF2-40B4-BE49-F238E27FC236}">
                <a16:creationId xmlns:a16="http://schemas.microsoft.com/office/drawing/2014/main" id="{DC41955F-594C-DD96-C1B1-5987E302087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59584" y="5874209"/>
            <a:ext cx="914400" cy="914400"/>
          </a:xfrm>
          <a:prstGeom prst="rect">
            <a:avLst/>
          </a:prstGeom>
        </p:spPr>
      </p:pic>
      <p:pic>
        <p:nvPicPr>
          <p:cNvPr id="4" name="Graphique 3" descr="Badge croix avec un remplissage uni">
            <a:extLst>
              <a:ext uri="{FF2B5EF4-FFF2-40B4-BE49-F238E27FC236}">
                <a16:creationId xmlns:a16="http://schemas.microsoft.com/office/drawing/2014/main" id="{4AF6DD90-72B5-410A-B451-5358A773CE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47247" y="5799674"/>
            <a:ext cx="914400" cy="914400"/>
          </a:xfrm>
          <a:prstGeom prst="rect">
            <a:avLst/>
          </a:prstGeom>
        </p:spPr>
      </p:pic>
      <p:pic>
        <p:nvPicPr>
          <p:cNvPr id="12" name="Graphique 11" descr="Badge croix avec un remplissage uni">
            <a:extLst>
              <a:ext uri="{FF2B5EF4-FFF2-40B4-BE49-F238E27FC236}">
                <a16:creationId xmlns:a16="http://schemas.microsoft.com/office/drawing/2014/main" id="{6D493CC4-4CF5-B7A3-743D-2273472721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47247" y="3454199"/>
            <a:ext cx="914400" cy="914400"/>
          </a:xfrm>
          <a:prstGeom prst="rect">
            <a:avLst/>
          </a:prstGeom>
        </p:spPr>
      </p:pic>
    </p:spTree>
    <p:extLst>
      <p:ext uri="{BB962C8B-B14F-4D97-AF65-F5344CB8AC3E}">
        <p14:creationId xmlns:p14="http://schemas.microsoft.com/office/powerpoint/2010/main" val="339556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99621-B6EC-291D-1327-A350C86DADE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8BC5E3-06E5-4A0A-E9EF-2651B2EC1C24}"/>
              </a:ext>
            </a:extLst>
          </p:cNvPr>
          <p:cNvSpPr>
            <a:spLocks noGrp="1"/>
          </p:cNvSpPr>
          <p:nvPr>
            <p:ph type="ctrTitle"/>
          </p:nvPr>
        </p:nvSpPr>
        <p:spPr/>
        <p:txBody>
          <a:bodyPr/>
          <a:lstStyle/>
          <a:p>
            <a:r>
              <a:rPr lang="fr-FR" dirty="0"/>
              <a:t>4</a:t>
            </a:r>
            <a:r>
              <a:rPr lang="fr-FR" noProof="0" dirty="0"/>
              <a:t>. Dispositions adoptées et définitives</a:t>
            </a:r>
          </a:p>
        </p:txBody>
      </p:sp>
      <p:sp>
        <p:nvSpPr>
          <p:cNvPr id="5" name="Sous-titre 4">
            <a:extLst>
              <a:ext uri="{FF2B5EF4-FFF2-40B4-BE49-F238E27FC236}">
                <a16:creationId xmlns:a16="http://schemas.microsoft.com/office/drawing/2014/main" id="{688CFBFA-ADC0-BAAB-7C4A-5982F23AFB53}"/>
              </a:ext>
            </a:extLst>
          </p:cNvPr>
          <p:cNvSpPr>
            <a:spLocks noGrp="1"/>
          </p:cNvSpPr>
          <p:nvPr>
            <p:ph type="subTitle" idx="1"/>
          </p:nvPr>
        </p:nvSpPr>
        <p:spPr/>
        <p:txBody>
          <a:bodyPr/>
          <a:lstStyle/>
          <a:p>
            <a:r>
              <a:rPr lang="fr-FR" i="1" dirty="0"/>
              <a:t>Mesures valides et mobilisables par les Etats membres à la promulgation du paquet (1er janvier 2026)</a:t>
            </a:r>
          </a:p>
        </p:txBody>
      </p:sp>
    </p:spTree>
    <p:extLst>
      <p:ext uri="{BB962C8B-B14F-4D97-AF65-F5344CB8AC3E}">
        <p14:creationId xmlns:p14="http://schemas.microsoft.com/office/powerpoint/2010/main" val="3083524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92DD8-7F07-1A48-BFA7-5D8FDBFF07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279A048-69A1-895E-58EC-D59CD8345D0C}"/>
              </a:ext>
            </a:extLst>
          </p:cNvPr>
          <p:cNvSpPr>
            <a:spLocks noGrp="1"/>
          </p:cNvSpPr>
          <p:nvPr>
            <p:ph type="title"/>
          </p:nvPr>
        </p:nvSpPr>
        <p:spPr/>
        <p:txBody>
          <a:bodyPr>
            <a:normAutofit fontScale="90000"/>
          </a:bodyPr>
          <a:lstStyle/>
          <a:p>
            <a:r>
              <a:rPr lang="fr-FR" dirty="0">
                <a:ea typeface="Verdana"/>
              </a:rPr>
              <a:t>1</a:t>
            </a:r>
            <a:r>
              <a:rPr lang="fr-FR" baseline="30000" dirty="0">
                <a:ea typeface="Verdana"/>
              </a:rPr>
              <a:t>er</a:t>
            </a:r>
            <a:r>
              <a:rPr lang="fr-FR" dirty="0">
                <a:ea typeface="Verdana"/>
              </a:rPr>
              <a:t> janvier 2026 : Paquet simplification définitif (1/6)</a:t>
            </a:r>
            <a:br>
              <a:rPr lang="fr-FR" dirty="0">
                <a:ea typeface="Verdana"/>
              </a:rPr>
            </a:br>
            <a:r>
              <a:rPr lang="fr-FR" dirty="0">
                <a:ea typeface="Verdana"/>
              </a:rPr>
              <a:t> </a:t>
            </a:r>
          </a:p>
        </p:txBody>
      </p:sp>
      <p:sp>
        <p:nvSpPr>
          <p:cNvPr id="4" name="Espace réservé du numéro de diapositive 3">
            <a:extLst>
              <a:ext uri="{FF2B5EF4-FFF2-40B4-BE49-F238E27FC236}">
                <a16:creationId xmlns:a16="http://schemas.microsoft.com/office/drawing/2014/main" id="{06EBF33C-8332-E68F-98E6-1209F140EFA0}"/>
              </a:ext>
            </a:extLst>
          </p:cNvPr>
          <p:cNvSpPr>
            <a:spLocks noGrp="1"/>
          </p:cNvSpPr>
          <p:nvPr>
            <p:ph type="sldNum" sz="quarter" idx="12"/>
          </p:nvPr>
        </p:nvSpPr>
        <p:spPr/>
        <p:txBody>
          <a:bodyPr/>
          <a:lstStyle/>
          <a:p>
            <a:fld id="{03B4600C-7654-4216-88CC-C8585DF21D95}" type="slidenum">
              <a:rPr lang="fr-FR" smtClean="0"/>
              <a:pPr/>
              <a:t>20</a:t>
            </a:fld>
            <a:endParaRPr lang="fr-FR"/>
          </a:p>
        </p:txBody>
      </p:sp>
      <p:sp>
        <p:nvSpPr>
          <p:cNvPr id="3" name="Espace réservé du contenu 2">
            <a:extLst>
              <a:ext uri="{FF2B5EF4-FFF2-40B4-BE49-F238E27FC236}">
                <a16:creationId xmlns:a16="http://schemas.microsoft.com/office/drawing/2014/main" id="{8573A6A2-5652-C1D0-9ED6-F993BC6065C5}"/>
              </a:ext>
            </a:extLst>
          </p:cNvPr>
          <p:cNvSpPr>
            <a:spLocks noGrp="1"/>
          </p:cNvSpPr>
          <p:nvPr>
            <p:ph idx="1"/>
          </p:nvPr>
        </p:nvSpPr>
        <p:spPr/>
        <p:txBody>
          <a:bodyPr vert="horz" lIns="91440" tIns="45720" rIns="91440" bIns="45720" rtlCol="0" anchor="t">
            <a:normAutofit/>
          </a:bodyPr>
          <a:lstStyle/>
          <a:p>
            <a:pPr marL="0" indent="0">
              <a:buNone/>
            </a:pPr>
            <a:endParaRPr lang="fr-FR">
              <a:ea typeface="Verdana"/>
            </a:endParaRPr>
          </a:p>
          <a:p>
            <a:pPr>
              <a:lnSpc>
                <a:spcPct val="113999"/>
              </a:lnSpc>
            </a:pPr>
            <a:endParaRPr lang="fr-FR">
              <a:ea typeface="Verdana"/>
            </a:endParaRPr>
          </a:p>
          <a:p>
            <a:pPr>
              <a:lnSpc>
                <a:spcPct val="113999"/>
              </a:lnSpc>
            </a:pPr>
            <a:endParaRPr lang="fr-FR">
              <a:ea typeface="Verdana"/>
            </a:endParaRPr>
          </a:p>
        </p:txBody>
      </p:sp>
      <p:graphicFrame>
        <p:nvGraphicFramePr>
          <p:cNvPr id="5" name="Tableau 4">
            <a:extLst>
              <a:ext uri="{FF2B5EF4-FFF2-40B4-BE49-F238E27FC236}">
                <a16:creationId xmlns:a16="http://schemas.microsoft.com/office/drawing/2014/main" id="{85A4278B-E3BF-DD17-5A7B-F6FFD05C23B6}"/>
              </a:ext>
            </a:extLst>
          </p:cNvPr>
          <p:cNvGraphicFramePr>
            <a:graphicFrameLocks noGrp="1"/>
          </p:cNvGraphicFramePr>
          <p:nvPr>
            <p:extLst>
              <p:ext uri="{D42A27DB-BD31-4B8C-83A1-F6EECF244321}">
                <p14:modId xmlns:p14="http://schemas.microsoft.com/office/powerpoint/2010/main" val="2355924280"/>
              </p:ext>
            </p:extLst>
          </p:nvPr>
        </p:nvGraphicFramePr>
        <p:xfrm>
          <a:off x="476830" y="1738433"/>
          <a:ext cx="10636370" cy="4929266"/>
        </p:xfrm>
        <a:graphic>
          <a:graphicData uri="http://schemas.openxmlformats.org/drawingml/2006/table">
            <a:tbl>
              <a:tblPr firstRow="1" bandRow="1">
                <a:tableStyleId>{7DF18680-E054-41AD-8BC1-D1AEF772440D}</a:tableStyleId>
              </a:tblPr>
              <a:tblGrid>
                <a:gridCol w="1731107">
                  <a:extLst>
                    <a:ext uri="{9D8B030D-6E8A-4147-A177-3AD203B41FA5}">
                      <a16:colId xmlns:a16="http://schemas.microsoft.com/office/drawing/2014/main" val="2244749213"/>
                    </a:ext>
                  </a:extLst>
                </a:gridCol>
                <a:gridCol w="8905263">
                  <a:extLst>
                    <a:ext uri="{9D8B030D-6E8A-4147-A177-3AD203B41FA5}">
                      <a16:colId xmlns:a16="http://schemas.microsoft.com/office/drawing/2014/main" val="1244758834"/>
                    </a:ext>
                  </a:extLst>
                </a:gridCol>
              </a:tblGrid>
              <a:tr h="426972">
                <a:tc gridSpan="2">
                  <a:txBody>
                    <a:bodyPr/>
                    <a:lstStyle/>
                    <a:p>
                      <a:r>
                        <a:rPr lang="fr-FR" dirty="0"/>
                        <a:t>Propositions de la Commission européenne </a:t>
                      </a:r>
                    </a:p>
                  </a:txBody>
                  <a:tcPr/>
                </a:tc>
                <a:tc hMerge="1">
                  <a:txBody>
                    <a:bodyPr/>
                    <a:lstStyle/>
                    <a:p>
                      <a:endParaRPr/>
                    </a:p>
                  </a:txBody>
                  <a:tcPr/>
                </a:tc>
                <a:extLst>
                  <a:ext uri="{0D108BD9-81ED-4DB2-BD59-A6C34878D82A}">
                    <a16:rowId xmlns:a16="http://schemas.microsoft.com/office/drawing/2014/main" val="2700912357"/>
                  </a:ext>
                </a:extLst>
              </a:tr>
              <a:tr h="358339">
                <a:tc>
                  <a:txBody>
                    <a:bodyPr/>
                    <a:lstStyle/>
                    <a:p>
                      <a:r>
                        <a:rPr lang="fr-FR" sz="1400" b="1" kern="1200" dirty="0">
                          <a:solidFill>
                            <a:srgbClr val="000000"/>
                          </a:solidFill>
                          <a:effectLst/>
                        </a:rPr>
                        <a:t>Règlement PAC</a:t>
                      </a:r>
                    </a:p>
                  </a:txBody>
                  <a:tcPr/>
                </a:tc>
                <a:tc>
                  <a:txBody>
                    <a:bodyPr/>
                    <a:lstStyle/>
                    <a:p>
                      <a:r>
                        <a:rPr lang="fr-FR" sz="1400" b="1" kern="1200" dirty="0">
                          <a:solidFill>
                            <a:schemeClr val="dk1"/>
                          </a:solidFill>
                          <a:effectLst/>
                          <a:latin typeface="+mn-lt"/>
                          <a:ea typeface="+mn-ea"/>
                          <a:cs typeface="+mn-cs"/>
                        </a:rPr>
                        <a:t>Suppression des articles 120 et 159 du règlement de la PAC sur les PSN.</a:t>
                      </a:r>
                      <a:endParaRPr lang="fr-FR" sz="1400" kern="1200" dirty="0">
                        <a:solidFill>
                          <a:srgbClr val="000000"/>
                        </a:solidFill>
                        <a:effectLst/>
                      </a:endParaRPr>
                    </a:p>
                  </a:txBody>
                  <a:tcPr/>
                </a:tc>
                <a:extLst>
                  <a:ext uri="{0D108BD9-81ED-4DB2-BD59-A6C34878D82A}">
                    <a16:rowId xmlns:a16="http://schemas.microsoft.com/office/drawing/2014/main" val="1619236043"/>
                  </a:ext>
                </a:extLst>
              </a:tr>
              <a:tr h="7606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kern="1200" dirty="0">
                          <a:solidFill>
                            <a:srgbClr val="000000"/>
                          </a:solidFill>
                          <a:effectLst/>
                        </a:rPr>
                        <a:t>Apurement annuel de performance</a:t>
                      </a:r>
                    </a:p>
                  </a:txBody>
                  <a:tcPr/>
                </a:tc>
                <a:tc>
                  <a:txBody>
                    <a:bodyPr/>
                    <a:lstStyle/>
                    <a:p>
                      <a:r>
                        <a:rPr lang="fr-FR" sz="1400" b="1" kern="1200" dirty="0">
                          <a:solidFill>
                            <a:schemeClr val="dk1"/>
                          </a:solidFill>
                          <a:effectLst/>
                          <a:latin typeface="+mn-lt"/>
                          <a:ea typeface="+mn-ea"/>
                          <a:cs typeface="+mn-cs"/>
                        </a:rPr>
                        <a:t>L’apurement annuel de performance est supprimé. </a:t>
                      </a:r>
                      <a:endParaRPr lang="fr-FR" sz="1400" kern="1200" dirty="0">
                        <a:solidFill>
                          <a:srgbClr val="000000"/>
                        </a:solidFill>
                        <a:effectLst/>
                      </a:endParaRPr>
                    </a:p>
                  </a:txBody>
                  <a:tcPr/>
                </a:tc>
                <a:extLst>
                  <a:ext uri="{0D108BD9-81ED-4DB2-BD59-A6C34878D82A}">
                    <a16:rowId xmlns:a16="http://schemas.microsoft.com/office/drawing/2014/main" val="1142950114"/>
                  </a:ext>
                </a:extLst>
              </a:tr>
              <a:tr h="731091">
                <a:tc>
                  <a:txBody>
                    <a:bodyPr/>
                    <a:lstStyle/>
                    <a:p>
                      <a:pPr lvl="0"/>
                      <a:r>
                        <a:rPr lang="fr-FR" sz="1400" b="1" kern="1200" dirty="0">
                          <a:solidFill>
                            <a:srgbClr val="000000"/>
                          </a:solidFill>
                          <a:effectLst/>
                        </a:rPr>
                        <a:t>Approbation par la Commission</a:t>
                      </a:r>
                    </a:p>
                  </a:txBody>
                  <a:tcPr/>
                </a:tc>
                <a:tc>
                  <a:txBody>
                    <a:bodyPr/>
                    <a:lstStyle/>
                    <a:p>
                      <a:pPr rtl="0" fontAlgn="base"/>
                      <a:r>
                        <a:rPr lang="fr-FR" sz="1400" b="1" i="0" kern="1200" dirty="0">
                          <a:solidFill>
                            <a:schemeClr val="dk1"/>
                          </a:solidFill>
                          <a:effectLst/>
                          <a:latin typeface="+mn-lt"/>
                          <a:ea typeface="+mn-ea"/>
                          <a:cs typeface="+mn-cs"/>
                        </a:rPr>
                        <a:t>Les Etats membres ne sont plus tenus de requérir l’approbation de la Commission pour modifier les éléments non stratégiques des PSN :</a:t>
                      </a:r>
                      <a:r>
                        <a:rPr lang="fr-FR" sz="1400" b="0" i="0" kern="1200" dirty="0">
                          <a:solidFill>
                            <a:schemeClr val="dk1"/>
                          </a:solidFill>
                          <a:effectLst/>
                          <a:latin typeface="+mn-lt"/>
                          <a:ea typeface="+mn-ea"/>
                          <a:cs typeface="+mn-cs"/>
                        </a:rPr>
                        <a:t> c’est-à-dire les éléments qui n’ont pas d’incidence significative sur la stratégie et la logique d'intervention de ces plans et sur les modalités de financement. Les éléments stratégiques restent l’introduction de nouvelles interventions ou la suppression de mesures existantes et les transferts d’allocations financières entre FEAGA et FEADER. </a:t>
                      </a:r>
                    </a:p>
                    <a:p>
                      <a:pPr rtl="0" fontAlgn="base"/>
                      <a:endParaRPr lang="fr-FR" sz="1400" b="0" i="0" kern="1200" dirty="0">
                        <a:solidFill>
                          <a:schemeClr val="dk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400" b="1" i="0" kern="1200" dirty="0">
                          <a:solidFill>
                            <a:schemeClr val="dk1"/>
                          </a:solidFill>
                          <a:effectLst/>
                          <a:latin typeface="+mn-lt"/>
                          <a:ea typeface="+mn-ea"/>
                          <a:cs typeface="+mn-cs"/>
                        </a:rPr>
                        <a:t>Autres cas :</a:t>
                      </a:r>
                      <a:r>
                        <a:rPr lang="fr-FR" sz="1400" b="0" i="0" kern="1200" dirty="0">
                          <a:solidFill>
                            <a:schemeClr val="dk1"/>
                          </a:solidFill>
                          <a:effectLst/>
                          <a:latin typeface="+mn-lt"/>
                          <a:ea typeface="+mn-ea"/>
                          <a:cs typeface="+mn-cs"/>
                        </a:rPr>
                        <a:t> La Commission formule des observations dans les 30 jours ouvrables à compter de la soumission de la demande de modification et doit communiquer une approbation pour modification des éléments stratégiques après 3 mois.</a:t>
                      </a:r>
                      <a:r>
                        <a:rPr lang="fr-FR" sz="1400" b="0" i="1" kern="1200" dirty="0">
                          <a:solidFill>
                            <a:schemeClr val="dk1"/>
                          </a:solidFill>
                          <a:effectLst/>
                          <a:latin typeface="+mn-lt"/>
                          <a:ea typeface="+mn-ea"/>
                          <a:cs typeface="+mn-cs"/>
                        </a:rPr>
                        <a:t> </a:t>
                      </a:r>
                      <a:r>
                        <a:rPr lang="fr-FR" sz="1400" b="0" i="0" kern="1200" dirty="0">
                          <a:solidFill>
                            <a:schemeClr val="dk1"/>
                          </a:solidFill>
                          <a:effectLst/>
                          <a:latin typeface="+mn-lt"/>
                          <a:ea typeface="+mn-ea"/>
                          <a:cs typeface="+mn-cs"/>
                        </a:rPr>
                        <a:t>La commission doit émettre une objection dans le délai de 30 jours après notification </a:t>
                      </a:r>
                      <a:r>
                        <a:rPr lang="fr-FR" sz="1400" b="0" i="1" kern="1200" dirty="0">
                          <a:solidFill>
                            <a:schemeClr val="dk1"/>
                          </a:solidFill>
                          <a:effectLst/>
                          <a:latin typeface="+mn-lt"/>
                          <a:ea typeface="+mn-ea"/>
                          <a:cs typeface="+mn-cs"/>
                        </a:rPr>
                        <a:t>(sans limite de temps précédemment).</a:t>
                      </a:r>
                      <a:r>
                        <a:rPr lang="fr-FR" sz="1400" b="0" i="0" kern="1200" dirty="0">
                          <a:solidFill>
                            <a:schemeClr val="dk1"/>
                          </a:solidFill>
                          <a:effectLst/>
                          <a:latin typeface="+mn-lt"/>
                          <a:ea typeface="+mn-ea"/>
                          <a:cs typeface="+mn-cs"/>
                        </a:rPr>
                        <a:t> </a:t>
                      </a:r>
                    </a:p>
                  </a:txBody>
                  <a:tcPr/>
                </a:tc>
                <a:extLst>
                  <a:ext uri="{0D108BD9-81ED-4DB2-BD59-A6C34878D82A}">
                    <a16:rowId xmlns:a16="http://schemas.microsoft.com/office/drawing/2014/main" val="3732235185"/>
                  </a:ext>
                </a:extLst>
              </a:tr>
              <a:tr h="944326">
                <a:tc>
                  <a:txBody>
                    <a:bodyPr/>
                    <a:lstStyle/>
                    <a:p>
                      <a:pPr lvl="0"/>
                      <a:r>
                        <a:rPr lang="fr-FR" sz="1400" b="1" kern="1200" dirty="0">
                          <a:solidFill>
                            <a:schemeClr val="dk1"/>
                          </a:solidFill>
                          <a:effectLst/>
                          <a:latin typeface="+mn-lt"/>
                          <a:ea typeface="+mn-ea"/>
                          <a:cs typeface="+mn-cs"/>
                        </a:rPr>
                        <a:t>Harmonisation des règles entre FEAGA et FEADER</a:t>
                      </a:r>
                      <a:endParaRPr lang="fr-FR" sz="1400" b="1" kern="1200" dirty="0">
                        <a:solidFill>
                          <a:srgbClr val="000000"/>
                        </a:solidFill>
                        <a:effectLst/>
                      </a:endParaRPr>
                    </a:p>
                  </a:txBody>
                  <a:tcPr/>
                </a:tc>
                <a:tc>
                  <a:txBody>
                    <a:bodyPr/>
                    <a:lstStyle/>
                    <a:p>
                      <a:pPr rtl="0" fontAlgn="base"/>
                      <a:r>
                        <a:rPr lang="fr-FR" sz="1400" b="0" i="0" kern="1200" dirty="0">
                          <a:solidFill>
                            <a:schemeClr val="dk1"/>
                          </a:solidFill>
                          <a:effectLst/>
                          <a:latin typeface="+mn-lt"/>
                          <a:ea typeface="+mn-ea"/>
                          <a:cs typeface="+mn-cs"/>
                        </a:rPr>
                        <a:t>Les amendements pourront être immédiatement appliqués dans l’attente de l’approbation des modifications par la Commission européenne. Si l’approbation n’a pas lieu, l’Etat membre prend le risque d’être pénalisé.  </a:t>
                      </a:r>
                    </a:p>
                  </a:txBody>
                  <a:tcPr/>
                </a:tc>
                <a:extLst>
                  <a:ext uri="{0D108BD9-81ED-4DB2-BD59-A6C34878D82A}">
                    <a16:rowId xmlns:a16="http://schemas.microsoft.com/office/drawing/2014/main" val="3472089169"/>
                  </a:ext>
                </a:extLst>
              </a:tr>
            </a:tbl>
          </a:graphicData>
        </a:graphic>
      </p:graphicFrame>
      <p:sp>
        <p:nvSpPr>
          <p:cNvPr id="6" name="ZoneTexte 5">
            <a:extLst>
              <a:ext uri="{FF2B5EF4-FFF2-40B4-BE49-F238E27FC236}">
                <a16:creationId xmlns:a16="http://schemas.microsoft.com/office/drawing/2014/main" id="{3EF93332-8BCC-6D40-D4D7-61D5FB3A912C}"/>
              </a:ext>
            </a:extLst>
          </p:cNvPr>
          <p:cNvSpPr txBox="1"/>
          <p:nvPr/>
        </p:nvSpPr>
        <p:spPr>
          <a:xfrm>
            <a:off x="393291" y="1290442"/>
            <a:ext cx="3801810" cy="369332"/>
          </a:xfrm>
          <a:prstGeom prst="rect">
            <a:avLst/>
          </a:prstGeom>
          <a:noFill/>
        </p:spPr>
        <p:txBody>
          <a:bodyPr wrap="none" rtlCol="0">
            <a:spAutoFit/>
          </a:bodyPr>
          <a:lstStyle/>
          <a:p>
            <a:r>
              <a:rPr lang="fr-FR" dirty="0"/>
              <a:t>Règlements &amp; cadrage du PSN </a:t>
            </a:r>
          </a:p>
        </p:txBody>
      </p:sp>
    </p:spTree>
    <p:extLst>
      <p:ext uri="{BB962C8B-B14F-4D97-AF65-F5344CB8AC3E}">
        <p14:creationId xmlns:p14="http://schemas.microsoft.com/office/powerpoint/2010/main" val="94330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A7393-05A8-B8B7-C879-2C30B6CD4C5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75DA04C-C2FF-205F-3037-77BCF65D7492}"/>
              </a:ext>
            </a:extLst>
          </p:cNvPr>
          <p:cNvSpPr>
            <a:spLocks noGrp="1"/>
          </p:cNvSpPr>
          <p:nvPr>
            <p:ph type="title"/>
          </p:nvPr>
        </p:nvSpPr>
        <p:spPr/>
        <p:txBody>
          <a:bodyPr>
            <a:normAutofit fontScale="90000"/>
          </a:bodyPr>
          <a:lstStyle/>
          <a:p>
            <a:r>
              <a:rPr lang="fr-FR" dirty="0">
                <a:ea typeface="Verdana"/>
              </a:rPr>
              <a:t>1</a:t>
            </a:r>
            <a:r>
              <a:rPr lang="fr-FR" baseline="30000" dirty="0">
                <a:ea typeface="Verdana"/>
              </a:rPr>
              <a:t>er</a:t>
            </a:r>
            <a:r>
              <a:rPr lang="fr-FR" dirty="0">
                <a:ea typeface="Verdana"/>
              </a:rPr>
              <a:t> janvier 2026 : Paquet simplification définitif (2/6)</a:t>
            </a:r>
            <a:br>
              <a:rPr lang="fr-FR" dirty="0">
                <a:ea typeface="Verdana"/>
              </a:rPr>
            </a:br>
            <a:endParaRPr lang="fr-FR" dirty="0">
              <a:ea typeface="Verdana"/>
            </a:endParaRPr>
          </a:p>
        </p:txBody>
      </p:sp>
      <p:sp>
        <p:nvSpPr>
          <p:cNvPr id="4" name="Espace réservé du numéro de diapositive 3">
            <a:extLst>
              <a:ext uri="{FF2B5EF4-FFF2-40B4-BE49-F238E27FC236}">
                <a16:creationId xmlns:a16="http://schemas.microsoft.com/office/drawing/2014/main" id="{CDB78E3D-2857-D3EA-1776-BD25ED57A0C2}"/>
              </a:ext>
            </a:extLst>
          </p:cNvPr>
          <p:cNvSpPr>
            <a:spLocks noGrp="1"/>
          </p:cNvSpPr>
          <p:nvPr>
            <p:ph type="sldNum" sz="quarter" idx="12"/>
          </p:nvPr>
        </p:nvSpPr>
        <p:spPr/>
        <p:txBody>
          <a:bodyPr/>
          <a:lstStyle/>
          <a:p>
            <a:fld id="{03B4600C-7654-4216-88CC-C8585DF21D95}" type="slidenum">
              <a:rPr lang="fr-FR" smtClean="0"/>
              <a:pPr/>
              <a:t>21</a:t>
            </a:fld>
            <a:endParaRPr lang="fr-FR"/>
          </a:p>
        </p:txBody>
      </p:sp>
      <p:sp>
        <p:nvSpPr>
          <p:cNvPr id="3" name="Espace réservé du contenu 2">
            <a:extLst>
              <a:ext uri="{FF2B5EF4-FFF2-40B4-BE49-F238E27FC236}">
                <a16:creationId xmlns:a16="http://schemas.microsoft.com/office/drawing/2014/main" id="{37F50318-20D3-FB1D-A944-F82109B74E79}"/>
              </a:ext>
            </a:extLst>
          </p:cNvPr>
          <p:cNvSpPr>
            <a:spLocks noGrp="1"/>
          </p:cNvSpPr>
          <p:nvPr>
            <p:ph idx="1"/>
          </p:nvPr>
        </p:nvSpPr>
        <p:spPr/>
        <p:txBody>
          <a:bodyPr vert="horz" lIns="91440" tIns="45720" rIns="91440" bIns="45720" rtlCol="0" anchor="t">
            <a:normAutofit/>
          </a:bodyPr>
          <a:lstStyle/>
          <a:p>
            <a:pPr marL="0" indent="0">
              <a:buNone/>
            </a:pPr>
            <a:endParaRPr lang="fr-FR">
              <a:ea typeface="Verdana"/>
            </a:endParaRPr>
          </a:p>
          <a:p>
            <a:pPr>
              <a:lnSpc>
                <a:spcPct val="113999"/>
              </a:lnSpc>
            </a:pPr>
            <a:endParaRPr lang="fr-FR">
              <a:ea typeface="Verdana"/>
            </a:endParaRPr>
          </a:p>
          <a:p>
            <a:pPr>
              <a:lnSpc>
                <a:spcPct val="113999"/>
              </a:lnSpc>
            </a:pPr>
            <a:endParaRPr lang="fr-FR">
              <a:ea typeface="Verdana"/>
            </a:endParaRPr>
          </a:p>
        </p:txBody>
      </p:sp>
      <p:graphicFrame>
        <p:nvGraphicFramePr>
          <p:cNvPr id="5" name="Tableau 4">
            <a:extLst>
              <a:ext uri="{FF2B5EF4-FFF2-40B4-BE49-F238E27FC236}">
                <a16:creationId xmlns:a16="http://schemas.microsoft.com/office/drawing/2014/main" id="{7DD78258-DE36-DFBB-8751-4113F6E3BA5F}"/>
              </a:ext>
            </a:extLst>
          </p:cNvPr>
          <p:cNvGraphicFramePr>
            <a:graphicFrameLocks noGrp="1"/>
          </p:cNvGraphicFramePr>
          <p:nvPr>
            <p:extLst>
              <p:ext uri="{D42A27DB-BD31-4B8C-83A1-F6EECF244321}">
                <p14:modId xmlns:p14="http://schemas.microsoft.com/office/powerpoint/2010/main" val="2125107612"/>
              </p:ext>
            </p:extLst>
          </p:nvPr>
        </p:nvGraphicFramePr>
        <p:xfrm>
          <a:off x="319318" y="1592131"/>
          <a:ext cx="10793881" cy="4461849"/>
        </p:xfrm>
        <a:graphic>
          <a:graphicData uri="http://schemas.openxmlformats.org/drawingml/2006/table">
            <a:tbl>
              <a:tblPr firstRow="1" bandRow="1">
                <a:tableStyleId>{7DF18680-E054-41AD-8BC1-D1AEF772440D}</a:tableStyleId>
              </a:tblPr>
              <a:tblGrid>
                <a:gridCol w="1719537">
                  <a:extLst>
                    <a:ext uri="{9D8B030D-6E8A-4147-A177-3AD203B41FA5}">
                      <a16:colId xmlns:a16="http://schemas.microsoft.com/office/drawing/2014/main" val="2244749213"/>
                    </a:ext>
                  </a:extLst>
                </a:gridCol>
                <a:gridCol w="9074344">
                  <a:extLst>
                    <a:ext uri="{9D8B030D-6E8A-4147-A177-3AD203B41FA5}">
                      <a16:colId xmlns:a16="http://schemas.microsoft.com/office/drawing/2014/main" val="1244758834"/>
                    </a:ext>
                  </a:extLst>
                </a:gridCol>
              </a:tblGrid>
              <a:tr h="351473">
                <a:tc gridSpan="2">
                  <a:txBody>
                    <a:bodyPr/>
                    <a:lstStyle/>
                    <a:p>
                      <a:r>
                        <a:rPr lang="fr-FR" dirty="0"/>
                        <a:t>Propositions de la Commission européenne </a:t>
                      </a:r>
                    </a:p>
                  </a:txBody>
                  <a:tcPr/>
                </a:tc>
                <a:tc hMerge="1">
                  <a:txBody>
                    <a:bodyPr/>
                    <a:lstStyle/>
                    <a:p>
                      <a:endParaRPr/>
                    </a:p>
                  </a:txBody>
                  <a:tcPr/>
                </a:tc>
                <a:extLst>
                  <a:ext uri="{0D108BD9-81ED-4DB2-BD59-A6C34878D82A}">
                    <a16:rowId xmlns:a16="http://schemas.microsoft.com/office/drawing/2014/main" val="2700912357"/>
                  </a:ext>
                </a:extLst>
              </a:tr>
              <a:tr h="956649">
                <a:tc>
                  <a:txBody>
                    <a:bodyPr/>
                    <a:lstStyle/>
                    <a:p>
                      <a:r>
                        <a:rPr lang="fr-FR" sz="1400" b="1" kern="1200" dirty="0">
                          <a:solidFill>
                            <a:srgbClr val="000000"/>
                          </a:solidFill>
                          <a:effectLst/>
                        </a:rPr>
                        <a:t>Typologie des prairies</a:t>
                      </a:r>
                    </a:p>
                  </a:txBody>
                  <a:tcPr/>
                </a:tc>
                <a:tc>
                  <a:txBody>
                    <a:bodyPr/>
                    <a:lstStyle/>
                    <a:p>
                      <a:r>
                        <a:rPr lang="fr-FR" sz="1400" kern="1200" dirty="0">
                          <a:solidFill>
                            <a:srgbClr val="000000"/>
                          </a:solidFill>
                          <a:effectLst/>
                        </a:rPr>
                        <a:t>Prolongation de 5 à 7 ans pour la considération d'une prairie temporaire en prairie permanente ET/OU c</a:t>
                      </a:r>
                      <a:r>
                        <a:rPr lang="fr-FR" sz="1400" dirty="0"/>
                        <a:t>onservation de la spécificité « arables » pour les terres ainsi classées au 1ᵉʳ janvier 2026 </a:t>
                      </a:r>
                      <a:r>
                        <a:rPr lang="fr-FR" sz="1400" b="0" dirty="0"/>
                        <a:t>même si la période visée s’est achevée et que ces terres n’ont pas été labourées, ou travaillées, ou réensemencées avec différents types d’herbe ou d’autres plantes fourragères </a:t>
                      </a:r>
                      <a:endParaRPr lang="fr-FR" sz="1400" b="0" kern="1200" dirty="0">
                        <a:solidFill>
                          <a:srgbClr val="000000"/>
                        </a:solidFill>
                        <a:effectLst/>
                      </a:endParaRPr>
                    </a:p>
                  </a:txBody>
                  <a:tcPr/>
                </a:tc>
                <a:extLst>
                  <a:ext uri="{0D108BD9-81ED-4DB2-BD59-A6C34878D82A}">
                    <a16:rowId xmlns:a16="http://schemas.microsoft.com/office/drawing/2014/main" val="1619236043"/>
                  </a:ext>
                </a:extLst>
              </a:tr>
              <a:tr h="7029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kern="1200" dirty="0">
                          <a:solidFill>
                            <a:srgbClr val="000000"/>
                          </a:solidFill>
                          <a:effectLst/>
                        </a:rPr>
                        <a:t>BCAE 1 : prairies permanentes</a:t>
                      </a:r>
                    </a:p>
                  </a:txBody>
                  <a:tcPr/>
                </a:tc>
                <a:tc>
                  <a:txBody>
                    <a:bodyPr/>
                    <a:lstStyle/>
                    <a:p>
                      <a:r>
                        <a:rPr lang="fr-FR" sz="1400" kern="1200" dirty="0">
                          <a:solidFill>
                            <a:srgbClr val="000000"/>
                          </a:solidFill>
                          <a:effectLst/>
                        </a:rPr>
                        <a:t>Assouplissement du taux de retournement (seuil du régime obligatoire de réimplantation) des prairies permanentes de 5 à 10% par rapport à l’année de référence (2018 ou autre si recalcul). </a:t>
                      </a:r>
                    </a:p>
                  </a:txBody>
                  <a:tcPr/>
                </a:tc>
                <a:extLst>
                  <a:ext uri="{0D108BD9-81ED-4DB2-BD59-A6C34878D82A}">
                    <a16:rowId xmlns:a16="http://schemas.microsoft.com/office/drawing/2014/main" val="1142950114"/>
                  </a:ext>
                </a:extLst>
              </a:tr>
              <a:tr h="907972">
                <a:tc>
                  <a:txBody>
                    <a:bodyPr/>
                    <a:lstStyle/>
                    <a:p>
                      <a:pPr lvl="0"/>
                      <a:r>
                        <a:rPr lang="fr-FR" sz="1400" b="1" kern="1200" dirty="0">
                          <a:solidFill>
                            <a:srgbClr val="000000"/>
                          </a:solidFill>
                          <a:effectLst/>
                        </a:rPr>
                        <a:t>AB et conditionnalité</a:t>
                      </a:r>
                    </a:p>
                  </a:txBody>
                  <a:tcPr/>
                </a:tc>
                <a:tc>
                  <a:txBody>
                    <a:bodyPr/>
                    <a:lstStyle/>
                    <a:p>
                      <a:pPr lvl="0"/>
                      <a:r>
                        <a:rPr lang="fr-FR" sz="1400" b="0" kern="1200" dirty="0">
                          <a:solidFill>
                            <a:schemeClr val="dk1"/>
                          </a:solidFill>
                          <a:effectLst/>
                          <a:latin typeface="+mn-lt"/>
                          <a:ea typeface="+mn-ea"/>
                          <a:cs typeface="+mn-cs"/>
                        </a:rPr>
                        <a:t>Si la production est certifiée 100% (ou en cours de conversion) en AB, les exploitations seront exemptées des exigences environnementales issues de la BCAE 1,3,4,5 et 6. </a:t>
                      </a:r>
                      <a:r>
                        <a:rPr lang="fr-FR" sz="1400" b="0" i="0" kern="1200" dirty="0">
                          <a:solidFill>
                            <a:schemeClr val="dk1"/>
                          </a:solidFill>
                          <a:effectLst/>
                          <a:latin typeface="+mn-lt"/>
                          <a:ea typeface="+mn-ea"/>
                          <a:cs typeface="+mn-cs"/>
                        </a:rPr>
                        <a:t>Si le suivi administratif le permet, l’exemption pourra s’appliquer aux seules unités de production certifiées bio ou en conversion</a:t>
                      </a:r>
                      <a:endParaRPr lang="fr-FR" sz="1400" b="0" kern="1200" dirty="0">
                        <a:solidFill>
                          <a:srgbClr val="000000"/>
                        </a:solidFill>
                        <a:effectLst/>
                      </a:endParaRPr>
                    </a:p>
                  </a:txBody>
                  <a:tcPr/>
                </a:tc>
                <a:extLst>
                  <a:ext uri="{0D108BD9-81ED-4DB2-BD59-A6C34878D82A}">
                    <a16:rowId xmlns:a16="http://schemas.microsoft.com/office/drawing/2014/main" val="3732235185"/>
                  </a:ext>
                </a:extLst>
              </a:tr>
              <a:tr h="702946">
                <a:tc>
                  <a:txBody>
                    <a:bodyPr/>
                    <a:lstStyle/>
                    <a:p>
                      <a:pPr lvl="0"/>
                      <a:r>
                        <a:rPr lang="fr-FR" sz="1400" b="1" kern="1200" dirty="0">
                          <a:solidFill>
                            <a:srgbClr val="000000"/>
                          </a:solidFill>
                          <a:effectLst/>
                        </a:rPr>
                        <a:t>BCAE 2 &amp; BCAE9</a:t>
                      </a:r>
                    </a:p>
                  </a:txBody>
                  <a:tcPr/>
                </a:tc>
                <a:tc>
                  <a:txBody>
                    <a:bodyPr/>
                    <a:lstStyle/>
                    <a:p>
                      <a:pPr lvl="0"/>
                      <a:r>
                        <a:rPr lang="fr-FR" sz="1400" kern="1200" dirty="0">
                          <a:solidFill>
                            <a:srgbClr val="000000"/>
                          </a:solidFill>
                          <a:effectLst/>
                        </a:rPr>
                        <a:t>Les EM pourront inclure (aucune obligation) les désavantages qu’entraîne le respect des obligations de protection des tourbières et ZH / sauvegarde des prairies sensibles au calcul des éco-régimes ou d’autres types de paiement (MAEC). </a:t>
                      </a:r>
                    </a:p>
                  </a:txBody>
                  <a:tcPr/>
                </a:tc>
                <a:extLst>
                  <a:ext uri="{0D108BD9-81ED-4DB2-BD59-A6C34878D82A}">
                    <a16:rowId xmlns:a16="http://schemas.microsoft.com/office/drawing/2014/main" val="3472089169"/>
                  </a:ext>
                </a:extLst>
              </a:tr>
              <a:tr h="712213">
                <a:tc>
                  <a:txBody>
                    <a:bodyPr/>
                    <a:lstStyle/>
                    <a:p>
                      <a:r>
                        <a:rPr lang="fr-FR" sz="1400" b="1" kern="1200" dirty="0">
                          <a:solidFill>
                            <a:srgbClr val="000000"/>
                          </a:solidFill>
                          <a:effectLst/>
                        </a:rPr>
                        <a:t>BCAE 4 : Bandes tampons</a:t>
                      </a:r>
                      <a:endParaRPr lang="fr-FR" sz="1400" b="1" dirty="0">
                        <a:solidFill>
                          <a:srgbClr val="00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i="0" kern="1200" dirty="0">
                          <a:solidFill>
                            <a:schemeClr val="dk1"/>
                          </a:solidFill>
                          <a:effectLst/>
                          <a:latin typeface="+mn-lt"/>
                          <a:ea typeface="+mn-ea"/>
                          <a:cs typeface="+mn-cs"/>
                        </a:rPr>
                        <a:t>Les Etats pourront appliquer cette mesure selon leur propre définition des cours d’eau (possible restriction du champ d’application de la norme).</a:t>
                      </a:r>
                    </a:p>
                    <a:p>
                      <a:pPr lvl="0"/>
                      <a:endParaRPr lang="fr-FR" sz="1400" kern="1200" dirty="0">
                        <a:solidFill>
                          <a:schemeClr val="dk1"/>
                        </a:solidFill>
                        <a:effectLst/>
                        <a:latin typeface="+mn-lt"/>
                        <a:ea typeface="+mn-ea"/>
                        <a:cs typeface="+mn-cs"/>
                      </a:endParaRPr>
                    </a:p>
                  </a:txBody>
                  <a:tcPr/>
                </a:tc>
                <a:extLst>
                  <a:ext uri="{0D108BD9-81ED-4DB2-BD59-A6C34878D82A}">
                    <a16:rowId xmlns:a16="http://schemas.microsoft.com/office/drawing/2014/main" val="1918846864"/>
                  </a:ext>
                </a:extLst>
              </a:tr>
            </a:tbl>
          </a:graphicData>
        </a:graphic>
      </p:graphicFrame>
      <p:sp>
        <p:nvSpPr>
          <p:cNvPr id="6" name="ZoneTexte 5">
            <a:extLst>
              <a:ext uri="{FF2B5EF4-FFF2-40B4-BE49-F238E27FC236}">
                <a16:creationId xmlns:a16="http://schemas.microsoft.com/office/drawing/2014/main" id="{15DA9BFA-82B6-ACCA-8D81-0257F8D36F8B}"/>
              </a:ext>
            </a:extLst>
          </p:cNvPr>
          <p:cNvSpPr txBox="1"/>
          <p:nvPr/>
        </p:nvSpPr>
        <p:spPr>
          <a:xfrm>
            <a:off x="393291" y="1226434"/>
            <a:ext cx="2693366" cy="369332"/>
          </a:xfrm>
          <a:prstGeom prst="rect">
            <a:avLst/>
          </a:prstGeom>
          <a:noFill/>
        </p:spPr>
        <p:txBody>
          <a:bodyPr wrap="none" rtlCol="0">
            <a:spAutoFit/>
          </a:bodyPr>
          <a:lstStyle/>
          <a:p>
            <a:r>
              <a:rPr lang="fr-FR" dirty="0"/>
              <a:t>Conditionnalité (1/2) </a:t>
            </a:r>
          </a:p>
        </p:txBody>
      </p:sp>
    </p:spTree>
    <p:extLst>
      <p:ext uri="{BB962C8B-B14F-4D97-AF65-F5344CB8AC3E}">
        <p14:creationId xmlns:p14="http://schemas.microsoft.com/office/powerpoint/2010/main" val="2473974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C447E-5E68-F065-6E2B-51DB4AEF43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730906-17AB-67BE-8C0B-44FF6268E012}"/>
              </a:ext>
            </a:extLst>
          </p:cNvPr>
          <p:cNvSpPr>
            <a:spLocks noGrp="1"/>
          </p:cNvSpPr>
          <p:nvPr>
            <p:ph type="title"/>
          </p:nvPr>
        </p:nvSpPr>
        <p:spPr/>
        <p:txBody>
          <a:bodyPr>
            <a:normAutofit fontScale="90000"/>
          </a:bodyPr>
          <a:lstStyle/>
          <a:p>
            <a:r>
              <a:rPr lang="fr-FR" dirty="0">
                <a:ea typeface="Verdana"/>
              </a:rPr>
              <a:t>1</a:t>
            </a:r>
            <a:r>
              <a:rPr lang="fr-FR" baseline="30000" dirty="0">
                <a:ea typeface="Verdana"/>
              </a:rPr>
              <a:t>er</a:t>
            </a:r>
            <a:r>
              <a:rPr lang="fr-FR" dirty="0">
                <a:ea typeface="Verdana"/>
              </a:rPr>
              <a:t> janvier 2026 : Paquet simplification définitif (3/6)</a:t>
            </a:r>
            <a:br>
              <a:rPr lang="fr-FR" dirty="0">
                <a:ea typeface="Verdana"/>
              </a:rPr>
            </a:br>
            <a:endParaRPr lang="fr-FR" dirty="0">
              <a:ea typeface="Verdana"/>
            </a:endParaRPr>
          </a:p>
        </p:txBody>
      </p:sp>
      <p:sp>
        <p:nvSpPr>
          <p:cNvPr id="4" name="Espace réservé du numéro de diapositive 3">
            <a:extLst>
              <a:ext uri="{FF2B5EF4-FFF2-40B4-BE49-F238E27FC236}">
                <a16:creationId xmlns:a16="http://schemas.microsoft.com/office/drawing/2014/main" id="{7F58D5FA-58E9-05EC-1180-1D188DE2FCE7}"/>
              </a:ext>
            </a:extLst>
          </p:cNvPr>
          <p:cNvSpPr>
            <a:spLocks noGrp="1"/>
          </p:cNvSpPr>
          <p:nvPr>
            <p:ph type="sldNum" sz="quarter" idx="12"/>
          </p:nvPr>
        </p:nvSpPr>
        <p:spPr/>
        <p:txBody>
          <a:bodyPr/>
          <a:lstStyle/>
          <a:p>
            <a:fld id="{03B4600C-7654-4216-88CC-C8585DF21D95}" type="slidenum">
              <a:rPr lang="fr-FR" smtClean="0"/>
              <a:pPr/>
              <a:t>22</a:t>
            </a:fld>
            <a:endParaRPr lang="fr-FR"/>
          </a:p>
        </p:txBody>
      </p:sp>
      <p:sp>
        <p:nvSpPr>
          <p:cNvPr id="3" name="Espace réservé du contenu 2">
            <a:extLst>
              <a:ext uri="{FF2B5EF4-FFF2-40B4-BE49-F238E27FC236}">
                <a16:creationId xmlns:a16="http://schemas.microsoft.com/office/drawing/2014/main" id="{18E3C44D-BB5F-9FC0-7DD3-89687DEF342F}"/>
              </a:ext>
            </a:extLst>
          </p:cNvPr>
          <p:cNvSpPr>
            <a:spLocks noGrp="1"/>
          </p:cNvSpPr>
          <p:nvPr>
            <p:ph idx="1"/>
          </p:nvPr>
        </p:nvSpPr>
        <p:spPr/>
        <p:txBody>
          <a:bodyPr vert="horz" lIns="91440" tIns="45720" rIns="91440" bIns="45720" rtlCol="0" anchor="t">
            <a:normAutofit/>
          </a:bodyPr>
          <a:lstStyle/>
          <a:p>
            <a:pPr marL="0" indent="0">
              <a:buNone/>
            </a:pPr>
            <a:endParaRPr lang="fr-FR">
              <a:ea typeface="Verdana"/>
            </a:endParaRPr>
          </a:p>
          <a:p>
            <a:pPr>
              <a:lnSpc>
                <a:spcPct val="113999"/>
              </a:lnSpc>
            </a:pPr>
            <a:endParaRPr lang="fr-FR">
              <a:ea typeface="Verdana"/>
            </a:endParaRPr>
          </a:p>
          <a:p>
            <a:pPr>
              <a:lnSpc>
                <a:spcPct val="113999"/>
              </a:lnSpc>
            </a:pPr>
            <a:endParaRPr lang="fr-FR">
              <a:ea typeface="Verdana"/>
            </a:endParaRPr>
          </a:p>
        </p:txBody>
      </p:sp>
      <p:graphicFrame>
        <p:nvGraphicFramePr>
          <p:cNvPr id="5" name="Tableau 4">
            <a:extLst>
              <a:ext uri="{FF2B5EF4-FFF2-40B4-BE49-F238E27FC236}">
                <a16:creationId xmlns:a16="http://schemas.microsoft.com/office/drawing/2014/main" id="{28D5B4B9-65D8-2A78-2584-A08AE19EC693}"/>
              </a:ext>
            </a:extLst>
          </p:cNvPr>
          <p:cNvGraphicFramePr>
            <a:graphicFrameLocks noGrp="1"/>
          </p:cNvGraphicFramePr>
          <p:nvPr>
            <p:extLst>
              <p:ext uri="{D42A27DB-BD31-4B8C-83A1-F6EECF244321}">
                <p14:modId xmlns:p14="http://schemas.microsoft.com/office/powerpoint/2010/main" val="4265600896"/>
              </p:ext>
            </p:extLst>
          </p:nvPr>
        </p:nvGraphicFramePr>
        <p:xfrm>
          <a:off x="319318" y="1592131"/>
          <a:ext cx="10793881" cy="2053929"/>
        </p:xfrm>
        <a:graphic>
          <a:graphicData uri="http://schemas.openxmlformats.org/drawingml/2006/table">
            <a:tbl>
              <a:tblPr firstRow="1" bandRow="1">
                <a:tableStyleId>{7DF18680-E054-41AD-8BC1-D1AEF772440D}</a:tableStyleId>
              </a:tblPr>
              <a:tblGrid>
                <a:gridCol w="1719537">
                  <a:extLst>
                    <a:ext uri="{9D8B030D-6E8A-4147-A177-3AD203B41FA5}">
                      <a16:colId xmlns:a16="http://schemas.microsoft.com/office/drawing/2014/main" val="2244749213"/>
                    </a:ext>
                  </a:extLst>
                </a:gridCol>
                <a:gridCol w="9074344">
                  <a:extLst>
                    <a:ext uri="{9D8B030D-6E8A-4147-A177-3AD203B41FA5}">
                      <a16:colId xmlns:a16="http://schemas.microsoft.com/office/drawing/2014/main" val="1244758834"/>
                    </a:ext>
                  </a:extLst>
                </a:gridCol>
              </a:tblGrid>
              <a:tr h="351473">
                <a:tc gridSpan="2">
                  <a:txBody>
                    <a:bodyPr/>
                    <a:lstStyle/>
                    <a:p>
                      <a:r>
                        <a:rPr lang="fr-FR" dirty="0"/>
                        <a:t>Propositions de la Commission européenne </a:t>
                      </a:r>
                    </a:p>
                  </a:txBody>
                  <a:tcPr/>
                </a:tc>
                <a:tc hMerge="1">
                  <a:txBody>
                    <a:bodyPr/>
                    <a:lstStyle/>
                    <a:p>
                      <a:endParaRPr/>
                    </a:p>
                  </a:txBody>
                  <a:tcPr/>
                </a:tc>
                <a:extLst>
                  <a:ext uri="{0D108BD9-81ED-4DB2-BD59-A6C34878D82A}">
                    <a16:rowId xmlns:a16="http://schemas.microsoft.com/office/drawing/2014/main" val="2700912357"/>
                  </a:ext>
                </a:extLst>
              </a:tr>
              <a:tr h="956649">
                <a:tc>
                  <a:txBody>
                    <a:bodyPr/>
                    <a:lstStyle/>
                    <a:p>
                      <a:r>
                        <a:rPr lang="fr-FR" sz="1400" b="1" dirty="0">
                          <a:solidFill>
                            <a:srgbClr val="000000"/>
                          </a:solidFill>
                        </a:rPr>
                        <a:t>BCAE 7 : rotation &amp; diversification</a:t>
                      </a:r>
                    </a:p>
                  </a:txBody>
                  <a:tcPr/>
                </a:tc>
                <a:tc>
                  <a:txBody>
                    <a:bodyPr/>
                    <a:lstStyle/>
                    <a:p>
                      <a:pPr lvl="0"/>
                      <a:r>
                        <a:rPr lang="fr-FR" sz="1400" b="0" kern="1200" dirty="0">
                          <a:solidFill>
                            <a:schemeClr val="tx1"/>
                          </a:solidFill>
                          <a:effectLst/>
                          <a:latin typeface="+mn-lt"/>
                          <a:ea typeface="+mn-ea"/>
                          <a:cs typeface="+mn-cs"/>
                        </a:rPr>
                        <a:t>Les agriculteurs possédant une exploitation dont la taille maximale ne dépasse pas 30 hectares de surface agricole déclarée devraient être exemptés de BCAE7.</a:t>
                      </a:r>
                    </a:p>
                  </a:txBody>
                  <a:tcPr/>
                </a:tc>
                <a:extLst>
                  <a:ext uri="{0D108BD9-81ED-4DB2-BD59-A6C34878D82A}">
                    <a16:rowId xmlns:a16="http://schemas.microsoft.com/office/drawing/2014/main" val="1619236043"/>
                  </a:ext>
                </a:extLst>
              </a:tr>
              <a:tr h="702946">
                <a:tc>
                  <a:txBody>
                    <a:bodyPr/>
                    <a:lstStyle/>
                    <a:p>
                      <a:r>
                        <a:rPr lang="fr-FR" sz="1400" b="1" dirty="0">
                          <a:solidFill>
                            <a:srgbClr val="000000"/>
                          </a:solidFill>
                        </a:rPr>
                        <a:t>BCAE 5 : Erosion des sols</a:t>
                      </a:r>
                    </a:p>
                  </a:txBody>
                  <a:tcPr/>
                </a:tc>
                <a:tc>
                  <a:txBody>
                    <a:bodyPr/>
                    <a:lstStyle/>
                    <a:p>
                      <a:pPr lvl="0"/>
                      <a:r>
                        <a:rPr lang="fr-FR" sz="1400" b="0" kern="1200" dirty="0">
                          <a:solidFill>
                            <a:schemeClr val="tx1"/>
                          </a:solidFill>
                          <a:effectLst/>
                          <a:latin typeface="+mn-lt"/>
                          <a:ea typeface="+mn-ea"/>
                          <a:cs typeface="+mn-cs"/>
                        </a:rPr>
                        <a:t>Suppression optionnelle par l’Etat Membre de cette norme qui interdisait d’effectuer des labours dans les pentes de plus de 10%</a:t>
                      </a:r>
                    </a:p>
                  </a:txBody>
                  <a:tcPr/>
                </a:tc>
                <a:extLst>
                  <a:ext uri="{0D108BD9-81ED-4DB2-BD59-A6C34878D82A}">
                    <a16:rowId xmlns:a16="http://schemas.microsoft.com/office/drawing/2014/main" val="1142950114"/>
                  </a:ext>
                </a:extLst>
              </a:tr>
            </a:tbl>
          </a:graphicData>
        </a:graphic>
      </p:graphicFrame>
      <p:sp>
        <p:nvSpPr>
          <p:cNvPr id="6" name="ZoneTexte 5">
            <a:extLst>
              <a:ext uri="{FF2B5EF4-FFF2-40B4-BE49-F238E27FC236}">
                <a16:creationId xmlns:a16="http://schemas.microsoft.com/office/drawing/2014/main" id="{1F08C392-5828-961E-12E4-C87474882FAF}"/>
              </a:ext>
            </a:extLst>
          </p:cNvPr>
          <p:cNvSpPr txBox="1"/>
          <p:nvPr/>
        </p:nvSpPr>
        <p:spPr>
          <a:xfrm>
            <a:off x="393291" y="1226434"/>
            <a:ext cx="2693366" cy="369332"/>
          </a:xfrm>
          <a:prstGeom prst="rect">
            <a:avLst/>
          </a:prstGeom>
          <a:noFill/>
        </p:spPr>
        <p:txBody>
          <a:bodyPr wrap="none" rtlCol="0">
            <a:spAutoFit/>
          </a:bodyPr>
          <a:lstStyle/>
          <a:p>
            <a:r>
              <a:rPr lang="fr-FR" dirty="0"/>
              <a:t>Conditionnalité (2/2) </a:t>
            </a:r>
          </a:p>
        </p:txBody>
      </p:sp>
    </p:spTree>
    <p:extLst>
      <p:ext uri="{BB962C8B-B14F-4D97-AF65-F5344CB8AC3E}">
        <p14:creationId xmlns:p14="http://schemas.microsoft.com/office/powerpoint/2010/main" val="1893418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1CAE4-8EB4-B42B-C7A8-2ACB41811FE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C5A1869-8760-B97A-E16A-9B399787CC71}"/>
              </a:ext>
            </a:extLst>
          </p:cNvPr>
          <p:cNvSpPr>
            <a:spLocks noGrp="1"/>
          </p:cNvSpPr>
          <p:nvPr>
            <p:ph type="title"/>
          </p:nvPr>
        </p:nvSpPr>
        <p:spPr/>
        <p:txBody>
          <a:bodyPr>
            <a:normAutofit fontScale="90000"/>
          </a:bodyPr>
          <a:lstStyle/>
          <a:p>
            <a:r>
              <a:rPr lang="fr-FR" dirty="0">
                <a:ea typeface="Verdana"/>
              </a:rPr>
              <a:t>1</a:t>
            </a:r>
            <a:r>
              <a:rPr lang="fr-FR" baseline="30000" dirty="0">
                <a:ea typeface="Verdana"/>
              </a:rPr>
              <a:t>er</a:t>
            </a:r>
            <a:r>
              <a:rPr lang="fr-FR" dirty="0">
                <a:ea typeface="Verdana"/>
              </a:rPr>
              <a:t> janvier 2026 : Paquet simplification définitif (4/6)</a:t>
            </a:r>
            <a:br>
              <a:rPr lang="fr-FR" dirty="0">
                <a:ea typeface="Verdana"/>
              </a:rPr>
            </a:br>
            <a:endParaRPr lang="fr-FR" dirty="0">
              <a:ea typeface="Verdana"/>
            </a:endParaRPr>
          </a:p>
        </p:txBody>
      </p:sp>
      <p:sp>
        <p:nvSpPr>
          <p:cNvPr id="4" name="Espace réservé du numéro de diapositive 3">
            <a:extLst>
              <a:ext uri="{FF2B5EF4-FFF2-40B4-BE49-F238E27FC236}">
                <a16:creationId xmlns:a16="http://schemas.microsoft.com/office/drawing/2014/main" id="{DA096703-71A0-92FD-3C29-49EE9AB3C868}"/>
              </a:ext>
            </a:extLst>
          </p:cNvPr>
          <p:cNvSpPr>
            <a:spLocks noGrp="1"/>
          </p:cNvSpPr>
          <p:nvPr>
            <p:ph type="sldNum" sz="quarter" idx="12"/>
          </p:nvPr>
        </p:nvSpPr>
        <p:spPr/>
        <p:txBody>
          <a:bodyPr/>
          <a:lstStyle/>
          <a:p>
            <a:fld id="{03B4600C-7654-4216-88CC-C8585DF21D95}" type="slidenum">
              <a:rPr lang="fr-FR" smtClean="0"/>
              <a:pPr/>
              <a:t>23</a:t>
            </a:fld>
            <a:endParaRPr lang="fr-FR"/>
          </a:p>
        </p:txBody>
      </p:sp>
      <p:sp>
        <p:nvSpPr>
          <p:cNvPr id="3" name="Espace réservé du contenu 2">
            <a:extLst>
              <a:ext uri="{FF2B5EF4-FFF2-40B4-BE49-F238E27FC236}">
                <a16:creationId xmlns:a16="http://schemas.microsoft.com/office/drawing/2014/main" id="{F4DE9AB9-758D-FDD6-15E5-66A5F82A872B}"/>
              </a:ext>
            </a:extLst>
          </p:cNvPr>
          <p:cNvSpPr>
            <a:spLocks noGrp="1"/>
          </p:cNvSpPr>
          <p:nvPr>
            <p:ph idx="1"/>
          </p:nvPr>
        </p:nvSpPr>
        <p:spPr/>
        <p:txBody>
          <a:bodyPr vert="horz" lIns="91440" tIns="45720" rIns="91440" bIns="45720" rtlCol="0" anchor="t">
            <a:normAutofit/>
          </a:bodyPr>
          <a:lstStyle/>
          <a:p>
            <a:pPr marL="0" indent="0">
              <a:buNone/>
            </a:pPr>
            <a:endParaRPr lang="fr-FR">
              <a:ea typeface="Verdana"/>
            </a:endParaRPr>
          </a:p>
          <a:p>
            <a:pPr>
              <a:lnSpc>
                <a:spcPct val="113999"/>
              </a:lnSpc>
            </a:pPr>
            <a:endParaRPr lang="fr-FR">
              <a:ea typeface="Verdana"/>
            </a:endParaRPr>
          </a:p>
          <a:p>
            <a:pPr>
              <a:lnSpc>
                <a:spcPct val="113999"/>
              </a:lnSpc>
            </a:pPr>
            <a:endParaRPr lang="fr-FR">
              <a:ea typeface="Verdana"/>
            </a:endParaRPr>
          </a:p>
        </p:txBody>
      </p:sp>
      <p:graphicFrame>
        <p:nvGraphicFramePr>
          <p:cNvPr id="5" name="Tableau 4">
            <a:extLst>
              <a:ext uri="{FF2B5EF4-FFF2-40B4-BE49-F238E27FC236}">
                <a16:creationId xmlns:a16="http://schemas.microsoft.com/office/drawing/2014/main" id="{50D369D3-E3A2-1A82-0A4D-FE49A02D0CF3}"/>
              </a:ext>
            </a:extLst>
          </p:cNvPr>
          <p:cNvGraphicFramePr>
            <a:graphicFrameLocks noGrp="1"/>
          </p:cNvGraphicFramePr>
          <p:nvPr>
            <p:extLst>
              <p:ext uri="{D42A27DB-BD31-4B8C-83A1-F6EECF244321}">
                <p14:modId xmlns:p14="http://schemas.microsoft.com/office/powerpoint/2010/main" val="2704695415"/>
              </p:ext>
            </p:extLst>
          </p:nvPr>
        </p:nvGraphicFramePr>
        <p:xfrm>
          <a:off x="476830" y="1738433"/>
          <a:ext cx="10636370" cy="3558759"/>
        </p:xfrm>
        <a:graphic>
          <a:graphicData uri="http://schemas.openxmlformats.org/drawingml/2006/table">
            <a:tbl>
              <a:tblPr firstRow="1" bandRow="1">
                <a:tableStyleId>{7DF18680-E054-41AD-8BC1-D1AEF772440D}</a:tableStyleId>
              </a:tblPr>
              <a:tblGrid>
                <a:gridCol w="1731107">
                  <a:extLst>
                    <a:ext uri="{9D8B030D-6E8A-4147-A177-3AD203B41FA5}">
                      <a16:colId xmlns:a16="http://schemas.microsoft.com/office/drawing/2014/main" val="2244749213"/>
                    </a:ext>
                  </a:extLst>
                </a:gridCol>
                <a:gridCol w="8905263">
                  <a:extLst>
                    <a:ext uri="{9D8B030D-6E8A-4147-A177-3AD203B41FA5}">
                      <a16:colId xmlns:a16="http://schemas.microsoft.com/office/drawing/2014/main" val="1244758834"/>
                    </a:ext>
                  </a:extLst>
                </a:gridCol>
              </a:tblGrid>
              <a:tr h="426972">
                <a:tc gridSpan="2">
                  <a:txBody>
                    <a:bodyPr/>
                    <a:lstStyle/>
                    <a:p>
                      <a:r>
                        <a:rPr lang="fr-FR" dirty="0"/>
                        <a:t>Propositions de la Commission européenne </a:t>
                      </a:r>
                    </a:p>
                  </a:txBody>
                  <a:tcPr/>
                </a:tc>
                <a:tc hMerge="1">
                  <a:txBody>
                    <a:bodyPr/>
                    <a:lstStyle/>
                    <a:p>
                      <a:endParaRPr/>
                    </a:p>
                  </a:txBody>
                  <a:tcPr/>
                </a:tc>
                <a:extLst>
                  <a:ext uri="{0D108BD9-81ED-4DB2-BD59-A6C34878D82A}">
                    <a16:rowId xmlns:a16="http://schemas.microsoft.com/office/drawing/2014/main" val="2700912357"/>
                  </a:ext>
                </a:extLst>
              </a:tr>
              <a:tr h="634819">
                <a:tc>
                  <a:txBody>
                    <a:bodyPr/>
                    <a:lstStyle/>
                    <a:p>
                      <a:r>
                        <a:rPr lang="fr-FR" sz="1400" b="1" kern="1200">
                          <a:solidFill>
                            <a:srgbClr val="000000"/>
                          </a:solidFill>
                          <a:effectLst/>
                        </a:rPr>
                        <a:t>Intervention d'urgence pour faire face aux effets des catastrophes naturelles </a:t>
                      </a:r>
                      <a:endParaRPr lang="fr-FR" sz="1400" b="1">
                        <a:solidFill>
                          <a:srgbClr val="000000"/>
                        </a:solidFill>
                      </a:endParaRPr>
                    </a:p>
                  </a:txBody>
                  <a:tcPr/>
                </a:tc>
                <a:tc>
                  <a:txBody>
                    <a:bodyPr/>
                    <a:lstStyle/>
                    <a:p>
                      <a:pPr lvl="0"/>
                      <a:r>
                        <a:rPr lang="fr-FR" sz="1400" b="0" kern="1200" dirty="0">
                          <a:solidFill>
                            <a:schemeClr val="dk1"/>
                          </a:solidFill>
                          <a:effectLst/>
                          <a:latin typeface="+mn-lt"/>
                          <a:ea typeface="+mn-ea"/>
                          <a:cs typeface="+mn-cs"/>
                        </a:rPr>
                        <a:t>Introduction paiements de crise en faveur des agriculteurs à la suite de catastrophes naturelles, de phénomènes climatiques défavorables ou d’événements catastrophiques ou </a:t>
                      </a:r>
                      <a:r>
                        <a:rPr lang="fr-FR" sz="1400" b="0" kern="1200">
                          <a:solidFill>
                            <a:schemeClr val="dk1"/>
                          </a:solidFill>
                          <a:effectLst/>
                          <a:latin typeface="+mn-lt"/>
                          <a:ea typeface="+mn-ea"/>
                          <a:cs typeface="+mn-cs"/>
                        </a:rPr>
                        <a:t>épisodes sanitaires </a:t>
                      </a:r>
                      <a:r>
                        <a:rPr lang="fr-FR" sz="1400" b="0" kern="1200" dirty="0">
                          <a:solidFill>
                            <a:schemeClr val="dk1"/>
                          </a:solidFill>
                          <a:effectLst/>
                          <a:latin typeface="+mn-lt"/>
                          <a:ea typeface="+mn-ea"/>
                          <a:cs typeface="+mn-cs"/>
                        </a:rPr>
                        <a:t>(résultant en une perte de 30% de la production), les États Membres devraient pouvoir réserver une certaine part du financement du FEADER à ce type d’intervention. Toutefois, afin de garantir que des financements suffisants restent disponibles pour couvrir les autres priorités de la PAC, cette part devrait être limitée à un montant annuel maximal disponible par État membre, correspondant à 3 % du total cumulé des paiements directs et du financement du FEADER par an.</a:t>
                      </a:r>
                    </a:p>
                  </a:txBody>
                  <a:tcPr/>
                </a:tc>
                <a:extLst>
                  <a:ext uri="{0D108BD9-81ED-4DB2-BD59-A6C34878D82A}">
                    <a16:rowId xmlns:a16="http://schemas.microsoft.com/office/drawing/2014/main" val="1619236043"/>
                  </a:ext>
                </a:extLst>
              </a:tr>
              <a:tr h="602376">
                <a:tc>
                  <a:txBody>
                    <a:bodyPr/>
                    <a:lstStyle/>
                    <a:p>
                      <a:r>
                        <a:rPr lang="fr-FR" sz="1400" b="1"/>
                        <a:t>Réserve de crise </a:t>
                      </a:r>
                    </a:p>
                  </a:txBody>
                  <a:tcPr/>
                </a:tc>
                <a:tc>
                  <a:txBody>
                    <a:bodyPr/>
                    <a:lstStyle/>
                    <a:p>
                      <a:r>
                        <a:rPr lang="fr-FR" sz="1400" kern="1200" dirty="0">
                          <a:solidFill>
                            <a:schemeClr val="dk1"/>
                          </a:solidFill>
                          <a:effectLst/>
                          <a:latin typeface="+mn-lt"/>
                          <a:ea typeface="+mn-ea"/>
                          <a:cs typeface="+mn-cs"/>
                        </a:rPr>
                        <a:t>Aucune restriction du champ d’action de la réserve. Aucune limitation de l’intervention prévues aux seules perturbations du marché (</a:t>
                      </a:r>
                      <a:r>
                        <a:rPr lang="fr-FR" sz="1400" u="sng" kern="1200" dirty="0">
                          <a:solidFill>
                            <a:schemeClr val="dk1"/>
                          </a:solidFill>
                          <a:effectLst/>
                          <a:latin typeface="+mn-lt"/>
                          <a:ea typeface="+mn-ea"/>
                          <a:cs typeface="+mn-cs"/>
                        </a:rPr>
                        <a:t>ex :</a:t>
                      </a:r>
                      <a:r>
                        <a:rPr lang="fr-FR" sz="1400" kern="1200" dirty="0">
                          <a:solidFill>
                            <a:schemeClr val="dk1"/>
                          </a:solidFill>
                          <a:effectLst/>
                          <a:latin typeface="+mn-lt"/>
                          <a:ea typeface="+mn-ea"/>
                          <a:cs typeface="+mn-cs"/>
                        </a:rPr>
                        <a:t> augmentation des </a:t>
                      </a:r>
                      <a:r>
                        <a:rPr lang="fr-FR" sz="1400" i="1" kern="1200" dirty="0">
                          <a:solidFill>
                            <a:schemeClr val="dk1"/>
                          </a:solidFill>
                          <a:effectLst/>
                          <a:latin typeface="+mn-lt"/>
                          <a:ea typeface="+mn-ea"/>
                          <a:cs typeface="+mn-cs"/>
                        </a:rPr>
                        <a:t>output </a:t>
                      </a:r>
                      <a:r>
                        <a:rPr lang="fr-FR" sz="1400" i="1" kern="1200" dirty="0" err="1">
                          <a:solidFill>
                            <a:schemeClr val="dk1"/>
                          </a:solidFill>
                          <a:effectLst/>
                          <a:latin typeface="+mn-lt"/>
                          <a:ea typeface="+mn-ea"/>
                          <a:cs typeface="+mn-cs"/>
                        </a:rPr>
                        <a:t>prices</a:t>
                      </a:r>
                      <a:r>
                        <a:rPr lang="fr-FR" sz="1400" kern="1200" dirty="0">
                          <a:solidFill>
                            <a:schemeClr val="dk1"/>
                          </a:solidFill>
                          <a:effectLst/>
                          <a:latin typeface="+mn-lt"/>
                          <a:ea typeface="+mn-ea"/>
                          <a:cs typeface="+mn-cs"/>
                        </a:rPr>
                        <a:t> ou des </a:t>
                      </a:r>
                      <a:r>
                        <a:rPr lang="fr-FR" sz="1400" i="1" kern="1200" dirty="0">
                          <a:solidFill>
                            <a:schemeClr val="dk1"/>
                          </a:solidFill>
                          <a:effectLst/>
                          <a:latin typeface="+mn-lt"/>
                          <a:ea typeface="+mn-ea"/>
                          <a:cs typeface="+mn-cs"/>
                        </a:rPr>
                        <a:t>input </a:t>
                      </a:r>
                      <a:r>
                        <a:rPr lang="fr-FR" sz="1400" i="1" kern="1200" dirty="0" err="1">
                          <a:solidFill>
                            <a:schemeClr val="dk1"/>
                          </a:solidFill>
                          <a:effectLst/>
                          <a:latin typeface="+mn-lt"/>
                          <a:ea typeface="+mn-ea"/>
                          <a:cs typeface="+mn-cs"/>
                        </a:rPr>
                        <a:t>costs</a:t>
                      </a:r>
                      <a:r>
                        <a:rPr lang="fr-FR" sz="1400" kern="1200" dirty="0">
                          <a:solidFill>
                            <a:schemeClr val="dk1"/>
                          </a:solidFill>
                          <a:effectLst/>
                          <a:latin typeface="+mn-lt"/>
                          <a:ea typeface="+mn-ea"/>
                          <a:cs typeface="+mn-cs"/>
                        </a:rPr>
                        <a:t>).</a:t>
                      </a:r>
                      <a:endParaRPr lang="fr-FR" sz="1400" dirty="0"/>
                    </a:p>
                  </a:txBody>
                  <a:tcPr/>
                </a:tc>
                <a:extLst>
                  <a:ext uri="{0D108BD9-81ED-4DB2-BD59-A6C34878D82A}">
                    <a16:rowId xmlns:a16="http://schemas.microsoft.com/office/drawing/2014/main" val="1142950114"/>
                  </a:ext>
                </a:extLst>
              </a:tr>
              <a:tr h="731091">
                <a:tc>
                  <a:txBody>
                    <a:bodyPr/>
                    <a:lstStyle/>
                    <a:p>
                      <a:pPr lvl="0">
                        <a:buNone/>
                      </a:pPr>
                      <a:r>
                        <a:rPr lang="fr-FR" sz="1400" b="1"/>
                        <a:t>Assurance récolte</a:t>
                      </a:r>
                    </a:p>
                  </a:txBody>
                  <a:tcPr/>
                </a:tc>
                <a:tc>
                  <a:txBody>
                    <a:bodyPr/>
                    <a:lstStyle/>
                    <a:p>
                      <a:pPr lvl="0">
                        <a:buNone/>
                      </a:pPr>
                      <a:r>
                        <a:rPr lang="fr-FR" sz="1400" kern="1200" dirty="0">
                          <a:solidFill>
                            <a:srgbClr val="000000"/>
                          </a:solidFill>
                          <a:effectLst/>
                        </a:rPr>
                        <a:t>Allongement de la période de référence pour le calcul de la moyenne olympique (désormais sur 8 ans) pour les seules cultures pérennes (et autres cas justifiés). </a:t>
                      </a:r>
                      <a:endParaRPr lang="fr-FR" sz="1400" dirty="0">
                        <a:solidFill>
                          <a:srgbClr val="000000"/>
                        </a:solidFill>
                      </a:endParaRPr>
                    </a:p>
                  </a:txBody>
                  <a:tcPr/>
                </a:tc>
                <a:extLst>
                  <a:ext uri="{0D108BD9-81ED-4DB2-BD59-A6C34878D82A}">
                    <a16:rowId xmlns:a16="http://schemas.microsoft.com/office/drawing/2014/main" val="3732235185"/>
                  </a:ext>
                </a:extLst>
              </a:tr>
            </a:tbl>
          </a:graphicData>
        </a:graphic>
      </p:graphicFrame>
      <p:sp>
        <p:nvSpPr>
          <p:cNvPr id="6" name="ZoneTexte 5">
            <a:extLst>
              <a:ext uri="{FF2B5EF4-FFF2-40B4-BE49-F238E27FC236}">
                <a16:creationId xmlns:a16="http://schemas.microsoft.com/office/drawing/2014/main" id="{F5A08D02-FB3D-60F0-8D80-AC327B1F56AB}"/>
              </a:ext>
            </a:extLst>
          </p:cNvPr>
          <p:cNvSpPr txBox="1"/>
          <p:nvPr/>
        </p:nvSpPr>
        <p:spPr>
          <a:xfrm>
            <a:off x="393291" y="1290442"/>
            <a:ext cx="2541080" cy="369332"/>
          </a:xfrm>
          <a:prstGeom prst="rect">
            <a:avLst/>
          </a:prstGeom>
          <a:noFill/>
        </p:spPr>
        <p:txBody>
          <a:bodyPr wrap="none" rtlCol="0">
            <a:spAutoFit/>
          </a:bodyPr>
          <a:lstStyle/>
          <a:p>
            <a:r>
              <a:rPr lang="fr-FR" dirty="0"/>
              <a:t>Gestion des risques </a:t>
            </a:r>
          </a:p>
        </p:txBody>
      </p:sp>
    </p:spTree>
    <p:extLst>
      <p:ext uri="{BB962C8B-B14F-4D97-AF65-F5344CB8AC3E}">
        <p14:creationId xmlns:p14="http://schemas.microsoft.com/office/powerpoint/2010/main" val="3795415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975B5-2CC0-148A-E18A-DB2E77EFD5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0D30046-31F7-89BA-8FEA-F6FFAC16B740}"/>
              </a:ext>
            </a:extLst>
          </p:cNvPr>
          <p:cNvSpPr>
            <a:spLocks noGrp="1"/>
          </p:cNvSpPr>
          <p:nvPr>
            <p:ph type="title"/>
          </p:nvPr>
        </p:nvSpPr>
        <p:spPr/>
        <p:txBody>
          <a:bodyPr>
            <a:normAutofit fontScale="90000"/>
          </a:bodyPr>
          <a:lstStyle/>
          <a:p>
            <a:r>
              <a:rPr lang="fr-FR" dirty="0">
                <a:ea typeface="Verdana"/>
              </a:rPr>
              <a:t>1</a:t>
            </a:r>
            <a:r>
              <a:rPr lang="fr-FR" baseline="30000" dirty="0">
                <a:ea typeface="Verdana"/>
              </a:rPr>
              <a:t>er</a:t>
            </a:r>
            <a:r>
              <a:rPr lang="fr-FR" dirty="0">
                <a:ea typeface="Verdana"/>
              </a:rPr>
              <a:t> janvier 2026 : Paquet simplification définitif (5/6)</a:t>
            </a:r>
            <a:br>
              <a:rPr lang="fr-FR" dirty="0">
                <a:ea typeface="Verdana"/>
              </a:rPr>
            </a:br>
            <a:endParaRPr lang="fr-FR" dirty="0">
              <a:ea typeface="Verdana"/>
            </a:endParaRPr>
          </a:p>
        </p:txBody>
      </p:sp>
      <p:sp>
        <p:nvSpPr>
          <p:cNvPr id="4" name="Espace réservé du numéro de diapositive 3">
            <a:extLst>
              <a:ext uri="{FF2B5EF4-FFF2-40B4-BE49-F238E27FC236}">
                <a16:creationId xmlns:a16="http://schemas.microsoft.com/office/drawing/2014/main" id="{3F2C7EC4-4181-5049-5F70-620417981354}"/>
              </a:ext>
            </a:extLst>
          </p:cNvPr>
          <p:cNvSpPr>
            <a:spLocks noGrp="1"/>
          </p:cNvSpPr>
          <p:nvPr>
            <p:ph type="sldNum" sz="quarter" idx="12"/>
          </p:nvPr>
        </p:nvSpPr>
        <p:spPr/>
        <p:txBody>
          <a:bodyPr/>
          <a:lstStyle/>
          <a:p>
            <a:fld id="{03B4600C-7654-4216-88CC-C8585DF21D95}" type="slidenum">
              <a:rPr lang="fr-FR" smtClean="0"/>
              <a:pPr/>
              <a:t>24</a:t>
            </a:fld>
            <a:endParaRPr lang="fr-FR"/>
          </a:p>
        </p:txBody>
      </p:sp>
      <p:sp>
        <p:nvSpPr>
          <p:cNvPr id="3" name="Espace réservé du contenu 2">
            <a:extLst>
              <a:ext uri="{FF2B5EF4-FFF2-40B4-BE49-F238E27FC236}">
                <a16:creationId xmlns:a16="http://schemas.microsoft.com/office/drawing/2014/main" id="{65EA310E-F9FC-0E1B-907F-94E25831604F}"/>
              </a:ext>
            </a:extLst>
          </p:cNvPr>
          <p:cNvSpPr>
            <a:spLocks noGrp="1"/>
          </p:cNvSpPr>
          <p:nvPr>
            <p:ph idx="1"/>
          </p:nvPr>
        </p:nvSpPr>
        <p:spPr/>
        <p:txBody>
          <a:bodyPr vert="horz" lIns="91440" tIns="45720" rIns="91440" bIns="45720" rtlCol="0" anchor="t">
            <a:normAutofit/>
          </a:bodyPr>
          <a:lstStyle/>
          <a:p>
            <a:pPr marL="0" indent="0">
              <a:buNone/>
            </a:pPr>
            <a:endParaRPr lang="fr-FR">
              <a:ea typeface="Verdana"/>
            </a:endParaRPr>
          </a:p>
          <a:p>
            <a:pPr>
              <a:lnSpc>
                <a:spcPct val="113999"/>
              </a:lnSpc>
            </a:pPr>
            <a:endParaRPr lang="fr-FR">
              <a:ea typeface="Verdana"/>
            </a:endParaRPr>
          </a:p>
          <a:p>
            <a:pPr>
              <a:lnSpc>
                <a:spcPct val="113999"/>
              </a:lnSpc>
            </a:pPr>
            <a:endParaRPr lang="fr-FR">
              <a:ea typeface="Verdana"/>
            </a:endParaRPr>
          </a:p>
        </p:txBody>
      </p:sp>
      <p:graphicFrame>
        <p:nvGraphicFramePr>
          <p:cNvPr id="5" name="Tableau 4">
            <a:extLst>
              <a:ext uri="{FF2B5EF4-FFF2-40B4-BE49-F238E27FC236}">
                <a16:creationId xmlns:a16="http://schemas.microsoft.com/office/drawing/2014/main" id="{03BB1D57-2398-AE18-A936-A04423C50585}"/>
              </a:ext>
            </a:extLst>
          </p:cNvPr>
          <p:cNvGraphicFramePr>
            <a:graphicFrameLocks noGrp="1"/>
          </p:cNvGraphicFramePr>
          <p:nvPr>
            <p:extLst>
              <p:ext uri="{D42A27DB-BD31-4B8C-83A1-F6EECF244321}">
                <p14:modId xmlns:p14="http://schemas.microsoft.com/office/powerpoint/2010/main" val="146037853"/>
              </p:ext>
            </p:extLst>
          </p:nvPr>
        </p:nvGraphicFramePr>
        <p:xfrm>
          <a:off x="476830" y="1738433"/>
          <a:ext cx="10636370" cy="3993132"/>
        </p:xfrm>
        <a:graphic>
          <a:graphicData uri="http://schemas.openxmlformats.org/drawingml/2006/table">
            <a:tbl>
              <a:tblPr firstRow="1" bandRow="1">
                <a:tableStyleId>{7DF18680-E054-41AD-8BC1-D1AEF772440D}</a:tableStyleId>
              </a:tblPr>
              <a:tblGrid>
                <a:gridCol w="1731107">
                  <a:extLst>
                    <a:ext uri="{9D8B030D-6E8A-4147-A177-3AD203B41FA5}">
                      <a16:colId xmlns:a16="http://schemas.microsoft.com/office/drawing/2014/main" val="2244749213"/>
                    </a:ext>
                  </a:extLst>
                </a:gridCol>
                <a:gridCol w="8905263">
                  <a:extLst>
                    <a:ext uri="{9D8B030D-6E8A-4147-A177-3AD203B41FA5}">
                      <a16:colId xmlns:a16="http://schemas.microsoft.com/office/drawing/2014/main" val="1244758834"/>
                    </a:ext>
                  </a:extLst>
                </a:gridCol>
              </a:tblGrid>
              <a:tr h="426972">
                <a:tc gridSpan="2">
                  <a:txBody>
                    <a:bodyPr/>
                    <a:lstStyle/>
                    <a:p>
                      <a:r>
                        <a:rPr lang="fr-FR" dirty="0"/>
                        <a:t>Propositions de la Commission européenne </a:t>
                      </a:r>
                    </a:p>
                  </a:txBody>
                  <a:tcPr/>
                </a:tc>
                <a:tc hMerge="1">
                  <a:txBody>
                    <a:bodyPr/>
                    <a:lstStyle/>
                    <a:p>
                      <a:endParaRPr/>
                    </a:p>
                  </a:txBody>
                  <a:tcPr/>
                </a:tc>
                <a:extLst>
                  <a:ext uri="{0D108BD9-81ED-4DB2-BD59-A6C34878D82A}">
                    <a16:rowId xmlns:a16="http://schemas.microsoft.com/office/drawing/2014/main" val="2700912357"/>
                  </a:ext>
                </a:extLst>
              </a:tr>
              <a:tr h="634819">
                <a:tc>
                  <a:txBody>
                    <a:bodyPr/>
                    <a:lstStyle/>
                    <a:p>
                      <a:r>
                        <a:rPr lang="fr-FR" sz="1400" b="1" kern="1200" dirty="0">
                          <a:solidFill>
                            <a:schemeClr val="dk1"/>
                          </a:solidFill>
                          <a:effectLst/>
                          <a:latin typeface="+mn-lt"/>
                          <a:ea typeface="+mn-ea"/>
                          <a:cs typeface="+mn-cs"/>
                        </a:rPr>
                        <a:t>Paiement simplifié pour les petites exploitations</a:t>
                      </a:r>
                      <a:r>
                        <a:rPr lang="fr-FR" sz="1400" b="0" kern="1200" dirty="0">
                          <a:solidFill>
                            <a:schemeClr val="dk1"/>
                          </a:solidFill>
                          <a:effectLst/>
                          <a:latin typeface="+mn-lt"/>
                          <a:ea typeface="+mn-ea"/>
                          <a:cs typeface="+mn-cs"/>
                        </a:rPr>
                        <a:t> </a:t>
                      </a:r>
                    </a:p>
                    <a:p>
                      <a:r>
                        <a:rPr lang="fr-FR" sz="1400" b="0" i="1" kern="1200" dirty="0">
                          <a:solidFill>
                            <a:schemeClr val="dk1"/>
                          </a:solidFill>
                          <a:effectLst/>
                          <a:latin typeface="+mn-lt"/>
                          <a:ea typeface="+mn-ea"/>
                          <a:cs typeface="+mn-cs"/>
                        </a:rPr>
                        <a:t>(non existant en France)</a:t>
                      </a:r>
                      <a:endParaRPr lang="fr-FR" sz="1400" b="0" dirty="0">
                        <a:solidFill>
                          <a:srgbClr val="000000"/>
                        </a:solidFill>
                      </a:endParaRPr>
                    </a:p>
                  </a:txBody>
                  <a:tcPr/>
                </a:tc>
                <a:tc>
                  <a:txBody>
                    <a:bodyPr/>
                    <a:lstStyle/>
                    <a:p>
                      <a:pPr rtl="0" fontAlgn="base"/>
                      <a:r>
                        <a:rPr lang="fr-FR" sz="1400" b="0" i="0" kern="1200" dirty="0">
                          <a:solidFill>
                            <a:schemeClr val="dk1"/>
                          </a:solidFill>
                          <a:effectLst/>
                          <a:latin typeface="+mn-lt"/>
                          <a:ea typeface="+mn-ea"/>
                          <a:cs typeface="+mn-cs"/>
                        </a:rPr>
                        <a:t>Paiement forfaitaire augmenté de 1 250 à 3 000€ et exemption du respect de la conditionnalité. Cette aide pourra être cumulée avec l’obtention des éco-régimes si l’Etat membre se positionne favorablement.   </a:t>
                      </a:r>
                    </a:p>
                  </a:txBody>
                  <a:tcPr/>
                </a:tc>
                <a:extLst>
                  <a:ext uri="{0D108BD9-81ED-4DB2-BD59-A6C34878D82A}">
                    <a16:rowId xmlns:a16="http://schemas.microsoft.com/office/drawing/2014/main" val="1619236043"/>
                  </a:ext>
                </a:extLst>
              </a:tr>
              <a:tr h="602376">
                <a:tc>
                  <a:txBody>
                    <a:bodyPr/>
                    <a:lstStyle/>
                    <a:p>
                      <a:r>
                        <a:rPr lang="fr-FR" sz="1400" b="1" kern="1200" dirty="0">
                          <a:solidFill>
                            <a:schemeClr val="dk1"/>
                          </a:solidFill>
                          <a:effectLst/>
                          <a:latin typeface="+mn-lt"/>
                          <a:ea typeface="+mn-ea"/>
                          <a:cs typeface="+mn-cs"/>
                        </a:rPr>
                        <a:t>Soutien accru des petites exploitations</a:t>
                      </a:r>
                      <a:endParaRPr lang="fr-FR" sz="1400" b="1" dirty="0"/>
                    </a:p>
                  </a:txBody>
                  <a:tcPr/>
                </a:tc>
                <a:tc>
                  <a:txBody>
                    <a:bodyPr/>
                    <a:lstStyle/>
                    <a:p>
                      <a:pPr rtl="0" fontAlgn="base"/>
                      <a:r>
                        <a:rPr lang="fr-FR" sz="1400" b="0" kern="1200" dirty="0">
                          <a:solidFill>
                            <a:schemeClr val="dk1"/>
                          </a:solidFill>
                          <a:effectLst/>
                          <a:latin typeface="+mn-lt"/>
                          <a:ea typeface="+mn-ea"/>
                          <a:cs typeface="+mn-cs"/>
                        </a:rPr>
                        <a:t>Le soutien financier s’étoffera d’une nouvelle option de financement simple offrant jusqu'à 75 000 EUR sous la forme d'une somme forfaitaire afin de contribuer à améliorer la compétitivité des petites exploitations.</a:t>
                      </a:r>
                      <a:endParaRPr lang="fr-FR" sz="1400" b="0" i="0" kern="1200" dirty="0">
                        <a:solidFill>
                          <a:schemeClr val="dk1"/>
                        </a:solidFill>
                        <a:effectLst/>
                        <a:latin typeface="+mn-lt"/>
                        <a:ea typeface="+mn-ea"/>
                        <a:cs typeface="+mn-cs"/>
                      </a:endParaRPr>
                    </a:p>
                  </a:txBody>
                  <a:tcPr/>
                </a:tc>
                <a:extLst>
                  <a:ext uri="{0D108BD9-81ED-4DB2-BD59-A6C34878D82A}">
                    <a16:rowId xmlns:a16="http://schemas.microsoft.com/office/drawing/2014/main" val="1142950114"/>
                  </a:ext>
                </a:extLst>
              </a:tr>
              <a:tr h="731091">
                <a:tc>
                  <a:txBody>
                    <a:bodyPr/>
                    <a:lstStyle/>
                    <a:p>
                      <a:pPr lvl="0">
                        <a:buNone/>
                      </a:pPr>
                      <a:r>
                        <a:rPr lang="fr-FR" sz="1400" b="1" kern="1200" dirty="0">
                          <a:solidFill>
                            <a:schemeClr val="dk1"/>
                          </a:solidFill>
                          <a:effectLst/>
                          <a:latin typeface="+mn-lt"/>
                          <a:ea typeface="+mn-ea"/>
                          <a:cs typeface="+mn-cs"/>
                        </a:rPr>
                        <a:t>Transmission des exploitations</a:t>
                      </a:r>
                      <a:endParaRPr lang="fr-FR" sz="1400" b="1" dirty="0"/>
                    </a:p>
                  </a:txBody>
                  <a:tcPr/>
                </a:tc>
                <a:tc>
                  <a:txBody>
                    <a:bodyPr/>
                    <a:lstStyle/>
                    <a:p>
                      <a:pPr lvl="0">
                        <a:buNone/>
                      </a:pPr>
                      <a:r>
                        <a:rPr lang="fr-FR" sz="1400" b="0" kern="1200" dirty="0">
                          <a:solidFill>
                            <a:schemeClr val="dk1"/>
                          </a:solidFill>
                          <a:effectLst/>
                          <a:latin typeface="+mn-lt"/>
                          <a:ea typeface="+mn-ea"/>
                          <a:cs typeface="+mn-cs"/>
                        </a:rPr>
                        <a:t>Accompagnement des investissements voulus par des jeunes agriculteurs destinés à remettre aux normes les exploitations qu’ils reprennent, dans un délai porté à 36 mois au lieu de 24 mois à partir de leur installation ou à partir de l’entrée de l’application. </a:t>
                      </a:r>
                      <a:endParaRPr lang="fr-FR" sz="1400" b="0" dirty="0">
                        <a:solidFill>
                          <a:srgbClr val="000000"/>
                        </a:solidFill>
                      </a:endParaRPr>
                    </a:p>
                  </a:txBody>
                  <a:tcPr/>
                </a:tc>
                <a:extLst>
                  <a:ext uri="{0D108BD9-81ED-4DB2-BD59-A6C34878D82A}">
                    <a16:rowId xmlns:a16="http://schemas.microsoft.com/office/drawing/2014/main" val="3732235185"/>
                  </a:ext>
                </a:extLst>
              </a:tr>
              <a:tr h="731091">
                <a:tc>
                  <a:txBody>
                    <a:bodyPr/>
                    <a:lstStyle/>
                    <a:p>
                      <a:pPr lvl="0">
                        <a:buNone/>
                      </a:pPr>
                      <a:r>
                        <a:rPr lang="fr-FR" sz="1400" b="1" kern="1200" dirty="0">
                          <a:solidFill>
                            <a:schemeClr val="dk1"/>
                          </a:solidFill>
                          <a:effectLst/>
                          <a:latin typeface="+mn-lt"/>
                          <a:ea typeface="+mn-ea"/>
                          <a:cs typeface="+mn-cs"/>
                        </a:rPr>
                        <a:t>Paiement par unité de bétail et de ruche </a:t>
                      </a:r>
                      <a:endParaRPr lang="fr-FR" sz="14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0" kern="1200" dirty="0">
                          <a:solidFill>
                            <a:schemeClr val="dk1"/>
                          </a:solidFill>
                          <a:effectLst/>
                          <a:latin typeface="+mn-lt"/>
                          <a:ea typeface="+mn-ea"/>
                          <a:cs typeface="+mn-cs"/>
                        </a:rPr>
                        <a:t>Les paiements annuels liés aux MAEC et aux mesures de soutien à la bio (CAB) pourront désormais être versées par unité de bétail et par ruche. Auparavant ces aides étaient exclusivement surfaciques.</a:t>
                      </a:r>
                      <a:endParaRPr lang="fr-FR" sz="1400" b="0" dirty="0">
                        <a:solidFill>
                          <a:srgbClr val="000000"/>
                        </a:solidFill>
                      </a:endParaRPr>
                    </a:p>
                  </a:txBody>
                  <a:tcPr/>
                </a:tc>
                <a:extLst>
                  <a:ext uri="{0D108BD9-81ED-4DB2-BD59-A6C34878D82A}">
                    <a16:rowId xmlns:a16="http://schemas.microsoft.com/office/drawing/2014/main" val="837505939"/>
                  </a:ext>
                </a:extLst>
              </a:tr>
            </a:tbl>
          </a:graphicData>
        </a:graphic>
      </p:graphicFrame>
      <p:sp>
        <p:nvSpPr>
          <p:cNvPr id="6" name="ZoneTexte 5">
            <a:extLst>
              <a:ext uri="{FF2B5EF4-FFF2-40B4-BE49-F238E27FC236}">
                <a16:creationId xmlns:a16="http://schemas.microsoft.com/office/drawing/2014/main" id="{73D1609F-9977-F4AC-93BB-92B664F78944}"/>
              </a:ext>
            </a:extLst>
          </p:cNvPr>
          <p:cNvSpPr txBox="1"/>
          <p:nvPr/>
        </p:nvSpPr>
        <p:spPr>
          <a:xfrm>
            <a:off x="393291" y="1290442"/>
            <a:ext cx="3812710" cy="369332"/>
          </a:xfrm>
          <a:prstGeom prst="rect">
            <a:avLst/>
          </a:prstGeom>
          <a:noFill/>
        </p:spPr>
        <p:txBody>
          <a:bodyPr wrap="none" rtlCol="0">
            <a:spAutoFit/>
          </a:bodyPr>
          <a:lstStyle/>
          <a:p>
            <a:r>
              <a:rPr lang="fr-FR" dirty="0"/>
              <a:t>Autres mesures (dont FEADER)</a:t>
            </a:r>
          </a:p>
        </p:txBody>
      </p:sp>
    </p:spTree>
    <p:extLst>
      <p:ext uri="{BB962C8B-B14F-4D97-AF65-F5344CB8AC3E}">
        <p14:creationId xmlns:p14="http://schemas.microsoft.com/office/powerpoint/2010/main" val="398880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69A91-D2B9-2F65-60BC-AEDFE062E0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DB5A8CE-5AD3-A95C-E44B-15F0B94BC352}"/>
              </a:ext>
            </a:extLst>
          </p:cNvPr>
          <p:cNvSpPr>
            <a:spLocks noGrp="1"/>
          </p:cNvSpPr>
          <p:nvPr>
            <p:ph type="title"/>
          </p:nvPr>
        </p:nvSpPr>
        <p:spPr/>
        <p:txBody>
          <a:bodyPr>
            <a:normAutofit fontScale="90000"/>
          </a:bodyPr>
          <a:lstStyle/>
          <a:p>
            <a:r>
              <a:rPr lang="fr-FR" dirty="0">
                <a:ea typeface="Verdana"/>
              </a:rPr>
              <a:t>1</a:t>
            </a:r>
            <a:r>
              <a:rPr lang="fr-FR" baseline="30000" dirty="0">
                <a:ea typeface="Verdana"/>
              </a:rPr>
              <a:t>er</a:t>
            </a:r>
            <a:r>
              <a:rPr lang="fr-FR" dirty="0">
                <a:ea typeface="Verdana"/>
              </a:rPr>
              <a:t> janvier 2026 : Paquet simplification définitif (6/6)</a:t>
            </a:r>
            <a:br>
              <a:rPr lang="fr-FR" dirty="0">
                <a:ea typeface="Verdana"/>
              </a:rPr>
            </a:br>
            <a:endParaRPr lang="fr-FR" dirty="0">
              <a:ea typeface="Verdana"/>
            </a:endParaRPr>
          </a:p>
        </p:txBody>
      </p:sp>
      <p:sp>
        <p:nvSpPr>
          <p:cNvPr id="4" name="Espace réservé du numéro de diapositive 3">
            <a:extLst>
              <a:ext uri="{FF2B5EF4-FFF2-40B4-BE49-F238E27FC236}">
                <a16:creationId xmlns:a16="http://schemas.microsoft.com/office/drawing/2014/main" id="{16529159-37FD-21E5-9083-621D0DEC865D}"/>
              </a:ext>
            </a:extLst>
          </p:cNvPr>
          <p:cNvSpPr>
            <a:spLocks noGrp="1"/>
          </p:cNvSpPr>
          <p:nvPr>
            <p:ph type="sldNum" sz="quarter" idx="12"/>
          </p:nvPr>
        </p:nvSpPr>
        <p:spPr/>
        <p:txBody>
          <a:bodyPr/>
          <a:lstStyle/>
          <a:p>
            <a:fld id="{03B4600C-7654-4216-88CC-C8585DF21D95}" type="slidenum">
              <a:rPr lang="fr-FR" smtClean="0"/>
              <a:pPr/>
              <a:t>25</a:t>
            </a:fld>
            <a:endParaRPr lang="fr-FR"/>
          </a:p>
        </p:txBody>
      </p:sp>
      <p:sp>
        <p:nvSpPr>
          <p:cNvPr id="3" name="Espace réservé du contenu 2">
            <a:extLst>
              <a:ext uri="{FF2B5EF4-FFF2-40B4-BE49-F238E27FC236}">
                <a16:creationId xmlns:a16="http://schemas.microsoft.com/office/drawing/2014/main" id="{53722CED-D799-7458-90A2-3183AE209FE3}"/>
              </a:ext>
            </a:extLst>
          </p:cNvPr>
          <p:cNvSpPr>
            <a:spLocks noGrp="1"/>
          </p:cNvSpPr>
          <p:nvPr>
            <p:ph idx="1"/>
          </p:nvPr>
        </p:nvSpPr>
        <p:spPr/>
        <p:txBody>
          <a:bodyPr vert="horz" lIns="91440" tIns="45720" rIns="91440" bIns="45720" rtlCol="0" anchor="t">
            <a:normAutofit/>
          </a:bodyPr>
          <a:lstStyle/>
          <a:p>
            <a:pPr marL="0" indent="0">
              <a:buNone/>
            </a:pPr>
            <a:endParaRPr lang="fr-FR" dirty="0">
              <a:ea typeface="Verdana"/>
            </a:endParaRPr>
          </a:p>
          <a:p>
            <a:pPr>
              <a:lnSpc>
                <a:spcPct val="113999"/>
              </a:lnSpc>
            </a:pPr>
            <a:endParaRPr lang="fr-FR" dirty="0">
              <a:ea typeface="Verdana"/>
            </a:endParaRPr>
          </a:p>
          <a:p>
            <a:pPr>
              <a:lnSpc>
                <a:spcPct val="113999"/>
              </a:lnSpc>
            </a:pPr>
            <a:endParaRPr lang="fr-FR" dirty="0">
              <a:ea typeface="Verdana"/>
            </a:endParaRPr>
          </a:p>
        </p:txBody>
      </p:sp>
      <p:graphicFrame>
        <p:nvGraphicFramePr>
          <p:cNvPr id="5" name="Tableau 4">
            <a:extLst>
              <a:ext uri="{FF2B5EF4-FFF2-40B4-BE49-F238E27FC236}">
                <a16:creationId xmlns:a16="http://schemas.microsoft.com/office/drawing/2014/main" id="{B3D17ADB-BC05-562F-323C-8767781BDA71}"/>
              </a:ext>
            </a:extLst>
          </p:cNvPr>
          <p:cNvGraphicFramePr>
            <a:graphicFrameLocks noGrp="1"/>
          </p:cNvGraphicFramePr>
          <p:nvPr/>
        </p:nvGraphicFramePr>
        <p:xfrm>
          <a:off x="476830" y="1738433"/>
          <a:ext cx="10636370" cy="1890012"/>
        </p:xfrm>
        <a:graphic>
          <a:graphicData uri="http://schemas.openxmlformats.org/drawingml/2006/table">
            <a:tbl>
              <a:tblPr firstRow="1" bandRow="1">
                <a:tableStyleId>{7DF18680-E054-41AD-8BC1-D1AEF772440D}</a:tableStyleId>
              </a:tblPr>
              <a:tblGrid>
                <a:gridCol w="1731107">
                  <a:extLst>
                    <a:ext uri="{9D8B030D-6E8A-4147-A177-3AD203B41FA5}">
                      <a16:colId xmlns:a16="http://schemas.microsoft.com/office/drawing/2014/main" val="2244749213"/>
                    </a:ext>
                  </a:extLst>
                </a:gridCol>
                <a:gridCol w="8905263">
                  <a:extLst>
                    <a:ext uri="{9D8B030D-6E8A-4147-A177-3AD203B41FA5}">
                      <a16:colId xmlns:a16="http://schemas.microsoft.com/office/drawing/2014/main" val="1244758834"/>
                    </a:ext>
                  </a:extLst>
                </a:gridCol>
              </a:tblGrid>
              <a:tr h="426972">
                <a:tc gridSpan="2">
                  <a:txBody>
                    <a:bodyPr/>
                    <a:lstStyle/>
                    <a:p>
                      <a:r>
                        <a:rPr lang="fr-FR" dirty="0"/>
                        <a:t>Propositions de la Commission européenne </a:t>
                      </a:r>
                    </a:p>
                  </a:txBody>
                  <a:tcPr/>
                </a:tc>
                <a:tc hMerge="1">
                  <a:txBody>
                    <a:bodyPr/>
                    <a:lstStyle/>
                    <a:p>
                      <a:endParaRPr/>
                    </a:p>
                  </a:txBody>
                  <a:tcPr/>
                </a:tc>
                <a:extLst>
                  <a:ext uri="{0D108BD9-81ED-4DB2-BD59-A6C34878D82A}">
                    <a16:rowId xmlns:a16="http://schemas.microsoft.com/office/drawing/2014/main" val="2700912357"/>
                  </a:ext>
                </a:extLst>
              </a:tr>
              <a:tr h="634819">
                <a:tc>
                  <a:txBody>
                    <a:bodyPr/>
                    <a:lstStyle/>
                    <a:p>
                      <a:r>
                        <a:rPr lang="fr-FR" sz="1400" b="1" kern="1200" dirty="0">
                          <a:solidFill>
                            <a:schemeClr val="dk1"/>
                          </a:solidFill>
                          <a:effectLst/>
                          <a:latin typeface="+mn-lt"/>
                          <a:ea typeface="+mn-ea"/>
                          <a:cs typeface="+mn-cs"/>
                        </a:rPr>
                        <a:t>Contrôle unique en exploitation</a:t>
                      </a:r>
                      <a:endParaRPr lang="fr-FR" sz="1400" b="0" dirty="0">
                        <a:solidFill>
                          <a:srgbClr val="000000"/>
                        </a:solidFill>
                      </a:endParaRPr>
                    </a:p>
                  </a:txBody>
                  <a:tcPr/>
                </a:tc>
                <a:tc>
                  <a:txBody>
                    <a:bodyPr/>
                    <a:lstStyle/>
                    <a:p>
                      <a:pPr rtl="0" fontAlgn="base"/>
                      <a:r>
                        <a:rPr lang="fr-FR" sz="1400" b="0" i="0" kern="1200" dirty="0">
                          <a:solidFill>
                            <a:schemeClr val="dk1"/>
                          </a:solidFill>
                          <a:effectLst/>
                          <a:latin typeface="+mn-lt"/>
                          <a:ea typeface="+mn-ea"/>
                          <a:cs typeface="+mn-cs"/>
                        </a:rPr>
                        <a:t>Généralisation du cas français (un contrôle sur place par an et par exploitation) à l’ensemble de l’union européenne.  </a:t>
                      </a:r>
                    </a:p>
                  </a:txBody>
                  <a:tcPr/>
                </a:tc>
                <a:extLst>
                  <a:ext uri="{0D108BD9-81ED-4DB2-BD59-A6C34878D82A}">
                    <a16:rowId xmlns:a16="http://schemas.microsoft.com/office/drawing/2014/main" val="1619236043"/>
                  </a:ext>
                </a:extLst>
              </a:tr>
              <a:tr h="0">
                <a:tc>
                  <a:txBody>
                    <a:bodyPr/>
                    <a:lstStyle/>
                    <a:p>
                      <a:r>
                        <a:rPr lang="fr-FR" sz="1400" b="1" kern="1200" dirty="0">
                          <a:solidFill>
                            <a:schemeClr val="dk1"/>
                          </a:solidFill>
                          <a:effectLst/>
                          <a:latin typeface="+mn-lt"/>
                          <a:ea typeface="+mn-ea"/>
                          <a:cs typeface="+mn-cs"/>
                        </a:rPr>
                        <a:t>Exemptions de contrôles et de pénalités</a:t>
                      </a:r>
                      <a:endParaRPr lang="fr-FR" sz="1400" b="1" dirty="0"/>
                    </a:p>
                  </a:txBody>
                  <a:tcPr/>
                </a:tc>
                <a:tc>
                  <a:txBody>
                    <a:bodyPr/>
                    <a:lstStyle/>
                    <a:p>
                      <a:pPr rtl="0" fontAlgn="base"/>
                      <a:r>
                        <a:rPr lang="fr-FR" sz="1400" b="0" kern="1200" dirty="0">
                          <a:solidFill>
                            <a:schemeClr val="dk1"/>
                          </a:solidFill>
                          <a:effectLst/>
                          <a:latin typeface="+mn-lt"/>
                          <a:ea typeface="+mn-ea"/>
                          <a:cs typeface="+mn-cs"/>
                        </a:rPr>
                        <a:t>Extension aux « petits bénéficiaires » non agricole du FEADER. Les agriculteurs déclarant moins de 10 ha de SAU sont déjà exemptés de contrôle conditionnalité et des pénalités qui en découlent. </a:t>
                      </a:r>
                      <a:endParaRPr lang="fr-FR" sz="1400" b="0" i="0" kern="1200" dirty="0">
                        <a:solidFill>
                          <a:schemeClr val="dk1"/>
                        </a:solidFill>
                        <a:effectLst/>
                        <a:latin typeface="+mn-lt"/>
                        <a:ea typeface="+mn-ea"/>
                        <a:cs typeface="+mn-cs"/>
                      </a:endParaRPr>
                    </a:p>
                  </a:txBody>
                  <a:tcPr/>
                </a:tc>
                <a:extLst>
                  <a:ext uri="{0D108BD9-81ED-4DB2-BD59-A6C34878D82A}">
                    <a16:rowId xmlns:a16="http://schemas.microsoft.com/office/drawing/2014/main" val="1142950114"/>
                  </a:ext>
                </a:extLst>
              </a:tr>
            </a:tbl>
          </a:graphicData>
        </a:graphic>
      </p:graphicFrame>
      <p:sp>
        <p:nvSpPr>
          <p:cNvPr id="6" name="ZoneTexte 5">
            <a:extLst>
              <a:ext uri="{FF2B5EF4-FFF2-40B4-BE49-F238E27FC236}">
                <a16:creationId xmlns:a16="http://schemas.microsoft.com/office/drawing/2014/main" id="{35C2D451-E2D7-60DB-A524-8C7D0CDF1747}"/>
              </a:ext>
            </a:extLst>
          </p:cNvPr>
          <p:cNvSpPr txBox="1"/>
          <p:nvPr/>
        </p:nvSpPr>
        <p:spPr>
          <a:xfrm>
            <a:off x="393291" y="1290442"/>
            <a:ext cx="1282723" cy="369332"/>
          </a:xfrm>
          <a:prstGeom prst="rect">
            <a:avLst/>
          </a:prstGeom>
          <a:noFill/>
        </p:spPr>
        <p:txBody>
          <a:bodyPr wrap="none" rtlCol="0">
            <a:spAutoFit/>
          </a:bodyPr>
          <a:lstStyle/>
          <a:p>
            <a:r>
              <a:rPr lang="fr-FR" dirty="0"/>
              <a:t>Contrôles</a:t>
            </a:r>
          </a:p>
        </p:txBody>
      </p:sp>
    </p:spTree>
    <p:extLst>
      <p:ext uri="{BB962C8B-B14F-4D97-AF65-F5344CB8AC3E}">
        <p14:creationId xmlns:p14="http://schemas.microsoft.com/office/powerpoint/2010/main" val="3952668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8648E222-A833-0C62-AF16-67323E40C9D6}"/>
              </a:ext>
            </a:extLst>
          </p:cNvPr>
          <p:cNvSpPr>
            <a:spLocks noGrp="1"/>
          </p:cNvSpPr>
          <p:nvPr>
            <p:ph type="subTitle" idx="1"/>
          </p:nvPr>
        </p:nvSpPr>
        <p:spPr>
          <a:xfrm>
            <a:off x="1139854" y="3529009"/>
            <a:ext cx="9513937" cy="2076214"/>
          </a:xfrm>
        </p:spPr>
        <p:txBody>
          <a:bodyPr vert="horz" lIns="91440" tIns="45720" rIns="91440" bIns="45720" rtlCol="0" anchor="t">
            <a:normAutofit fontScale="77500" lnSpcReduction="20000"/>
          </a:bodyPr>
          <a:lstStyle/>
          <a:p>
            <a:r>
              <a:rPr lang="fr-FR" b="1" i="1" dirty="0">
                <a:ea typeface="Verdana"/>
              </a:rPr>
              <a:t>Contacts :</a:t>
            </a:r>
          </a:p>
          <a:p>
            <a:pPr>
              <a:lnSpc>
                <a:spcPct val="113999"/>
              </a:lnSpc>
            </a:pPr>
            <a:endParaRPr lang="fr-FR" i="1" dirty="0">
              <a:ea typeface="Verdana"/>
            </a:endParaRPr>
          </a:p>
          <a:p>
            <a:pPr>
              <a:lnSpc>
                <a:spcPct val="113999"/>
              </a:lnSpc>
            </a:pPr>
            <a:r>
              <a:rPr lang="fr-FR" dirty="0">
                <a:ea typeface="Verdana"/>
              </a:rPr>
              <a:t>Nicolas Kahn – </a:t>
            </a:r>
            <a:r>
              <a:rPr lang="fr-FR" dirty="0">
                <a:ea typeface="Verdana"/>
                <a:hlinkClick r:id="rId2">
                  <a:extLst>
                    <a:ext uri="{A12FA001-AC4F-418D-AE19-62706E023703}">
                      <ahyp:hlinkClr xmlns:ahyp="http://schemas.microsoft.com/office/drawing/2018/hyperlinkcolor" val="tx"/>
                    </a:ext>
                  </a:extLst>
                </a:hlinkClick>
              </a:rPr>
              <a:t>nicolas.kahn@france.chambres-agriculture.fr</a:t>
            </a:r>
            <a:endParaRPr lang="fr-FR" dirty="0">
              <a:ea typeface="Verdana"/>
            </a:endParaRPr>
          </a:p>
          <a:p>
            <a:pPr>
              <a:lnSpc>
                <a:spcPct val="113999"/>
              </a:lnSpc>
            </a:pPr>
            <a:r>
              <a:rPr lang="fr-FR" dirty="0">
                <a:ea typeface="Verdana"/>
              </a:rPr>
              <a:t>Thomas </a:t>
            </a:r>
            <a:r>
              <a:rPr lang="fr-FR" dirty="0" err="1">
                <a:ea typeface="Verdana"/>
              </a:rPr>
              <a:t>Viant</a:t>
            </a:r>
            <a:r>
              <a:rPr lang="fr-FR" dirty="0">
                <a:ea typeface="Verdana"/>
              </a:rPr>
              <a:t> – </a:t>
            </a:r>
            <a:r>
              <a:rPr lang="fr-FR" u="sng" dirty="0">
                <a:ea typeface="Verdana"/>
              </a:rPr>
              <a:t>thomas.viant@france.chambres-agriculture.fr</a:t>
            </a:r>
          </a:p>
          <a:p>
            <a:pPr>
              <a:lnSpc>
                <a:spcPct val="113999"/>
              </a:lnSpc>
            </a:pPr>
            <a:r>
              <a:rPr lang="fr-FR" sz="2100" i="1" dirty="0">
                <a:ea typeface="Verdana"/>
              </a:rPr>
              <a:t>Direction Expertise – Service Politiques Agricoles, Filières, Alimentation &amp; Territoires</a:t>
            </a:r>
            <a:endParaRPr lang="fr-FR" dirty="0">
              <a:ea typeface="Verdana"/>
            </a:endParaRPr>
          </a:p>
        </p:txBody>
      </p:sp>
      <p:pic>
        <p:nvPicPr>
          <p:cNvPr id="5" name="Image 4" descr="Logos à apposer sur les livrables | DRAAF PACA">
            <a:extLst>
              <a:ext uri="{FF2B5EF4-FFF2-40B4-BE49-F238E27FC236}">
                <a16:creationId xmlns:a16="http://schemas.microsoft.com/office/drawing/2014/main" id="{0DA23D8B-5E73-6605-C155-AA03F1540060}"/>
              </a:ext>
            </a:extLst>
          </p:cNvPr>
          <p:cNvPicPr>
            <a:picLocks noChangeAspect="1"/>
          </p:cNvPicPr>
          <p:nvPr/>
        </p:nvPicPr>
        <p:blipFill>
          <a:blip r:embed="rId3"/>
          <a:srcRect l="1635" t="2878" r="1362" b="4088"/>
          <a:stretch>
            <a:fillRect/>
          </a:stretch>
        </p:blipFill>
        <p:spPr>
          <a:xfrm>
            <a:off x="4475691" y="5725338"/>
            <a:ext cx="3254621" cy="1130937"/>
          </a:xfrm>
          <a:prstGeom prst="rect">
            <a:avLst/>
          </a:prstGeom>
        </p:spPr>
      </p:pic>
    </p:spTree>
    <p:extLst>
      <p:ext uri="{BB962C8B-B14F-4D97-AF65-F5344CB8AC3E}">
        <p14:creationId xmlns:p14="http://schemas.microsoft.com/office/powerpoint/2010/main" val="2313158655"/>
      </p:ext>
    </p:extLst>
  </p:cSld>
  <p:clrMapOvr>
    <a:masterClrMapping/>
  </p:clrMapOvr>
</p:sld>
</file>

<file path=ppt/theme/theme1.xml><?xml version="1.0" encoding="utf-8"?>
<a:theme xmlns:a="http://schemas.openxmlformats.org/drawingml/2006/main" name="APCA_V3">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3" id="{FA153C38-360E-4904-92F8-528C1449CBD9}" vid="{9638920B-64DA-48A7-802C-73AD66BF328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TM03457444[[fn=Base]]</Template>
  <TotalTime>214</TotalTime>
  <Words>3190</Words>
  <Application>Microsoft Office PowerPoint</Application>
  <PresentationFormat>Grand écran</PresentationFormat>
  <Paragraphs>313</Paragraphs>
  <Slides>26</Slides>
  <Notes>12</Notes>
  <HiddenSlides>0</HiddenSlides>
  <MMClips>0</MMClips>
  <ScaleCrop>false</ScaleCrop>
  <HeadingPairs>
    <vt:vector size="4" baseType="variant">
      <vt:variant>
        <vt:lpstr>Thème</vt:lpstr>
      </vt:variant>
      <vt:variant>
        <vt:i4>1</vt:i4>
      </vt:variant>
      <vt:variant>
        <vt:lpstr>Titres des diapositives</vt:lpstr>
      </vt:variant>
      <vt:variant>
        <vt:i4>26</vt:i4>
      </vt:variant>
    </vt:vector>
  </HeadingPairs>
  <TitlesOfParts>
    <vt:vector size="27" baseType="lpstr">
      <vt:lpstr>APCA_V3</vt:lpstr>
      <vt:lpstr>OMNIBUS III :  2ème paquet de simplification de la PAC</vt:lpstr>
      <vt:lpstr>1. Contextualisation et rappel calendaire</vt:lpstr>
      <vt:lpstr>Les raisons d’un second paquet de simplification de la PAC</vt:lpstr>
      <vt:lpstr>Comment se déroule une «Procédure législative ordinaire» ? </vt:lpstr>
      <vt:lpstr>Calendrier – processus législatif du paquet OMNIBUS III</vt:lpstr>
      <vt:lpstr>2. Dispositions issues du Paquet simplificationn</vt:lpstr>
      <vt:lpstr>14 mai 2025 : Points issus de la proposition de la Commission européenne (1/5) </vt:lpstr>
      <vt:lpstr>14 mai 2025 : Points issus de la proposition de la Commission européenne (2/5) </vt:lpstr>
      <vt:lpstr>14 mai 2025 : Points issus de la proposition de la Commission européenne (3/5) </vt:lpstr>
      <vt:lpstr>14 mai 2025 : Points issus de la proposition de la Commission européenne (4/5) </vt:lpstr>
      <vt:lpstr>14 mai 2025 : Points issus de la proposition de la Commission européenne (5/5) </vt:lpstr>
      <vt:lpstr>3. Etat des lieux des positionnements</vt:lpstr>
      <vt:lpstr>Réforme de la conditionnalité (1/2)</vt:lpstr>
      <vt:lpstr>Réforme de la conditionnalité (2/2)</vt:lpstr>
      <vt:lpstr>Gestion des risques (1/2)</vt:lpstr>
      <vt:lpstr>Gestion des risques (2/2)</vt:lpstr>
      <vt:lpstr>Reste des propositions 1/2</vt:lpstr>
      <vt:lpstr>Reste des propositions 2/2</vt:lpstr>
      <vt:lpstr>4. Dispositions adoptées et définitives</vt:lpstr>
      <vt:lpstr>1er janvier 2026 : Paquet simplification définitif (1/6)  </vt:lpstr>
      <vt:lpstr>1er janvier 2026 : Paquet simplification définitif (2/6) </vt:lpstr>
      <vt:lpstr>1er janvier 2026 : Paquet simplification définitif (3/6) </vt:lpstr>
      <vt:lpstr>1er janvier 2026 : Paquet simplification définitif (4/6) </vt:lpstr>
      <vt:lpstr>1er janvier 2026 : Paquet simplification définitif (5/6) </vt:lpstr>
      <vt:lpstr>1er janvier 2026 : Paquet simplification définitif (6/6) </vt:lpstr>
      <vt:lpstr>Présentation PowerPoint</vt:lpstr>
    </vt:vector>
  </TitlesOfParts>
  <Company>Chambres d'Agriculture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Ecopole  15 décembre 2025</dc:title>
  <dc:creator>Blanche SEGURA</dc:creator>
  <cp:lastModifiedBy>Nicolas KAHN</cp:lastModifiedBy>
  <cp:revision>4</cp:revision>
  <dcterms:created xsi:type="dcterms:W3CDTF">2025-01-14T15:30:19Z</dcterms:created>
  <dcterms:modified xsi:type="dcterms:W3CDTF">2026-04-28T12:40:44Z</dcterms:modified>
</cp:coreProperties>
</file>