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58" r:id="rId4"/>
    <p:sldId id="257" r:id="rId5"/>
    <p:sldId id="263" r:id="rId6"/>
    <p:sldId id="260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E91FE4-54EC-9ADE-5B1F-6A74328F92DA}" v="759" dt="2024-09-26T13:12:22.210"/>
    <p1510:client id="{2E7A1075-C364-ECF8-340E-D8699B87EFC5}" v="48" dt="2024-09-26T13:49:41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Verdana"/>
              </a:rPr>
              <a:t>Cliquez pour déplacer la diapo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8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 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 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 </a:t>
            </a:r>
          </a:p>
        </p:txBody>
      </p:sp>
      <p:sp>
        <p:nvSpPr>
          <p:cNvPr id="88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BF4E4833-897E-4632-B4E1-CEB29268CC63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422400"/>
            <a:ext cx="5486400" cy="3086100"/>
          </a:xfrm>
          <a:prstGeom prst="rect">
            <a:avLst/>
          </a:prstGeom>
        </p:spPr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85800" y="4680000"/>
            <a:ext cx="5486040" cy="39020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pic>
        <p:nvPicPr>
          <p:cNvPr id="95" name="Image 7"/>
          <p:cNvPicPr/>
          <p:nvPr/>
        </p:nvPicPr>
        <p:blipFill>
          <a:blip r:embed="rId3"/>
          <a:stretch/>
        </p:blipFill>
        <p:spPr>
          <a:xfrm>
            <a:off x="5815440" y="8026200"/>
            <a:ext cx="867960" cy="916920"/>
          </a:xfrm>
          <a:prstGeom prst="rect">
            <a:avLst/>
          </a:prstGeom>
          <a:ln>
            <a:noFill/>
          </a:ln>
        </p:spPr>
      </p:pic>
      <p:sp>
        <p:nvSpPr>
          <p:cNvPr id="96" name="TextShape 3"/>
          <p:cNvSpPr txBox="1"/>
          <p:nvPr/>
        </p:nvSpPr>
        <p:spPr>
          <a:xfrm>
            <a:off x="457200" y="8704800"/>
            <a:ext cx="2971440" cy="3020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7" name="TextShape 4"/>
          <p:cNvSpPr txBox="1"/>
          <p:nvPr/>
        </p:nvSpPr>
        <p:spPr>
          <a:xfrm>
            <a:off x="348840" y="332280"/>
            <a:ext cx="4229640" cy="458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422400"/>
            <a:ext cx="5486400" cy="3086100"/>
          </a:xfrm>
          <a:prstGeom prst="rect">
            <a:avLst/>
          </a:prstGeom>
        </p:spPr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85800" y="4680000"/>
            <a:ext cx="5486040" cy="39020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pic>
        <p:nvPicPr>
          <p:cNvPr id="95" name="Image 7"/>
          <p:cNvPicPr/>
          <p:nvPr/>
        </p:nvPicPr>
        <p:blipFill>
          <a:blip r:embed="rId3"/>
          <a:stretch/>
        </p:blipFill>
        <p:spPr>
          <a:xfrm>
            <a:off x="5815440" y="8026200"/>
            <a:ext cx="867960" cy="916920"/>
          </a:xfrm>
          <a:prstGeom prst="rect">
            <a:avLst/>
          </a:prstGeom>
          <a:ln>
            <a:noFill/>
          </a:ln>
        </p:spPr>
      </p:pic>
      <p:sp>
        <p:nvSpPr>
          <p:cNvPr id="96" name="TextShape 3"/>
          <p:cNvSpPr txBox="1"/>
          <p:nvPr/>
        </p:nvSpPr>
        <p:spPr>
          <a:xfrm>
            <a:off x="457200" y="8704800"/>
            <a:ext cx="2971440" cy="3020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7" name="TextShape 4"/>
          <p:cNvSpPr txBox="1"/>
          <p:nvPr/>
        </p:nvSpPr>
        <p:spPr>
          <a:xfrm>
            <a:off x="348840" y="332280"/>
            <a:ext cx="4229640" cy="458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43584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1062000" y="1476000"/>
            <a:ext cx="10050840" cy="4427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100508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133200" y="365040"/>
            <a:ext cx="10979640" cy="4004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1062000" y="378864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12160" y="378864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1062000" y="3788640"/>
            <a:ext cx="100508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100508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1062000" y="3788640"/>
            <a:ext cx="100508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1062000" y="378864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12160" y="378864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460400" y="147600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858440" y="147600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1062000" y="378864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460400" y="378864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858440" y="378864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1062000" y="1476000"/>
            <a:ext cx="10050840" cy="4427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100508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133200" y="365040"/>
            <a:ext cx="10979640" cy="4004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1062000" y="378864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4427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212160" y="378864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1062000" y="3788640"/>
            <a:ext cx="100508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100508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1062000" y="3788640"/>
            <a:ext cx="100508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12160" y="147600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1062000" y="378864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6212160" y="3788640"/>
            <a:ext cx="49046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460400" y="147600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7858440" y="147600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1062000" y="378864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4460400" y="378864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7858440" y="3788640"/>
            <a:ext cx="3236040" cy="2111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4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358920" y="2778480"/>
            <a:ext cx="11473560" cy="379368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PlaceHolder 2"/>
          <p:cNvSpPr>
            <a:spLocks noGrp="1"/>
          </p:cNvSpPr>
          <p:nvPr>
            <p:ph type="title"/>
          </p:nvPr>
        </p:nvSpPr>
        <p:spPr>
          <a:xfrm>
            <a:off x="669600" y="2789280"/>
            <a:ext cx="10691640" cy="101484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200" b="1" strike="noStrike" spc="-1">
                <a:solidFill>
                  <a:srgbClr val="FFFFFF"/>
                </a:solidFill>
                <a:latin typeface="Verdana"/>
              </a:rPr>
              <a:t>MODIFIEZ LE STYLE DU TITRE</a:t>
            </a:r>
            <a:endParaRPr lang="fr-FR" sz="32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358920" y="285480"/>
            <a:ext cx="11473560" cy="24922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i="1" strike="noStrike" spc="-1">
                <a:solidFill>
                  <a:srgbClr val="FFFFFF"/>
                </a:solidFill>
                <a:latin typeface="Verdana"/>
              </a:rPr>
              <a:t>Insérer une photo de votre choix sur ce cadre gris </a:t>
            </a:r>
            <a:r>
              <a:rPr lang="fr-FR" sz="1800" b="0" i="1" u="sng" strike="noStrike" spc="-1">
                <a:solidFill>
                  <a:srgbClr val="FFFFFF"/>
                </a:solidFill>
                <a:uFillTx/>
                <a:latin typeface="Verdana"/>
              </a:rPr>
              <a:t>en respectant les dimensions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3" name="CustomShape 4"/>
          <p:cNvSpPr/>
          <p:nvPr/>
        </p:nvSpPr>
        <p:spPr>
          <a:xfrm>
            <a:off x="560520" y="6027120"/>
            <a:ext cx="3051720" cy="43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1001"/>
              </a:spcBef>
            </a:pPr>
            <a:r>
              <a:rPr lang="fr-FR" sz="1400" b="0" strike="noStrike" spc="-1">
                <a:solidFill>
                  <a:srgbClr val="FFFFFF"/>
                </a:solidFill>
                <a:latin typeface="Verdana"/>
              </a:rPr>
              <a:t>aveyron.chambre-agriculture.fr</a:t>
            </a:r>
            <a:endParaRPr lang="fr-FR" sz="1400" b="0" strike="noStrike" spc="-1">
              <a:latin typeface="Arial"/>
            </a:endParaRPr>
          </a:p>
        </p:txBody>
      </p:sp>
      <p:pic>
        <p:nvPicPr>
          <p:cNvPr id="4" name="Image 3"/>
          <p:cNvPicPr/>
          <p:nvPr/>
        </p:nvPicPr>
        <p:blipFill>
          <a:blip r:embed="rId14"/>
          <a:stretch/>
        </p:blipFill>
        <p:spPr>
          <a:xfrm>
            <a:off x="10047600" y="4844880"/>
            <a:ext cx="1598400" cy="1621440"/>
          </a:xfrm>
          <a:prstGeom prst="rect">
            <a:avLst/>
          </a:prstGeom>
          <a:ln>
            <a:noFill/>
          </a:ln>
        </p:spPr>
      </p:pic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solidFill>
                  <a:srgbClr val="000000"/>
                </a:solidFill>
                <a:latin typeface="Verdana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Verdana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600" b="0" strike="noStrike" spc="-1">
                <a:solidFill>
                  <a:srgbClr val="000000"/>
                </a:solidFill>
                <a:latin typeface="Verdana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600" b="0" strike="noStrike" spc="-1">
                <a:solidFill>
                  <a:srgbClr val="000000"/>
                </a:solidFill>
                <a:latin typeface="Verdana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Verdana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Verdana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Verdana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571680" indent="-571320">
              <a:lnSpc>
                <a:spcPct val="90000"/>
              </a:lnSpc>
              <a:buSzPct val="100051"/>
              <a:buBlip>
                <a:blip r:embed="rId14"/>
              </a:buBlip>
            </a:pPr>
            <a:r>
              <a:rPr lang="fr-FR" sz="3200" b="1" strike="noStrike" spc="-1">
                <a:solidFill>
                  <a:srgbClr val="000000"/>
                </a:solidFill>
                <a:latin typeface="Verdana"/>
              </a:rPr>
              <a:t>MODIFIEZ LE STYLE DU TITRE</a:t>
            </a:r>
            <a:endParaRPr lang="fr-FR" sz="32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1062000" y="1476000"/>
            <a:ext cx="10050840" cy="44276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114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fr-FR" sz="2400" b="0" strike="noStrike" spc="-1">
                <a:solidFill>
                  <a:srgbClr val="000000"/>
                </a:solidFill>
                <a:latin typeface="Verdana"/>
              </a:rPr>
              <a:t>Cliquez pour modifier les styles du texte du masque</a:t>
            </a:r>
          </a:p>
          <a:p>
            <a:pPr marL="685800" lvl="1" indent="-228240">
              <a:lnSpc>
                <a:spcPct val="114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Verdana"/>
              </a:rPr>
              <a:t>Deuxième niveau</a:t>
            </a:r>
          </a:p>
          <a:p>
            <a:pPr marL="1143000" lvl="2" indent="-228240">
              <a:lnSpc>
                <a:spcPct val="114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Verdana"/>
              </a:rPr>
              <a:t>Troisième niveau</a:t>
            </a:r>
          </a:p>
          <a:p>
            <a:pPr marL="1600200" lvl="3" indent="-228240">
              <a:lnSpc>
                <a:spcPct val="114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600" b="0" strike="noStrike" spc="-1">
                <a:solidFill>
                  <a:srgbClr val="000000"/>
                </a:solidFill>
                <a:latin typeface="Verdana"/>
              </a:rPr>
              <a:t>Quatrième niveau</a:t>
            </a:r>
          </a:p>
          <a:p>
            <a:pPr marL="2057400" lvl="4" indent="-228240">
              <a:lnSpc>
                <a:spcPct val="114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600" b="0" strike="noStrike" spc="-1">
                <a:solidFill>
                  <a:srgbClr val="000000"/>
                </a:solidFill>
                <a:latin typeface="Verdana"/>
              </a:rPr>
              <a:t>Cinquième niveau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sldNum"/>
          </p:nvPr>
        </p:nvSpPr>
        <p:spPr>
          <a:xfrm>
            <a:off x="11353680" y="3246480"/>
            <a:ext cx="8377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F0741782-9E71-4C17-84E9-2E1E5E436F31}" type="slidenum">
              <a:rPr lang="fr-FR" sz="1200" b="0" strike="noStrike" spc="-1">
                <a:solidFill>
                  <a:srgbClr val="FFFFFF"/>
                </a:solidFill>
                <a:latin typeface="Verdana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5" name="Line 4"/>
          <p:cNvSpPr/>
          <p:nvPr/>
        </p:nvSpPr>
        <p:spPr>
          <a:xfrm>
            <a:off x="827640" y="1116720"/>
            <a:ext cx="10285560" cy="2160"/>
          </a:xfrm>
          <a:prstGeom prst="line">
            <a:avLst/>
          </a:prstGeom>
          <a:ln w="2844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pic>
        <p:nvPicPr>
          <p:cNvPr id="46" name="Image 6"/>
          <p:cNvPicPr/>
          <p:nvPr/>
        </p:nvPicPr>
        <p:blipFill>
          <a:blip r:embed="rId15"/>
          <a:stretch/>
        </p:blipFill>
        <p:spPr>
          <a:xfrm>
            <a:off x="11014560" y="5655240"/>
            <a:ext cx="1106640" cy="112284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fodigitaleday.agence-adocc.com/DiagAGRI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resoca-my.sharepoint.com/:w:/r/personal/serge_jouanno_aveyron_chambagri_fr/Documents/diagnostic%20num%C3%A9rique/Pr%C3%A9sentation%20diagnostic%20IRD%20CRAO/pr%C3%A9conisations%20conseils.docx?d=wc1972aefbd754fd3b5c070b1d53d3007&amp;csf=1&amp;web=1&amp;e=Eib0yX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A178305-A951-1BA1-7959-BF7719651323}"/>
              </a:ext>
            </a:extLst>
          </p:cNvPr>
          <p:cNvSpPr txBox="1"/>
          <p:nvPr/>
        </p:nvSpPr>
        <p:spPr>
          <a:xfrm>
            <a:off x="384629" y="283028"/>
            <a:ext cx="11448142" cy="25581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r-FR"/>
          </a:p>
        </p:txBody>
      </p:sp>
      <p:pic>
        <p:nvPicPr>
          <p:cNvPr id="3" name="Image 2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AE095ACB-7E0E-81AF-6588-EFC322FD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83" y="282348"/>
            <a:ext cx="11421833" cy="9048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E1B4A8-1A17-60D4-21E7-E645D0EEDB60}"/>
              </a:ext>
            </a:extLst>
          </p:cNvPr>
          <p:cNvSpPr txBox="1"/>
          <p:nvPr/>
        </p:nvSpPr>
        <p:spPr>
          <a:xfrm>
            <a:off x="607785" y="1714501"/>
            <a:ext cx="1120684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Présentation du diagnostic numérique de l'exploitation agricole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3FA726-F60F-E2ED-61C9-9FCC58D64EA0}"/>
              </a:ext>
            </a:extLst>
          </p:cNvPr>
          <p:cNvSpPr txBox="1"/>
          <p:nvPr/>
        </p:nvSpPr>
        <p:spPr>
          <a:xfrm>
            <a:off x="990600" y="2558143"/>
            <a:ext cx="4724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Contexte de mise en place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8DD478-5D72-E66D-9E94-2637F6E26212}"/>
              </a:ext>
            </a:extLst>
          </p:cNvPr>
          <p:cNvSpPr txBox="1"/>
          <p:nvPr/>
        </p:nvSpPr>
        <p:spPr>
          <a:xfrm>
            <a:off x="936171" y="3274785"/>
            <a:ext cx="4724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Objectifs du diagnostic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48FD5D-94E9-C1F5-FB47-B2C748294EDE}"/>
              </a:ext>
            </a:extLst>
          </p:cNvPr>
          <p:cNvSpPr txBox="1"/>
          <p:nvPr/>
        </p:nvSpPr>
        <p:spPr>
          <a:xfrm>
            <a:off x="927099" y="3936999"/>
            <a:ext cx="4724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Structuration du diagnostic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A6F06F2-469F-932B-0D65-120E0B71C17A}"/>
              </a:ext>
            </a:extLst>
          </p:cNvPr>
          <p:cNvSpPr txBox="1"/>
          <p:nvPr/>
        </p:nvSpPr>
        <p:spPr>
          <a:xfrm>
            <a:off x="881742" y="4581070"/>
            <a:ext cx="4724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081D02-A89C-880C-A896-42A60BD21005}"/>
              </a:ext>
            </a:extLst>
          </p:cNvPr>
          <p:cNvSpPr txBox="1"/>
          <p:nvPr/>
        </p:nvSpPr>
        <p:spPr>
          <a:xfrm>
            <a:off x="863598" y="5188855"/>
            <a:ext cx="4724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Perspectives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039" y="5650520"/>
            <a:ext cx="1850443" cy="7800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33200" y="365040"/>
            <a:ext cx="10979640" cy="86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2" name="Image 1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953ED8D8-FCDD-61DF-9FA0-C0D2BC180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88" y="28348"/>
            <a:ext cx="12192905" cy="904875"/>
          </a:xfrm>
          <a:prstGeom prst="rect">
            <a:avLst/>
          </a:prstGeom>
        </p:spPr>
      </p:pic>
      <p:sp>
        <p:nvSpPr>
          <p:cNvPr id="3" name="ZoneTexte 6">
            <a:extLst>
              <a:ext uri="{FF2B5EF4-FFF2-40B4-BE49-F238E27FC236}">
                <a16:creationId xmlns:a16="http://schemas.microsoft.com/office/drawing/2014/main" id="{0517D2B1-50E4-91DD-55DB-88140C23774B}"/>
              </a:ext>
            </a:extLst>
          </p:cNvPr>
          <p:cNvSpPr txBox="1"/>
          <p:nvPr/>
        </p:nvSpPr>
        <p:spPr>
          <a:xfrm>
            <a:off x="370279" y="1187532"/>
            <a:ext cx="5363688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rgbClr val="80BA27"/>
                </a:solidFill>
              </a:rPr>
              <a:t>Un diagnostic pour :</a:t>
            </a: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BDD23B68-CF47-9ADA-6E06-66865F7054EC}"/>
              </a:ext>
            </a:extLst>
          </p:cNvPr>
          <p:cNvSpPr txBox="1"/>
          <p:nvPr/>
        </p:nvSpPr>
        <p:spPr>
          <a:xfrm>
            <a:off x="613557" y="1882732"/>
            <a:ext cx="11453913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Accompagner les agriculteurs dans leur transition numérique</a:t>
            </a:r>
            <a:endParaRPr lang="fr-FR"/>
          </a:p>
        </p:txBody>
      </p:sp>
      <p:sp>
        <p:nvSpPr>
          <p:cNvPr id="5" name="ZoneTexte 5">
            <a:extLst>
              <a:ext uri="{FF2B5EF4-FFF2-40B4-BE49-F238E27FC236}">
                <a16:creationId xmlns:a16="http://schemas.microsoft.com/office/drawing/2014/main" id="{8FA3C0DB-8206-4E83-A977-44C96F47D0E5}"/>
              </a:ext>
            </a:extLst>
          </p:cNvPr>
          <p:cNvSpPr txBox="1"/>
          <p:nvPr/>
        </p:nvSpPr>
        <p:spPr>
          <a:xfrm>
            <a:off x="595414" y="2714004"/>
            <a:ext cx="11142184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Avoir un outil permettant d'apprécier la maturité numérique</a:t>
            </a:r>
            <a:endParaRPr lang="fr-FR"/>
          </a:p>
        </p:txBody>
      </p:sp>
      <p:sp>
        <p:nvSpPr>
          <p:cNvPr id="6" name="ZoneTexte 7">
            <a:extLst>
              <a:ext uri="{FF2B5EF4-FFF2-40B4-BE49-F238E27FC236}">
                <a16:creationId xmlns:a16="http://schemas.microsoft.com/office/drawing/2014/main" id="{F3C6380C-B3F9-097E-7AF5-96C84A761B8F}"/>
              </a:ext>
            </a:extLst>
          </p:cNvPr>
          <p:cNvSpPr txBox="1"/>
          <p:nvPr/>
        </p:nvSpPr>
        <p:spPr>
          <a:xfrm>
            <a:off x="578096" y="3424873"/>
            <a:ext cx="11686471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/>
              <a:t>Avoir des critères posant une évaluation, permettant un accompagnement</a:t>
            </a:r>
            <a:endParaRPr lang="fr-FR"/>
          </a:p>
        </p:txBody>
      </p:sp>
      <p:sp>
        <p:nvSpPr>
          <p:cNvPr id="7" name="ZoneTexte 1">
            <a:extLst>
              <a:ext uri="{FF2B5EF4-FFF2-40B4-BE49-F238E27FC236}">
                <a16:creationId xmlns:a16="http://schemas.microsoft.com/office/drawing/2014/main" id="{07BAF890-79DD-B384-8FC7-177F99A6A9C9}"/>
              </a:ext>
            </a:extLst>
          </p:cNvPr>
          <p:cNvSpPr txBox="1"/>
          <p:nvPr/>
        </p:nvSpPr>
        <p:spPr>
          <a:xfrm>
            <a:off x="224309" y="4341086"/>
            <a:ext cx="11450614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rgbClr val="80BA27"/>
                </a:solidFill>
              </a:rPr>
              <a:t>Collaboration CA-12 / </a:t>
            </a:r>
            <a:r>
              <a:rPr lang="fr-FR" sz="2800" b="1" err="1">
                <a:solidFill>
                  <a:srgbClr val="80BA27"/>
                </a:solidFill>
              </a:rPr>
              <a:t>Ad'Occ</a:t>
            </a:r>
            <a:r>
              <a:rPr lang="fr-FR" sz="2800" b="1" dirty="0">
                <a:solidFill>
                  <a:srgbClr val="80BA27"/>
                </a:solidFill>
              </a:rPr>
              <a:t> :</a:t>
            </a:r>
          </a:p>
        </p:txBody>
      </p:sp>
      <p:sp>
        <p:nvSpPr>
          <p:cNvPr id="8" name="ZoneTexte 9">
            <a:extLst>
              <a:ext uri="{FF2B5EF4-FFF2-40B4-BE49-F238E27FC236}">
                <a16:creationId xmlns:a16="http://schemas.microsoft.com/office/drawing/2014/main" id="{D67B66F6-2A0B-87AC-ECEF-7170B69B723E}"/>
              </a:ext>
            </a:extLst>
          </p:cNvPr>
          <p:cNvSpPr txBox="1"/>
          <p:nvPr/>
        </p:nvSpPr>
        <p:spPr>
          <a:xfrm>
            <a:off x="504699" y="5208646"/>
            <a:ext cx="11686470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 err="1">
                <a:solidFill>
                  <a:srgbClr val="000000"/>
                </a:solidFill>
              </a:rPr>
              <a:t>Ad'Occ</a:t>
            </a:r>
            <a:r>
              <a:rPr lang="fr-FR" sz="2400" b="1" dirty="0">
                <a:solidFill>
                  <a:srgbClr val="000000"/>
                </a:solidFill>
              </a:rPr>
              <a:t> ; plateforme numérique, enregistrement des données, maintenance</a:t>
            </a:r>
            <a:endParaRPr lang="fr-FR"/>
          </a:p>
        </p:txBody>
      </p:sp>
      <p:sp>
        <p:nvSpPr>
          <p:cNvPr id="9" name="ZoneTexte 10">
            <a:extLst>
              <a:ext uri="{FF2B5EF4-FFF2-40B4-BE49-F238E27FC236}">
                <a16:creationId xmlns:a16="http://schemas.microsoft.com/office/drawing/2014/main" id="{2144AB1C-E1A1-CE62-B46A-E273D59A191E}"/>
              </a:ext>
            </a:extLst>
          </p:cNvPr>
          <p:cNvSpPr txBox="1"/>
          <p:nvPr/>
        </p:nvSpPr>
        <p:spPr>
          <a:xfrm>
            <a:off x="450270" y="6133931"/>
            <a:ext cx="11686470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CA-12 ; contenu du diagnostic, questions, préconisations, design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120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953ED8D8-FCDD-61DF-9FA0-C0D2BC180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88" y="28348"/>
            <a:ext cx="12192905" cy="904875"/>
          </a:xfrm>
          <a:prstGeom prst="rect">
            <a:avLst/>
          </a:prstGeom>
        </p:spPr>
      </p:pic>
      <p:sp>
        <p:nvSpPr>
          <p:cNvPr id="3" name="ZoneTexte 6">
            <a:extLst>
              <a:ext uri="{FF2B5EF4-FFF2-40B4-BE49-F238E27FC236}">
                <a16:creationId xmlns:a16="http://schemas.microsoft.com/office/drawing/2014/main" id="{0517D2B1-50E4-91DD-55DB-88140C23774B}"/>
              </a:ext>
            </a:extLst>
          </p:cNvPr>
          <p:cNvSpPr txBox="1"/>
          <p:nvPr/>
        </p:nvSpPr>
        <p:spPr>
          <a:xfrm>
            <a:off x="524493" y="1486889"/>
            <a:ext cx="9981045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>
                <a:solidFill>
                  <a:srgbClr val="80BA27"/>
                </a:solidFill>
              </a:rPr>
              <a:t>Conception du diagnostic :</a:t>
            </a:r>
          </a:p>
        </p:txBody>
      </p:sp>
      <p:sp>
        <p:nvSpPr>
          <p:cNvPr id="4" name="ZoneTexte 5">
            <a:extLst>
              <a:ext uri="{FF2B5EF4-FFF2-40B4-BE49-F238E27FC236}">
                <a16:creationId xmlns:a16="http://schemas.microsoft.com/office/drawing/2014/main" id="{29992D31-FE5C-74E2-2911-E60143ACCC13}"/>
              </a:ext>
            </a:extLst>
          </p:cNvPr>
          <p:cNvSpPr txBox="1"/>
          <p:nvPr/>
        </p:nvSpPr>
        <p:spPr>
          <a:xfrm>
            <a:off x="613557" y="2575458"/>
            <a:ext cx="19572842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Tenant compte de l'approche globale de l'exploitation</a:t>
            </a:r>
            <a:endParaRPr lang="fr-FR"/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FE0B49FB-DD3A-1333-102C-F3AE670B8D6E}"/>
              </a:ext>
            </a:extLst>
          </p:cNvPr>
          <p:cNvSpPr txBox="1"/>
          <p:nvPr/>
        </p:nvSpPr>
        <p:spPr>
          <a:xfrm>
            <a:off x="514596" y="3526309"/>
            <a:ext cx="21746685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Conçu selon les principaux paramètres de l'exploitation</a:t>
            </a:r>
            <a:endParaRPr lang="fr-FR"/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172A45FA-B9A1-AEE9-D5E6-7D5A873D3FA6}"/>
              </a:ext>
            </a:extLst>
          </p:cNvPr>
          <p:cNvSpPr txBox="1"/>
          <p:nvPr/>
        </p:nvSpPr>
        <p:spPr>
          <a:xfrm>
            <a:off x="496452" y="4497775"/>
            <a:ext cx="21434134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/>
              <a:t>Intégrant les différentes entrées numériques</a:t>
            </a:r>
            <a:endParaRPr lang="fr-FR"/>
          </a:p>
        </p:txBody>
      </p:sp>
      <p:sp>
        <p:nvSpPr>
          <p:cNvPr id="7" name="ZoneTexte 9">
            <a:extLst>
              <a:ext uri="{FF2B5EF4-FFF2-40B4-BE49-F238E27FC236}">
                <a16:creationId xmlns:a16="http://schemas.microsoft.com/office/drawing/2014/main" id="{7F932B9B-4F89-7294-3BF3-EB864E192691}"/>
              </a:ext>
            </a:extLst>
          </p:cNvPr>
          <p:cNvSpPr txBox="1"/>
          <p:nvPr/>
        </p:nvSpPr>
        <p:spPr>
          <a:xfrm>
            <a:off x="499751" y="5473366"/>
            <a:ext cx="21760704" cy="83099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Avoir une vision globale du numérique sur l'exploitation agricole</a:t>
            </a:r>
            <a:endParaRPr lang="fr-FR"/>
          </a:p>
          <a:p>
            <a:pPr marL="342900" indent="-342900">
              <a:buFont typeface="Wingdings"/>
              <a:buChar char="Ø"/>
            </a:pPr>
            <a:endParaRPr lang="fr-FR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33200" y="365040"/>
            <a:ext cx="10979640" cy="86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2" name="Image 1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953ED8D8-FCDD-61DF-9FA0-C0D2BC180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88" y="28348"/>
            <a:ext cx="12192905" cy="904875"/>
          </a:xfrm>
          <a:prstGeom prst="rect">
            <a:avLst/>
          </a:prstGeom>
        </p:spPr>
      </p:pic>
      <p:sp>
        <p:nvSpPr>
          <p:cNvPr id="3" name="ZoneTexte 6">
            <a:extLst>
              <a:ext uri="{FF2B5EF4-FFF2-40B4-BE49-F238E27FC236}">
                <a16:creationId xmlns:a16="http://schemas.microsoft.com/office/drawing/2014/main" id="{0517D2B1-50E4-91DD-55DB-88140C23774B}"/>
              </a:ext>
            </a:extLst>
          </p:cNvPr>
          <p:cNvSpPr txBox="1"/>
          <p:nvPr/>
        </p:nvSpPr>
        <p:spPr>
          <a:xfrm>
            <a:off x="515422" y="1405246"/>
            <a:ext cx="7831116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>
                <a:solidFill>
                  <a:srgbClr val="80BA27"/>
                </a:solidFill>
              </a:rPr>
              <a:t>6 axes pour évaluer la maturité :</a:t>
            </a:r>
          </a:p>
        </p:txBody>
      </p:sp>
      <p:sp>
        <p:nvSpPr>
          <p:cNvPr id="4" name="ZoneTexte 7">
            <a:extLst>
              <a:ext uri="{FF2B5EF4-FFF2-40B4-BE49-F238E27FC236}">
                <a16:creationId xmlns:a16="http://schemas.microsoft.com/office/drawing/2014/main" id="{4507B804-86E4-288D-EF86-1790A938B1DA}"/>
              </a:ext>
            </a:extLst>
          </p:cNvPr>
          <p:cNvSpPr txBox="1"/>
          <p:nvPr/>
        </p:nvSpPr>
        <p:spPr>
          <a:xfrm>
            <a:off x="615208" y="2896258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La conduite technique des productions</a:t>
            </a:r>
            <a:endParaRPr lang="fr-FR"/>
          </a:p>
        </p:txBody>
      </p:sp>
      <p:sp>
        <p:nvSpPr>
          <p:cNvPr id="5" name="ZoneTexte 8">
            <a:extLst>
              <a:ext uri="{FF2B5EF4-FFF2-40B4-BE49-F238E27FC236}">
                <a16:creationId xmlns:a16="http://schemas.microsoft.com/office/drawing/2014/main" id="{DF2D5970-DB2F-8921-DC0F-A22512BB23F5}"/>
              </a:ext>
            </a:extLst>
          </p:cNvPr>
          <p:cNvSpPr txBox="1"/>
          <p:nvPr/>
        </p:nvSpPr>
        <p:spPr>
          <a:xfrm>
            <a:off x="613557" y="2236517"/>
            <a:ext cx="11308771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Le pilotage de l'exploitation</a:t>
            </a:r>
            <a:endParaRPr lang="fr-FR"/>
          </a:p>
        </p:txBody>
      </p:sp>
      <p:sp>
        <p:nvSpPr>
          <p:cNvPr id="6" name="ZoneTexte 1">
            <a:extLst>
              <a:ext uri="{FF2B5EF4-FFF2-40B4-BE49-F238E27FC236}">
                <a16:creationId xmlns:a16="http://schemas.microsoft.com/office/drawing/2014/main" id="{FCE4EDDF-5FCD-B7D9-B452-7C4BE85AD571}"/>
              </a:ext>
            </a:extLst>
          </p:cNvPr>
          <p:cNvSpPr txBox="1"/>
          <p:nvPr/>
        </p:nvSpPr>
        <p:spPr>
          <a:xfrm>
            <a:off x="582220" y="3510641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La certification, la traçabilité des activités</a:t>
            </a:r>
            <a:endParaRPr lang="fr-FR"/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EF164DAA-C352-ADDD-F07B-34DA9BBD5F63}"/>
              </a:ext>
            </a:extLst>
          </p:cNvPr>
          <p:cNvSpPr txBox="1"/>
          <p:nvPr/>
        </p:nvSpPr>
        <p:spPr>
          <a:xfrm>
            <a:off x="545933" y="4209140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L'adaptation aux défis de l'exploitation</a:t>
            </a:r>
            <a:endParaRPr lang="fr-FR"/>
          </a:p>
        </p:txBody>
      </p:sp>
      <p:sp>
        <p:nvSpPr>
          <p:cNvPr id="8" name="ZoneTexte 12">
            <a:extLst>
              <a:ext uri="{FF2B5EF4-FFF2-40B4-BE49-F238E27FC236}">
                <a16:creationId xmlns:a16="http://schemas.microsoft.com/office/drawing/2014/main" id="{A99FC6E3-4804-11A9-0C23-27D0E35815A4}"/>
              </a:ext>
            </a:extLst>
          </p:cNvPr>
          <p:cNvSpPr txBox="1"/>
          <p:nvPr/>
        </p:nvSpPr>
        <p:spPr>
          <a:xfrm>
            <a:off x="536863" y="4889498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Les collaborations entre agriculteurs</a:t>
            </a:r>
            <a:endParaRPr lang="fr-FR"/>
          </a:p>
        </p:txBody>
      </p:sp>
      <p:sp>
        <p:nvSpPr>
          <p:cNvPr id="9" name="ZoneTexte 13">
            <a:extLst>
              <a:ext uri="{FF2B5EF4-FFF2-40B4-BE49-F238E27FC236}">
                <a16:creationId xmlns:a16="http://schemas.microsoft.com/office/drawing/2014/main" id="{CC143B75-E91F-A5C6-965E-9F4B6A91C64C}"/>
              </a:ext>
            </a:extLst>
          </p:cNvPr>
          <p:cNvSpPr txBox="1"/>
          <p:nvPr/>
        </p:nvSpPr>
        <p:spPr>
          <a:xfrm>
            <a:off x="536861" y="5587997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Le renforcement des compétences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035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33200" y="365040"/>
            <a:ext cx="10979640" cy="86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2" name="Image 1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953ED8D8-FCDD-61DF-9FA0-C0D2BC180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88" y="28348"/>
            <a:ext cx="12192905" cy="904875"/>
          </a:xfrm>
          <a:prstGeom prst="rect">
            <a:avLst/>
          </a:prstGeom>
        </p:spPr>
      </p:pic>
      <p:sp>
        <p:nvSpPr>
          <p:cNvPr id="3" name="ZoneTexte 6">
            <a:extLst>
              <a:ext uri="{FF2B5EF4-FFF2-40B4-BE49-F238E27FC236}">
                <a16:creationId xmlns:a16="http://schemas.microsoft.com/office/drawing/2014/main" id="{0517D2B1-50E4-91DD-55DB-88140C23774B}"/>
              </a:ext>
            </a:extLst>
          </p:cNvPr>
          <p:cNvSpPr txBox="1"/>
          <p:nvPr/>
        </p:nvSpPr>
        <p:spPr>
          <a:xfrm>
            <a:off x="515422" y="1114960"/>
            <a:ext cx="7831116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>
                <a:solidFill>
                  <a:srgbClr val="80BA27"/>
                </a:solidFill>
              </a:rPr>
              <a:t>Le cheminement du diagnostic 1/2 :</a:t>
            </a:r>
          </a:p>
        </p:txBody>
      </p:sp>
      <p:sp>
        <p:nvSpPr>
          <p:cNvPr id="4" name="ZoneTexte 8">
            <a:extLst>
              <a:ext uri="{FF2B5EF4-FFF2-40B4-BE49-F238E27FC236}">
                <a16:creationId xmlns:a16="http://schemas.microsoft.com/office/drawing/2014/main" id="{DF2D5970-DB2F-8921-DC0F-A22512BB23F5}"/>
              </a:ext>
            </a:extLst>
          </p:cNvPr>
          <p:cNvSpPr txBox="1"/>
          <p:nvPr/>
        </p:nvSpPr>
        <p:spPr>
          <a:xfrm>
            <a:off x="550057" y="1701303"/>
            <a:ext cx="11308771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Des questions pour chaque axe</a:t>
            </a:r>
            <a:endParaRPr lang="fr-FR"/>
          </a:p>
        </p:txBody>
      </p:sp>
      <p:sp>
        <p:nvSpPr>
          <p:cNvPr id="5" name="ZoneTexte 11">
            <a:extLst>
              <a:ext uri="{FF2B5EF4-FFF2-40B4-BE49-F238E27FC236}">
                <a16:creationId xmlns:a16="http://schemas.microsoft.com/office/drawing/2014/main" id="{EF164DAA-C352-ADDD-F07B-34DA9BBD5F63}"/>
              </a:ext>
            </a:extLst>
          </p:cNvPr>
          <p:cNvSpPr txBox="1"/>
          <p:nvPr/>
        </p:nvSpPr>
        <p:spPr>
          <a:xfrm>
            <a:off x="545933" y="3682997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Un diagramme radar</a:t>
            </a:r>
            <a:endParaRPr lang="fr-FR"/>
          </a:p>
        </p:txBody>
      </p:sp>
      <p:pic>
        <p:nvPicPr>
          <p:cNvPr id="6" name="Image 5" descr="Une image contenant texte, capture d’écran, Police, vert&#10;&#10;Description générée automatiquement">
            <a:extLst>
              <a:ext uri="{FF2B5EF4-FFF2-40B4-BE49-F238E27FC236}">
                <a16:creationId xmlns:a16="http://schemas.microsoft.com/office/drawing/2014/main" id="{D636C666-E8FA-E4C1-FA26-CE5703D82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57" y="2220087"/>
            <a:ext cx="9307285" cy="1020826"/>
          </a:xfrm>
          <a:prstGeom prst="rect">
            <a:avLst/>
          </a:prstGeom>
        </p:spPr>
      </p:pic>
      <p:pic>
        <p:nvPicPr>
          <p:cNvPr id="7" name="Image 6" descr="Une image contenant texte, diagramme, Tracé, capture d’écran&#10;&#10;Description générée automatiquement">
            <a:extLst>
              <a:ext uri="{FF2B5EF4-FFF2-40B4-BE49-F238E27FC236}">
                <a16:creationId xmlns:a16="http://schemas.microsoft.com/office/drawing/2014/main" id="{7B53CE87-EAEB-D793-92DF-38EDF1EC9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8230" y="3324450"/>
            <a:ext cx="4349752" cy="352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40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33200" y="365040"/>
            <a:ext cx="10979640" cy="86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2" name="Image 1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953ED8D8-FCDD-61DF-9FA0-C0D2BC180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88" y="28348"/>
            <a:ext cx="12192905" cy="904875"/>
          </a:xfrm>
          <a:prstGeom prst="rect">
            <a:avLst/>
          </a:prstGeom>
        </p:spPr>
      </p:pic>
      <p:sp>
        <p:nvSpPr>
          <p:cNvPr id="3" name="ZoneTexte 7">
            <a:extLst>
              <a:ext uri="{FF2B5EF4-FFF2-40B4-BE49-F238E27FC236}">
                <a16:creationId xmlns:a16="http://schemas.microsoft.com/office/drawing/2014/main" id="{90C2445A-4976-6553-1602-E5E040BB811C}"/>
              </a:ext>
            </a:extLst>
          </p:cNvPr>
          <p:cNvSpPr txBox="1"/>
          <p:nvPr/>
        </p:nvSpPr>
        <p:spPr>
          <a:xfrm>
            <a:off x="545933" y="1661776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Des recommandations immédiates :</a:t>
            </a:r>
            <a:endParaRPr lang="fr-FR"/>
          </a:p>
        </p:txBody>
      </p:sp>
      <p:sp>
        <p:nvSpPr>
          <p:cNvPr id="4" name="ZoneTexte 10">
            <a:extLst>
              <a:ext uri="{FF2B5EF4-FFF2-40B4-BE49-F238E27FC236}">
                <a16:creationId xmlns:a16="http://schemas.microsoft.com/office/drawing/2014/main" id="{6EAF7784-BA3F-04CF-6B2F-5D7B69A9403B}"/>
              </a:ext>
            </a:extLst>
          </p:cNvPr>
          <p:cNvSpPr txBox="1"/>
          <p:nvPr/>
        </p:nvSpPr>
        <p:spPr>
          <a:xfrm>
            <a:off x="515422" y="1042389"/>
            <a:ext cx="7831116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>
                <a:solidFill>
                  <a:srgbClr val="80BA27"/>
                </a:solidFill>
              </a:rPr>
              <a:t>Le cheminement du diagnostic 2/2 :</a:t>
            </a:r>
          </a:p>
        </p:txBody>
      </p:sp>
      <p:pic>
        <p:nvPicPr>
          <p:cNvPr id="5" name="Image 4" descr="Une image contenant texte, Police, algèbre&#10;&#10;Description générée automatiquement">
            <a:extLst>
              <a:ext uri="{FF2B5EF4-FFF2-40B4-BE49-F238E27FC236}">
                <a16:creationId xmlns:a16="http://schemas.microsoft.com/office/drawing/2014/main" id="{D656D70F-001A-E0B1-60FC-3B684236A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322" y="1952172"/>
            <a:ext cx="2476500" cy="1066800"/>
          </a:xfrm>
          <a:prstGeom prst="rect">
            <a:avLst/>
          </a:prstGeom>
        </p:spPr>
      </p:pic>
      <p:pic>
        <p:nvPicPr>
          <p:cNvPr id="6" name="Image 5" descr="Une image contenant texte, diagramme, Tracé, capture d’écran&#10;&#10;Description générée automatiquement">
            <a:extLst>
              <a:ext uri="{FF2B5EF4-FFF2-40B4-BE49-F238E27FC236}">
                <a16:creationId xmlns:a16="http://schemas.microsoft.com/office/drawing/2014/main" id="{7396B5D0-BC69-A1B6-72A3-ABF96DD58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587" y="4866592"/>
            <a:ext cx="2172610" cy="1751242"/>
          </a:xfrm>
          <a:prstGeom prst="rect">
            <a:avLst/>
          </a:prstGeom>
        </p:spPr>
      </p:pic>
      <p:sp>
        <p:nvSpPr>
          <p:cNvPr id="7" name="Flèche : double flèche horizontale 6">
            <a:extLst>
              <a:ext uri="{FF2B5EF4-FFF2-40B4-BE49-F238E27FC236}">
                <a16:creationId xmlns:a16="http://schemas.microsoft.com/office/drawing/2014/main" id="{F779900D-C0DC-A488-1CE6-202B21846C50}"/>
              </a:ext>
            </a:extLst>
          </p:cNvPr>
          <p:cNvSpPr/>
          <p:nvPr/>
        </p:nvSpPr>
        <p:spPr>
          <a:xfrm rot="16200000">
            <a:off x="9365342" y="3724727"/>
            <a:ext cx="1698171" cy="31568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pic>
        <p:nvPicPr>
          <p:cNvPr id="8" name="Image 7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F48413E5-7329-B5E8-7006-41F4F7267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46" y="2169885"/>
            <a:ext cx="6677635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33200" y="365040"/>
            <a:ext cx="10979640" cy="86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2" name="Image 1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953ED8D8-FCDD-61DF-9FA0-C0D2BC180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88" y="28348"/>
            <a:ext cx="12192905" cy="904875"/>
          </a:xfrm>
          <a:prstGeom prst="rect">
            <a:avLst/>
          </a:prstGeom>
        </p:spPr>
      </p:pic>
      <p:sp>
        <p:nvSpPr>
          <p:cNvPr id="3" name="ZoneTexte 10">
            <a:extLst>
              <a:ext uri="{FF2B5EF4-FFF2-40B4-BE49-F238E27FC236}">
                <a16:creationId xmlns:a16="http://schemas.microsoft.com/office/drawing/2014/main" id="{6EAF7784-BA3F-04CF-6B2F-5D7B69A9403B}"/>
              </a:ext>
            </a:extLst>
          </p:cNvPr>
          <p:cNvSpPr txBox="1"/>
          <p:nvPr/>
        </p:nvSpPr>
        <p:spPr>
          <a:xfrm>
            <a:off x="515422" y="1434275"/>
            <a:ext cx="7831116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>
                <a:solidFill>
                  <a:srgbClr val="80BA27"/>
                </a:solidFill>
              </a:rPr>
              <a:t>Test du diagnostic :</a:t>
            </a:r>
          </a:p>
        </p:txBody>
      </p:sp>
      <p:sp>
        <p:nvSpPr>
          <p:cNvPr id="4" name="ZoneTexte 5">
            <a:extLst>
              <a:ext uri="{FF2B5EF4-FFF2-40B4-BE49-F238E27FC236}">
                <a16:creationId xmlns:a16="http://schemas.microsoft.com/office/drawing/2014/main" id="{810A0529-387A-7207-E3A3-5A287609AF6A}"/>
              </a:ext>
            </a:extLst>
          </p:cNvPr>
          <p:cNvSpPr txBox="1"/>
          <p:nvPr/>
        </p:nvSpPr>
        <p:spPr>
          <a:xfrm>
            <a:off x="510988" y="2124635"/>
            <a:ext cx="935264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https://transfodigitaleday.agence-adocc.com/DiagAGRI/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5" name="ZoneTexte 11">
            <a:extLst>
              <a:ext uri="{FF2B5EF4-FFF2-40B4-BE49-F238E27FC236}">
                <a16:creationId xmlns:a16="http://schemas.microsoft.com/office/drawing/2014/main" id="{7C600C0D-382C-E992-8913-12CB57EA9D36}"/>
              </a:ext>
            </a:extLst>
          </p:cNvPr>
          <p:cNvSpPr txBox="1"/>
          <p:nvPr/>
        </p:nvSpPr>
        <p:spPr>
          <a:xfrm>
            <a:off x="511629" y="3918857"/>
            <a:ext cx="609600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préconisations conseils.docx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ZoneTexte 13">
            <a:extLst>
              <a:ext uri="{FF2B5EF4-FFF2-40B4-BE49-F238E27FC236}">
                <a16:creationId xmlns:a16="http://schemas.microsoft.com/office/drawing/2014/main" id="{BF605034-F8D6-5749-8FB3-CA4FD51B591E}"/>
              </a:ext>
            </a:extLst>
          </p:cNvPr>
          <p:cNvSpPr txBox="1"/>
          <p:nvPr/>
        </p:nvSpPr>
        <p:spPr>
          <a:xfrm>
            <a:off x="515422" y="3143332"/>
            <a:ext cx="7831116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>
                <a:solidFill>
                  <a:srgbClr val="80BA27"/>
                </a:solidFill>
              </a:rPr>
              <a:t>Exemples de recommandations :</a:t>
            </a:r>
          </a:p>
        </p:txBody>
      </p:sp>
    </p:spTree>
    <p:extLst>
      <p:ext uri="{BB962C8B-B14F-4D97-AF65-F5344CB8AC3E}">
        <p14:creationId xmlns:p14="http://schemas.microsoft.com/office/powerpoint/2010/main" val="341613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33200" y="365040"/>
            <a:ext cx="10979640" cy="86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2" name="Image 1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953ED8D8-FCDD-61DF-9FA0-C0D2BC180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88" y="28348"/>
            <a:ext cx="12192905" cy="904875"/>
          </a:xfrm>
          <a:prstGeom prst="rect">
            <a:avLst/>
          </a:prstGeom>
        </p:spPr>
      </p:pic>
      <p:sp>
        <p:nvSpPr>
          <p:cNvPr id="3" name="ZoneTexte 10">
            <a:extLst>
              <a:ext uri="{FF2B5EF4-FFF2-40B4-BE49-F238E27FC236}">
                <a16:creationId xmlns:a16="http://schemas.microsoft.com/office/drawing/2014/main" id="{6EAF7784-BA3F-04CF-6B2F-5D7B69A9403B}"/>
              </a:ext>
            </a:extLst>
          </p:cNvPr>
          <p:cNvSpPr txBox="1"/>
          <p:nvPr/>
        </p:nvSpPr>
        <p:spPr>
          <a:xfrm>
            <a:off x="515422" y="1434275"/>
            <a:ext cx="7831116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dirty="0">
                <a:solidFill>
                  <a:srgbClr val="80BA27"/>
                </a:solidFill>
              </a:rPr>
              <a:t>Perspectives :</a:t>
            </a:r>
          </a:p>
        </p:txBody>
      </p:sp>
      <p:sp>
        <p:nvSpPr>
          <p:cNvPr id="8" name="ZoneTexte 11">
            <a:extLst>
              <a:ext uri="{FF2B5EF4-FFF2-40B4-BE49-F238E27FC236}">
                <a16:creationId xmlns:a16="http://schemas.microsoft.com/office/drawing/2014/main" id="{D6A98260-9829-C464-3B21-79E9D47A847A}"/>
              </a:ext>
            </a:extLst>
          </p:cNvPr>
          <p:cNvSpPr txBox="1"/>
          <p:nvPr/>
        </p:nvSpPr>
        <p:spPr>
          <a:xfrm>
            <a:off x="518719" y="2340426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Projet à redéfinir (contexte </a:t>
            </a:r>
            <a:r>
              <a:rPr lang="fr-FR" sz="2400" b="1" dirty="0" err="1">
                <a:solidFill>
                  <a:srgbClr val="000000"/>
                </a:solidFill>
              </a:rPr>
              <a:t>Ad'Occ</a:t>
            </a:r>
            <a:r>
              <a:rPr lang="fr-FR" sz="2400" b="1" dirty="0">
                <a:solidFill>
                  <a:srgbClr val="000000"/>
                </a:solidFill>
              </a:rPr>
              <a:t>, usage de la plateforme)</a:t>
            </a:r>
            <a:endParaRPr lang="fr-FR"/>
          </a:p>
        </p:txBody>
      </p:sp>
      <p:sp>
        <p:nvSpPr>
          <p:cNvPr id="9" name="ZoneTexte 11">
            <a:extLst>
              <a:ext uri="{FF2B5EF4-FFF2-40B4-BE49-F238E27FC236}">
                <a16:creationId xmlns:a16="http://schemas.microsoft.com/office/drawing/2014/main" id="{E51F0290-48D8-E867-6B4B-CA9A848E1DC5}"/>
              </a:ext>
            </a:extLst>
          </p:cNvPr>
          <p:cNvSpPr txBox="1"/>
          <p:nvPr/>
        </p:nvSpPr>
        <p:spPr>
          <a:xfrm>
            <a:off x="500576" y="3066139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Diagnostic à tester et finaliser</a:t>
            </a:r>
            <a:endParaRPr lang="fr-FR"/>
          </a:p>
        </p:txBody>
      </p:sp>
      <p:sp>
        <p:nvSpPr>
          <p:cNvPr id="10" name="ZoneTexte 11">
            <a:extLst>
              <a:ext uri="{FF2B5EF4-FFF2-40B4-BE49-F238E27FC236}">
                <a16:creationId xmlns:a16="http://schemas.microsoft.com/office/drawing/2014/main" id="{2AA17AC2-BB9B-8F5B-FA94-528FE04AE411}"/>
              </a:ext>
            </a:extLst>
          </p:cNvPr>
          <p:cNvSpPr txBox="1"/>
          <p:nvPr/>
        </p:nvSpPr>
        <p:spPr>
          <a:xfrm>
            <a:off x="455218" y="3809995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Pour un accompagnement individuel (accompagnement par étape...)</a:t>
            </a:r>
            <a:endParaRPr lang="fr-FR"/>
          </a:p>
        </p:txBody>
      </p:sp>
      <p:sp>
        <p:nvSpPr>
          <p:cNvPr id="11" name="ZoneTexte 11">
            <a:extLst>
              <a:ext uri="{FF2B5EF4-FFF2-40B4-BE49-F238E27FC236}">
                <a16:creationId xmlns:a16="http://schemas.microsoft.com/office/drawing/2014/main" id="{87829910-1F97-0665-8053-193BAC32C2EB}"/>
              </a:ext>
            </a:extLst>
          </p:cNvPr>
          <p:cNvSpPr txBox="1"/>
          <p:nvPr/>
        </p:nvSpPr>
        <p:spPr>
          <a:xfrm>
            <a:off x="437075" y="4653638"/>
            <a:ext cx="10519557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/>
              <a:buChar char="Ø"/>
            </a:pPr>
            <a:r>
              <a:rPr lang="fr-FR" sz="2400" b="1" dirty="0">
                <a:solidFill>
                  <a:srgbClr val="000000"/>
                </a:solidFill>
              </a:rPr>
              <a:t>Pour un usage collectif lors de formation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993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A178305-A951-1BA1-7959-BF7719651323}"/>
              </a:ext>
            </a:extLst>
          </p:cNvPr>
          <p:cNvSpPr txBox="1"/>
          <p:nvPr/>
        </p:nvSpPr>
        <p:spPr>
          <a:xfrm>
            <a:off x="384629" y="283028"/>
            <a:ext cx="11448142" cy="25581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r-FR"/>
          </a:p>
        </p:txBody>
      </p:sp>
      <p:pic>
        <p:nvPicPr>
          <p:cNvPr id="3" name="Image 2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AE095ACB-7E0E-81AF-6588-EFC322FD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83" y="282348"/>
            <a:ext cx="11421833" cy="9048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E1B4A8-1A17-60D4-21E7-E645D0EEDB60}"/>
              </a:ext>
            </a:extLst>
          </p:cNvPr>
          <p:cNvSpPr txBox="1"/>
          <p:nvPr/>
        </p:nvSpPr>
        <p:spPr>
          <a:xfrm>
            <a:off x="607785" y="2821215"/>
            <a:ext cx="1120684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Merci de votre attention, de votre écoute</a:t>
            </a:r>
          </a:p>
          <a:p>
            <a:endParaRPr lang="fr-FR" sz="2800" b="1" dirty="0">
              <a:solidFill>
                <a:schemeClr val="bg1"/>
              </a:solidFill>
            </a:endParaRPr>
          </a:p>
          <a:p>
            <a:r>
              <a:rPr lang="fr-FR" sz="2800" dirty="0">
                <a:solidFill>
                  <a:schemeClr val="bg1"/>
                </a:solidFill>
              </a:rPr>
              <a:t>Questions / Echanges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789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APCA_V3</Template>
  <TotalTime>100</TotalTime>
  <Words>237</Words>
  <Application>Microsoft Office PowerPoint</Application>
  <PresentationFormat>Grand écran</PresentationFormat>
  <Paragraphs>42</Paragraphs>
  <Slides>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Arial</vt:lpstr>
      <vt:lpstr>DejaVu Sans</vt:lpstr>
      <vt:lpstr>Symbol</vt:lpstr>
      <vt:lpstr>Times New Roman</vt:lpstr>
      <vt:lpstr>Verdana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nadine robion</dc:creator>
  <dc:description/>
  <cp:lastModifiedBy>Audrey HIRONDELLE</cp:lastModifiedBy>
  <cp:revision>216</cp:revision>
  <dcterms:created xsi:type="dcterms:W3CDTF">2021-11-11T17:32:11Z</dcterms:created>
  <dcterms:modified xsi:type="dcterms:W3CDTF">2026-04-14T14:02:27Z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