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92" r:id="rId2"/>
    <p:sldId id="1130" r:id="rId3"/>
    <p:sldId id="560" r:id="rId4"/>
    <p:sldId id="1140" r:id="rId5"/>
    <p:sldId id="1133" r:id="rId6"/>
    <p:sldId id="1141" r:id="rId7"/>
    <p:sldId id="1144" r:id="rId8"/>
    <p:sldId id="1143" r:id="rId9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08E22-7FE2-4A02-A4F6-3B37BCA1C7BE}" type="datetimeFigureOut">
              <a:rPr lang="fr-FR" smtClean="0"/>
              <a:t>04/02/2025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7F790-5372-41F9-9F7C-AA1B112866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181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6525" y="1676400"/>
            <a:ext cx="6465888" cy="363855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/>
          </p:nvPr>
        </p:nvSpPr>
        <p:spPr>
          <a:xfrm>
            <a:off x="317998" y="389851"/>
            <a:ext cx="4155027" cy="54085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256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 userDrawn="1"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343646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39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5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5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/>
          </a:p>
          <a:p>
            <a:pPr algn="ctr"/>
            <a:endParaRPr lang="fr-FR" i="1" dirty="0"/>
          </a:p>
          <a:p>
            <a:pPr algn="ctr"/>
            <a:r>
              <a:rPr lang="fr-FR" i="1" dirty="0"/>
              <a:t>Insérer une photo de votre choix sur ce cadre gris, sous les zones de textes,</a:t>
            </a:r>
            <a:br>
              <a:rPr lang="fr-FR" i="1" dirty="0"/>
            </a:br>
            <a:r>
              <a:rPr lang="fr-FR" i="1" u="sng" dirty="0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7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4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6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91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0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8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34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99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/>
          </a:p>
          <a:p>
            <a:pPr algn="ctr"/>
            <a:endParaRPr lang="fr-FR" i="1" dirty="0"/>
          </a:p>
          <a:p>
            <a:pPr algn="ctr"/>
            <a:r>
              <a:rPr lang="fr-FR" i="1" dirty="0"/>
              <a:t>Insérer une photo de votre choix sur ce cadre gris, sous les zones de textes,</a:t>
            </a:r>
            <a:br>
              <a:rPr lang="fr-FR" i="1" dirty="0"/>
            </a:br>
            <a:r>
              <a:rPr lang="fr-FR" i="1" u="sng" dirty="0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65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06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21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92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93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24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28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sur ce cadre gris, sous les zones de textes, en </a:t>
            </a:r>
            <a:r>
              <a:rPr lang="fr-FR" i="1" u="sng" dirty="0"/>
              <a:t>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8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gris, sous les zones de textes,</a:t>
            </a:r>
            <a:br>
              <a:rPr lang="fr-FR" i="1" dirty="0"/>
            </a:br>
            <a:r>
              <a:rPr lang="fr-FR" i="1" u="sng" dirty="0"/>
              <a:t>en respectant les dimensions</a:t>
            </a:r>
          </a:p>
          <a:p>
            <a:pPr algn="ctr"/>
            <a:endParaRPr lang="fr-FR" i="1" dirty="0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E94F2D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8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55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790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sur ce cadre gris, sous les zones de textes, </a:t>
            </a:r>
            <a:r>
              <a:rPr lang="fr-FR" i="1" u="sng" dirty="0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00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  <a:p>
            <a:pPr algn="l"/>
            <a:endParaRPr lang="fr-FR" i="1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79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637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157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84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 dirty="0"/>
          </a:p>
          <a:p>
            <a:pPr algn="ctr"/>
            <a:endParaRPr lang="fr-FR" i="1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gris, sous les zones de textes,</a:t>
            </a:r>
            <a:br>
              <a:rPr lang="fr-FR" i="1" dirty="0"/>
            </a:br>
            <a:r>
              <a:rPr lang="fr-FR" i="1" u="sng" dirty="0"/>
              <a:t>en respectant les dimensions</a:t>
            </a:r>
          </a:p>
          <a:p>
            <a:pPr algn="ctr"/>
            <a:endParaRPr lang="fr-FR" i="1" dirty="0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74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03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213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 dirty="0"/>
              <a:t>Insérer une photo de votre choix sur ce cadre gris </a:t>
            </a:r>
            <a:r>
              <a:rPr lang="fr-FR" i="1" u="sng" dirty="0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504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487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38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0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e/hWUeuA2XRT" TargetMode="External"/><Relationship Id="rId2" Type="http://schemas.openxmlformats.org/officeDocument/2006/relationships/hyperlink" Target="https://www.opera-collaboratif.chambres-agriculture.fr/share/page/site/n75nqualitedeleau/documentlibrary#filter=path%7C%2F2-R%25E9unions%252C%2520instances%252C%2520commissions%252C%2520auditions%2FR%25E9unions%2520r%25E9seau%2FR%25E9unions%25202024%2F2024.09.24_visio%7C&amp;page=1" TargetMode="Externa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653D99-0CA6-4966-A697-C3E0F2C2EC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Groupe des animateurs Conseil Phyto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A1C6E2-A334-4F8A-9757-D186342ACD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fr-FR" dirty="0"/>
          </a:p>
          <a:p>
            <a:r>
              <a:rPr lang="fr-FR" sz="1600" dirty="0"/>
              <a:t>28 janvier 2025 – </a:t>
            </a:r>
            <a:r>
              <a:rPr lang="fr-FR" sz="1600" dirty="0" err="1"/>
              <a:t>visio</a:t>
            </a:r>
            <a:r>
              <a:rPr lang="fr-FR" sz="1600" dirty="0"/>
              <a:t> (modifications du 04/02/25)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407" y="5131907"/>
            <a:ext cx="2824162" cy="103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878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BBCF4C-CCEA-4AAA-D5C6-B2B49212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65856D-5088-E769-592C-65A8E7A34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 rtl="0" fontAlgn="base">
              <a:buNone/>
            </a:pPr>
            <a:r>
              <a:rPr lang="fr-FR" b="1" i="0" dirty="0">
                <a:effectLst/>
              </a:rPr>
              <a:t>CSP/SVC et Certiphyto </a:t>
            </a:r>
            <a:r>
              <a:rPr lang="fr-FR" i="0" dirty="0">
                <a:solidFill>
                  <a:schemeClr val="accent5"/>
                </a:solidFill>
                <a:effectLst/>
              </a:rPr>
              <a:t>(20 min)</a:t>
            </a:r>
          </a:p>
          <a:p>
            <a:pPr lvl="1" fontAlgn="base"/>
            <a:r>
              <a:rPr lang="fr-FR" sz="2400" dirty="0"/>
              <a:t>Retour webinaire Certiphyto 23/01</a:t>
            </a:r>
          </a:p>
          <a:p>
            <a:pPr lvl="1" fontAlgn="base"/>
            <a:r>
              <a:rPr lang="fr-FR" sz="2400" b="0" i="0" dirty="0">
                <a:effectLst/>
              </a:rPr>
              <a:t>Contenu de la proposition de loi sur la SVC</a:t>
            </a:r>
          </a:p>
          <a:p>
            <a:pPr marL="0" indent="0" fontAlgn="base">
              <a:buNone/>
            </a:pPr>
            <a:r>
              <a:rPr lang="fr-FR" b="1" i="0" dirty="0">
                <a:effectLst/>
              </a:rPr>
              <a:t>C4AP</a:t>
            </a:r>
            <a:r>
              <a:rPr lang="fr-FR" b="0" i="0" dirty="0">
                <a:effectLst/>
              </a:rPr>
              <a:t> : suites à donner et échanges </a:t>
            </a:r>
            <a:r>
              <a:rPr lang="fr-FR" i="0" dirty="0">
                <a:effectLst/>
              </a:rPr>
              <a:t>pour avis </a:t>
            </a:r>
            <a:r>
              <a:rPr lang="fr-FR" i="0" dirty="0">
                <a:solidFill>
                  <a:schemeClr val="accent5"/>
                </a:solidFill>
                <a:effectLst/>
              </a:rPr>
              <a:t>(</a:t>
            </a:r>
            <a:r>
              <a:rPr lang="fr-FR" dirty="0">
                <a:solidFill>
                  <a:schemeClr val="accent5"/>
                </a:solidFill>
              </a:rPr>
              <a:t>2</a:t>
            </a:r>
            <a:r>
              <a:rPr lang="fr-FR" i="0" dirty="0">
                <a:solidFill>
                  <a:schemeClr val="accent5"/>
                </a:solidFill>
                <a:effectLst/>
              </a:rPr>
              <a:t>0 min)</a:t>
            </a:r>
          </a:p>
          <a:p>
            <a:pPr marL="0" indent="0" algn="l" rtl="0" fontAlgn="base">
              <a:buNone/>
            </a:pPr>
            <a:r>
              <a:rPr lang="fr-FR" b="0" i="0" dirty="0">
                <a:effectLst/>
              </a:rPr>
              <a:t>Enquête sur l'outil </a:t>
            </a:r>
            <a:r>
              <a:rPr lang="fr-FR" b="1" i="0" dirty="0" err="1">
                <a:effectLst/>
              </a:rPr>
              <a:t>Agri'Eau</a:t>
            </a:r>
            <a:r>
              <a:rPr lang="fr-FR" b="0" i="0" dirty="0">
                <a:effectLst/>
              </a:rPr>
              <a:t> </a:t>
            </a:r>
            <a:r>
              <a:rPr lang="fr-FR" i="0" dirty="0">
                <a:solidFill>
                  <a:schemeClr val="accent5"/>
                </a:solidFill>
                <a:effectLst/>
              </a:rPr>
              <a:t>(</a:t>
            </a:r>
            <a:r>
              <a:rPr lang="fr-FR" dirty="0">
                <a:solidFill>
                  <a:schemeClr val="accent5"/>
                </a:solidFill>
              </a:rPr>
              <a:t>5</a:t>
            </a:r>
            <a:r>
              <a:rPr lang="fr-FR" i="0" dirty="0">
                <a:solidFill>
                  <a:schemeClr val="accent5"/>
                </a:solidFill>
                <a:effectLst/>
              </a:rPr>
              <a:t> min)</a:t>
            </a:r>
          </a:p>
          <a:p>
            <a:pPr marL="0" indent="0" fontAlgn="base">
              <a:buNone/>
            </a:pPr>
            <a:r>
              <a:rPr lang="fr-FR" b="1" dirty="0"/>
              <a:t>Registre Electronique Phytosanitaire </a:t>
            </a:r>
            <a:r>
              <a:rPr lang="fr-FR" dirty="0">
                <a:solidFill>
                  <a:schemeClr val="accent5"/>
                </a:solidFill>
              </a:rPr>
              <a:t>(15 min)</a:t>
            </a:r>
            <a:endParaRPr lang="fr-FR" i="0" dirty="0">
              <a:solidFill>
                <a:schemeClr val="accent5"/>
              </a:solidFill>
              <a:effectLst/>
            </a:endParaRPr>
          </a:p>
          <a:p>
            <a:pPr marL="0" indent="0" algn="l" rtl="0" fontAlgn="base">
              <a:buNone/>
            </a:pPr>
            <a:r>
              <a:rPr lang="fr-FR" dirty="0"/>
              <a:t>Valorisation du CSP et </a:t>
            </a:r>
            <a:r>
              <a:rPr lang="fr-FR" b="1" dirty="0"/>
              <a:t>Rapport Annuel </a:t>
            </a:r>
            <a:r>
              <a:rPr lang="fr-FR" dirty="0">
                <a:solidFill>
                  <a:schemeClr val="accent5"/>
                </a:solidFill>
              </a:rPr>
              <a:t>(15 min)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fr-FR" b="0" i="0" dirty="0">
              <a:solidFill>
                <a:srgbClr val="000000"/>
              </a:solidFill>
              <a:effectLst/>
            </a:endParaRPr>
          </a:p>
          <a:p>
            <a:endParaRPr lang="fr-FR" sz="4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8BC201-9485-657F-D84F-B5F5D1979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2590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5B1967-A912-E15D-280A-86CFB7F7B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Renouvellement Certiphyto – webinaire 23/01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06592F-A51C-E284-9D71-F6A72CFD9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76 participants</a:t>
            </a:r>
          </a:p>
          <a:p>
            <a:pPr marL="0" indent="0">
              <a:buNone/>
            </a:pPr>
            <a:r>
              <a:rPr lang="fr-FR" dirty="0"/>
              <a:t>Coordination CDAF + Mission Nationale Phyto + Resolia</a:t>
            </a:r>
            <a:endParaRPr lang="fr-FR" b="1" dirty="0"/>
          </a:p>
          <a:p>
            <a:pPr marL="0" indent="0">
              <a:buNone/>
            </a:pPr>
            <a:r>
              <a:rPr lang="fr-FR" dirty="0"/>
              <a:t>CR en cours de rédaction</a:t>
            </a:r>
          </a:p>
          <a:p>
            <a:pPr marL="0" indent="0">
              <a:buNone/>
            </a:pPr>
            <a:r>
              <a:rPr lang="fr-FR" b="1" dirty="0">
                <a:solidFill>
                  <a:schemeClr val="accent5"/>
                </a:solidFill>
              </a:rPr>
              <a:t>Points saillants :</a:t>
            </a:r>
          </a:p>
          <a:p>
            <a:pPr lvl="1"/>
            <a:r>
              <a:rPr lang="fr-FR" dirty="0"/>
              <a:t>Pas de clarté sur les différentes situations</a:t>
            </a:r>
          </a:p>
          <a:p>
            <a:pPr lvl="1"/>
            <a:r>
              <a:rPr lang="fr-FR" b="1" dirty="0"/>
              <a:t>Renvoi vers les DRAAF</a:t>
            </a:r>
          </a:p>
          <a:p>
            <a:pPr lvl="1"/>
            <a:r>
              <a:rPr lang="fr-FR" b="1" dirty="0"/>
              <a:t>Pas de communication aux vendeurs/distributeurs</a:t>
            </a:r>
          </a:p>
          <a:p>
            <a:pPr lvl="1"/>
            <a:r>
              <a:rPr lang="fr-FR" dirty="0"/>
              <a:t>2 pistes envisagées : PPL ou décret</a:t>
            </a:r>
          </a:p>
          <a:p>
            <a:pPr lvl="1"/>
            <a:r>
              <a:rPr lang="fr-FR" b="1" dirty="0"/>
              <a:t>En attente d’un cadre stabilisé pour </a:t>
            </a:r>
            <a:r>
              <a:rPr lang="fr-FR" b="1"/>
              <a:t>pouvoir communiquer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BC8B6F-A89D-912F-085E-1F808F187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506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05B223-9BB4-3025-321B-547913F0E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Modifier la SVC en changeant la loi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C19A93-A024-FA60-B724-3A4BEA9FE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75999"/>
            <a:ext cx="10503600" cy="50168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dirty="0"/>
              <a:t>Proposition de loi </a:t>
            </a:r>
            <a:r>
              <a:rPr lang="fr-FR" b="1" dirty="0"/>
              <a:t>adopté par le Sénat le 27/01/25 </a:t>
            </a:r>
            <a:r>
              <a:rPr lang="fr-FR" dirty="0"/>
              <a:t>(projets initiaux par L. </a:t>
            </a:r>
            <a:r>
              <a:rPr lang="fr-FR" dirty="0" err="1"/>
              <a:t>Duplomb</a:t>
            </a:r>
            <a:r>
              <a:rPr lang="fr-FR" dirty="0"/>
              <a:t>) « visant à lever les contraintes à l’exercice du métier d’agriculteur » - l’article 1 concerne la SVC</a:t>
            </a:r>
          </a:p>
          <a:p>
            <a:r>
              <a:rPr lang="fr-FR" b="1" dirty="0">
                <a:solidFill>
                  <a:srgbClr val="FF0000"/>
                </a:solidFill>
              </a:rPr>
              <a:t>Revenir sur l’incompatibilité de la Vente et du Conseil</a:t>
            </a:r>
          </a:p>
          <a:p>
            <a:pPr lvl="1"/>
            <a:r>
              <a:rPr lang="fr-FR" dirty="0"/>
              <a:t>Compatibilité des personnels + capital</a:t>
            </a:r>
          </a:p>
          <a:p>
            <a:pPr lvl="1"/>
            <a:r>
              <a:rPr lang="fr-FR" dirty="0"/>
              <a:t>Possibilité des élus de siéger dans les 2 types de structures</a:t>
            </a:r>
          </a:p>
          <a:p>
            <a:pPr lvl="1"/>
            <a:r>
              <a:rPr lang="fr-FR" dirty="0"/>
              <a:t>Seuls les producteurs sont écartés du conseil</a:t>
            </a:r>
          </a:p>
          <a:p>
            <a:pPr lvl="2"/>
            <a:r>
              <a:rPr lang="fr-FR" dirty="0"/>
              <a:t>Possibilité de faire du conseil s’il concerne les produits de biocontrôle, à faible risque, PNPP, UAB</a:t>
            </a:r>
          </a:p>
          <a:p>
            <a:r>
              <a:rPr lang="fr-FR" b="1" dirty="0"/>
              <a:t>Modification du CSP tel qu’on le connaissait</a:t>
            </a:r>
          </a:p>
          <a:p>
            <a:pPr lvl="1"/>
            <a:r>
              <a:rPr lang="fr-FR" dirty="0"/>
              <a:t>Suppression du CSP et du Conseil Stratégique &gt; 1 seul conseil phytosanitaire, </a:t>
            </a:r>
            <a:r>
              <a:rPr lang="fr-FR" b="1" dirty="0">
                <a:solidFill>
                  <a:srgbClr val="FF0000"/>
                </a:solidFill>
              </a:rPr>
              <a:t>facultatif</a:t>
            </a:r>
            <a:r>
              <a:rPr lang="fr-FR" dirty="0"/>
              <a:t>, payant</a:t>
            </a:r>
          </a:p>
          <a:p>
            <a:pPr lvl="1"/>
            <a:r>
              <a:rPr lang="fr-FR" dirty="0"/>
              <a:t>Conservation des ambitions dans la définition</a:t>
            </a:r>
          </a:p>
          <a:p>
            <a:pPr lvl="1"/>
            <a:r>
              <a:rPr lang="fr-FR" b="1" dirty="0">
                <a:solidFill>
                  <a:srgbClr val="FF0000"/>
                </a:solidFill>
              </a:rPr>
              <a:t>Plus d’obligation de CSP pour renouveler le Certiphyto</a:t>
            </a:r>
          </a:p>
          <a:p>
            <a:r>
              <a:rPr lang="fr-FR" b="1" dirty="0"/>
              <a:t>Création d’un « Conseil Stratégique Global »</a:t>
            </a:r>
          </a:p>
          <a:p>
            <a:pPr lvl="1"/>
            <a:r>
              <a:rPr lang="fr-FR" dirty="0"/>
              <a:t>CSG Facultatif</a:t>
            </a:r>
          </a:p>
          <a:p>
            <a:pPr lvl="1"/>
            <a:r>
              <a:rPr lang="fr-FR" dirty="0"/>
              <a:t>Pas de contenu précis – le conseil phytosanitaire peut en être un élément</a:t>
            </a:r>
          </a:p>
          <a:p>
            <a:pPr lvl="1"/>
            <a:r>
              <a:rPr lang="fr-FR" dirty="0"/>
              <a:t>Nouvelle certification pour les conseillers, contenant des éléments de déontologie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8C157F-A710-2C0B-656A-912AF9DCA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6067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2B84E6-19E5-2780-4B7E-D35553219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C4AP - Retour du CST et réponse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9C942B9-3B72-7391-8601-E7EB7BF01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</a:t>
            </a:fld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08851C-3D44-063C-B3B7-FB34BA6A4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302" y="2181726"/>
            <a:ext cx="5626529" cy="4219074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fr-FR" sz="1500" b="1" dirty="0">
                <a:solidFill>
                  <a:schemeClr val="accent5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Modifications et améliorations envisagées :</a:t>
            </a:r>
          </a:p>
          <a:p>
            <a:pPr fontAlgn="base"/>
            <a:r>
              <a:rPr lang="fr-FR" sz="15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Enrichissement de l’Etat de l’Art </a:t>
            </a:r>
            <a:r>
              <a:rPr lang="fr-FR" sz="15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(conseil individuel et collectif, DEPHY, CSP, groupes, </a:t>
            </a:r>
            <a:r>
              <a:rPr lang="fr-FR" sz="1500" dirty="0" err="1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etc</a:t>
            </a:r>
            <a:r>
              <a:rPr lang="fr-FR" sz="15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)</a:t>
            </a:r>
            <a:r>
              <a:rPr lang="fr-FR" sz="15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 en amont du projet</a:t>
            </a:r>
          </a:p>
          <a:p>
            <a:pPr fontAlgn="base"/>
            <a:r>
              <a:rPr lang="fr-FR" sz="1500" b="1" dirty="0">
                <a:latin typeface="Verdana" panose="020B0604030504040204" pitchFamily="34" charset="0"/>
                <a:ea typeface="Times New Roman" panose="02020603050405020304" pitchFamily="18" charset="0"/>
              </a:rPr>
              <a:t>Ateliers de co-construction de la méthode</a:t>
            </a:r>
            <a:r>
              <a:rPr lang="fr-FR" sz="1500" dirty="0">
                <a:latin typeface="Verdana" panose="020B0604030504040204" pitchFamily="34" charset="0"/>
                <a:ea typeface="Times New Roman" panose="02020603050405020304" pitchFamily="18" charset="0"/>
              </a:rPr>
              <a:t> dans la phase d’enrichissement – intervention INRAE</a:t>
            </a:r>
          </a:p>
          <a:p>
            <a:pPr fontAlgn="base"/>
            <a:r>
              <a:rPr lang="fr-FR" sz="15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Renforcement du WP6 (démultiplication) avec </a:t>
            </a:r>
            <a:r>
              <a:rPr lang="fr-FR" sz="15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une personne dédiée </a:t>
            </a:r>
            <a:r>
              <a:rPr lang="fr-FR" sz="15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et </a:t>
            </a:r>
            <a:r>
              <a:rPr lang="fr-FR" sz="1500" b="1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un démarrage au plus tôt</a:t>
            </a:r>
          </a:p>
          <a:p>
            <a:pPr fontAlgn="base"/>
            <a:r>
              <a:rPr lang="fr-FR" sz="1500" b="1" dirty="0">
                <a:latin typeface="Verdana" panose="020B0604030504040204" pitchFamily="34" charset="0"/>
                <a:ea typeface="Times New Roman" panose="02020603050405020304" pitchFamily="18" charset="0"/>
              </a:rPr>
              <a:t>Partenariat direct ACTA – </a:t>
            </a:r>
            <a:r>
              <a:rPr lang="fr-FR" sz="1500" b="1" dirty="0" err="1">
                <a:latin typeface="Verdana" panose="020B0604030504040204" pitchFamily="34" charset="0"/>
                <a:ea typeface="Times New Roman" panose="02020603050405020304" pitchFamily="18" charset="0"/>
              </a:rPr>
              <a:t>co</a:t>
            </a:r>
            <a:r>
              <a:rPr lang="fr-FR" sz="1500" b="1" dirty="0">
                <a:latin typeface="Verdana" panose="020B0604030504040204" pitchFamily="34" charset="0"/>
                <a:ea typeface="Times New Roman" panose="02020603050405020304" pitchFamily="18" charset="0"/>
              </a:rPr>
              <a:t>-portage de la méthodologie</a:t>
            </a:r>
          </a:p>
          <a:p>
            <a:pPr fontAlgn="base"/>
            <a:r>
              <a:rPr lang="fr-FR" sz="1500" dirty="0">
                <a:latin typeface="Verdana" panose="020B0604030504040204" pitchFamily="34" charset="0"/>
                <a:ea typeface="Times New Roman" panose="02020603050405020304" pitchFamily="18" charset="0"/>
              </a:rPr>
              <a:t>Renforcer la communication</a:t>
            </a:r>
          </a:p>
          <a:p>
            <a:pPr fontAlgn="base"/>
            <a:endParaRPr lang="fr-FR" sz="1500" b="1" dirty="0">
              <a:effectLst/>
              <a:latin typeface="Verdana" panose="020B0604030504040204" pitchFamily="34" charset="0"/>
              <a:ea typeface="Times New Roman" panose="02020603050405020304" pitchFamily="18" charset="0"/>
            </a:endParaRPr>
          </a:p>
          <a:p>
            <a:pPr marL="0" indent="0" fontAlgn="base">
              <a:buNone/>
            </a:pPr>
            <a:endParaRPr lang="fr-FR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fr-FR" sz="15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70D67DD-C287-5FAB-4A26-063CE0E5C7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13094" y="2197768"/>
            <a:ext cx="4362052" cy="4428000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fr-FR" sz="1600" b="1" dirty="0">
                <a:solidFill>
                  <a:schemeClr val="accent5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A faire d</a:t>
            </a:r>
            <a:r>
              <a:rPr lang="fr-FR" sz="1600" b="1" u="sng" dirty="0">
                <a:solidFill>
                  <a:schemeClr val="accent5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’ici mars </a:t>
            </a:r>
            <a:r>
              <a:rPr lang="fr-FR" sz="1600" b="1" dirty="0">
                <a:solidFill>
                  <a:schemeClr val="accent5"/>
                </a:solidFill>
                <a:latin typeface="Verdana" panose="020B0604030504040204" pitchFamily="34" charset="0"/>
                <a:ea typeface="Times New Roman" panose="02020603050405020304" pitchFamily="18" charset="0"/>
              </a:rPr>
              <a:t>:</a:t>
            </a:r>
          </a:p>
          <a:p>
            <a:pPr fontAlgn="base"/>
            <a:r>
              <a:rPr lang="fr-FR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Construction avec les porteurs</a:t>
            </a:r>
          </a:p>
          <a:p>
            <a:pPr fontAlgn="base"/>
            <a:r>
              <a:rPr lang="fr-FR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Reprendre le descriptif et y ajouter les éléments méthodologiques</a:t>
            </a:r>
          </a:p>
          <a:p>
            <a:pPr fontAlgn="base"/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Partager quelques projets comme exemples de la qualité du travail prévu // </a:t>
            </a:r>
            <a:r>
              <a:rPr lang="fr-FR" sz="1600" i="1" dirty="0">
                <a:latin typeface="Verdana" panose="020B0604030504040204" pitchFamily="34" charset="0"/>
                <a:ea typeface="Times New Roman" panose="02020603050405020304" pitchFamily="18" charset="0"/>
              </a:rPr>
              <a:t>attention s’il faut les reprendre</a:t>
            </a:r>
          </a:p>
          <a:p>
            <a:pPr fontAlgn="base"/>
            <a:r>
              <a:rPr lang="fr-FR" sz="1600" dirty="0">
                <a:latin typeface="Verdana" panose="020B0604030504040204" pitchFamily="34" charset="0"/>
                <a:ea typeface="Times New Roman" panose="02020603050405020304" pitchFamily="18" charset="0"/>
              </a:rPr>
              <a:t>Vérifier les budgets</a:t>
            </a:r>
          </a:p>
          <a:p>
            <a:pPr fontAlgn="base"/>
            <a:r>
              <a:rPr lang="fr-FR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Evaluer si les modifications d’ambition modifient les projets territoriaux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1C2582-86E6-E132-D0E6-5E3B7ED51F4A}"/>
              </a:ext>
            </a:extLst>
          </p:cNvPr>
          <p:cNvSpPr txBox="1"/>
          <p:nvPr/>
        </p:nvSpPr>
        <p:spPr>
          <a:xfrm>
            <a:off x="505326" y="1347761"/>
            <a:ext cx="11165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base">
              <a:buNone/>
            </a:pPr>
            <a:r>
              <a:rPr lang="fr-FR" sz="1600" b="1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Réception d’un avis défavorable du CST pour C4AP</a:t>
            </a:r>
            <a:r>
              <a:rPr lang="fr-FR" sz="1600" dirty="0">
                <a:solidFill>
                  <a:srgbClr val="FF000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 (le 27/11/2024) + nombreuses recommandations</a:t>
            </a:r>
            <a:endParaRPr lang="fr-F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fontAlgn="base">
              <a:buNone/>
            </a:pPr>
            <a:r>
              <a:rPr lang="fr-FR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</a:rPr>
              <a:t>Echange avec la DGAL et le CST </a:t>
            </a:r>
            <a:r>
              <a:rPr lang="fr-FR" sz="16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 Ouverture pour un nouveau dépôt à condition d’améliorer le projet</a:t>
            </a:r>
            <a:endParaRPr lang="fr-FR" sz="1600" b="1" dirty="0">
              <a:effectLst/>
              <a:latin typeface="Verdana" panose="020B060403050404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508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6789F2-2040-D0D5-CC93-453261ECB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Agri’Eau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067C1EC-493F-1723-16FB-AA8580F32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84" y="1476000"/>
            <a:ext cx="10471516" cy="442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>
                <a:solidFill>
                  <a:srgbClr val="000000"/>
                </a:solidFill>
              </a:rPr>
              <a:t>P</a:t>
            </a:r>
            <a:r>
              <a:rPr lang="fr-FR" b="0" i="0" dirty="0">
                <a:solidFill>
                  <a:srgbClr val="000000"/>
                </a:solidFill>
                <a:effectLst/>
              </a:rPr>
              <a:t>résentation d'Emeline </a:t>
            </a:r>
            <a:r>
              <a:rPr lang="fr-FR" b="0" i="0" dirty="0" err="1">
                <a:solidFill>
                  <a:srgbClr val="000000"/>
                </a:solidFill>
                <a:effectLst/>
              </a:rPr>
              <a:t>Tignon</a:t>
            </a:r>
            <a:r>
              <a:rPr lang="fr-FR" b="0" i="0" dirty="0">
                <a:solidFill>
                  <a:srgbClr val="000000"/>
                </a:solidFill>
                <a:effectLst/>
              </a:rPr>
              <a:t> de l’outil </a:t>
            </a:r>
            <a:r>
              <a:rPr lang="fr-FR" b="1" i="0" dirty="0" err="1">
                <a:solidFill>
                  <a:schemeClr val="accent5"/>
                </a:solidFill>
                <a:effectLst/>
              </a:rPr>
              <a:t>Agri’Eau</a:t>
            </a:r>
            <a:r>
              <a:rPr lang="fr-FR" b="0" i="0" dirty="0">
                <a:solidFill>
                  <a:srgbClr val="000000"/>
                </a:solidFill>
                <a:effectLst/>
              </a:rPr>
              <a:t> en réunion le 12 décembre dernier (</a:t>
            </a:r>
            <a:r>
              <a:rPr lang="fr-FR" b="0" i="0" dirty="0" err="1">
                <a:solidFill>
                  <a:srgbClr val="000000"/>
                </a:solidFill>
                <a:effectLst/>
              </a:rPr>
              <a:t>ppt</a:t>
            </a:r>
            <a:r>
              <a:rPr lang="fr-FR" b="0" i="0" dirty="0">
                <a:solidFill>
                  <a:srgbClr val="000000"/>
                </a:solidFill>
                <a:effectLst/>
              </a:rPr>
              <a:t> sur </a:t>
            </a:r>
            <a:r>
              <a:rPr lang="fr-FR" b="0" i="0" dirty="0">
                <a:effectLst/>
                <a:hlinkClick r:id="rId2" tooltip="https://www.opera-collaboratif.chambres-agriculture.fr/share/page/site/n75nqualitedeleau/documentlibrary#filter=path%7C%2F2-R%25E9unions%252C%2520instances%252C%2520commissions%252C%2520auditions%2FR%25E9unions%2520r%25E9seau%2FR%25E9unions%25202024%2F2024.09.24_visio%7C&amp;page=1"/>
              </a:rPr>
              <a:t>opéra collaboratif</a:t>
            </a:r>
            <a:r>
              <a:rPr lang="fr-FR" b="0" i="0" dirty="0">
                <a:solidFill>
                  <a:srgbClr val="000000"/>
                </a:solidFill>
                <a:effectLst/>
              </a:rPr>
              <a:t>)</a:t>
            </a:r>
          </a:p>
          <a:p>
            <a:pPr marL="0" indent="0">
              <a:buNone/>
            </a:pPr>
            <a:r>
              <a:rPr lang="fr-FR" b="0" i="0" dirty="0">
                <a:solidFill>
                  <a:srgbClr val="000000"/>
                </a:solidFill>
                <a:effectLst/>
              </a:rPr>
              <a:t>Travail pour essayer de créer </a:t>
            </a:r>
            <a:r>
              <a:rPr lang="fr-FR" b="1" i="0" dirty="0">
                <a:solidFill>
                  <a:srgbClr val="000000"/>
                </a:solidFill>
                <a:effectLst/>
              </a:rPr>
              <a:t>un outil du réseau</a:t>
            </a:r>
            <a:r>
              <a:rPr lang="fr-FR" b="0" i="0" dirty="0">
                <a:solidFill>
                  <a:srgbClr val="000000"/>
                </a:solidFill>
                <a:effectLst/>
              </a:rPr>
              <a:t>, sur le modèle de celui disponible aujourd'hui en Grand Ouest, pour vous permettre d'utiliser plus facilement les </a:t>
            </a:r>
            <a:r>
              <a:rPr lang="fr-FR" b="1" i="0" dirty="0">
                <a:solidFill>
                  <a:srgbClr val="000000"/>
                </a:solidFill>
                <a:effectLst/>
              </a:rPr>
              <a:t>données de qualité de l'eau </a:t>
            </a:r>
            <a:r>
              <a:rPr lang="fr-FR" b="0" i="0" dirty="0">
                <a:solidFill>
                  <a:srgbClr val="000000"/>
                </a:solidFill>
                <a:effectLst/>
              </a:rPr>
              <a:t>dans votre métier. </a:t>
            </a:r>
          </a:p>
          <a:p>
            <a:pPr marL="0" indent="0">
              <a:buNone/>
            </a:pPr>
            <a:r>
              <a:rPr lang="fr-FR" b="0" i="0" dirty="0">
                <a:solidFill>
                  <a:srgbClr val="000000"/>
                </a:solidFill>
                <a:effectLst/>
              </a:rPr>
              <a:t>Pour nous aider à mieux cerner les outils dont vous disposez aujourd'hui et les fonctionnalités dont vous pourriez avoir besoin dans ce futur outil, nous vous soumettons un court questionnaire : </a:t>
            </a:r>
            <a:r>
              <a:rPr lang="fr-FR" b="0" i="0" dirty="0">
                <a:solidFill>
                  <a:schemeClr val="accent5"/>
                </a:solidFill>
                <a:effectLst/>
                <a:hlinkClick r:id="rId3" tooltip="https://forms.office.com/e/hWUeuA2X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https://forms.office.com/e/hWUeuA2XRT</a:t>
            </a:r>
            <a:endParaRPr lang="fr-FR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fr-FR" b="0" i="0" dirty="0">
                <a:solidFill>
                  <a:srgbClr val="000000"/>
                </a:solidFill>
                <a:effectLst/>
              </a:rPr>
              <a:t>Merci beaucoup pour vos retours et n'hésitez pas à </a:t>
            </a:r>
            <a:r>
              <a:rPr lang="fr-FR" b="0" i="0" u="sng" dirty="0">
                <a:solidFill>
                  <a:srgbClr val="000000"/>
                </a:solidFill>
                <a:effectLst/>
              </a:rPr>
              <a:t>diffuser dans vos départements.</a:t>
            </a:r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D8A7C0F-4F14-0BFE-7C4D-2BAD66C0E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985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44DA2-49A1-936D-5346-C3B0C55C9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Registre électronique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FD10CDC-6770-3C53-88FB-A89293AE9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094" y="1299535"/>
            <a:ext cx="10319874" cy="5293770"/>
          </a:xfrm>
        </p:spPr>
        <p:txBody>
          <a:bodyPr>
            <a:noAutofit/>
          </a:bodyPr>
          <a:lstStyle/>
          <a:p>
            <a:r>
              <a:rPr lang="fr-FR" sz="1200" i="1" dirty="0"/>
              <a:t>L.257-3 du CRPM </a:t>
            </a:r>
            <a:r>
              <a:rPr lang="fr-FR" sz="1200" dirty="0"/>
              <a:t>: l’agriculteur tient un </a:t>
            </a:r>
            <a:r>
              <a:rPr lang="fr-FR" sz="1200" b="1" dirty="0"/>
              <a:t>registre</a:t>
            </a:r>
            <a:r>
              <a:rPr lang="fr-FR" sz="1200" dirty="0"/>
              <a:t> dans lequel doivent être enregistrées les pratiques phyto</a:t>
            </a:r>
          </a:p>
          <a:p>
            <a:pPr lvl="1"/>
            <a:r>
              <a:rPr lang="fr-FR" sz="1200" dirty="0"/>
              <a:t>depuis 2009, support au choix</a:t>
            </a:r>
          </a:p>
          <a:p>
            <a:pPr lvl="1"/>
            <a:r>
              <a:rPr lang="fr-FR" sz="1200" i="1" dirty="0">
                <a:solidFill>
                  <a:srgbClr val="FF0000"/>
                </a:solidFill>
              </a:rPr>
              <a:t>/!\ Quasiment 1 agriculteur sur 2 qui ne renseigne pas ses applications</a:t>
            </a:r>
          </a:p>
          <a:p>
            <a:r>
              <a:rPr lang="fr-FR" sz="1200" dirty="0"/>
              <a:t>Règlement européen relatif aux statistiques sur les intrants et les produits agricoles (</a:t>
            </a:r>
            <a:r>
              <a:rPr lang="fr-FR" sz="1200" b="1" dirty="0"/>
              <a:t>SAIO</a:t>
            </a:r>
            <a:r>
              <a:rPr lang="fr-FR" sz="1200" dirty="0"/>
              <a:t>, SIPA en français, 2023) </a:t>
            </a:r>
            <a:r>
              <a:rPr lang="fr-FR" sz="1200" dirty="0">
                <a:sym typeface="Wingdings" panose="05000000000000000000" pitchFamily="2" charset="2"/>
              </a:rPr>
              <a:t> </a:t>
            </a:r>
            <a:r>
              <a:rPr lang="fr-FR" sz="1200" b="1" dirty="0">
                <a:sym typeface="Wingdings" panose="05000000000000000000" pitchFamily="2" charset="2"/>
              </a:rPr>
              <a:t>registre électronique obligatoire.</a:t>
            </a:r>
            <a:r>
              <a:rPr lang="fr-FR" sz="1200" dirty="0">
                <a:sym typeface="Wingdings" panose="05000000000000000000" pitchFamily="2" charset="2"/>
              </a:rPr>
              <a:t> Objectif de remontée de données (statistique) du niveau national vers l’UE. </a:t>
            </a:r>
          </a:p>
          <a:p>
            <a:r>
              <a:rPr lang="fr-FR" sz="1200" dirty="0">
                <a:solidFill>
                  <a:schemeClr val="tx2"/>
                </a:solidFill>
                <a:sym typeface="Wingdings" panose="05000000000000000000" pitchFamily="2" charset="2"/>
              </a:rPr>
              <a:t>Abandon du projet de règlement SUR &amp; plus de mention du registre électronique dans Ecophyto 2030</a:t>
            </a:r>
            <a:r>
              <a:rPr lang="fr-FR" sz="1200" dirty="0">
                <a:sym typeface="Wingdings" panose="05000000000000000000" pitchFamily="2" charset="2"/>
              </a:rPr>
              <a:t> : difficile d’avoir une vision claire du dispositif à ce jour</a:t>
            </a:r>
          </a:p>
          <a:p>
            <a:pPr marL="0" indent="0">
              <a:buNone/>
            </a:pPr>
            <a:r>
              <a:rPr lang="fr-FR" sz="1200" b="1" u="sng" dirty="0">
                <a:sym typeface="Wingdings" panose="05000000000000000000" pitchFamily="2" charset="2"/>
              </a:rPr>
              <a:t>Informations concernant le registre électronique :</a:t>
            </a:r>
          </a:p>
          <a:p>
            <a:r>
              <a:rPr lang="fr-FR" sz="1200" dirty="0">
                <a:sym typeface="Wingdings" panose="05000000000000000000" pitchFamily="2" charset="2"/>
              </a:rPr>
              <a:t>Le registre électronique contiendrait </a:t>
            </a:r>
            <a:r>
              <a:rPr lang="fr-FR" sz="1200" b="1" u="sng" dirty="0">
                <a:sym typeface="Wingdings" panose="05000000000000000000" pitchFamily="2" charset="2"/>
              </a:rPr>
              <a:t>exactement</a:t>
            </a:r>
            <a:r>
              <a:rPr lang="fr-FR" sz="1200" b="1" dirty="0">
                <a:sym typeface="Wingdings" panose="05000000000000000000" pitchFamily="2" charset="2"/>
              </a:rPr>
              <a:t> les mêmes éléments que le registre papier actuel.</a:t>
            </a:r>
          </a:p>
          <a:p>
            <a:r>
              <a:rPr lang="fr-FR" sz="1200" dirty="0">
                <a:sym typeface="Wingdings" panose="05000000000000000000" pitchFamily="2" charset="2"/>
              </a:rPr>
              <a:t>Enregistrement </a:t>
            </a:r>
            <a:r>
              <a:rPr lang="fr-FR" sz="1200" b="1" dirty="0">
                <a:sym typeface="Wingdings" panose="05000000000000000000" pitchFamily="2" charset="2"/>
              </a:rPr>
              <a:t>30 jours au plus tard après application</a:t>
            </a:r>
            <a:r>
              <a:rPr lang="fr-FR" sz="1200" dirty="0">
                <a:sym typeface="Wingdings" panose="05000000000000000000" pitchFamily="2" charset="2"/>
              </a:rPr>
              <a:t>.</a:t>
            </a:r>
            <a:r>
              <a:rPr lang="fr-FR" sz="1200" i="1" dirty="0">
                <a:sym typeface="Wingdings" panose="05000000000000000000" pitchFamily="2" charset="2"/>
              </a:rPr>
              <a:t> Possible pour les EM de reporter jusqu’au 31/01 de l’année suivante.</a:t>
            </a:r>
          </a:p>
          <a:p>
            <a:r>
              <a:rPr lang="fr-FR" sz="1200" dirty="0">
                <a:sym typeface="Wingdings" panose="05000000000000000000" pitchFamily="2" charset="2"/>
              </a:rPr>
              <a:t>En cas de contrôle, les données doivent être rendues disponibles pour l’autorité compétente dans les 10 jours</a:t>
            </a:r>
          </a:p>
          <a:p>
            <a:r>
              <a:rPr lang="fr-FR" sz="1200" dirty="0">
                <a:sym typeface="Wingdings" panose="05000000000000000000" pitchFamily="2" charset="2"/>
              </a:rPr>
              <a:t>MesParcelles pourrait répondre en partie à ces attentes, moyennant quelques évolutions</a:t>
            </a:r>
          </a:p>
          <a:p>
            <a:pPr lvl="1"/>
            <a:r>
              <a:rPr lang="fr-FR" sz="1100" i="1" dirty="0">
                <a:sym typeface="Wingdings" panose="05000000000000000000" pitchFamily="2" charset="2"/>
              </a:rPr>
              <a:t>Dénominations des cultures + Stades phénologiques BBCH</a:t>
            </a:r>
          </a:p>
          <a:p>
            <a:pPr lvl="1"/>
            <a:r>
              <a:rPr lang="fr-FR" sz="1100" i="1" dirty="0">
                <a:sym typeface="Wingdings" panose="05000000000000000000" pitchFamily="2" charset="2"/>
              </a:rPr>
              <a:t>Date et heure de l’application</a:t>
            </a:r>
          </a:p>
          <a:p>
            <a:pPr lvl="1"/>
            <a:r>
              <a:rPr lang="fr-FR" sz="1100" i="1" dirty="0">
                <a:sym typeface="Wingdings" panose="05000000000000000000" pitchFamily="2" charset="2"/>
              </a:rPr>
              <a:t>Description de l’organisme nuisible ou de symptômes susceptibles d’affecter la sécurité sanitaire(y compris en pâture)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4DEAAA-CA44-CB14-F28F-1D888B21C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316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D82A2-6061-F51B-CD7F-1384C344F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CSP – chiffres et rapport annuel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492C3F-3562-DCB0-5487-10C6DDF9A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b="1" dirty="0"/>
              <a:t>Données 2023 </a:t>
            </a:r>
            <a:r>
              <a:rPr lang="fr-FR" dirty="0"/>
              <a:t>: encore quelques compléments à faire sur les données remontées via le DAS2</a:t>
            </a:r>
            <a:endParaRPr lang="fr-FR" strike="sngStrike" dirty="0"/>
          </a:p>
          <a:p>
            <a:pPr lvl="1"/>
            <a:r>
              <a:rPr lang="fr-FR" b="1" dirty="0">
                <a:solidFill>
                  <a:schemeClr val="accent3"/>
                </a:solidFill>
              </a:rPr>
              <a:t>22637 CSP réalisés en 2023 !</a:t>
            </a:r>
          </a:p>
          <a:p>
            <a:pPr lvl="1"/>
            <a:r>
              <a:rPr lang="fr-FR" b="1" dirty="0">
                <a:solidFill>
                  <a:schemeClr val="accent3"/>
                </a:solidFill>
              </a:rPr>
              <a:t>1/3 en individuel et 2/3 en collectif</a:t>
            </a:r>
            <a:r>
              <a:rPr lang="fr-FR" dirty="0">
                <a:solidFill>
                  <a:schemeClr val="accent3"/>
                </a:solidFill>
              </a:rPr>
              <a:t> (rapport non confirmé car pas tous les retours)</a:t>
            </a:r>
          </a:p>
          <a:p>
            <a:pPr marL="0" indent="0">
              <a:buNone/>
            </a:pPr>
            <a:r>
              <a:rPr lang="fr-FR" dirty="0"/>
              <a:t>Rapport annuel non finalisé // besoin de croiser avec les données du SPN (enquête outils)</a:t>
            </a:r>
          </a:p>
          <a:p>
            <a:endParaRPr lang="fr-FR" i="1" dirty="0"/>
          </a:p>
          <a:p>
            <a:r>
              <a:rPr lang="fr-FR" i="1" dirty="0"/>
              <a:t>Quelle valorisation complémentaire en faire ? </a:t>
            </a:r>
          </a:p>
          <a:p>
            <a:r>
              <a:rPr lang="fr-FR" i="1" dirty="0"/>
              <a:t>Temps dédié au rapport annuel phyto ?</a:t>
            </a:r>
          </a:p>
          <a:p>
            <a:endParaRPr lang="fr-FR" i="1" dirty="0"/>
          </a:p>
          <a:p>
            <a:pPr marL="0" indent="0">
              <a:buNone/>
            </a:pPr>
            <a:r>
              <a:rPr lang="fr-FR" i="1" dirty="0"/>
              <a:t>Bretagne : travail de capitalisation initié. Retour sur le temps passé prévu.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EBB97A-4B65-65CA-B445-7882B5C9B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313626"/>
      </p:ext>
    </p:extLst>
  </p:cSld>
  <p:clrMapOvr>
    <a:masterClrMapping/>
  </p:clrMapOvr>
</p:sld>
</file>

<file path=ppt/theme/theme1.xml><?xml version="1.0" encoding="utf-8"?>
<a:theme xmlns:a="http://schemas.openxmlformats.org/drawingml/2006/main" name="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3" id="{FA153C38-360E-4904-92F8-528C1449CBD9}" vid="{9638920B-64DA-48A7-802C-73AD66BF328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866</Words>
  <Application>Microsoft Office PowerPoint</Application>
  <PresentationFormat>Grand écran</PresentationFormat>
  <Paragraphs>88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Verdana</vt:lpstr>
      <vt:lpstr>Wingdings</vt:lpstr>
      <vt:lpstr>APCA_V3</vt:lpstr>
      <vt:lpstr>Groupe des animateurs Conseil Phyto</vt:lpstr>
      <vt:lpstr>Ordre du Jour</vt:lpstr>
      <vt:lpstr>Renouvellement Certiphyto – webinaire 23/01</vt:lpstr>
      <vt:lpstr>Modifier la SVC en changeant la loi</vt:lpstr>
      <vt:lpstr>C4AP - Retour du CST et réponse</vt:lpstr>
      <vt:lpstr>Agri’Eau</vt:lpstr>
      <vt:lpstr>Registre électronique</vt:lpstr>
      <vt:lpstr>CSP – chiffres et rapport annuel</vt:lpstr>
    </vt:vector>
  </TitlesOfParts>
  <Company>APCA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Lucien GILLET</dc:creator>
  <cp:lastModifiedBy>Lucien GILLET</cp:lastModifiedBy>
  <cp:revision>159</cp:revision>
  <cp:lastPrinted>2024-05-24T09:39:50Z</cp:lastPrinted>
  <dcterms:created xsi:type="dcterms:W3CDTF">2024-05-23T11:58:01Z</dcterms:created>
  <dcterms:modified xsi:type="dcterms:W3CDTF">2025-02-04T10:24:06Z</dcterms:modified>
</cp:coreProperties>
</file>