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62" r:id="rId2"/>
    <p:sldId id="754" r:id="rId3"/>
    <p:sldId id="263" r:id="rId4"/>
    <p:sldId id="264" r:id="rId5"/>
    <p:sldId id="265" r:id="rId6"/>
    <p:sldId id="266" r:id="rId7"/>
    <p:sldId id="267" r:id="rId8"/>
    <p:sldId id="257" r:id="rId9"/>
    <p:sldId id="687" r:id="rId10"/>
    <p:sldId id="268" r:id="rId11"/>
    <p:sldId id="686" r:id="rId12"/>
    <p:sldId id="381" r:id="rId13"/>
    <p:sldId id="552" r:id="rId14"/>
    <p:sldId id="676" r:id="rId15"/>
    <p:sldId id="749" r:id="rId16"/>
    <p:sldId id="685" r:id="rId17"/>
    <p:sldId id="269" r:id="rId18"/>
    <p:sldId id="755" r:id="rId19"/>
    <p:sldId id="756" r:id="rId20"/>
    <p:sldId id="757" r:id="rId21"/>
    <p:sldId id="759" r:id="rId22"/>
    <p:sldId id="758" r:id="rId23"/>
    <p:sldId id="751" r:id="rId24"/>
    <p:sldId id="752" r:id="rId25"/>
    <p:sldId id="753"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75D19-F1BD-4445-82C3-017A5DC32B37}" type="datetimeFigureOut">
              <a:rPr lang="fr-FR" smtClean="0"/>
              <a:t>28/11/2025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1F0001-6F2B-4891-8AE2-5315C0059497}" type="slidenum">
              <a:rPr lang="fr-FR" smtClean="0"/>
              <a:t>‹N°›</a:t>
            </a:fld>
            <a:endParaRPr lang="fr-FR"/>
          </a:p>
        </p:txBody>
      </p:sp>
    </p:spTree>
    <p:extLst>
      <p:ext uri="{BB962C8B-B14F-4D97-AF65-F5344CB8AC3E}">
        <p14:creationId xmlns:p14="http://schemas.microsoft.com/office/powerpoint/2010/main" val="3658333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r>
              <a:rPr lang="fr-FR" dirty="0"/>
              <a:t>Taille</a:t>
            </a:r>
            <a:r>
              <a:rPr lang="fr-FR" baseline="0" dirty="0"/>
              <a:t> de l’image :</a:t>
            </a:r>
          </a:p>
          <a:p>
            <a:r>
              <a:rPr lang="fr-FR" baseline="0" dirty="0"/>
              <a:t>Hauteur = 11,66 cm (1377 pixels)</a:t>
            </a:r>
          </a:p>
          <a:p>
            <a:r>
              <a:rPr lang="fr-FR" baseline="0" dirty="0"/>
              <a:t>Largeur = 31,87 cm (3764 pixels)</a:t>
            </a:r>
          </a:p>
          <a:p>
            <a:endParaRPr lang="fr-FR" baseline="0" dirty="0"/>
          </a:p>
          <a:p>
            <a:r>
              <a:rPr lang="fr-FR" baseline="0" dirty="0"/>
              <a:t>Codes couleur RVB :</a:t>
            </a:r>
          </a:p>
          <a:p>
            <a:r>
              <a:rPr lang="fr-FR" baseline="0" dirty="0"/>
              <a:t>Bleu : 37 60 110</a:t>
            </a:r>
          </a:p>
          <a:p>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476689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57D4C-A53D-9EBE-A8F1-6DED82C6E9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C1BC61-C439-CFCC-DF53-B6001089905C}"/>
              </a:ext>
            </a:extLst>
          </p:cNvPr>
          <p:cNvSpPr>
            <a:spLocks noGrp="1" noRot="1" noChangeAspect="1"/>
          </p:cNvSpPr>
          <p:nvPr>
            <p:ph type="sldImg"/>
          </p:nvPr>
        </p:nvSpPr>
        <p:spPr>
          <a:xfrm>
            <a:off x="685800" y="1422400"/>
            <a:ext cx="5486400" cy="3086100"/>
          </a:xfrm>
        </p:spPr>
      </p:sp>
      <p:sp>
        <p:nvSpPr>
          <p:cNvPr id="3" name="Espace réservé des notes 2">
            <a:extLst>
              <a:ext uri="{FF2B5EF4-FFF2-40B4-BE49-F238E27FC236}">
                <a16:creationId xmlns:a16="http://schemas.microsoft.com/office/drawing/2014/main" id="{31A7FB61-FED0-914D-6264-2022D97764F0}"/>
              </a:ext>
            </a:extLst>
          </p:cNvPr>
          <p:cNvSpPr>
            <a:spLocks noGrp="1"/>
          </p:cNvSpPr>
          <p:nvPr>
            <p:ph type="body" idx="1"/>
          </p:nvPr>
        </p:nvSpPr>
        <p:spPr/>
        <p:txBody>
          <a:bodyPr/>
          <a:lstStyle/>
          <a:p>
            <a:endParaRPr lang="fr-FR" dirty="0"/>
          </a:p>
        </p:txBody>
      </p:sp>
      <p:sp>
        <p:nvSpPr>
          <p:cNvPr id="4" name="Espace réservé du pied de page 3">
            <a:extLst>
              <a:ext uri="{FF2B5EF4-FFF2-40B4-BE49-F238E27FC236}">
                <a16:creationId xmlns:a16="http://schemas.microsoft.com/office/drawing/2014/main" id="{94082776-19FD-0020-1C5A-EA80CB9EEF8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56138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839078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A1AD0-0D60-7EEC-03F7-13840EE00C4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28875D5-AFE3-F515-EFE9-5414A23B29E6}"/>
              </a:ext>
            </a:extLst>
          </p:cNvPr>
          <p:cNvSpPr>
            <a:spLocks noGrp="1" noRot="1" noChangeAspect="1"/>
          </p:cNvSpPr>
          <p:nvPr>
            <p:ph type="sldImg"/>
          </p:nvPr>
        </p:nvSpPr>
        <p:spPr>
          <a:xfrm>
            <a:off x="685800" y="1422400"/>
            <a:ext cx="5486400" cy="3086100"/>
          </a:xfrm>
        </p:spPr>
      </p:sp>
      <p:sp>
        <p:nvSpPr>
          <p:cNvPr id="3" name="Espace réservé des notes 2">
            <a:extLst>
              <a:ext uri="{FF2B5EF4-FFF2-40B4-BE49-F238E27FC236}">
                <a16:creationId xmlns:a16="http://schemas.microsoft.com/office/drawing/2014/main" id="{E833426F-D59A-19DE-AAE2-866F0D5B0295}"/>
              </a:ext>
            </a:extLst>
          </p:cNvPr>
          <p:cNvSpPr>
            <a:spLocks noGrp="1"/>
          </p:cNvSpPr>
          <p:nvPr>
            <p:ph type="body" idx="1"/>
          </p:nvPr>
        </p:nvSpPr>
        <p:spPr/>
        <p:txBody>
          <a:bodyPr/>
          <a:lstStyle/>
          <a:p>
            <a:endParaRPr lang="fr-FR" dirty="0"/>
          </a:p>
        </p:txBody>
      </p:sp>
      <p:sp>
        <p:nvSpPr>
          <p:cNvPr id="4" name="Espace réservé du pied de page 3">
            <a:extLst>
              <a:ext uri="{FF2B5EF4-FFF2-40B4-BE49-F238E27FC236}">
                <a16:creationId xmlns:a16="http://schemas.microsoft.com/office/drawing/2014/main" id="{ED306613-E294-60C5-89A4-6B90D464A30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59552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EA77F-516D-6F83-C04E-CA74496356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65FF48D-9933-FAA6-8837-F9614018A015}"/>
              </a:ext>
            </a:extLst>
          </p:cNvPr>
          <p:cNvSpPr>
            <a:spLocks noGrp="1" noRot="1" noChangeAspect="1"/>
          </p:cNvSpPr>
          <p:nvPr>
            <p:ph type="sldImg"/>
          </p:nvPr>
        </p:nvSpPr>
        <p:spPr>
          <a:xfrm>
            <a:off x="685800" y="1422400"/>
            <a:ext cx="5486400" cy="3086100"/>
          </a:xfrm>
        </p:spPr>
      </p:sp>
      <p:sp>
        <p:nvSpPr>
          <p:cNvPr id="3" name="Espace réservé des notes 2">
            <a:extLst>
              <a:ext uri="{FF2B5EF4-FFF2-40B4-BE49-F238E27FC236}">
                <a16:creationId xmlns:a16="http://schemas.microsoft.com/office/drawing/2014/main" id="{71E9C342-CEB0-CD46-08C3-D76F7CA1A3C8}"/>
              </a:ext>
            </a:extLst>
          </p:cNvPr>
          <p:cNvSpPr>
            <a:spLocks noGrp="1"/>
          </p:cNvSpPr>
          <p:nvPr>
            <p:ph type="body" idx="1"/>
          </p:nvPr>
        </p:nvSpPr>
        <p:spPr/>
        <p:txBody>
          <a:bodyPr/>
          <a:lstStyle/>
          <a:p>
            <a:endParaRPr lang="fr-FR" dirty="0"/>
          </a:p>
        </p:txBody>
      </p:sp>
      <p:sp>
        <p:nvSpPr>
          <p:cNvPr id="4" name="Espace réservé du pied de page 3">
            <a:extLst>
              <a:ext uri="{FF2B5EF4-FFF2-40B4-BE49-F238E27FC236}">
                <a16:creationId xmlns:a16="http://schemas.microsoft.com/office/drawing/2014/main" id="{D247ED02-7636-EC25-365A-9303A0681C7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609776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A8621-8209-F44D-9048-8940307B33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A794776-7B12-F7B0-E984-EBAAB0CF21BA}"/>
              </a:ext>
            </a:extLst>
          </p:cNvPr>
          <p:cNvSpPr>
            <a:spLocks noGrp="1" noRot="1" noChangeAspect="1"/>
          </p:cNvSpPr>
          <p:nvPr>
            <p:ph type="sldImg"/>
          </p:nvPr>
        </p:nvSpPr>
        <p:spPr>
          <a:xfrm>
            <a:off x="685800" y="1422400"/>
            <a:ext cx="5486400" cy="3086100"/>
          </a:xfrm>
        </p:spPr>
      </p:sp>
      <p:sp>
        <p:nvSpPr>
          <p:cNvPr id="3" name="Espace réservé des notes 2">
            <a:extLst>
              <a:ext uri="{FF2B5EF4-FFF2-40B4-BE49-F238E27FC236}">
                <a16:creationId xmlns:a16="http://schemas.microsoft.com/office/drawing/2014/main" id="{56E137EF-C4FA-F50A-5B52-3B3D3DC84233}"/>
              </a:ext>
            </a:extLst>
          </p:cNvPr>
          <p:cNvSpPr>
            <a:spLocks noGrp="1"/>
          </p:cNvSpPr>
          <p:nvPr>
            <p:ph type="body" idx="1"/>
          </p:nvPr>
        </p:nvSpPr>
        <p:spPr/>
        <p:txBody>
          <a:bodyPr/>
          <a:lstStyle/>
          <a:p>
            <a:endParaRPr lang="fr-FR" dirty="0"/>
          </a:p>
        </p:txBody>
      </p:sp>
      <p:sp>
        <p:nvSpPr>
          <p:cNvPr id="4" name="Espace réservé du pied de page 3">
            <a:extLst>
              <a:ext uri="{FF2B5EF4-FFF2-40B4-BE49-F238E27FC236}">
                <a16:creationId xmlns:a16="http://schemas.microsoft.com/office/drawing/2014/main" id="{81C68FBC-AAAC-3545-4742-E085BD237D7D}"/>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482472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marL="0" indent="0">
              <a:buFont typeface="Wingdings" panose="05000000000000000000" pitchFamily="2" charset="2"/>
              <a:buNone/>
            </a:pPr>
            <a:endParaRPr lang="fr-FR" b="0" baseline="0" dirty="0"/>
          </a:p>
        </p:txBody>
      </p:sp>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8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fr-FR"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Espace réservé de la date 4"/>
          <p:cNvSpPr>
            <a:spLocks noGrp="1"/>
          </p:cNvSpPr>
          <p:nvPr>
            <p:ph type="dt"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Verdana"/>
                <a:ea typeface="+mn-ea"/>
                <a:cs typeface="+mn-cs"/>
              </a:rPr>
              <a:t>12/01/2021</a:t>
            </a:r>
          </a:p>
        </p:txBody>
      </p:sp>
    </p:spTree>
    <p:extLst>
      <p:ext uri="{BB962C8B-B14F-4D97-AF65-F5344CB8AC3E}">
        <p14:creationId xmlns:p14="http://schemas.microsoft.com/office/powerpoint/2010/main" val="2630495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DC2A-806A-A039-55D8-DC54D71E9A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24E3F8-5CC4-6F86-2E08-DCEB4A4A6F43}"/>
              </a:ext>
            </a:extLst>
          </p:cNvPr>
          <p:cNvSpPr>
            <a:spLocks noGrp="1" noRot="1" noChangeAspect="1"/>
          </p:cNvSpPr>
          <p:nvPr>
            <p:ph type="sldImg"/>
          </p:nvPr>
        </p:nvSpPr>
        <p:spPr>
          <a:xfrm>
            <a:off x="685800" y="1422400"/>
            <a:ext cx="5486400" cy="3086100"/>
          </a:xfrm>
        </p:spPr>
      </p:sp>
      <p:sp>
        <p:nvSpPr>
          <p:cNvPr id="3" name="Espace réservé des notes 2">
            <a:extLst>
              <a:ext uri="{FF2B5EF4-FFF2-40B4-BE49-F238E27FC236}">
                <a16:creationId xmlns:a16="http://schemas.microsoft.com/office/drawing/2014/main" id="{400332BF-E51F-ECA1-3665-305BEE35C49B}"/>
              </a:ext>
            </a:extLst>
          </p:cNvPr>
          <p:cNvSpPr>
            <a:spLocks noGrp="1"/>
          </p:cNvSpPr>
          <p:nvPr>
            <p:ph type="body" idx="1"/>
          </p:nvPr>
        </p:nvSpPr>
        <p:spPr/>
        <p:txBody>
          <a:bodyPr/>
          <a:lstStyle/>
          <a:p>
            <a:endParaRPr lang="fr-FR" dirty="0"/>
          </a:p>
        </p:txBody>
      </p:sp>
      <p:sp>
        <p:nvSpPr>
          <p:cNvPr id="4" name="Espace réservé du pied de page 3">
            <a:extLst>
              <a:ext uri="{FF2B5EF4-FFF2-40B4-BE49-F238E27FC236}">
                <a16:creationId xmlns:a16="http://schemas.microsoft.com/office/drawing/2014/main" id="{6885EA88-38B7-17C5-3B81-6FE0B09B4D0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1219089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Pour visualiser chacune des thématiques, il suffit de cliquer sur chaque item.</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4ED74-863B-4F8A-B215-295CBC146FB6}"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223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216145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r>
              <a:rPr lang="fr-FR" dirty="0"/>
              <a:t>Distribuer 2 cartes par personne, et lui demander de venir la positionner sur le graphique en expliquant son point de vue.</a:t>
            </a:r>
          </a:p>
          <a:p>
            <a:r>
              <a:rPr lang="fr-FR" dirty="0"/>
              <a:t>Conclusion : le passage à l’action, la mise en œuvre de leviers d’action, a une part de subjectivité… Certains vont trouver ça facile à mettre en œuvre, d’autres pas, c’est une question de perception. Et c’est en faisant évoluer nos perceptions que le passage à l’action se fait. Le plus grand facteur du changement n’est pas technique, il est HUMAIN !!!</a:t>
            </a:r>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972907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7538955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marL="0" indent="0">
              <a:buFont typeface="Wingdings" panose="05000000000000000000" pitchFamily="2" charset="2"/>
              <a:buNone/>
            </a:pPr>
            <a:endParaRPr lang="fr-FR" b="0" baseline="0" dirty="0"/>
          </a:p>
        </p:txBody>
      </p:sp>
      <p:sp>
        <p:nvSpPr>
          <p:cNvPr id="4" name="Espace réservé du numéro de diapositive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D6DEDBA-1B1C-4451-83C9-4948A2F1DDCF}" type="slidenum">
              <a:rPr kumimoji="0" lang="fr-FR" sz="18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fr-FR" sz="1800" b="0" i="0" u="none" strike="noStrike" kern="1200" cap="none" spc="0" normalizeH="0" baseline="0" noProof="0">
              <a:ln>
                <a:noFill/>
              </a:ln>
              <a:solidFill>
                <a:srgbClr val="000000"/>
              </a:solidFill>
              <a:effectLst/>
              <a:uLnTx/>
              <a:uFillTx/>
              <a:latin typeface="Verdana"/>
              <a:ea typeface="+mn-ea"/>
              <a:cs typeface="+mn-cs"/>
            </a:endParaRPr>
          </a:p>
        </p:txBody>
      </p:sp>
      <p:sp>
        <p:nvSpPr>
          <p:cNvPr id="5" name="Espace réservé de la date 4"/>
          <p:cNvSpPr>
            <a:spLocks noGrp="1"/>
          </p:cNvSpPr>
          <p:nvPr>
            <p:ph type="dt"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0000"/>
                </a:solidFill>
                <a:effectLst/>
                <a:uLnTx/>
                <a:uFillTx/>
                <a:latin typeface="Verdana"/>
                <a:ea typeface="+mn-ea"/>
                <a:cs typeface="+mn-cs"/>
              </a:rPr>
              <a:t>12/01/2021</a:t>
            </a:r>
          </a:p>
        </p:txBody>
      </p:sp>
    </p:spTree>
    <p:extLst>
      <p:ext uri="{BB962C8B-B14F-4D97-AF65-F5344CB8AC3E}">
        <p14:creationId xmlns:p14="http://schemas.microsoft.com/office/powerpoint/2010/main" val="3586955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r>
              <a:rPr lang="fr-FR" sz="1200" b="1" kern="1200" dirty="0">
                <a:solidFill>
                  <a:schemeClr val="tx1"/>
                </a:solidFill>
                <a:effectLst/>
                <a:latin typeface="+mn-lt"/>
                <a:ea typeface="+mn-ea"/>
                <a:cs typeface="+mn-cs"/>
              </a:rPr>
              <a:t>Désir mimétique </a:t>
            </a:r>
            <a:r>
              <a:rPr lang="fr-FR" sz="1200" kern="1200" dirty="0">
                <a:solidFill>
                  <a:schemeClr val="tx1"/>
                </a:solidFill>
                <a:effectLst/>
                <a:latin typeface="+mn-lt"/>
                <a:ea typeface="+mn-ea"/>
                <a:cs typeface="+mn-cs"/>
              </a:rPr>
              <a:t>= désir de s’aligner sur les pensées et comportements dominants</a:t>
            </a:r>
            <a:r>
              <a:rPr lang="fr-FR" sz="1200" kern="1200" baseline="0" dirty="0">
                <a:solidFill>
                  <a:schemeClr val="tx1"/>
                </a:solidFill>
                <a:effectLst/>
                <a:latin typeface="+mn-lt"/>
                <a:ea typeface="+mn-ea"/>
                <a:cs typeface="+mn-cs"/>
              </a:rPr>
              <a:t> (« attitude conformiste »). Contribue à construire et à entretenir des normes dominantes.</a:t>
            </a:r>
          </a:p>
          <a:p>
            <a:pPr marL="171450" indent="-171450">
              <a:buFont typeface="Arial" panose="020B0604020202020204" pitchFamily="34" charset="0"/>
              <a:buChar char="•"/>
            </a:pPr>
            <a:r>
              <a:rPr lang="fr-FR" sz="1200" b="1" kern="1200" baseline="0" dirty="0">
                <a:solidFill>
                  <a:schemeClr val="tx1"/>
                </a:solidFill>
                <a:effectLst/>
                <a:latin typeface="+mn-lt"/>
                <a:ea typeface="+mn-ea"/>
                <a:cs typeface="+mn-cs"/>
              </a:rPr>
              <a:t>Interaction spéculaire </a:t>
            </a:r>
            <a:r>
              <a:rPr lang="fr-FR" sz="1200" kern="1200" baseline="0" dirty="0">
                <a:solidFill>
                  <a:schemeClr val="tx1"/>
                </a:solidFill>
                <a:effectLst/>
                <a:latin typeface="+mn-lt"/>
                <a:ea typeface="+mn-ea"/>
                <a:cs typeface="+mn-cs"/>
              </a:rPr>
              <a:t>(spéculaire = relatif au miroir) = adaptation mutuelle des comportements. On agit par rapport aux pensées et actions des autres, de peur de se retrouver exclu ou marginaliser. Notion d’appartenance. </a:t>
            </a:r>
          </a:p>
          <a:p>
            <a:endParaRPr lang="fr-FR" dirty="0"/>
          </a:p>
        </p:txBody>
      </p:sp>
      <p:sp>
        <p:nvSpPr>
          <p:cNvPr id="4" name="Espace réservé du numéro de diapositive 3"/>
          <p:cNvSpPr>
            <a:spLocks noGrp="1"/>
          </p:cNvSpPr>
          <p:nvPr>
            <p:ph type="sldNum" sz="quarter" idx="5"/>
          </p:nvPr>
        </p:nvSpPr>
        <p:spPr/>
        <p:txBody>
          <a:bodyPr/>
          <a:lstStyle/>
          <a:p>
            <a:fld id="{561F0001-6F2B-4891-8AE2-5315C0059497}" type="slidenum">
              <a:rPr lang="fr-FR" smtClean="0"/>
              <a:t>19</a:t>
            </a:fld>
            <a:endParaRPr lang="fr-FR"/>
          </a:p>
        </p:txBody>
      </p:sp>
    </p:spTree>
    <p:extLst>
      <p:ext uri="{BB962C8B-B14F-4D97-AF65-F5344CB8AC3E}">
        <p14:creationId xmlns:p14="http://schemas.microsoft.com/office/powerpoint/2010/main" val="1546698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1200" dirty="0">
                <a:solidFill>
                  <a:schemeClr val="tx1"/>
                </a:solidFill>
                <a:effectLst/>
                <a:latin typeface="+mn-lt"/>
                <a:ea typeface="+mn-ea"/>
                <a:cs typeface="+mn-cs"/>
              </a:rPr>
              <a:t>Rappel sur les 4 émotions</a:t>
            </a:r>
            <a:r>
              <a:rPr lang="fr-FR" sz="1200" b="0" kern="1200" baseline="0" dirty="0">
                <a:solidFill>
                  <a:schemeClr val="tx1"/>
                </a:solidFill>
                <a:effectLst/>
                <a:latin typeface="+mn-lt"/>
                <a:ea typeface="+mn-ea"/>
                <a:cs typeface="+mn-cs"/>
              </a:rPr>
              <a:t> de bases et besoins associés : la peur (être rassuré) / la joie (être reconnu/apprécié) / la tristesse (être consolé/</a:t>
            </a:r>
            <a:r>
              <a:rPr lang="fr-FR" sz="1200" b="0" kern="1200" baseline="0" dirty="0" err="1">
                <a:solidFill>
                  <a:schemeClr val="tx1"/>
                </a:solidFill>
                <a:effectLst/>
                <a:latin typeface="+mn-lt"/>
                <a:ea typeface="+mn-ea"/>
                <a:cs typeface="+mn-cs"/>
              </a:rPr>
              <a:t>reconforté</a:t>
            </a:r>
            <a:r>
              <a:rPr lang="fr-FR" sz="1200" b="0" kern="1200" baseline="0" dirty="0">
                <a:solidFill>
                  <a:schemeClr val="tx1"/>
                </a:solidFill>
                <a:effectLst/>
                <a:latin typeface="+mn-lt"/>
                <a:ea typeface="+mn-ea"/>
                <a:cs typeface="+mn-cs"/>
              </a:rPr>
              <a:t>) / la colère (être respecté)</a:t>
            </a:r>
            <a:endParaRPr lang="fr-FR" sz="1200" b="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561F0001-6F2B-4891-8AE2-5315C0059497}" type="slidenum">
              <a:rPr lang="fr-FR" smtClean="0"/>
              <a:t>20</a:t>
            </a:fld>
            <a:endParaRPr lang="fr-FR"/>
          </a:p>
        </p:txBody>
      </p:sp>
    </p:spTree>
    <p:extLst>
      <p:ext uri="{BB962C8B-B14F-4D97-AF65-F5344CB8AC3E}">
        <p14:creationId xmlns:p14="http://schemas.microsoft.com/office/powerpoint/2010/main" val="3534292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Le problème, c’est le marché (les prix ne sont pas assez élevés) et les excès de normes » qui rend toute autre pensée difficile à assumer ! FRAMING, déplacer le cadre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dirty="0">
                <a:solidFill>
                  <a:schemeClr val="tx1"/>
                </a:solidFill>
                <a:effectLst/>
                <a:latin typeface="+mn-lt"/>
                <a:ea typeface="+mn-ea"/>
                <a:cs typeface="+mn-cs"/>
              </a:rPr>
              <a:t>Les récits</a:t>
            </a:r>
            <a:r>
              <a:rPr lang="fr-FR" sz="1200" kern="1200" dirty="0">
                <a:solidFill>
                  <a:schemeClr val="tx1"/>
                </a:solidFill>
                <a:effectLst/>
                <a:latin typeface="+mn-lt"/>
                <a:ea typeface="+mn-ea"/>
                <a:cs typeface="+mn-cs"/>
              </a:rPr>
              <a:t> (construction imaginaire) </a:t>
            </a:r>
            <a:r>
              <a:rPr lang="fr-FR" sz="1200" b="1" kern="1200" dirty="0">
                <a:solidFill>
                  <a:schemeClr val="tx1"/>
                </a:solidFill>
                <a:effectLst/>
                <a:latin typeface="+mn-lt"/>
                <a:ea typeface="+mn-ea"/>
                <a:cs typeface="+mn-cs"/>
              </a:rPr>
              <a:t>collectifs dominants actuels</a:t>
            </a:r>
            <a:r>
              <a:rPr lang="fr-FR" sz="1200" kern="1200" dirty="0">
                <a:solidFill>
                  <a:schemeClr val="tx1"/>
                </a:solidFill>
                <a:effectLst/>
                <a:latin typeface="+mn-lt"/>
                <a:ea typeface="+mn-ea"/>
                <a:cs typeface="+mn-cs"/>
              </a:rPr>
              <a:t> en contradiction avec les changements qu’imposeraient la lutte pour le respect de la vie et pour la survie de l’humanité. Par exemple, la croyance de la consommation comme condition nécessaire au bonheur.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kern="1200" dirty="0">
                <a:solidFill>
                  <a:schemeClr val="tx1"/>
                </a:solidFill>
                <a:effectLst/>
                <a:latin typeface="+mn-lt"/>
                <a:ea typeface="+mn-ea"/>
                <a:cs typeface="+mn-cs"/>
              </a:rPr>
              <a:t>La loyauté</a:t>
            </a:r>
            <a:r>
              <a:rPr lang="fr-FR" sz="1200" kern="1200" baseline="0" dirty="0">
                <a:solidFill>
                  <a:schemeClr val="tx1"/>
                </a:solidFill>
                <a:effectLst/>
                <a:latin typeface="+mn-lt"/>
                <a:ea typeface="+mn-ea"/>
                <a:cs typeface="+mn-cs"/>
              </a:rPr>
              <a:t> familiale est importante encore plus chez les agriculteurs et ceux en GAEC « père/fils » (Hélène JALIN). </a:t>
            </a:r>
            <a:r>
              <a:rPr lang="fr-FR" sz="1200" i="1" kern="1200" baseline="0" dirty="0">
                <a:solidFill>
                  <a:schemeClr val="tx1"/>
                </a:solidFill>
                <a:effectLst/>
                <a:latin typeface="+mn-lt"/>
                <a:ea typeface="+mn-ea"/>
                <a:cs typeface="+mn-cs"/>
              </a:rPr>
              <a:t>(à mettre dans barrière culturelle et/ou sociale?)</a:t>
            </a:r>
            <a:endParaRPr lang="fr-FR" sz="1200"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b="1" kern="1200" dirty="0">
                <a:solidFill>
                  <a:schemeClr val="tx1"/>
                </a:solidFill>
                <a:effectLst/>
                <a:latin typeface="+mn-lt"/>
                <a:ea typeface="+mn-ea"/>
                <a:cs typeface="+mn-cs"/>
              </a:rPr>
              <a:t>Réalité objective</a:t>
            </a:r>
            <a:r>
              <a:rPr lang="fr-FR" sz="1200" b="1" kern="1200" baseline="0" dirty="0">
                <a:solidFill>
                  <a:schemeClr val="tx1"/>
                </a:solidFill>
                <a:effectLst/>
                <a:latin typeface="+mn-lt"/>
                <a:ea typeface="+mn-ea"/>
                <a:cs typeface="+mn-cs"/>
              </a:rPr>
              <a:t> </a:t>
            </a:r>
            <a:r>
              <a:rPr lang="fr-FR" sz="1200" kern="1200" baseline="0" dirty="0">
                <a:solidFill>
                  <a:schemeClr val="tx1"/>
                </a:solidFill>
                <a:effectLst/>
                <a:latin typeface="+mn-lt"/>
                <a:ea typeface="+mn-ea"/>
                <a:cs typeface="+mn-cs"/>
              </a:rPr>
              <a:t>(tout ce qui existe physiquement) </a:t>
            </a:r>
            <a:r>
              <a:rPr lang="fr-FR" sz="1200" b="1" kern="1200" baseline="0" dirty="0">
                <a:solidFill>
                  <a:schemeClr val="tx1"/>
                </a:solidFill>
                <a:effectLst/>
                <a:latin typeface="+mn-lt"/>
                <a:ea typeface="+mn-ea"/>
                <a:cs typeface="+mn-cs"/>
              </a:rPr>
              <a:t>VS Réalité imaginaire </a:t>
            </a:r>
            <a:r>
              <a:rPr lang="fr-FR" sz="1200" kern="1200" baseline="0" dirty="0">
                <a:solidFill>
                  <a:schemeClr val="tx1"/>
                </a:solidFill>
                <a:effectLst/>
                <a:latin typeface="+mn-lt"/>
                <a:ea typeface="+mn-ea"/>
                <a:cs typeface="+mn-cs"/>
              </a:rPr>
              <a:t>(ce qui existe par notre imagination comme religion, argent, nations, etc.)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baseline="0" dirty="0">
                <a:solidFill>
                  <a:schemeClr val="tx1"/>
                </a:solidFill>
                <a:effectLst/>
                <a:latin typeface="+mn-lt"/>
                <a:ea typeface="+mn-ea"/>
                <a:cs typeface="+mn-cs"/>
              </a:rPr>
              <a:t>Habitudes</a:t>
            </a:r>
            <a:r>
              <a:rPr lang="fr-FR" sz="1200" kern="1200" baseline="0" dirty="0">
                <a:solidFill>
                  <a:schemeClr val="tx1"/>
                </a:solidFill>
                <a:effectLst/>
                <a:latin typeface="+mn-lt"/>
                <a:ea typeface="+mn-ea"/>
                <a:cs typeface="+mn-cs"/>
              </a:rPr>
              <a:t> : difficiles à changer.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200" b="1" kern="1200" baseline="0" dirty="0">
                <a:solidFill>
                  <a:schemeClr val="tx1"/>
                </a:solidFill>
                <a:effectLst/>
                <a:latin typeface="+mn-lt"/>
                <a:ea typeface="+mn-ea"/>
                <a:cs typeface="+mn-cs"/>
              </a:rPr>
              <a:t>Dissonance cognitive </a:t>
            </a:r>
            <a:r>
              <a:rPr lang="fr-FR" sz="1200" kern="1200" baseline="0" dirty="0">
                <a:solidFill>
                  <a:schemeClr val="tx1"/>
                </a:solidFill>
                <a:effectLst/>
                <a:latin typeface="+mn-lt"/>
                <a:ea typeface="+mn-ea"/>
                <a:cs typeface="+mn-cs"/>
              </a:rPr>
              <a:t>: Situation de malaise, de tension dans lequel se trouve un individu quand il est en présence d’éléments cognitifs contradictoires </a:t>
            </a:r>
          </a:p>
          <a:p>
            <a:endParaRPr lang="fr-FR" dirty="0"/>
          </a:p>
        </p:txBody>
      </p:sp>
      <p:sp>
        <p:nvSpPr>
          <p:cNvPr id="4" name="Espace réservé du numéro de diapositive 3"/>
          <p:cNvSpPr>
            <a:spLocks noGrp="1"/>
          </p:cNvSpPr>
          <p:nvPr>
            <p:ph type="sldNum" sz="quarter" idx="5"/>
          </p:nvPr>
        </p:nvSpPr>
        <p:spPr/>
        <p:txBody>
          <a:bodyPr/>
          <a:lstStyle/>
          <a:p>
            <a:fld id="{561F0001-6F2B-4891-8AE2-5315C0059497}" type="slidenum">
              <a:rPr lang="fr-FR" smtClean="0"/>
              <a:t>21</a:t>
            </a:fld>
            <a:endParaRPr lang="fr-FR"/>
          </a:p>
        </p:txBody>
      </p:sp>
    </p:spTree>
    <p:extLst>
      <p:ext uri="{BB962C8B-B14F-4D97-AF65-F5344CB8AC3E}">
        <p14:creationId xmlns:p14="http://schemas.microsoft.com/office/powerpoint/2010/main" val="21517755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253C6E"/>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12"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A8703C85-BE17-4A21-8B66-CADC1DFE687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20629" y="4848596"/>
            <a:ext cx="1340971" cy="1359572"/>
          </a:xfrm>
          <a:prstGeom prst="rect">
            <a:avLst/>
          </a:prstGeom>
        </p:spPr>
      </p:pic>
    </p:spTree>
    <p:extLst>
      <p:ext uri="{BB962C8B-B14F-4D97-AF65-F5344CB8AC3E}">
        <p14:creationId xmlns:p14="http://schemas.microsoft.com/office/powerpoint/2010/main" val="286432909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253C6E"/>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11"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A753E75-6AA6-4D47-B7E0-1F9F0491CEB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20629" y="4848596"/>
            <a:ext cx="1340971" cy="1359572"/>
          </a:xfrm>
          <a:prstGeom prst="rect">
            <a:avLst/>
          </a:prstGeom>
        </p:spPr>
      </p:pic>
    </p:spTree>
    <p:extLst>
      <p:ext uri="{BB962C8B-B14F-4D97-AF65-F5344CB8AC3E}">
        <p14:creationId xmlns:p14="http://schemas.microsoft.com/office/powerpoint/2010/main" val="126087244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253C6E"/>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12"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C0B52F4-5EE3-4E24-9E5F-09794E6F786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020629" y="4848596"/>
            <a:ext cx="1340971" cy="1359572"/>
          </a:xfrm>
          <a:prstGeom prst="rect">
            <a:avLst/>
          </a:prstGeom>
        </p:spPr>
      </p:pic>
    </p:spTree>
    <p:extLst>
      <p:ext uri="{BB962C8B-B14F-4D97-AF65-F5344CB8AC3E}">
        <p14:creationId xmlns:p14="http://schemas.microsoft.com/office/powerpoint/2010/main" val="186427785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7878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723"/>
            <a:ext cx="1168610" cy="9897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253C6E"/>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b="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a:p>
            <a:pPr lvl="1"/>
            <a:endParaRPr lang="fr-FR" dirty="0"/>
          </a:p>
          <a:p>
            <a:pPr lvl="1"/>
            <a:endParaRPr lang="fr-FR" dirty="0"/>
          </a:p>
          <a:p>
            <a:pPr lvl="1"/>
            <a:endParaRPr lang="fr-FR" dirty="0"/>
          </a:p>
          <a:p>
            <a:pPr lvl="1"/>
            <a:endParaRPr lang="fr-FR" dirty="0"/>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253C6E"/>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253C6E"/>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pic>
        <p:nvPicPr>
          <p:cNvPr id="11" name="Image 10">
            <a:extLst>
              <a:ext uri="{FF2B5EF4-FFF2-40B4-BE49-F238E27FC236}">
                <a16:creationId xmlns:a16="http://schemas.microsoft.com/office/drawing/2014/main" id="{3855EF23-B9B7-4C63-B3D2-D64071D4B07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120077" y="5781670"/>
            <a:ext cx="792545" cy="811850"/>
          </a:xfrm>
          <a:prstGeom prst="rect">
            <a:avLst/>
          </a:prstGeom>
        </p:spPr>
      </p:pic>
    </p:spTree>
    <p:extLst>
      <p:ext uri="{BB962C8B-B14F-4D97-AF65-F5344CB8AC3E}">
        <p14:creationId xmlns:p14="http://schemas.microsoft.com/office/powerpoint/2010/main" val="108011233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253C6E">
              <a:alpha val="60000"/>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1992843293"/>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rgbClr val="253C6E"/>
            </a:solidFill>
          </a:ln>
        </p:spPr>
        <p:style>
          <a:lnRef idx="1">
            <a:schemeClr val="accent2"/>
          </a:lnRef>
          <a:fillRef idx="0">
            <a:schemeClr val="accent2"/>
          </a:fillRef>
          <a:effectRef idx="0">
            <a:schemeClr val="accent2"/>
          </a:effectRef>
          <a:fontRef idx="minor">
            <a:schemeClr val="tx1"/>
          </a:fontRef>
        </p:style>
      </p:cxnSp>
      <p:pic>
        <p:nvPicPr>
          <p:cNvPr id="9" name="Image 8">
            <a:extLst>
              <a:ext uri="{FF2B5EF4-FFF2-40B4-BE49-F238E27FC236}">
                <a16:creationId xmlns:a16="http://schemas.microsoft.com/office/drawing/2014/main" id="{5FC2F7E6-2144-4312-BEEE-9F086A5AB2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20077" y="5781670"/>
            <a:ext cx="792545" cy="811850"/>
          </a:xfrm>
          <a:prstGeom prst="rect">
            <a:avLst/>
          </a:prstGeom>
        </p:spPr>
      </p:pic>
    </p:spTree>
    <p:extLst>
      <p:ext uri="{BB962C8B-B14F-4D97-AF65-F5344CB8AC3E}">
        <p14:creationId xmlns:p14="http://schemas.microsoft.com/office/powerpoint/2010/main" val="153508211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rgbClr val="253C6E"/>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1902886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803"/>
            <a:ext cx="739406" cy="62623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pic>
        <p:nvPicPr>
          <p:cNvPr id="8" name="Image 7">
            <a:extLst>
              <a:ext uri="{FF2B5EF4-FFF2-40B4-BE49-F238E27FC236}">
                <a16:creationId xmlns:a16="http://schemas.microsoft.com/office/drawing/2014/main" id="{AE961CF8-6747-4A1E-8B24-A242A7D12FE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20077" y="5781670"/>
            <a:ext cx="792545" cy="811850"/>
          </a:xfrm>
          <a:prstGeom prst="rect">
            <a:avLst/>
          </a:prstGeom>
        </p:spPr>
      </p:pic>
    </p:spTree>
    <p:extLst>
      <p:ext uri="{BB962C8B-B14F-4D97-AF65-F5344CB8AC3E}">
        <p14:creationId xmlns:p14="http://schemas.microsoft.com/office/powerpoint/2010/main" val="99757923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72391623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7373899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5.jp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hyperlink" Target="file:///C:\Users\loubaudm49r\Desktop\Bertille_Thareau_ESA.mp4"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opera-connaissances.chambres-agriculture.fr/doc_num.php?explnum_id=182705" TargetMode="External"/><Relationship Id="rId2" Type="http://schemas.openxmlformats.org/officeDocument/2006/relationships/hyperlink" Target="https://resolia.epsilon-informatique.net/FormeisFC/Extranet/index.php?mod=3&amp;ni=e95d3e5e089cd829c11f150620d10e27" TargetMode="External"/><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8" Type="http://schemas.openxmlformats.org/officeDocument/2006/relationships/hyperlink" Target="https://www.drias-climat.fr/" TargetMode="External"/><Relationship Id="rId3" Type="http://schemas.openxmlformats.org/officeDocument/2006/relationships/hyperlink" Target="https://opera-connaissances.chambres-agriculture.fr/doc_num.php?explnum_id=192144" TargetMode="External"/><Relationship Id="rId7" Type="http://schemas.openxmlformats.org/officeDocument/2006/relationships/hyperlink" Target="https://view.genial.ly/659567bf6cee240014157078/interactive-content-boite-a-outils-climaterra" TargetMode="External"/><Relationship Id="rId2" Type="http://schemas.openxmlformats.org/officeDocument/2006/relationships/hyperlink" Target="https://geco.ecophytopic.fr/adaptation-changement-climatique" TargetMode="External"/><Relationship Id="rId1" Type="http://schemas.openxmlformats.org/officeDocument/2006/relationships/slideLayout" Target="../slideLayouts/slideLayout6.xml"/><Relationship Id="rId6" Type="http://schemas.openxmlformats.org/officeDocument/2006/relationships/hyperlink" Target="https://bretagne.chambres-agriculture.fr/chercheur-etudiant/nos-projets-de-recherche/climat-et-qualite-de-lair/agriclim/" TargetMode="External"/><Relationship Id="rId5" Type="http://schemas.openxmlformats.org/officeDocument/2006/relationships/hyperlink" Target="https://opera-connaissances.chambres-agriculture.fr/doc_num.php?explnum_id=176123" TargetMode="External"/><Relationship Id="rId4" Type="http://schemas.openxmlformats.org/officeDocument/2006/relationships/hyperlink" Target="https://opera-connaissances.chambres-agriculture.fr/doc_num.php?explnum_id=179215" TargetMode="External"/><Relationship Id="rId9" Type="http://schemas.openxmlformats.org/officeDocument/2006/relationships/hyperlink" Target="https://www.drias-eau.fr/"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bretagne.chambres-agriculture.fr/chercheur-etudiant/nos-projets-de-recherche/climat-et-qualite-de-lair/agriclim/" TargetMode="External"/><Relationship Id="rId3" Type="http://schemas.openxmlformats.org/officeDocument/2006/relationships/image" Target="../media/image18.png"/><Relationship Id="rId7" Type="http://schemas.openxmlformats.org/officeDocument/2006/relationships/hyperlink" Target="https://rd-pays-de-la-loire.chambres-agriculture.fr/index.php?id=2991933"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https://climatquizz.chambres-agriculture.fr/" TargetMode="External"/><Relationship Id="rId5" Type="http://schemas.openxmlformats.org/officeDocument/2006/relationships/hyperlink" Target="https://opera-connaissances.chambres-agriculture.fr/index.php?lvl=notice_display&amp;id=305168$" TargetMode="External"/><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8.jpe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cid:7dbe95d2-db6f-4616-a383-37a516c453dd" TargetMode="External"/><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plein air, ciel, plante, herbe&#10;&#10;Description générée automatiquement">
            <a:extLst>
              <a:ext uri="{FF2B5EF4-FFF2-40B4-BE49-F238E27FC236}">
                <a16:creationId xmlns:a16="http://schemas.microsoft.com/office/drawing/2014/main" id="{DA6F3728-8FCD-BED8-CA42-4DF404505D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5760" y="299361"/>
            <a:ext cx="11468100" cy="4218851"/>
          </a:xfrm>
          <a:prstGeom prst="rect">
            <a:avLst/>
          </a:prstGeom>
        </p:spPr>
      </p:pic>
      <p:sp>
        <p:nvSpPr>
          <p:cNvPr id="2" name="Titre 1">
            <a:extLst>
              <a:ext uri="{FF2B5EF4-FFF2-40B4-BE49-F238E27FC236}">
                <a16:creationId xmlns:a16="http://schemas.microsoft.com/office/drawing/2014/main" id="{C8C9BA55-56DF-431A-B58F-F03EDECB7A70}"/>
              </a:ext>
            </a:extLst>
          </p:cNvPr>
          <p:cNvSpPr>
            <a:spLocks noGrp="1"/>
          </p:cNvSpPr>
          <p:nvPr>
            <p:ph type="ctrTitle"/>
          </p:nvPr>
        </p:nvSpPr>
        <p:spPr>
          <a:xfrm>
            <a:off x="524157" y="3014453"/>
            <a:ext cx="11460480" cy="1015200"/>
          </a:xfrm>
        </p:spPr>
        <p:txBody>
          <a:bodyPr>
            <a:normAutofit/>
          </a:bodyPr>
          <a:lstStyle/>
          <a:p>
            <a:r>
              <a:rPr lang="fr-FR" sz="2800" dirty="0"/>
              <a:t>WEBINAIRE CONSEILLERS CLIMAT CARBONE</a:t>
            </a:r>
            <a:br>
              <a:rPr lang="fr-FR" sz="2800" dirty="0"/>
            </a:br>
            <a:r>
              <a:rPr lang="fr-FR" sz="2800" dirty="0"/>
              <a:t>03/12/2025 </a:t>
            </a:r>
          </a:p>
        </p:txBody>
      </p:sp>
      <p:sp>
        <p:nvSpPr>
          <p:cNvPr id="5" name="Sous-titre 4">
            <a:extLst>
              <a:ext uri="{FF2B5EF4-FFF2-40B4-BE49-F238E27FC236}">
                <a16:creationId xmlns:a16="http://schemas.microsoft.com/office/drawing/2014/main" id="{FEDA1908-7391-6C4B-08A5-6BE99EA19BB2}"/>
              </a:ext>
            </a:extLst>
          </p:cNvPr>
          <p:cNvSpPr>
            <a:spLocks noGrp="1"/>
          </p:cNvSpPr>
          <p:nvPr>
            <p:ph type="subTitle" idx="1"/>
          </p:nvPr>
        </p:nvSpPr>
        <p:spPr>
          <a:xfrm>
            <a:off x="636021" y="4692086"/>
            <a:ext cx="9513937" cy="522611"/>
          </a:xfrm>
        </p:spPr>
        <p:txBody>
          <a:bodyPr>
            <a:noAutofit/>
          </a:bodyPr>
          <a:lstStyle/>
          <a:p>
            <a:r>
              <a:rPr lang="fr-FR" sz="1800" dirty="0"/>
              <a:t>Hélène GAUCHEZ – CRA AURA</a:t>
            </a:r>
          </a:p>
          <a:p>
            <a:r>
              <a:rPr lang="fr-FR" sz="1800" dirty="0"/>
              <a:t>Mélanie LOUBAUD BERSON - CAPDL</a:t>
            </a:r>
          </a:p>
        </p:txBody>
      </p:sp>
      <p:pic>
        <p:nvPicPr>
          <p:cNvPr id="4" name="Image 3" descr="Une image contenant texte, Police, capture d’écran&#10;&#10;Le contenu généré par l’IA peut être incorrect.">
            <a:extLst>
              <a:ext uri="{FF2B5EF4-FFF2-40B4-BE49-F238E27FC236}">
                <a16:creationId xmlns:a16="http://schemas.microsoft.com/office/drawing/2014/main" id="{B1EE76F9-B496-39A0-A7C9-EA8467A1CB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8527" y="5388571"/>
            <a:ext cx="3199099" cy="1127767"/>
          </a:xfrm>
          <a:prstGeom prst="rect">
            <a:avLst/>
          </a:prstGeom>
        </p:spPr>
      </p:pic>
    </p:spTree>
    <p:extLst>
      <p:ext uri="{BB962C8B-B14F-4D97-AF65-F5344CB8AC3E}">
        <p14:creationId xmlns:p14="http://schemas.microsoft.com/office/powerpoint/2010/main" val="989302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D07BB-AC2D-A2B4-AD11-81F55C159AB6}"/>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C3B93339-697C-A149-87DB-70B1E4492C27}"/>
              </a:ext>
            </a:extLst>
          </p:cNvPr>
          <p:cNvSpPr>
            <a:spLocks noGrp="1"/>
          </p:cNvSpPr>
          <p:nvPr>
            <p:ph type="title"/>
          </p:nvPr>
        </p:nvSpPr>
        <p:spPr/>
        <p:txBody>
          <a:bodyPr/>
          <a:lstStyle/>
          <a:p>
            <a:r>
              <a:rPr lang="fr-FR" cap="small" dirty="0"/>
              <a:t>Accords de groupe</a:t>
            </a:r>
          </a:p>
        </p:txBody>
      </p:sp>
      <p:sp>
        <p:nvSpPr>
          <p:cNvPr id="2" name="Espace réservé du numéro de diapositive 1">
            <a:extLst>
              <a:ext uri="{FF2B5EF4-FFF2-40B4-BE49-F238E27FC236}">
                <a16:creationId xmlns:a16="http://schemas.microsoft.com/office/drawing/2014/main" id="{366DB0DA-885B-1779-A545-04C3C764C14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sp>
        <p:nvSpPr>
          <p:cNvPr id="5" name="ZoneTexte 4">
            <a:extLst>
              <a:ext uri="{FF2B5EF4-FFF2-40B4-BE49-F238E27FC236}">
                <a16:creationId xmlns:a16="http://schemas.microsoft.com/office/drawing/2014/main" id="{1E0FD2A8-B1C2-5DBA-4EA6-D6036211E3B1}"/>
              </a:ext>
            </a:extLst>
          </p:cNvPr>
          <p:cNvSpPr txBox="1"/>
          <p:nvPr/>
        </p:nvSpPr>
        <p:spPr>
          <a:xfrm>
            <a:off x="865237" y="1787379"/>
            <a:ext cx="10402531" cy="1938992"/>
          </a:xfrm>
          <a:prstGeom prst="rect">
            <a:avLst/>
          </a:prstGeom>
          <a:noFill/>
        </p:spPr>
        <p:txBody>
          <a:bodyPr wrap="square">
            <a:spAutoFit/>
          </a:bodyPr>
          <a:lstStyle/>
          <a:p>
            <a:pPr marL="342900" lvl="0" indent="-342900">
              <a:buSzPts val="1000"/>
              <a:buFont typeface="Symbol" panose="05050102010706020507" pitchFamily="18" charset="2"/>
              <a:buChar char=""/>
              <a:tabLst>
                <a:tab pos="457200" algn="l"/>
              </a:tabLst>
            </a:pPr>
            <a:r>
              <a:rPr lang="fr-FR" sz="3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Oser</a:t>
            </a:r>
            <a:endParaRPr lang="fr-FR" sz="30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buSzPts val="1000"/>
              <a:buFont typeface="Symbol" panose="05050102010706020507" pitchFamily="18" charset="2"/>
              <a:buChar char=""/>
              <a:tabLst>
                <a:tab pos="457200" algn="l"/>
              </a:tabLst>
            </a:pPr>
            <a:r>
              <a:rPr lang="fr-FR" sz="3000" dirty="0">
                <a:solidFill>
                  <a:srgbClr val="000000"/>
                </a:solidFill>
                <a:latin typeface="Aptos" panose="020B0004020202020204" pitchFamily="34" charset="0"/>
                <a:ea typeface="Times New Roman" panose="02020603050405020304" pitchFamily="18" charset="0"/>
                <a:cs typeface="Aptos" panose="020B0004020202020204" pitchFamily="34" charset="0"/>
              </a:rPr>
              <a:t>S’é</a:t>
            </a:r>
            <a:r>
              <a:rPr lang="fr-FR" sz="3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couter en toute bienveillance</a:t>
            </a:r>
            <a:endParaRPr lang="fr-FR" sz="30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buSzPts val="1000"/>
              <a:buFont typeface="Symbol" panose="05050102010706020507" pitchFamily="18" charset="2"/>
              <a:buChar char=""/>
              <a:tabLst>
                <a:tab pos="457200" algn="l"/>
              </a:tabLst>
            </a:pPr>
            <a:r>
              <a:rPr lang="fr-FR" sz="3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Co-responsabilité</a:t>
            </a:r>
            <a:endParaRPr lang="fr-FR" sz="30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lvl="0" indent="-342900">
              <a:buSzPts val="1000"/>
              <a:buFont typeface="Symbol" panose="05050102010706020507" pitchFamily="18" charset="2"/>
              <a:buChar char=""/>
              <a:tabLst>
                <a:tab pos="457200" algn="l"/>
              </a:tabLst>
            </a:pPr>
            <a:r>
              <a:rPr lang="fr-FR" sz="3000" dirty="0">
                <a:solidFill>
                  <a:srgbClr val="000000"/>
                </a:solidFill>
                <a:latin typeface="Aptos" panose="020B0004020202020204" pitchFamily="34" charset="0"/>
                <a:ea typeface="Times New Roman" panose="02020603050405020304" pitchFamily="18" charset="0"/>
                <a:cs typeface="Aptos" panose="020B0004020202020204" pitchFamily="34" charset="0"/>
              </a:rPr>
              <a:t>Q</a:t>
            </a:r>
            <a:r>
              <a:rPr lang="fr-FR" sz="30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ualité de présence : un temps pour vous et ensemble !</a:t>
            </a:r>
            <a:endParaRPr lang="fr-FR" sz="30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765415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p:txBody>
          <a:bodyPr/>
          <a:lstStyle/>
          <a:p>
            <a:r>
              <a:rPr lang="fr-FR" cap="small" dirty="0"/>
              <a:t>Le changement climatique…</a:t>
            </a:r>
          </a:p>
        </p:txBody>
      </p:sp>
      <p:sp>
        <p:nvSpPr>
          <p:cNvPr id="2" name="Espace réservé du numéro de diapositive 1">
            <a:extLst>
              <a:ext uri="{FF2B5EF4-FFF2-40B4-BE49-F238E27FC236}">
                <a16:creationId xmlns:a16="http://schemas.microsoft.com/office/drawing/2014/main" id="{2B27A07F-82B9-4C45-AA32-6B321545445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sp>
        <p:nvSpPr>
          <p:cNvPr id="7" name="ZoneTexte 6">
            <a:extLst>
              <a:ext uri="{FF2B5EF4-FFF2-40B4-BE49-F238E27FC236}">
                <a16:creationId xmlns:a16="http://schemas.microsoft.com/office/drawing/2014/main" id="{5BD4266C-005D-928D-532C-40F65E9C3403}"/>
              </a:ext>
            </a:extLst>
          </p:cNvPr>
          <p:cNvSpPr txBox="1"/>
          <p:nvPr/>
        </p:nvSpPr>
        <p:spPr>
          <a:xfrm>
            <a:off x="773061" y="1349404"/>
            <a:ext cx="6021030" cy="563231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Un sujet complexe car multiscalaire :</a:t>
            </a:r>
            <a:endParaRPr lang="fr-FR" dirty="0">
              <a:solidFill>
                <a:srgbClr val="000000"/>
              </a:solidFill>
              <a:latin typeface="Verdana"/>
            </a:endParaRPr>
          </a:p>
          <a:p>
            <a:pPr marR="0" lvl="0" algn="l" defTabSz="914400" rtl="0" eaLnBrk="1" fontAlgn="auto" latinLnBrk="0" hangingPunct="1">
              <a:lnSpc>
                <a:spcPct val="100000"/>
              </a:lnSpc>
              <a:spcBef>
                <a:spcPts val="0"/>
              </a:spcBef>
              <a:spcAft>
                <a:spcPts val="0"/>
              </a:spcAft>
              <a:buClrTx/>
              <a:buSzTx/>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	&gt; parcelle, exploitation, territoire</a:t>
            </a:r>
          </a:p>
          <a:p>
            <a:pPr marR="0" lvl="0" algn="l" defTabSz="914400" rtl="0" eaLnBrk="1" fontAlgn="auto" latinLnBrk="0" hangingPunct="1">
              <a:lnSpc>
                <a:spcPct val="100000"/>
              </a:lnSpc>
              <a:spcBef>
                <a:spcPts val="0"/>
              </a:spcBef>
              <a:spcAft>
                <a:spcPts val="0"/>
              </a:spcAft>
              <a:buClrTx/>
              <a:buSzTx/>
              <a:tabLst/>
              <a:defRPr/>
            </a:pPr>
            <a:r>
              <a:rPr lang="fr-FR" dirty="0">
                <a:solidFill>
                  <a:srgbClr val="000000"/>
                </a:solidFill>
                <a:latin typeface="Verdana"/>
              </a:rPr>
              <a:t>	&gt; </a:t>
            </a:r>
            <a:r>
              <a:rPr kumimoji="0" lang="fr-FR" sz="1800" b="0" i="0" u="none" strike="noStrike" kern="1200" cap="none" spc="0" normalizeH="0" baseline="0" noProof="0" dirty="0">
                <a:ln>
                  <a:noFill/>
                </a:ln>
                <a:solidFill>
                  <a:srgbClr val="000000"/>
                </a:solidFill>
                <a:effectLst/>
                <a:uLnTx/>
                <a:uFillTx/>
                <a:latin typeface="Verdana"/>
                <a:ea typeface="+mn-ea"/>
                <a:cs typeface="+mn-cs"/>
              </a:rPr>
              <a:t>court, moyen, long terme</a:t>
            </a:r>
          </a:p>
          <a:p>
            <a:pPr marR="0" lvl="0" algn="l" defTabSz="914400" rtl="0" eaLnBrk="1" fontAlgn="auto" latinLnBrk="0" hangingPunct="1">
              <a:lnSpc>
                <a:spcPct val="100000"/>
              </a:lnSpc>
              <a:spcBef>
                <a:spcPts val="0"/>
              </a:spcBef>
              <a:spcAft>
                <a:spcPts val="0"/>
              </a:spcAft>
              <a:buClrTx/>
              <a:buSzTx/>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solidFill>
                  <a:srgbClr val="000000"/>
                </a:solidFill>
                <a:latin typeface="Verdana"/>
              </a:rPr>
              <a:t>Un sujet qui révèle nos interdépendances et bouscule nos fonctionnements en silos: il va falloir coopérer !</a:t>
            </a:r>
          </a:p>
          <a:p>
            <a:pPr marR="0" lvl="0" algn="l" defTabSz="914400" rtl="0" eaLnBrk="1" fontAlgn="auto" latinLnBrk="0" hangingPunct="1">
              <a:lnSpc>
                <a:spcPct val="100000"/>
              </a:lnSpc>
              <a:spcBef>
                <a:spcPts val="0"/>
              </a:spcBef>
              <a:spcAft>
                <a:spcPts val="0"/>
              </a:spcAft>
              <a:buClrTx/>
              <a:buSzTx/>
              <a:tabLst/>
              <a:defRPr/>
            </a:pPr>
            <a:endParaRPr lang="fr-FR" dirty="0">
              <a:solidFill>
                <a:srgbClr val="000000"/>
              </a:solidFill>
              <a:latin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Un sujet non désirable a priori : personne n’a envie de changer !</a:t>
            </a:r>
          </a:p>
          <a:p>
            <a:pPr marR="0" lvl="0" algn="l" defTabSz="914400" rtl="0" eaLnBrk="1" fontAlgn="auto" latinLnBrk="0" hangingPunct="1">
              <a:lnSpc>
                <a:spcPct val="100000"/>
              </a:lnSpc>
              <a:spcBef>
                <a:spcPts val="0"/>
              </a:spcBef>
              <a:spcAft>
                <a:spcPts val="0"/>
              </a:spcAft>
              <a:buClrTx/>
              <a:buSzTx/>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solidFill>
                  <a:srgbClr val="000000"/>
                </a:solidFill>
                <a:latin typeface="Verdana"/>
              </a:rPr>
              <a:t>Un sujet qui s’idéologise… donc à factualiser !</a:t>
            </a:r>
          </a:p>
          <a:p>
            <a:pPr marR="0" lvl="0" algn="l" defTabSz="914400" rtl="0" eaLnBrk="1" fontAlgn="auto" latinLnBrk="0" hangingPunct="1">
              <a:lnSpc>
                <a:spcPct val="100000"/>
              </a:lnSpc>
              <a:spcBef>
                <a:spcPts val="0"/>
              </a:spcBef>
              <a:spcAft>
                <a:spcPts val="0"/>
              </a:spcAft>
              <a:buClrTx/>
              <a:buSzTx/>
              <a:tabLst/>
              <a:defRPr/>
            </a:pPr>
            <a:endParaRPr lang="fr-FR" dirty="0">
              <a:solidFill>
                <a:srgbClr val="000000"/>
              </a:solidFill>
              <a:latin typeface="Verdana"/>
            </a:endParaRPr>
          </a:p>
          <a:p>
            <a:pPr marL="285750" indent="-285750">
              <a:buFont typeface="Arial" panose="020B0604020202020204" pitchFamily="34" charset="0"/>
              <a:buChar char="•"/>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Un sujet émotionnel : r</a:t>
            </a:r>
            <a:r>
              <a:rPr lang="fr-FR" dirty="0" err="1"/>
              <a:t>éponse</a:t>
            </a:r>
            <a:r>
              <a:rPr lang="fr-FR" dirty="0"/>
              <a:t> technique (posture d’expert) </a:t>
            </a:r>
            <a:r>
              <a:rPr lang="fr-FR" i="1" dirty="0"/>
              <a:t>vs</a:t>
            </a:r>
            <a:r>
              <a:rPr lang="fr-FR" dirty="0"/>
              <a:t> réponse sensible (posture d’accompagnant/facilitateur)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Un sujet qui touche à nos biais cognitifs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dirty="0">
              <a:solidFill>
                <a:srgbClr val="000000"/>
              </a:solidFill>
              <a:latin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5" name="Image 4">
            <a:extLst>
              <a:ext uri="{FF2B5EF4-FFF2-40B4-BE49-F238E27FC236}">
                <a16:creationId xmlns:a16="http://schemas.microsoft.com/office/drawing/2014/main" id="{4511BC13-159C-E47C-8031-9B3926605E24}"/>
              </a:ext>
            </a:extLst>
          </p:cNvPr>
          <p:cNvPicPr>
            <a:picLocks noChangeAspect="1"/>
          </p:cNvPicPr>
          <p:nvPr/>
        </p:nvPicPr>
        <p:blipFill>
          <a:blip r:embed="rId3"/>
          <a:stretch>
            <a:fillRect/>
          </a:stretch>
        </p:blipFill>
        <p:spPr>
          <a:xfrm>
            <a:off x="6736516" y="1207780"/>
            <a:ext cx="4495072" cy="2038657"/>
          </a:xfrm>
          <a:prstGeom prst="rect">
            <a:avLst/>
          </a:prstGeom>
        </p:spPr>
      </p:pic>
      <p:pic>
        <p:nvPicPr>
          <p:cNvPr id="9" name="Image 8">
            <a:extLst>
              <a:ext uri="{FF2B5EF4-FFF2-40B4-BE49-F238E27FC236}">
                <a16:creationId xmlns:a16="http://schemas.microsoft.com/office/drawing/2014/main" id="{168E076F-6EAB-AE9D-8436-CFBFF17AB527}"/>
              </a:ext>
            </a:extLst>
          </p:cNvPr>
          <p:cNvPicPr>
            <a:picLocks noChangeAspect="1"/>
          </p:cNvPicPr>
          <p:nvPr/>
        </p:nvPicPr>
        <p:blipFill>
          <a:blip r:embed="rId4"/>
          <a:stretch>
            <a:fillRect/>
          </a:stretch>
        </p:blipFill>
        <p:spPr>
          <a:xfrm>
            <a:off x="6736516" y="3512100"/>
            <a:ext cx="4495072" cy="2980775"/>
          </a:xfrm>
          <a:prstGeom prst="rect">
            <a:avLst/>
          </a:prstGeom>
        </p:spPr>
      </p:pic>
    </p:spTree>
    <p:extLst>
      <p:ext uri="{BB962C8B-B14F-4D97-AF65-F5344CB8AC3E}">
        <p14:creationId xmlns:p14="http://schemas.microsoft.com/office/powerpoint/2010/main" val="3866050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FBCB6-A8B9-7363-C2BF-0F300474C977}"/>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A92497B8-2A3F-BD4E-E9DF-88064EAA72CB}"/>
              </a:ext>
            </a:extLst>
          </p:cNvPr>
          <p:cNvSpPr>
            <a:spLocks noGrp="1"/>
          </p:cNvSpPr>
          <p:nvPr>
            <p:ph type="title"/>
          </p:nvPr>
        </p:nvSpPr>
        <p:spPr/>
        <p:txBody>
          <a:bodyPr/>
          <a:lstStyle/>
          <a:p>
            <a:r>
              <a:rPr lang="fr-FR" cap="small" dirty="0"/>
              <a:t>Nos biais à tous…</a:t>
            </a:r>
          </a:p>
        </p:txBody>
      </p:sp>
      <p:sp>
        <p:nvSpPr>
          <p:cNvPr id="2" name="Espace réservé du numéro de diapositive 1">
            <a:extLst>
              <a:ext uri="{FF2B5EF4-FFF2-40B4-BE49-F238E27FC236}">
                <a16:creationId xmlns:a16="http://schemas.microsoft.com/office/drawing/2014/main" id="{632FCF0A-9B1E-211C-2DCA-34F2B94DA34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sp>
        <p:nvSpPr>
          <p:cNvPr id="7" name="ZoneTexte 6">
            <a:extLst>
              <a:ext uri="{FF2B5EF4-FFF2-40B4-BE49-F238E27FC236}">
                <a16:creationId xmlns:a16="http://schemas.microsoft.com/office/drawing/2014/main" id="{9B72AD9E-0B98-AB47-398F-17A4FA995EEA}"/>
              </a:ext>
            </a:extLst>
          </p:cNvPr>
          <p:cNvSpPr txBox="1"/>
          <p:nvPr/>
        </p:nvSpPr>
        <p:spPr>
          <a:xfrm>
            <a:off x="881215" y="1272569"/>
            <a:ext cx="10429569" cy="2585323"/>
          </a:xfrm>
          <a:prstGeom prst="rect">
            <a:avLst/>
          </a:prstGeom>
          <a:noFill/>
        </p:spPr>
        <p:txBody>
          <a:bodyPr wrap="square" rtlCol="0">
            <a:spAutoFit/>
          </a:bodyPr>
          <a:lstStyle/>
          <a:p>
            <a:pPr marL="285750" lvl="0" indent="-285750">
              <a:buFont typeface="Arial" panose="020B0604020202020204" pitchFamily="34" charset="0"/>
              <a:buChar char="•"/>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Des barrières cognitives (et un environnement qui ne nous aide pas à les mesurer !)</a:t>
            </a:r>
          </a:p>
          <a:p>
            <a:pPr marL="285750" lvl="0" indent="-285750">
              <a:buFont typeface="Arial" panose="020B0604020202020204" pitchFamily="34" charset="0"/>
              <a:buChar char="•"/>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285750" lvl="0" indent="-285750">
              <a:buFont typeface="Arial" panose="020B0604020202020204" pitchFamily="34" charset="0"/>
              <a:buChar char="•"/>
              <a:defRPr/>
            </a:pPr>
            <a:r>
              <a:rPr kumimoji="0" lang="fr-FR" sz="1800" b="0" i="0" u="none" strike="noStrike" kern="1200" cap="none" spc="0" normalizeH="0" baseline="0" noProof="0" dirty="0">
                <a:ln>
                  <a:noFill/>
                </a:ln>
                <a:solidFill>
                  <a:srgbClr val="000000"/>
                </a:solidFill>
                <a:effectLst/>
                <a:uLnTx/>
                <a:uFillTx/>
                <a:latin typeface="Verdana"/>
                <a:ea typeface="+mn-ea"/>
                <a:cs typeface="+mn-cs"/>
              </a:rPr>
              <a:t>Infobésité et </a:t>
            </a:r>
            <a:r>
              <a:rPr lang="fr-FR" dirty="0"/>
              <a:t>engourdissement environnemental =&gt; « </a:t>
            </a:r>
            <a:r>
              <a:rPr lang="fr-FR" i="1" dirty="0"/>
              <a:t>L’attention se rétrécit à mesure que l’accoutumance augmente</a:t>
            </a:r>
            <a:r>
              <a:rPr lang="fr-FR" dirty="0"/>
              <a:t> », Robert GIFFORD, Psychologue</a:t>
            </a:r>
          </a:p>
          <a:p>
            <a:pPr marL="285750" lvl="0" indent="-285750">
              <a:buFont typeface="Arial" panose="020B0604020202020204" pitchFamily="34" charset="0"/>
              <a:buChar char="•"/>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solidFill>
                  <a:srgbClr val="000000"/>
                </a:solidFill>
                <a:latin typeface="Verdana"/>
              </a:rPr>
              <a:t>Distance à l’objet… 2100 c’est loin ! Et le décalage du point de référence.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FR" dirty="0">
              <a:solidFill>
                <a:srgbClr val="000000"/>
              </a:solidFill>
              <a:latin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solidFill>
                  <a:srgbClr val="000000"/>
                </a:solidFill>
                <a:latin typeface="Verdana"/>
              </a:rPr>
              <a:t>Des barrières sociales = verrous </a:t>
            </a:r>
            <a:r>
              <a:rPr lang="fr-FR" dirty="0" err="1">
                <a:solidFill>
                  <a:srgbClr val="000000"/>
                </a:solidFill>
                <a:latin typeface="Verdana"/>
              </a:rPr>
              <a:t>socio-techniques</a:t>
            </a:r>
            <a:endParaRPr lang="fr-FR" dirty="0">
              <a:solidFill>
                <a:srgbClr val="000000"/>
              </a:solidFill>
              <a:latin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8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5" name="Image 4" descr="Une image contenant dessin humoristique, clipart, texte, illustration&#10;&#10;Le contenu généré par l’IA peut être incorrect.">
            <a:extLst>
              <a:ext uri="{FF2B5EF4-FFF2-40B4-BE49-F238E27FC236}">
                <a16:creationId xmlns:a16="http://schemas.microsoft.com/office/drawing/2014/main" id="{F282A8BC-4C2B-C11F-168D-42F46521E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99725"/>
            <a:ext cx="3679496" cy="2758275"/>
          </a:xfrm>
          <a:prstGeom prst="rect">
            <a:avLst/>
          </a:prstGeom>
        </p:spPr>
      </p:pic>
      <p:pic>
        <p:nvPicPr>
          <p:cNvPr id="11" name="Image 10" descr="Une image contenant dessin humoristique, clipart, illustration, matériel de cuisson&#10;&#10;Le contenu généré par l’IA peut être incorrect.">
            <a:extLst>
              <a:ext uri="{FF2B5EF4-FFF2-40B4-BE49-F238E27FC236}">
                <a16:creationId xmlns:a16="http://schemas.microsoft.com/office/drawing/2014/main" id="{8610E4FD-CE1D-A5B2-E5B9-560CB76F8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2266" y="4371446"/>
            <a:ext cx="3869608" cy="2486554"/>
          </a:xfrm>
          <a:prstGeom prst="rect">
            <a:avLst/>
          </a:prstGeom>
          <a:ln>
            <a:noFill/>
          </a:ln>
          <a:effectLst>
            <a:softEdge rad="112500"/>
          </a:effectLst>
        </p:spPr>
      </p:pic>
      <p:pic>
        <p:nvPicPr>
          <p:cNvPr id="4" name="Image 3" descr="Une image contenant texte, croquis, dessin, illustration&#10;&#10;Le contenu généré par l’IA peut être incorrect.">
            <a:extLst>
              <a:ext uri="{FF2B5EF4-FFF2-40B4-BE49-F238E27FC236}">
                <a16:creationId xmlns:a16="http://schemas.microsoft.com/office/drawing/2014/main" id="{98D9513F-0C90-55EF-132D-34DBA72025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7547" y="4371446"/>
            <a:ext cx="4724453" cy="2486554"/>
          </a:xfrm>
          <a:prstGeom prst="rect">
            <a:avLst/>
          </a:prstGeom>
        </p:spPr>
      </p:pic>
    </p:spTree>
    <p:extLst>
      <p:ext uri="{BB962C8B-B14F-4D97-AF65-F5344CB8AC3E}">
        <p14:creationId xmlns:p14="http://schemas.microsoft.com/office/powerpoint/2010/main" val="1256127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CEA4C-99C0-FB87-3A68-D0FAE15C2D8C}"/>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96785DCF-47D2-E1C3-B596-82A3C09D11D0}"/>
              </a:ext>
            </a:extLst>
          </p:cNvPr>
          <p:cNvSpPr>
            <a:spLocks noGrp="1"/>
          </p:cNvSpPr>
          <p:nvPr>
            <p:ph type="title"/>
          </p:nvPr>
        </p:nvSpPr>
        <p:spPr/>
        <p:txBody>
          <a:bodyPr/>
          <a:lstStyle/>
          <a:p>
            <a:r>
              <a:rPr lang="fr-FR" cap="small" dirty="0"/>
              <a:t>Ce que nous dit la sociologie</a:t>
            </a:r>
          </a:p>
        </p:txBody>
      </p:sp>
      <p:sp>
        <p:nvSpPr>
          <p:cNvPr id="2" name="Espace réservé du numéro de diapositive 1">
            <a:extLst>
              <a:ext uri="{FF2B5EF4-FFF2-40B4-BE49-F238E27FC236}">
                <a16:creationId xmlns:a16="http://schemas.microsoft.com/office/drawing/2014/main" id="{680A0994-901A-49DA-A96F-AB5DBB85255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pic>
        <p:nvPicPr>
          <p:cNvPr id="4" name="Image 3">
            <a:hlinkClick r:id="rId3" action="ppaction://hlinkfile"/>
            <a:extLst>
              <a:ext uri="{FF2B5EF4-FFF2-40B4-BE49-F238E27FC236}">
                <a16:creationId xmlns:a16="http://schemas.microsoft.com/office/drawing/2014/main" id="{7A8FA6A8-8452-79E9-B983-7E84634AF5B7}"/>
              </a:ext>
            </a:extLst>
          </p:cNvPr>
          <p:cNvPicPr>
            <a:picLocks noChangeAspect="1"/>
          </p:cNvPicPr>
          <p:nvPr/>
        </p:nvPicPr>
        <p:blipFill>
          <a:blip r:embed="rId4"/>
          <a:stretch>
            <a:fillRect/>
          </a:stretch>
        </p:blipFill>
        <p:spPr>
          <a:xfrm>
            <a:off x="863088" y="1429364"/>
            <a:ext cx="9918162" cy="4735462"/>
          </a:xfrm>
          <a:prstGeom prst="rect">
            <a:avLst/>
          </a:prstGeom>
        </p:spPr>
      </p:pic>
    </p:spTree>
    <p:extLst>
      <p:ext uri="{BB962C8B-B14F-4D97-AF65-F5344CB8AC3E}">
        <p14:creationId xmlns:p14="http://schemas.microsoft.com/office/powerpoint/2010/main" val="980601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F3BE0-CC1E-5B6B-125E-5B244C4FF14B}"/>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597E9CD6-FB75-6AEE-7402-CDDBD14FF298}"/>
              </a:ext>
            </a:extLst>
          </p:cNvPr>
          <p:cNvSpPr>
            <a:spLocks noGrp="1"/>
          </p:cNvSpPr>
          <p:nvPr>
            <p:ph type="title"/>
          </p:nvPr>
        </p:nvSpPr>
        <p:spPr/>
        <p:txBody>
          <a:bodyPr/>
          <a:lstStyle/>
          <a:p>
            <a:r>
              <a:rPr lang="fr-FR" cap="small" dirty="0"/>
              <a:t>À vous de jouer !</a:t>
            </a:r>
          </a:p>
        </p:txBody>
      </p:sp>
      <p:sp>
        <p:nvSpPr>
          <p:cNvPr id="2" name="Espace réservé du numéro de diapositive 1">
            <a:extLst>
              <a:ext uri="{FF2B5EF4-FFF2-40B4-BE49-F238E27FC236}">
                <a16:creationId xmlns:a16="http://schemas.microsoft.com/office/drawing/2014/main" id="{37B23A8A-E268-F11D-8CA6-8614B9645C1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sp>
        <p:nvSpPr>
          <p:cNvPr id="3" name="ZoneTexte 2">
            <a:extLst>
              <a:ext uri="{FF2B5EF4-FFF2-40B4-BE49-F238E27FC236}">
                <a16:creationId xmlns:a16="http://schemas.microsoft.com/office/drawing/2014/main" id="{0DD863DA-BBA2-73E8-9D30-F8A50950EA42}"/>
              </a:ext>
            </a:extLst>
          </p:cNvPr>
          <p:cNvSpPr txBox="1"/>
          <p:nvPr/>
        </p:nvSpPr>
        <p:spPr>
          <a:xfrm>
            <a:off x="943897" y="1681316"/>
            <a:ext cx="9920748" cy="2092881"/>
          </a:xfrm>
          <a:prstGeom prst="rect">
            <a:avLst/>
          </a:prstGeom>
          <a:noFill/>
        </p:spPr>
        <p:txBody>
          <a:bodyPr wrap="square" rtlCol="0">
            <a:spAutoFit/>
          </a:bodyPr>
          <a:lstStyle/>
          <a:p>
            <a:r>
              <a:rPr lang="fr-FR" sz="2600" dirty="0"/>
              <a:t>Citez nous 1 frein côté agriculteur que vous avez déjà rencontré lors de vos accompagnements !</a:t>
            </a:r>
          </a:p>
          <a:p>
            <a:endParaRPr lang="fr-FR" sz="2600" dirty="0"/>
          </a:p>
          <a:p>
            <a:r>
              <a:rPr lang="fr-FR" sz="2600" dirty="0"/>
              <a:t>On ne réfléchit pas trop, on se lance et on en discute après…</a:t>
            </a:r>
          </a:p>
        </p:txBody>
      </p:sp>
    </p:spTree>
    <p:extLst>
      <p:ext uri="{BB962C8B-B14F-4D97-AF65-F5344CB8AC3E}">
        <p14:creationId xmlns:p14="http://schemas.microsoft.com/office/powerpoint/2010/main" val="3366314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B42A3B-3292-8F62-FA3F-284AC0CAA0BF}"/>
              </a:ext>
            </a:extLst>
          </p:cNvPr>
          <p:cNvSpPr>
            <a:spLocks noGrp="1"/>
          </p:cNvSpPr>
          <p:nvPr>
            <p:ph type="title"/>
          </p:nvPr>
        </p:nvSpPr>
        <p:spPr/>
        <p:txBody>
          <a:bodyPr vert="horz" lIns="91440" tIns="45720" rIns="91440" bIns="45720" rtlCol="0" anchor="ctr">
            <a:normAutofit/>
          </a:bodyPr>
          <a:lstStyle/>
          <a:p>
            <a:r>
              <a:rPr lang="fr-FR" cap="small" dirty="0"/>
              <a:t>Sensibilisation : ça veut dire quoi ?</a:t>
            </a:r>
          </a:p>
        </p:txBody>
      </p:sp>
      <p:sp>
        <p:nvSpPr>
          <p:cNvPr id="4" name="Espace réservé du numéro de diapositive 3">
            <a:extLst>
              <a:ext uri="{FF2B5EF4-FFF2-40B4-BE49-F238E27FC236}">
                <a16:creationId xmlns:a16="http://schemas.microsoft.com/office/drawing/2014/main" id="{908EE5C5-E620-9650-B0C5-D46FC5CED5C6}"/>
              </a:ext>
            </a:extLst>
          </p:cNvPr>
          <p:cNvSpPr>
            <a:spLocks noGrp="1"/>
          </p:cNvSpPr>
          <p:nvPr>
            <p:ph type="sldNum" sz="quarter" idx="12"/>
          </p:nvPr>
        </p:nvSpPr>
        <p:spPr/>
        <p:txBody>
          <a:bodyPr/>
          <a:lstStyle/>
          <a:p>
            <a:fld id="{03B4600C-7654-4216-88CC-C8585DF21D95}" type="slidenum">
              <a:rPr lang="fr-FR" smtClean="0"/>
              <a:pPr/>
              <a:t>7</a:t>
            </a:fld>
            <a:endParaRPr lang="fr-FR" dirty="0"/>
          </a:p>
        </p:txBody>
      </p:sp>
      <p:sp>
        <p:nvSpPr>
          <p:cNvPr id="20" name="ZoneTexte 19">
            <a:extLst>
              <a:ext uri="{FF2B5EF4-FFF2-40B4-BE49-F238E27FC236}">
                <a16:creationId xmlns:a16="http://schemas.microsoft.com/office/drawing/2014/main" id="{C9C08641-6CA7-DB0E-1639-4080DBEA33F7}"/>
              </a:ext>
            </a:extLst>
          </p:cNvPr>
          <p:cNvSpPr txBox="1"/>
          <p:nvPr/>
        </p:nvSpPr>
        <p:spPr>
          <a:xfrm>
            <a:off x="703540" y="1229125"/>
            <a:ext cx="10111944" cy="7171194"/>
          </a:xfrm>
          <a:prstGeom prst="rect">
            <a:avLst/>
          </a:prstGeom>
          <a:noFill/>
        </p:spPr>
        <p:txBody>
          <a:bodyPr wrap="square" rtlCol="0">
            <a:spAutoFit/>
          </a:bodyPr>
          <a:lstStyle/>
          <a:p>
            <a:pPr marL="457200" indent="-457200">
              <a:buAutoNum type="arabicPeriod"/>
            </a:pPr>
            <a:r>
              <a:rPr lang="fr-FR" sz="2200" b="1" dirty="0">
                <a:solidFill>
                  <a:srgbClr val="002060"/>
                </a:solidFill>
              </a:rPr>
              <a:t>Se nourrir en tant que conseiller…</a:t>
            </a:r>
          </a:p>
          <a:p>
            <a:endParaRPr lang="fr-FR" sz="1000" b="1" dirty="0"/>
          </a:p>
          <a:p>
            <a:pPr defTabSz="685562"/>
            <a:r>
              <a:rPr lang="fr-FR" sz="2400" b="1" u="sng" dirty="0">
                <a:solidFill>
                  <a:prstClr val="black"/>
                </a:solidFill>
                <a:latin typeface="Calibri"/>
              </a:rPr>
              <a:t>Formation Resolia </a:t>
            </a:r>
            <a:r>
              <a:rPr lang="fr-FR" sz="2400" dirty="0">
                <a:solidFill>
                  <a:prstClr val="black"/>
                </a:solidFill>
                <a:latin typeface="Calibri"/>
              </a:rPr>
              <a:t>"</a:t>
            </a:r>
            <a:r>
              <a:rPr lang="fr-FR" sz="2400" dirty="0">
                <a:solidFill>
                  <a:prstClr val="black"/>
                </a:solidFill>
                <a:latin typeface="Calibri"/>
                <a:hlinkClick r:id="rId2"/>
              </a:rPr>
              <a:t>Accompagnement individuel et collectif au changement climatique</a:t>
            </a:r>
            <a:r>
              <a:rPr lang="fr-FR" sz="2400" b="1" dirty="0">
                <a:solidFill>
                  <a:prstClr val="black"/>
                </a:solidFill>
                <a:latin typeface="Calibri"/>
              </a:rPr>
              <a:t>  : </a:t>
            </a:r>
            <a:r>
              <a:rPr lang="fr-FR" sz="2400" dirty="0">
                <a:solidFill>
                  <a:prstClr val="black"/>
                </a:solidFill>
                <a:latin typeface="Calibri"/>
              </a:rPr>
              <a:t>comprendre les freins au changement, échanger sur ses pratiques avec d’autres conseillers et s'outiller pour accompagner les exploitants.</a:t>
            </a:r>
          </a:p>
          <a:p>
            <a:pPr defTabSz="685562"/>
            <a:endParaRPr lang="fr-FR" sz="2400" dirty="0">
              <a:solidFill>
                <a:prstClr val="black"/>
              </a:solidFill>
              <a:latin typeface="Calibri"/>
            </a:endParaRPr>
          </a:p>
          <a:p>
            <a:pPr defTabSz="685562"/>
            <a:r>
              <a:rPr lang="fr-FR" sz="2400" b="1" dirty="0">
                <a:solidFill>
                  <a:prstClr val="black"/>
                </a:solidFill>
                <a:latin typeface="Calibri"/>
                <a:hlinkClick r:id="rId3">
                  <a:extLst>
                    <a:ext uri="{A12FA001-AC4F-418D-AE19-62706E023703}">
                      <ahyp:hlinkClr xmlns:ahyp="http://schemas.microsoft.com/office/drawing/2018/hyperlinkcolor" val="tx"/>
                    </a:ext>
                  </a:extLst>
                </a:hlinkClick>
              </a:rPr>
              <a:t>La liste bibliographique </a:t>
            </a:r>
            <a:r>
              <a:rPr lang="fr-FR" sz="2400" dirty="0">
                <a:solidFill>
                  <a:prstClr val="black"/>
                </a:solidFill>
                <a:latin typeface="Calibri"/>
                <a:hlinkClick r:id="rId3">
                  <a:extLst>
                    <a:ext uri="{A12FA001-AC4F-418D-AE19-62706E023703}">
                      <ahyp:hlinkClr xmlns:ahyp="http://schemas.microsoft.com/office/drawing/2018/hyperlinkcolor" val="tx"/>
                    </a:ext>
                  </a:extLst>
                </a:hlinkClick>
              </a:rPr>
              <a:t>pour s'acculturer au changement climatique</a:t>
            </a:r>
            <a:endParaRPr lang="fr-FR" sz="2400" dirty="0">
              <a:solidFill>
                <a:prstClr val="black"/>
              </a:solidFill>
              <a:latin typeface="Calibri"/>
            </a:endParaRPr>
          </a:p>
          <a:p>
            <a:pPr defTabSz="685562"/>
            <a:endParaRPr lang="fr-FR" sz="2400" b="1" dirty="0">
              <a:solidFill>
                <a:prstClr val="black"/>
              </a:solidFill>
              <a:latin typeface="Calibri"/>
            </a:endParaRPr>
          </a:p>
          <a:p>
            <a:pPr defTabSz="685562"/>
            <a:r>
              <a:rPr lang="fr-FR" sz="2400" b="1" u="sng" dirty="0">
                <a:solidFill>
                  <a:prstClr val="black"/>
                </a:solidFill>
                <a:latin typeface="Calibri"/>
              </a:rPr>
              <a:t>Des référentiels et des banques de leviers : </a:t>
            </a:r>
            <a:r>
              <a:rPr lang="fr-FR" sz="2400" dirty="0">
                <a:solidFill>
                  <a:prstClr val="black"/>
                </a:solidFill>
                <a:latin typeface="Calibri"/>
              </a:rPr>
              <a:t>atténuation et adaptation, disponibles via des projets comme CSA, Climat-</a:t>
            </a:r>
            <a:r>
              <a:rPr lang="fr-FR" sz="2400" dirty="0" err="1">
                <a:solidFill>
                  <a:prstClr val="black"/>
                </a:solidFill>
                <a:latin typeface="Calibri"/>
              </a:rPr>
              <a:t>culteur</a:t>
            </a:r>
            <a:r>
              <a:rPr lang="fr-FR" sz="2400" dirty="0">
                <a:solidFill>
                  <a:prstClr val="black"/>
                </a:solidFill>
                <a:latin typeface="Calibri"/>
              </a:rPr>
              <a:t>, les RMT…</a:t>
            </a:r>
          </a:p>
          <a:p>
            <a:pPr defTabSz="685562"/>
            <a:endParaRPr lang="fr-FR" sz="2400" b="1" u="sng" dirty="0">
              <a:solidFill>
                <a:prstClr val="black"/>
              </a:solidFill>
              <a:latin typeface="Calibri"/>
            </a:endParaRPr>
          </a:p>
          <a:p>
            <a:pPr defTabSz="685562"/>
            <a:r>
              <a:rPr lang="fr-FR" sz="2400" b="1" u="sng" dirty="0">
                <a:solidFill>
                  <a:prstClr val="black"/>
                </a:solidFill>
                <a:latin typeface="Calibri"/>
              </a:rPr>
              <a:t>Des outils de diagnostic </a:t>
            </a:r>
            <a:r>
              <a:rPr lang="fr-FR" sz="2400" b="1" dirty="0">
                <a:solidFill>
                  <a:prstClr val="black"/>
                </a:solidFill>
                <a:latin typeface="Calibri"/>
              </a:rPr>
              <a:t>: </a:t>
            </a:r>
            <a:r>
              <a:rPr lang="fr-FR" sz="2400" dirty="0" err="1">
                <a:solidFill>
                  <a:prstClr val="black"/>
                </a:solidFill>
                <a:latin typeface="Calibri"/>
              </a:rPr>
              <a:t>ClimAlea</a:t>
            </a:r>
            <a:r>
              <a:rPr lang="fr-FR" sz="2400" dirty="0">
                <a:solidFill>
                  <a:prstClr val="black"/>
                </a:solidFill>
                <a:latin typeface="Calibri"/>
              </a:rPr>
              <a:t> Diag, </a:t>
            </a:r>
            <a:r>
              <a:rPr lang="fr-FR" sz="2400" dirty="0" err="1">
                <a:solidFill>
                  <a:prstClr val="black"/>
                </a:solidFill>
                <a:latin typeface="Calibri"/>
              </a:rPr>
              <a:t>Adapt’eau</a:t>
            </a:r>
            <a:r>
              <a:rPr lang="fr-FR" sz="2400" dirty="0">
                <a:solidFill>
                  <a:prstClr val="black"/>
                </a:solidFill>
                <a:latin typeface="Calibri"/>
              </a:rPr>
              <a:t> pour le volet adaptation</a:t>
            </a:r>
          </a:p>
          <a:p>
            <a:r>
              <a:rPr lang="fr-FR" sz="2200" b="1" dirty="0"/>
              <a:t> </a:t>
            </a:r>
          </a:p>
          <a:p>
            <a:pPr marL="342900" indent="-342900">
              <a:buFontTx/>
              <a:buChar char="-"/>
            </a:pPr>
            <a:endParaRPr lang="fr-FR" sz="2200" b="1" dirty="0"/>
          </a:p>
          <a:p>
            <a:pPr marL="342900" indent="-342900">
              <a:buFontTx/>
              <a:buChar char="-"/>
            </a:pPr>
            <a:endParaRPr lang="fr-FR" sz="2200" b="1" dirty="0"/>
          </a:p>
          <a:p>
            <a:endParaRPr lang="fr-FR" sz="2200" dirty="0"/>
          </a:p>
          <a:p>
            <a:endParaRPr lang="fr-FR" sz="2200" dirty="0"/>
          </a:p>
          <a:p>
            <a:endParaRPr lang="fr-FR" sz="2200" dirty="0"/>
          </a:p>
          <a:p>
            <a:endParaRPr lang="fr-FR" sz="2200" dirty="0"/>
          </a:p>
          <a:p>
            <a:endParaRPr lang="fr-FR" sz="2200" dirty="0"/>
          </a:p>
        </p:txBody>
      </p:sp>
      <p:sp>
        <p:nvSpPr>
          <p:cNvPr id="6" name="ZoneTexte 5">
            <a:extLst>
              <a:ext uri="{FF2B5EF4-FFF2-40B4-BE49-F238E27FC236}">
                <a16:creationId xmlns:a16="http://schemas.microsoft.com/office/drawing/2014/main" id="{60FF7732-E539-F2EE-6B01-CE259AA54969}"/>
              </a:ext>
            </a:extLst>
          </p:cNvPr>
          <p:cNvSpPr txBox="1"/>
          <p:nvPr/>
        </p:nvSpPr>
        <p:spPr>
          <a:xfrm>
            <a:off x="1497227" y="5771535"/>
            <a:ext cx="8701549" cy="923330"/>
          </a:xfrm>
          <a:prstGeom prst="rect">
            <a:avLst/>
          </a:prstGeom>
          <a:noFill/>
        </p:spPr>
        <p:txBody>
          <a:bodyPr wrap="square" rtlCol="0">
            <a:spAutoFit/>
          </a:bodyPr>
          <a:lstStyle/>
          <a:p>
            <a:r>
              <a:rPr lang="fr-FR" b="1" dirty="0">
                <a:solidFill>
                  <a:srgbClr val="002060"/>
                </a:solidFill>
              </a:rPr>
              <a:t>&gt;&gt;&gt; Et oui, ça prend du temps ! </a:t>
            </a:r>
          </a:p>
          <a:p>
            <a:r>
              <a:rPr lang="fr-FR" b="1" dirty="0">
                <a:solidFill>
                  <a:srgbClr val="002060"/>
                </a:solidFill>
              </a:rPr>
              <a:t>&gt;&gt;&gt; Et oui, on peut difficilement y aller seul : une petite communauté pour créer une synergie des compétences !</a:t>
            </a:r>
          </a:p>
        </p:txBody>
      </p:sp>
      <p:pic>
        <p:nvPicPr>
          <p:cNvPr id="5" name="Image 4" descr="Une image contenant horloge, dessin, croquis, cercle&#10;&#10;Le contenu généré par l’IA peut être incorrect.">
            <a:extLst>
              <a:ext uri="{FF2B5EF4-FFF2-40B4-BE49-F238E27FC236}">
                <a16:creationId xmlns:a16="http://schemas.microsoft.com/office/drawing/2014/main" id="{7A3C8C88-90A2-D938-6A4A-E761494D92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7345" y="5411970"/>
            <a:ext cx="1990235" cy="1446030"/>
          </a:xfrm>
          <a:prstGeom prst="rect">
            <a:avLst/>
          </a:prstGeom>
        </p:spPr>
      </p:pic>
    </p:spTree>
    <p:extLst>
      <p:ext uri="{BB962C8B-B14F-4D97-AF65-F5344CB8AC3E}">
        <p14:creationId xmlns:p14="http://schemas.microsoft.com/office/powerpoint/2010/main" val="4234821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B4F4F3-BFA1-EE15-67B4-CD8D4C67126A}"/>
              </a:ext>
            </a:extLst>
          </p:cNvPr>
          <p:cNvSpPr>
            <a:spLocks noGrp="1"/>
          </p:cNvSpPr>
          <p:nvPr>
            <p:ph type="title"/>
          </p:nvPr>
        </p:nvSpPr>
        <p:spPr>
          <a:xfrm>
            <a:off x="203521" y="-130629"/>
            <a:ext cx="10515600" cy="1325563"/>
          </a:xfrm>
        </p:spPr>
        <p:txBody>
          <a:bodyPr vert="horz" lIns="91440" tIns="45720" rIns="91440" bIns="45720" rtlCol="0" anchor="ctr">
            <a:normAutofit/>
          </a:bodyPr>
          <a:lstStyle/>
          <a:p>
            <a:r>
              <a:rPr lang="fr-FR" cap="small" dirty="0"/>
              <a:t>Liens utiles…</a:t>
            </a:r>
          </a:p>
        </p:txBody>
      </p:sp>
      <p:sp>
        <p:nvSpPr>
          <p:cNvPr id="3" name="Espace réservé du contenu 2">
            <a:extLst>
              <a:ext uri="{FF2B5EF4-FFF2-40B4-BE49-F238E27FC236}">
                <a16:creationId xmlns:a16="http://schemas.microsoft.com/office/drawing/2014/main" id="{F3E6E61B-7556-35D7-4AAD-C228A572DF86}"/>
              </a:ext>
            </a:extLst>
          </p:cNvPr>
          <p:cNvSpPr>
            <a:spLocks noGrp="1"/>
          </p:cNvSpPr>
          <p:nvPr>
            <p:ph idx="1"/>
          </p:nvPr>
        </p:nvSpPr>
        <p:spPr>
          <a:xfrm>
            <a:off x="475681" y="1064303"/>
            <a:ext cx="11019633" cy="5681729"/>
          </a:xfrm>
        </p:spPr>
        <p:txBody>
          <a:bodyPr>
            <a:normAutofit fontScale="92500" lnSpcReduction="10000"/>
          </a:bodyPr>
          <a:lstStyle/>
          <a:p>
            <a:pPr marL="0" indent="0">
              <a:spcBef>
                <a:spcPts val="0"/>
              </a:spcBef>
              <a:buNone/>
            </a:pPr>
            <a:endParaRPr lang="fr-FR" sz="400" dirty="0"/>
          </a:p>
          <a:p>
            <a:pPr marL="0" indent="0">
              <a:spcBef>
                <a:spcPts val="0"/>
              </a:spcBef>
              <a:buNone/>
            </a:pPr>
            <a:endParaRPr lang="fr-FR" sz="400" dirty="0"/>
          </a:p>
          <a:p>
            <a:pPr marL="0" indent="0">
              <a:spcBef>
                <a:spcPts val="0"/>
              </a:spcBef>
              <a:buNone/>
            </a:pPr>
            <a:endParaRPr lang="fr-FR" sz="400" dirty="0"/>
          </a:p>
          <a:p>
            <a:pPr marL="0" indent="0">
              <a:spcBef>
                <a:spcPts val="0"/>
              </a:spcBef>
              <a:buNone/>
            </a:pPr>
            <a:endParaRPr lang="fr-FR" sz="200" dirty="0"/>
          </a:p>
          <a:p>
            <a:pPr>
              <a:spcBef>
                <a:spcPts val="0"/>
              </a:spcBef>
            </a:pPr>
            <a:r>
              <a:rPr lang="fr-FR" dirty="0"/>
              <a:t>La </a:t>
            </a:r>
            <a:r>
              <a:rPr lang="fr-FR" dirty="0">
                <a:hlinkClick r:id="rId2"/>
              </a:rPr>
              <a:t>plateforme GECO </a:t>
            </a:r>
            <a:r>
              <a:rPr lang="fr-FR" dirty="0"/>
              <a:t>avec les leviers d’adaptation aux stress hydriques et thermiques</a:t>
            </a:r>
          </a:p>
          <a:p>
            <a:pPr marL="0" indent="0">
              <a:spcBef>
                <a:spcPts val="0"/>
              </a:spcBef>
              <a:buNone/>
            </a:pPr>
            <a:endParaRPr lang="fr-FR" sz="1100" dirty="0"/>
          </a:p>
          <a:p>
            <a:pPr marL="0" indent="0">
              <a:spcBef>
                <a:spcPts val="0"/>
              </a:spcBef>
              <a:buNone/>
            </a:pPr>
            <a:endParaRPr lang="fr-FR" sz="400" dirty="0"/>
          </a:p>
          <a:p>
            <a:pPr>
              <a:spcBef>
                <a:spcPts val="0"/>
              </a:spcBef>
            </a:pPr>
            <a:r>
              <a:rPr lang="fr-FR" dirty="0" err="1"/>
              <a:t>ClimAction</a:t>
            </a:r>
            <a:r>
              <a:rPr lang="fr-FR" dirty="0"/>
              <a:t> pour présenter le champ des possibles à l’exploitant et démarrer la construction d’un plan d’action: </a:t>
            </a:r>
            <a:r>
              <a:rPr lang="fr-FR" dirty="0">
                <a:hlinkClick r:id="rId3"/>
              </a:rPr>
              <a:t>fichier Excel </a:t>
            </a:r>
            <a:r>
              <a:rPr lang="fr-FR" dirty="0"/>
              <a:t>et </a:t>
            </a:r>
            <a:r>
              <a:rPr lang="fr-FR" dirty="0">
                <a:hlinkClick r:id="rId4"/>
              </a:rPr>
              <a:t>référentiel de leviers</a:t>
            </a:r>
            <a:r>
              <a:rPr lang="fr-FR" dirty="0"/>
              <a:t>, </a:t>
            </a:r>
            <a:r>
              <a:rPr lang="fr-FR" dirty="0">
                <a:hlinkClick r:id="rId5"/>
              </a:rPr>
              <a:t>livret de fiches outils</a:t>
            </a:r>
            <a:endParaRPr lang="fr-FR" dirty="0"/>
          </a:p>
          <a:p>
            <a:pPr marL="0" indent="0">
              <a:spcBef>
                <a:spcPts val="0"/>
              </a:spcBef>
              <a:buNone/>
            </a:pPr>
            <a:endParaRPr lang="fr-FR" sz="1100" dirty="0"/>
          </a:p>
          <a:p>
            <a:pPr marL="0" indent="0">
              <a:spcBef>
                <a:spcPts val="0"/>
              </a:spcBef>
              <a:buNone/>
            </a:pPr>
            <a:endParaRPr lang="fr-FR" sz="400" dirty="0"/>
          </a:p>
          <a:p>
            <a:pPr>
              <a:spcBef>
                <a:spcPts val="0"/>
              </a:spcBef>
            </a:pPr>
            <a:r>
              <a:rPr lang="fr-FR" dirty="0">
                <a:hlinkClick r:id="rId6"/>
              </a:rPr>
              <a:t>AgriClim</a:t>
            </a:r>
            <a:r>
              <a:rPr lang="fr-FR" dirty="0"/>
              <a:t> : indicateurs agro-climatiques gratuits pour projeter le futur : aller avec l’agriculteur chercher ceux qui lui correspondent ou en collectif pour sensibiliser et sortir des graphiques.</a:t>
            </a:r>
          </a:p>
          <a:p>
            <a:pPr marL="0" indent="0">
              <a:spcBef>
                <a:spcPts val="0"/>
              </a:spcBef>
              <a:buNone/>
            </a:pPr>
            <a:endParaRPr lang="fr-FR" sz="1100" dirty="0"/>
          </a:p>
          <a:p>
            <a:pPr marL="0" indent="0">
              <a:spcBef>
                <a:spcPts val="0"/>
              </a:spcBef>
              <a:buNone/>
            </a:pPr>
            <a:endParaRPr lang="fr-FR" sz="400" dirty="0"/>
          </a:p>
          <a:p>
            <a:pPr marL="0" indent="0">
              <a:spcBef>
                <a:spcPts val="0"/>
              </a:spcBef>
              <a:buNone/>
            </a:pPr>
            <a:endParaRPr lang="fr-FR" sz="200" dirty="0"/>
          </a:p>
          <a:p>
            <a:pPr marL="0" indent="0">
              <a:spcBef>
                <a:spcPts val="0"/>
              </a:spcBef>
              <a:buNone/>
            </a:pPr>
            <a:endParaRPr lang="fr-FR" sz="200" dirty="0">
              <a:effectLst/>
              <a:latin typeface="Calibri" panose="020F0502020204030204" pitchFamily="34" charset="0"/>
              <a:ea typeface="Aptos" panose="020B0004020202020204" pitchFamily="34" charset="0"/>
            </a:endParaRPr>
          </a:p>
          <a:p>
            <a:pPr>
              <a:spcBef>
                <a:spcPts val="0"/>
              </a:spcBef>
            </a:pPr>
            <a:r>
              <a:rPr lang="fr-FR" dirty="0"/>
              <a:t>La </a:t>
            </a:r>
            <a:r>
              <a:rPr lang="fr-FR" dirty="0">
                <a:hlinkClick r:id="rId7"/>
              </a:rPr>
              <a:t>boite à outils interactive </a:t>
            </a:r>
            <a:r>
              <a:rPr lang="fr-FR" dirty="0" err="1">
                <a:hlinkClick r:id="rId7"/>
              </a:rPr>
              <a:t>ClimaTerra</a:t>
            </a:r>
            <a:r>
              <a:rPr lang="fr-FR" dirty="0"/>
              <a:t> pour choisir l’outil approprié à son besoin</a:t>
            </a:r>
          </a:p>
          <a:p>
            <a:pPr marL="0" indent="0">
              <a:spcBef>
                <a:spcPts val="0"/>
              </a:spcBef>
              <a:buNone/>
            </a:pPr>
            <a:endParaRPr lang="fr-FR" sz="1100" dirty="0"/>
          </a:p>
          <a:p>
            <a:pPr marL="0" indent="0">
              <a:spcBef>
                <a:spcPts val="0"/>
              </a:spcBef>
              <a:buNone/>
            </a:pPr>
            <a:endParaRPr lang="fr-FR" sz="300" dirty="0"/>
          </a:p>
          <a:p>
            <a:pPr>
              <a:spcBef>
                <a:spcPts val="0"/>
              </a:spcBef>
            </a:pPr>
            <a:r>
              <a:rPr lang="fr-FR" dirty="0">
                <a:hlinkClick r:id="rId8"/>
              </a:rPr>
              <a:t>Des bases de données : DRIAS, Les futurs du climat – Accueil</a:t>
            </a:r>
            <a:r>
              <a:rPr lang="fr-FR" dirty="0"/>
              <a:t> et </a:t>
            </a:r>
            <a:r>
              <a:rPr lang="fr-FR" dirty="0">
                <a:hlinkClick r:id="rId9"/>
              </a:rPr>
              <a:t>DRIAS, Les futurs de l'Eau - Accueil</a:t>
            </a:r>
            <a:endParaRPr lang="fr-FR" dirty="0"/>
          </a:p>
        </p:txBody>
      </p:sp>
    </p:spTree>
    <p:extLst>
      <p:ext uri="{BB962C8B-B14F-4D97-AF65-F5344CB8AC3E}">
        <p14:creationId xmlns:p14="http://schemas.microsoft.com/office/powerpoint/2010/main" val="2819585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ZoneTexte 19">
            <a:extLst>
              <a:ext uri="{FF2B5EF4-FFF2-40B4-BE49-F238E27FC236}">
                <a16:creationId xmlns:a16="http://schemas.microsoft.com/office/drawing/2014/main" id="{C9C08641-6CA7-DB0E-1639-4080DBEA33F7}"/>
              </a:ext>
            </a:extLst>
          </p:cNvPr>
          <p:cNvSpPr txBox="1"/>
          <p:nvPr/>
        </p:nvSpPr>
        <p:spPr>
          <a:xfrm>
            <a:off x="735583" y="1355072"/>
            <a:ext cx="9049199" cy="430887"/>
          </a:xfrm>
          <a:prstGeom prst="rect">
            <a:avLst/>
          </a:prstGeom>
          <a:noFill/>
        </p:spPr>
        <p:txBody>
          <a:bodyPr wrap="square" rtlCol="0">
            <a:spAutoFit/>
          </a:bodyPr>
          <a:lstStyle/>
          <a:p>
            <a:r>
              <a:rPr lang="fr-FR" sz="2200" b="1" dirty="0">
                <a:solidFill>
                  <a:srgbClr val="002060"/>
                </a:solidFill>
              </a:rPr>
              <a:t>2. … pour conscientiser le CC et toucher les agriculteurs</a:t>
            </a:r>
            <a:endParaRPr lang="fr-FR" sz="2200" dirty="0">
              <a:solidFill>
                <a:srgbClr val="002060"/>
              </a:solidFill>
            </a:endParaRPr>
          </a:p>
        </p:txBody>
      </p:sp>
      <p:pic>
        <p:nvPicPr>
          <p:cNvPr id="22" name="Graphique 21" descr="Ampoule et engrenage contour">
            <a:extLst>
              <a:ext uri="{FF2B5EF4-FFF2-40B4-BE49-F238E27FC236}">
                <a16:creationId xmlns:a16="http://schemas.microsoft.com/office/drawing/2014/main" id="{13572D14-ACA3-2517-F818-D93AF8FD05A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950" y="3117809"/>
            <a:ext cx="1310640" cy="1310640"/>
          </a:xfrm>
          <a:prstGeom prst="rect">
            <a:avLst/>
          </a:prstGeom>
        </p:spPr>
      </p:pic>
      <p:sp>
        <p:nvSpPr>
          <p:cNvPr id="3" name="ZoneTexte 2">
            <a:extLst>
              <a:ext uri="{FF2B5EF4-FFF2-40B4-BE49-F238E27FC236}">
                <a16:creationId xmlns:a16="http://schemas.microsoft.com/office/drawing/2014/main" id="{952B9E4C-6391-C94E-CA8A-1994766D368F}"/>
              </a:ext>
            </a:extLst>
          </p:cNvPr>
          <p:cNvSpPr txBox="1"/>
          <p:nvPr/>
        </p:nvSpPr>
        <p:spPr>
          <a:xfrm>
            <a:off x="1687577" y="1785959"/>
            <a:ext cx="9768840" cy="4801314"/>
          </a:xfrm>
          <a:prstGeom prst="rect">
            <a:avLst/>
          </a:prstGeom>
          <a:noFill/>
        </p:spPr>
        <p:txBody>
          <a:bodyPr wrap="square" rtlCol="0">
            <a:spAutoFit/>
          </a:bodyPr>
          <a:lstStyle/>
          <a:p>
            <a:r>
              <a:rPr lang="fr-FR" b="1" dirty="0">
                <a:solidFill>
                  <a:schemeClr val="bg2"/>
                </a:solidFill>
              </a:rPr>
              <a:t>&gt;&gt;&gt;</a:t>
            </a:r>
            <a:r>
              <a:rPr lang="fr-FR" dirty="0"/>
              <a:t> </a:t>
            </a:r>
            <a:r>
              <a:rPr lang="fr-FR" b="1" dirty="0"/>
              <a:t>Choisir ses outils : </a:t>
            </a:r>
          </a:p>
          <a:p>
            <a:pPr marL="400050" indent="-400050">
              <a:buAutoNum type="romanLcParenBoth"/>
            </a:pPr>
            <a:r>
              <a:rPr lang="fr-FR" dirty="0"/>
              <a:t>des jeux : Fresque du Climat, </a:t>
            </a:r>
            <a:r>
              <a:rPr lang="fr-FR" dirty="0" err="1"/>
              <a:t>ResilGame</a:t>
            </a:r>
            <a:r>
              <a:rPr lang="fr-FR" dirty="0"/>
              <a:t>, jeu des 7 familles… </a:t>
            </a:r>
          </a:p>
          <a:p>
            <a:pPr marL="400050" indent="-400050">
              <a:buAutoNum type="romanLcParenBoth"/>
            </a:pPr>
            <a:r>
              <a:rPr lang="fr-FR" dirty="0"/>
              <a:t>des </a:t>
            </a:r>
            <a:r>
              <a:rPr lang="fr-FR" dirty="0">
                <a:hlinkClick r:id="rId5"/>
              </a:rPr>
              <a:t>supports visuels déjà prêts </a:t>
            </a:r>
            <a:r>
              <a:rPr lang="fr-FR" dirty="0"/>
              <a:t>à adapter</a:t>
            </a:r>
          </a:p>
          <a:p>
            <a:pPr marL="400050" indent="-400050">
              <a:buAutoNum type="romanLcParenBoth"/>
            </a:pPr>
            <a:r>
              <a:rPr lang="fr-FR" dirty="0">
                <a:hlinkClick r:id="rId6"/>
              </a:rPr>
              <a:t> ClimatQuizz</a:t>
            </a:r>
            <a:r>
              <a:rPr lang="fr-FR" dirty="0"/>
              <a:t>, </a:t>
            </a:r>
            <a:r>
              <a:rPr lang="fr-FR" dirty="0" err="1"/>
              <a:t>ClimAlea</a:t>
            </a:r>
            <a:r>
              <a:rPr lang="fr-FR" dirty="0"/>
              <a:t> Test, et autres outils d’auto-évaluation </a:t>
            </a:r>
          </a:p>
          <a:p>
            <a:pPr marL="400050" indent="-400050">
              <a:buAutoNum type="romanLcParenBoth"/>
            </a:pPr>
            <a:r>
              <a:rPr lang="fr-FR" dirty="0"/>
              <a:t> ateliers d’expression collective (ex: sur les aléas climatiques), apports de témoignages, </a:t>
            </a:r>
            <a:r>
              <a:rPr lang="fr-FR" dirty="0">
                <a:hlinkClick r:id="rId7"/>
              </a:rPr>
              <a:t>vidéos</a:t>
            </a:r>
            <a:r>
              <a:rPr lang="fr-FR" dirty="0"/>
              <a:t>…</a:t>
            </a:r>
          </a:p>
          <a:p>
            <a:pPr marL="400050" indent="-400050">
              <a:buAutoNum type="romanLcParenBoth"/>
            </a:pPr>
            <a:r>
              <a:rPr lang="fr-FR" dirty="0"/>
              <a:t>des indicateurs agro-climatiques (</a:t>
            </a:r>
            <a:r>
              <a:rPr lang="fr-FR" dirty="0" err="1">
                <a:hlinkClick r:id="rId8"/>
              </a:rPr>
              <a:t>AgriClim</a:t>
            </a:r>
            <a:r>
              <a:rPr lang="fr-FR" dirty="0"/>
              <a:t>, </a:t>
            </a:r>
            <a:r>
              <a:rPr lang="fr-FR" dirty="0" err="1"/>
              <a:t>ClimaDiag</a:t>
            </a:r>
            <a:r>
              <a:rPr lang="fr-FR" dirty="0"/>
              <a:t>, Zodiac)</a:t>
            </a:r>
          </a:p>
          <a:p>
            <a:endParaRPr lang="fr-FR" dirty="0"/>
          </a:p>
          <a:p>
            <a:r>
              <a:rPr lang="fr-FR" b="1" dirty="0">
                <a:solidFill>
                  <a:schemeClr val="bg2"/>
                </a:solidFill>
              </a:rPr>
              <a:t>&gt;&gt;&gt;</a:t>
            </a:r>
            <a:r>
              <a:rPr lang="fr-FR" dirty="0"/>
              <a:t> </a:t>
            </a:r>
            <a:r>
              <a:rPr lang="fr-FR" b="1" dirty="0"/>
              <a:t>Trouver le bon espace-temps : </a:t>
            </a:r>
            <a:r>
              <a:rPr lang="fr-FR" dirty="0"/>
              <a:t>formation (obligatoire?), réunions GIEE/GEDA, réunions techniques, bilans de campagne, AG…</a:t>
            </a:r>
          </a:p>
          <a:p>
            <a:endParaRPr lang="fr-FR" dirty="0"/>
          </a:p>
          <a:p>
            <a:r>
              <a:rPr lang="fr-FR" b="1" dirty="0">
                <a:solidFill>
                  <a:schemeClr val="bg2"/>
                </a:solidFill>
              </a:rPr>
              <a:t>&gt;&gt;&gt;</a:t>
            </a:r>
            <a:r>
              <a:rPr lang="fr-FR" dirty="0"/>
              <a:t> </a:t>
            </a:r>
            <a:r>
              <a:rPr lang="fr-FR" b="1" dirty="0"/>
              <a:t>Choisir le format </a:t>
            </a:r>
            <a:r>
              <a:rPr lang="fr-FR" dirty="0"/>
              <a:t>en fonction des publics, du lieu, de soi ! On n’est pas tous des animateurs nés ! On peut faire appel à un collègue !</a:t>
            </a:r>
          </a:p>
          <a:p>
            <a:endParaRPr lang="fr-FR" dirty="0"/>
          </a:p>
          <a:p>
            <a:r>
              <a:rPr lang="fr-FR" b="1" dirty="0">
                <a:solidFill>
                  <a:schemeClr val="bg2"/>
                </a:solidFill>
              </a:rPr>
              <a:t>&gt;&gt;&gt;</a:t>
            </a:r>
            <a:r>
              <a:rPr lang="fr-FR" dirty="0"/>
              <a:t> Un rôle pour les </a:t>
            </a:r>
            <a:r>
              <a:rPr lang="fr-FR" b="1" dirty="0"/>
              <a:t>émotions</a:t>
            </a:r>
          </a:p>
          <a:p>
            <a:endParaRPr lang="fr-FR" dirty="0"/>
          </a:p>
          <a:p>
            <a:r>
              <a:rPr lang="fr-FR" b="1" dirty="0">
                <a:solidFill>
                  <a:schemeClr val="bg2"/>
                </a:solidFill>
              </a:rPr>
              <a:t>&gt;&gt;&gt;</a:t>
            </a:r>
            <a:r>
              <a:rPr lang="fr-FR" dirty="0"/>
              <a:t> Ne pas rester sur le constat et </a:t>
            </a:r>
            <a:r>
              <a:rPr lang="fr-FR" b="1" dirty="0"/>
              <a:t>proposer des actions</a:t>
            </a:r>
          </a:p>
        </p:txBody>
      </p:sp>
      <p:sp>
        <p:nvSpPr>
          <p:cNvPr id="4" name="Titre 1">
            <a:extLst>
              <a:ext uri="{FF2B5EF4-FFF2-40B4-BE49-F238E27FC236}">
                <a16:creationId xmlns:a16="http://schemas.microsoft.com/office/drawing/2014/main" id="{7379326B-C116-DA7B-E5D1-DAC93D145A68}"/>
              </a:ext>
            </a:extLst>
          </p:cNvPr>
          <p:cNvSpPr>
            <a:spLocks noGrp="1"/>
          </p:cNvSpPr>
          <p:nvPr>
            <p:ph type="title"/>
          </p:nvPr>
        </p:nvSpPr>
        <p:spPr>
          <a:xfrm>
            <a:off x="133200" y="365125"/>
            <a:ext cx="10980000" cy="864000"/>
          </a:xfrm>
        </p:spPr>
        <p:txBody>
          <a:bodyPr vert="horz" lIns="91440" tIns="45720" rIns="91440" bIns="45720" rtlCol="0" anchor="ctr">
            <a:normAutofit/>
          </a:bodyPr>
          <a:lstStyle/>
          <a:p>
            <a:r>
              <a:rPr lang="fr-FR" cap="small" dirty="0"/>
              <a:t>Sensibilisation : ça veut dire quoi ?</a:t>
            </a:r>
          </a:p>
        </p:txBody>
      </p:sp>
    </p:spTree>
    <p:extLst>
      <p:ext uri="{BB962C8B-B14F-4D97-AF65-F5344CB8AC3E}">
        <p14:creationId xmlns:p14="http://schemas.microsoft.com/office/powerpoint/2010/main" val="3512821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16164-BDC0-5E92-942B-BAB4CEA09AF6}"/>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A1E601AB-CE8C-0860-2118-3282DF74164A}"/>
              </a:ext>
            </a:extLst>
          </p:cNvPr>
          <p:cNvSpPr>
            <a:spLocks noGrp="1"/>
          </p:cNvSpPr>
          <p:nvPr>
            <p:ph type="title"/>
          </p:nvPr>
        </p:nvSpPr>
        <p:spPr/>
        <p:txBody>
          <a:bodyPr/>
          <a:lstStyle/>
          <a:p>
            <a:r>
              <a:rPr lang="fr-FR" cap="small" dirty="0"/>
              <a:t>Quelques outils de sensibilisation</a:t>
            </a:r>
          </a:p>
        </p:txBody>
      </p:sp>
      <p:sp>
        <p:nvSpPr>
          <p:cNvPr id="2" name="Espace réservé du numéro de diapositive 1">
            <a:extLst>
              <a:ext uri="{FF2B5EF4-FFF2-40B4-BE49-F238E27FC236}">
                <a16:creationId xmlns:a16="http://schemas.microsoft.com/office/drawing/2014/main" id="{8E015DF8-C54A-F60A-DECA-F7BD885F6C4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E8F7F0-C5B7-4E9B-9302-0DABCAE046B6}" type="slidenum">
              <a:rPr kumimoji="0" lang="fr-FR" sz="1200" b="0" i="0" u="none" strike="noStrike" kern="1200" cap="none" spc="0" normalizeH="0" baseline="0" noProof="0" smtClean="0">
                <a:ln>
                  <a:noFill/>
                </a:ln>
                <a:solidFill>
                  <a:srgbClr val="FFFFFF"/>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188981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FB8B10-3056-0161-608F-435D32064F4C}"/>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04DF3C4-BB21-B5AF-E94D-2C464887E225}"/>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469079AD-9CD5-DB41-40B5-D5AAB22FAE3F}"/>
              </a:ext>
            </a:extLst>
          </p:cNvPr>
          <p:cNvPicPr>
            <a:picLocks noChangeAspect="1"/>
          </p:cNvPicPr>
          <p:nvPr/>
        </p:nvPicPr>
        <p:blipFill rotWithShape="1">
          <a:blip r:embed="rId2"/>
          <a:srcRect l="13781" t="13911" r="14594" b="5324"/>
          <a:stretch/>
        </p:blipFill>
        <p:spPr>
          <a:xfrm>
            <a:off x="708660" y="36322"/>
            <a:ext cx="10404540" cy="6648195"/>
          </a:xfrm>
          <a:prstGeom prst="rect">
            <a:avLst/>
          </a:prstGeom>
        </p:spPr>
      </p:pic>
      <p:pic>
        <p:nvPicPr>
          <p:cNvPr id="9" name="Image 8">
            <a:extLst>
              <a:ext uri="{FF2B5EF4-FFF2-40B4-BE49-F238E27FC236}">
                <a16:creationId xmlns:a16="http://schemas.microsoft.com/office/drawing/2014/main" id="{846A5A0A-10AC-CB97-C5E6-4453D2DAFE6C}"/>
              </a:ext>
            </a:extLst>
          </p:cNvPr>
          <p:cNvPicPr>
            <a:picLocks noChangeAspect="1"/>
          </p:cNvPicPr>
          <p:nvPr/>
        </p:nvPicPr>
        <p:blipFill>
          <a:blip r:embed="rId3"/>
          <a:stretch>
            <a:fillRect/>
          </a:stretch>
        </p:blipFill>
        <p:spPr>
          <a:xfrm>
            <a:off x="7054" y="96202"/>
            <a:ext cx="12184946" cy="6588315"/>
          </a:xfrm>
          <a:prstGeom prst="rect">
            <a:avLst/>
          </a:prstGeom>
        </p:spPr>
      </p:pic>
    </p:spTree>
    <p:extLst>
      <p:ext uri="{BB962C8B-B14F-4D97-AF65-F5344CB8AC3E}">
        <p14:creationId xmlns:p14="http://schemas.microsoft.com/office/powerpoint/2010/main" val="152595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texte, carte, atlas, diagramme&#10;&#10;Description générée automatiquement">
            <a:extLst>
              <a:ext uri="{FF2B5EF4-FFF2-40B4-BE49-F238E27FC236}">
                <a16:creationId xmlns:a16="http://schemas.microsoft.com/office/drawing/2014/main" id="{B32B9CB7-56CC-C2C1-25E5-A8D4571F6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881" y="1274657"/>
            <a:ext cx="5207369" cy="3681904"/>
          </a:xfrm>
          <a:prstGeom prst="rect">
            <a:avLst/>
          </a:prstGeom>
        </p:spPr>
      </p:pic>
      <p:pic>
        <p:nvPicPr>
          <p:cNvPr id="5" name="Image 4" descr="Une image contenant texte, carte, atlas, diagramme&#10;&#10;Description générée automatiquement">
            <a:extLst>
              <a:ext uri="{FF2B5EF4-FFF2-40B4-BE49-F238E27FC236}">
                <a16:creationId xmlns:a16="http://schemas.microsoft.com/office/drawing/2014/main" id="{C2F21924-8FE9-6D7A-D411-3FAE900C0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0024" y="2281727"/>
            <a:ext cx="5818315" cy="4113877"/>
          </a:xfrm>
          <a:prstGeom prst="rect">
            <a:avLst/>
          </a:prstGeom>
        </p:spPr>
      </p:pic>
      <p:pic>
        <p:nvPicPr>
          <p:cNvPr id="3" name="Image 2" descr="Une image contenant texte, carte, atlas, diagramme&#10;&#10;Description générée automatiquement">
            <a:extLst>
              <a:ext uri="{FF2B5EF4-FFF2-40B4-BE49-F238E27FC236}">
                <a16:creationId xmlns:a16="http://schemas.microsoft.com/office/drawing/2014/main" id="{A489B7FB-46C1-8211-C698-941F15302D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3661" y="1274657"/>
            <a:ext cx="5956727" cy="4211743"/>
          </a:xfrm>
          <a:prstGeom prst="rect">
            <a:avLst/>
          </a:prstGeom>
        </p:spPr>
      </p:pic>
      <p:pic>
        <p:nvPicPr>
          <p:cNvPr id="4" name="Image 3" descr="Une image contenant texte, capture d’écran, Police, carte&#10;&#10;Description générée automatiquement">
            <a:extLst>
              <a:ext uri="{FF2B5EF4-FFF2-40B4-BE49-F238E27FC236}">
                <a16:creationId xmlns:a16="http://schemas.microsoft.com/office/drawing/2014/main" id="{058A521F-9AC4-7460-1C2B-4CECB22DE3DB}"/>
              </a:ext>
            </a:extLst>
          </p:cNvPr>
          <p:cNvPicPr>
            <a:picLocks noChangeAspect="1"/>
          </p:cNvPicPr>
          <p:nvPr/>
        </p:nvPicPr>
        <p:blipFill rotWithShape="1">
          <a:blip r:embed="rId6">
            <a:extLst>
              <a:ext uri="{28A0092B-C50C-407E-A947-70E740481C1C}">
                <a14:useLocalDpi xmlns:a14="http://schemas.microsoft.com/office/drawing/2010/main" val="0"/>
              </a:ext>
            </a:extLst>
          </a:blip>
          <a:srcRect b="6075"/>
          <a:stretch/>
        </p:blipFill>
        <p:spPr>
          <a:xfrm>
            <a:off x="2830024" y="0"/>
            <a:ext cx="5801704" cy="6779768"/>
          </a:xfrm>
          <a:prstGeom prst="rect">
            <a:avLst/>
          </a:prstGeom>
        </p:spPr>
      </p:pic>
      <p:sp>
        <p:nvSpPr>
          <p:cNvPr id="2" name="Titre 1">
            <a:extLst>
              <a:ext uri="{FF2B5EF4-FFF2-40B4-BE49-F238E27FC236}">
                <a16:creationId xmlns:a16="http://schemas.microsoft.com/office/drawing/2014/main" id="{0CB56463-EB22-7260-C3D0-5A30074237B4}"/>
              </a:ext>
            </a:extLst>
          </p:cNvPr>
          <p:cNvSpPr txBox="1">
            <a:spLocks/>
          </p:cNvSpPr>
          <p:nvPr/>
        </p:nvSpPr>
        <p:spPr>
          <a:xfrm>
            <a:off x="133661" y="205329"/>
            <a:ext cx="10980000"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7"/>
              </a:buBlip>
              <a:defRPr sz="3200" b="1" kern="1200">
                <a:solidFill>
                  <a:schemeClr val="tx1"/>
                </a:solidFill>
                <a:latin typeface="+mj-lt"/>
                <a:ea typeface="+mj-ea"/>
                <a:cs typeface="+mj-cs"/>
              </a:defRPr>
            </a:lvl1pPr>
          </a:lstStyle>
          <a:p>
            <a:r>
              <a:rPr lang="fr-FR" dirty="0"/>
              <a:t>Indicateurs </a:t>
            </a:r>
            <a:r>
              <a:rPr lang="fr-FR" dirty="0" err="1"/>
              <a:t>agroclimatiques</a:t>
            </a:r>
            <a:endParaRPr lang="fr-FR" dirty="0"/>
          </a:p>
        </p:txBody>
      </p:sp>
    </p:spTree>
    <p:extLst>
      <p:ext uri="{BB962C8B-B14F-4D97-AF65-F5344CB8AC3E}">
        <p14:creationId xmlns:p14="http://schemas.microsoft.com/office/powerpoint/2010/main" val="94316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7C30C50-308E-4A6E-B91F-AE699058EA46}"/>
              </a:ext>
            </a:extLst>
          </p:cNvPr>
          <p:cNvSpPr>
            <a:spLocks noGrp="1"/>
          </p:cNvSpPr>
          <p:nvPr>
            <p:ph type="title"/>
          </p:nvPr>
        </p:nvSpPr>
        <p:spPr/>
        <p:txBody>
          <a:bodyPr/>
          <a:lstStyle/>
          <a:p>
            <a:r>
              <a:rPr lang="fr-FR" cap="small" dirty="0"/>
              <a:t>La </a:t>
            </a:r>
            <a:r>
              <a:rPr lang="fr-FR" cap="small" dirty="0" err="1"/>
              <a:t>ludopédagogie</a:t>
            </a:r>
            <a:endParaRPr lang="fr-FR" cap="small" dirty="0"/>
          </a:p>
        </p:txBody>
      </p:sp>
      <p:pic>
        <p:nvPicPr>
          <p:cNvPr id="7" name="Image 6">
            <a:extLst>
              <a:ext uri="{FF2B5EF4-FFF2-40B4-BE49-F238E27FC236}">
                <a16:creationId xmlns:a16="http://schemas.microsoft.com/office/drawing/2014/main" id="{25DBD606-5099-B9BA-E682-18BC0BF3CE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730" y="1397547"/>
            <a:ext cx="5121688" cy="1553176"/>
          </a:xfrm>
          <a:prstGeom prst="rect">
            <a:avLst/>
          </a:prstGeom>
        </p:spPr>
      </p:pic>
      <p:sp>
        <p:nvSpPr>
          <p:cNvPr id="2" name="Vague 1">
            <a:extLst>
              <a:ext uri="{FF2B5EF4-FFF2-40B4-BE49-F238E27FC236}">
                <a16:creationId xmlns:a16="http://schemas.microsoft.com/office/drawing/2014/main" id="{DEB9BCCC-A78E-1186-A84F-7B1264418DF2}"/>
              </a:ext>
            </a:extLst>
          </p:cNvPr>
          <p:cNvSpPr/>
          <p:nvPr/>
        </p:nvSpPr>
        <p:spPr>
          <a:xfrm>
            <a:off x="6438590" y="1328208"/>
            <a:ext cx="3381966" cy="1691853"/>
          </a:xfrm>
          <a:prstGeom prst="wave">
            <a:avLst/>
          </a:prstGeom>
          <a:solidFill>
            <a:srgbClr val="008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Existe en version quiz !</a:t>
            </a:r>
          </a:p>
        </p:txBody>
      </p:sp>
      <p:pic>
        <p:nvPicPr>
          <p:cNvPr id="12" name="Image 11" descr="Une image contenant texte, peinture, affiche, Graphique&#10;&#10;Description générée automatiquement">
            <a:extLst>
              <a:ext uri="{FF2B5EF4-FFF2-40B4-BE49-F238E27FC236}">
                <a16:creationId xmlns:a16="http://schemas.microsoft.com/office/drawing/2014/main" id="{5EAFBC22-ABC4-79DB-97ED-76E32D07BD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722" y="3907278"/>
            <a:ext cx="4515018" cy="2536866"/>
          </a:xfrm>
          <a:prstGeom prst="rect">
            <a:avLst/>
          </a:prstGeom>
        </p:spPr>
      </p:pic>
      <p:pic>
        <p:nvPicPr>
          <p:cNvPr id="10" name="Image 9" descr="Une image contenant carte&#10;&#10;Description générée automatiquement">
            <a:extLst>
              <a:ext uri="{FF2B5EF4-FFF2-40B4-BE49-F238E27FC236}">
                <a16:creationId xmlns:a16="http://schemas.microsoft.com/office/drawing/2014/main" id="{2FD24C19-A4B8-C1D9-DEAA-E3FEEF676C4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0800000">
            <a:off x="6290774" y="3907277"/>
            <a:ext cx="3659470" cy="2545566"/>
          </a:xfrm>
          <a:prstGeom prst="rect">
            <a:avLst/>
          </a:prstGeom>
        </p:spPr>
      </p:pic>
    </p:spTree>
    <p:extLst>
      <p:ext uri="{BB962C8B-B14F-4D97-AF65-F5344CB8AC3E}">
        <p14:creationId xmlns:p14="http://schemas.microsoft.com/office/powerpoint/2010/main" val="966003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9C683F-9759-2198-7715-60299EF98FF2}"/>
              </a:ext>
            </a:extLst>
          </p:cNvPr>
          <p:cNvSpPr>
            <a:spLocks noGrp="1"/>
          </p:cNvSpPr>
          <p:nvPr>
            <p:ph type="title"/>
          </p:nvPr>
        </p:nvSpPr>
        <p:spPr>
          <a:xfrm>
            <a:off x="133200" y="381699"/>
            <a:ext cx="10980000" cy="864000"/>
          </a:xfrm>
        </p:spPr>
        <p:txBody>
          <a:bodyPr vert="horz" lIns="91440" tIns="45720" rIns="91440" bIns="45720" rtlCol="0" anchor="ctr">
            <a:normAutofit/>
          </a:bodyPr>
          <a:lstStyle/>
          <a:p>
            <a:r>
              <a:rPr lang="fr-FR" cap="small" dirty="0"/>
              <a:t>Jeu des leviers</a:t>
            </a:r>
          </a:p>
        </p:txBody>
      </p:sp>
      <p:sp>
        <p:nvSpPr>
          <p:cNvPr id="4" name="Flèche : double flèche verticale 3">
            <a:extLst>
              <a:ext uri="{FF2B5EF4-FFF2-40B4-BE49-F238E27FC236}">
                <a16:creationId xmlns:a16="http://schemas.microsoft.com/office/drawing/2014/main" id="{60EC8C43-5001-8B24-9DD5-DDEC49E032EC}"/>
              </a:ext>
            </a:extLst>
          </p:cNvPr>
          <p:cNvSpPr/>
          <p:nvPr/>
        </p:nvSpPr>
        <p:spPr>
          <a:xfrm>
            <a:off x="5965970" y="394283"/>
            <a:ext cx="260059" cy="6082018"/>
          </a:xfrm>
          <a:prstGeom prst="upDownArrow">
            <a:avLst/>
          </a:prstGeom>
          <a:gradFill>
            <a:gsLst>
              <a:gs pos="4000">
                <a:schemeClr val="accent6"/>
              </a:gs>
              <a:gs pos="51000">
                <a:schemeClr val="accent2">
                  <a:lumMod val="40000"/>
                  <a:lumOff val="60000"/>
                </a:schemeClr>
              </a:gs>
              <a:gs pos="100000">
                <a:srgbClr val="FF717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lèche : double flèche verticale 4">
            <a:extLst>
              <a:ext uri="{FF2B5EF4-FFF2-40B4-BE49-F238E27FC236}">
                <a16:creationId xmlns:a16="http://schemas.microsoft.com/office/drawing/2014/main" id="{ED8B0B9F-AFCE-7208-4EC4-56C96C118EB7}"/>
              </a:ext>
            </a:extLst>
          </p:cNvPr>
          <p:cNvSpPr/>
          <p:nvPr/>
        </p:nvSpPr>
        <p:spPr>
          <a:xfrm rot="16200000">
            <a:off x="5965969" y="-2443294"/>
            <a:ext cx="260059" cy="11744587"/>
          </a:xfrm>
          <a:prstGeom prst="upDownArrow">
            <a:avLst/>
          </a:prstGeom>
          <a:gradFill flip="none" rotWithShape="1">
            <a:gsLst>
              <a:gs pos="4000">
                <a:srgbClr val="FF7171"/>
              </a:gs>
              <a:gs pos="51000">
                <a:schemeClr val="accent2">
                  <a:lumMod val="40000"/>
                  <a:lumOff val="60000"/>
                </a:schemeClr>
              </a:gs>
              <a:gs pos="100000">
                <a:schemeClr val="accent6"/>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ZoneTexte 5">
            <a:extLst>
              <a:ext uri="{FF2B5EF4-FFF2-40B4-BE49-F238E27FC236}">
                <a16:creationId xmlns:a16="http://schemas.microsoft.com/office/drawing/2014/main" id="{F1D7C8F5-94C1-5669-287A-1773548E2A1C}"/>
              </a:ext>
            </a:extLst>
          </p:cNvPr>
          <p:cNvSpPr txBox="1"/>
          <p:nvPr/>
        </p:nvSpPr>
        <p:spPr>
          <a:xfrm>
            <a:off x="4795705" y="26386"/>
            <a:ext cx="260058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Efficience CO2</a:t>
            </a:r>
          </a:p>
        </p:txBody>
      </p:sp>
      <p:sp>
        <p:nvSpPr>
          <p:cNvPr id="7" name="ZoneTexte 6">
            <a:extLst>
              <a:ext uri="{FF2B5EF4-FFF2-40B4-BE49-F238E27FC236}">
                <a16:creationId xmlns:a16="http://schemas.microsoft.com/office/drawing/2014/main" id="{2821D649-48BE-5E74-C4E6-CAF8442F6246}"/>
              </a:ext>
            </a:extLst>
          </p:cNvPr>
          <p:cNvSpPr txBox="1"/>
          <p:nvPr/>
        </p:nvSpPr>
        <p:spPr>
          <a:xfrm>
            <a:off x="-50334" y="3559029"/>
            <a:ext cx="231536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Difficile à mettre en œuvre </a:t>
            </a:r>
            <a:endPar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ZoneTexte 7">
            <a:extLst>
              <a:ext uri="{FF2B5EF4-FFF2-40B4-BE49-F238E27FC236}">
                <a16:creationId xmlns:a16="http://schemas.microsoft.com/office/drawing/2014/main" id="{889FB709-E097-6959-E953-A1A69BA25B71}"/>
              </a:ext>
            </a:extLst>
          </p:cNvPr>
          <p:cNvSpPr txBox="1"/>
          <p:nvPr/>
        </p:nvSpPr>
        <p:spPr>
          <a:xfrm>
            <a:off x="9706062" y="3559029"/>
            <a:ext cx="248593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panose="020F0502020204030204"/>
                <a:ea typeface="+mn-ea"/>
                <a:cs typeface="+mn-cs"/>
              </a:rPr>
              <a:t>Facile à mettre en œuvre </a:t>
            </a:r>
          </a:p>
        </p:txBody>
      </p:sp>
      <p:pic>
        <p:nvPicPr>
          <p:cNvPr id="9" name="Image 8" descr="Une image contenant texte, Visage humain, Graphique, clipart&#10;&#10;Description générée automatiquement">
            <a:extLst>
              <a:ext uri="{FF2B5EF4-FFF2-40B4-BE49-F238E27FC236}">
                <a16:creationId xmlns:a16="http://schemas.microsoft.com/office/drawing/2014/main" id="{A4B535E5-E263-5A6B-C439-4CDDFF730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705" y="6066534"/>
            <a:ext cx="612398" cy="633515"/>
          </a:xfrm>
          <a:prstGeom prst="rect">
            <a:avLst/>
          </a:prstGeom>
        </p:spPr>
      </p:pic>
    </p:spTree>
    <p:extLst>
      <p:ext uri="{BB962C8B-B14F-4D97-AF65-F5344CB8AC3E}">
        <p14:creationId xmlns:p14="http://schemas.microsoft.com/office/powerpoint/2010/main" val="3902246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E045BF-F581-012A-B2CF-C13F346F08BC}"/>
              </a:ext>
            </a:extLst>
          </p:cNvPr>
          <p:cNvSpPr>
            <a:spLocks noGrp="1"/>
          </p:cNvSpPr>
          <p:nvPr>
            <p:ph type="title"/>
          </p:nvPr>
        </p:nvSpPr>
        <p:spPr/>
        <p:txBody>
          <a:bodyPr vert="horz" lIns="91440" tIns="45720" rIns="91440" bIns="45720" rtlCol="0" anchor="ctr">
            <a:normAutofit/>
          </a:bodyPr>
          <a:lstStyle/>
          <a:p>
            <a:r>
              <a:rPr lang="fr-FR" cap="small" dirty="0"/>
              <a:t>Les 4 émotions principales</a:t>
            </a:r>
          </a:p>
        </p:txBody>
      </p:sp>
      <p:pic>
        <p:nvPicPr>
          <p:cNvPr id="5" name="Image 4" descr="Une image contenant clipart, dessin humoristique, illustration, Dessin animé&#10;&#10;Description générée automatiquement">
            <a:extLst>
              <a:ext uri="{FF2B5EF4-FFF2-40B4-BE49-F238E27FC236}">
                <a16:creationId xmlns:a16="http://schemas.microsoft.com/office/drawing/2014/main" id="{8315DC35-9A0B-9735-FDC9-758042FD15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388"/>
          <a:stretch/>
        </p:blipFill>
        <p:spPr>
          <a:xfrm>
            <a:off x="5969251" y="1975426"/>
            <a:ext cx="817099" cy="1298468"/>
          </a:xfrm>
          <a:prstGeom prst="rect">
            <a:avLst/>
          </a:prstGeom>
        </p:spPr>
      </p:pic>
      <p:pic>
        <p:nvPicPr>
          <p:cNvPr id="7" name="Image 6">
            <a:extLst>
              <a:ext uri="{FF2B5EF4-FFF2-40B4-BE49-F238E27FC236}">
                <a16:creationId xmlns:a16="http://schemas.microsoft.com/office/drawing/2014/main" id="{54439882-8ED9-EC22-7F8F-8CF7675D216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13857" y="1229125"/>
            <a:ext cx="6672943" cy="730304"/>
          </a:xfrm>
          <a:prstGeom prst="rect">
            <a:avLst/>
          </a:prstGeom>
        </p:spPr>
      </p:pic>
      <p:sp>
        <p:nvSpPr>
          <p:cNvPr id="8" name="Rectangle 7">
            <a:extLst>
              <a:ext uri="{FF2B5EF4-FFF2-40B4-BE49-F238E27FC236}">
                <a16:creationId xmlns:a16="http://schemas.microsoft.com/office/drawing/2014/main" id="{1D2874F1-E0C1-4A43-FAC8-E2F1A5FF0919}"/>
              </a:ext>
            </a:extLst>
          </p:cNvPr>
          <p:cNvSpPr/>
          <p:nvPr/>
        </p:nvSpPr>
        <p:spPr>
          <a:xfrm>
            <a:off x="11005457" y="5810922"/>
            <a:ext cx="1001486" cy="864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FFFFFF"/>
              </a:solidFill>
              <a:effectLst/>
              <a:uLnTx/>
              <a:uFillTx/>
              <a:latin typeface="Verdana"/>
              <a:ea typeface="+mn-ea"/>
              <a:cs typeface="+mn-cs"/>
            </a:endParaRPr>
          </a:p>
        </p:txBody>
      </p:sp>
      <p:pic>
        <p:nvPicPr>
          <p:cNvPr id="4" name="Image 3" descr="Une image contenant clipart, dessin humoristique, illustration, Dessin animé&#10;&#10;Description générée automatiquement">
            <a:extLst>
              <a:ext uri="{FF2B5EF4-FFF2-40B4-BE49-F238E27FC236}">
                <a16:creationId xmlns:a16="http://schemas.microsoft.com/office/drawing/2014/main" id="{F53AB6F0-0944-E179-07F3-C496CFF0DF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5644"/>
          <a:stretch/>
        </p:blipFill>
        <p:spPr>
          <a:xfrm>
            <a:off x="2501271" y="1975426"/>
            <a:ext cx="1069244" cy="1298468"/>
          </a:xfrm>
          <a:prstGeom prst="rect">
            <a:avLst/>
          </a:prstGeom>
        </p:spPr>
      </p:pic>
      <p:pic>
        <p:nvPicPr>
          <p:cNvPr id="6" name="Image 5" descr="Une image contenant clipart, dessin humoristique, illustration, Dessin animé&#10;&#10;Description générée automatiquement">
            <a:extLst>
              <a:ext uri="{FF2B5EF4-FFF2-40B4-BE49-F238E27FC236}">
                <a16:creationId xmlns:a16="http://schemas.microsoft.com/office/drawing/2014/main" id="{550D8171-F784-444A-5D28-A813EB34DB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579" r="52584"/>
          <a:stretch/>
        </p:blipFill>
        <p:spPr>
          <a:xfrm>
            <a:off x="4103914" y="1959429"/>
            <a:ext cx="870857" cy="1298468"/>
          </a:xfrm>
          <a:prstGeom prst="rect">
            <a:avLst/>
          </a:prstGeom>
        </p:spPr>
      </p:pic>
      <p:pic>
        <p:nvPicPr>
          <p:cNvPr id="9" name="Image 8" descr="Une image contenant clipart, dessin humoristique, illustration, Dessin animé&#10;&#10;Description générée automatiquement">
            <a:extLst>
              <a:ext uri="{FF2B5EF4-FFF2-40B4-BE49-F238E27FC236}">
                <a16:creationId xmlns:a16="http://schemas.microsoft.com/office/drawing/2014/main" id="{6D395789-8F2A-E4AA-1482-CF9C5FEFF7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640" r="22084"/>
          <a:stretch/>
        </p:blipFill>
        <p:spPr>
          <a:xfrm>
            <a:off x="7467601" y="1959429"/>
            <a:ext cx="1197428" cy="1298468"/>
          </a:xfrm>
          <a:prstGeom prst="rect">
            <a:avLst/>
          </a:prstGeom>
        </p:spPr>
      </p:pic>
      <p:sp>
        <p:nvSpPr>
          <p:cNvPr id="3" name="Espace réservé du contenu 2">
            <a:extLst>
              <a:ext uri="{FF2B5EF4-FFF2-40B4-BE49-F238E27FC236}">
                <a16:creationId xmlns:a16="http://schemas.microsoft.com/office/drawing/2014/main" id="{6A9F348F-A205-E147-FEFE-89084055AF1D}"/>
              </a:ext>
            </a:extLst>
          </p:cNvPr>
          <p:cNvSpPr>
            <a:spLocks noGrp="1"/>
          </p:cNvSpPr>
          <p:nvPr>
            <p:ph idx="1"/>
          </p:nvPr>
        </p:nvSpPr>
        <p:spPr>
          <a:xfrm>
            <a:off x="264686" y="3429000"/>
            <a:ext cx="11742257" cy="3271423"/>
          </a:xfrm>
        </p:spPr>
        <p:txBody>
          <a:bodyPr>
            <a:normAutofit/>
          </a:bodyPr>
          <a:lstStyle/>
          <a:p>
            <a:pPr marL="0" indent="0">
              <a:buNone/>
            </a:pPr>
            <a:r>
              <a:rPr lang="fr-FR" b="1" dirty="0"/>
              <a:t>Laisser une place aux émotions face aux constats du changement climatique… </a:t>
            </a:r>
          </a:p>
          <a:p>
            <a:pPr marL="0" indent="0">
              <a:buNone/>
            </a:pPr>
            <a:r>
              <a:rPr lang="fr-FR" dirty="0"/>
              <a:t>P</a:t>
            </a:r>
            <a:r>
              <a:rPr lang="fr-FR" b="0" i="0" dirty="0">
                <a:solidFill>
                  <a:srgbClr val="000000"/>
                </a:solidFill>
                <a:effectLst/>
                <a:latin typeface="Urbanist"/>
              </a:rPr>
              <a:t>arce que nos décisions sont grandement influencées par ce que l’on ressent, et pas uniquement par ce que l’on sait, il est donc primordial de porter l’accent sur cet aspect. Le problème doit nous toucher, nous générer de l’émotion, car s’il reste purement rationnel, nous n’aurons pas la motivation suffisante pour agir.</a:t>
            </a:r>
          </a:p>
          <a:p>
            <a:pPr marL="0" indent="0">
              <a:buNone/>
            </a:pPr>
            <a:r>
              <a:rPr lang="fr-FR" dirty="0">
                <a:solidFill>
                  <a:srgbClr val="000000"/>
                </a:solidFill>
                <a:latin typeface="Urbanist"/>
              </a:rPr>
              <a:t>=&gt; des outils de debrief émotionnel après une Fresque du climat (baromètre, </a:t>
            </a:r>
            <a:r>
              <a:rPr lang="fr-FR" dirty="0" err="1">
                <a:solidFill>
                  <a:srgbClr val="000000"/>
                </a:solidFill>
                <a:latin typeface="Urbanist"/>
              </a:rPr>
              <a:t>émotibulles</a:t>
            </a:r>
            <a:r>
              <a:rPr lang="fr-FR" dirty="0">
                <a:solidFill>
                  <a:srgbClr val="000000"/>
                </a:solidFill>
                <a:latin typeface="Urbanist"/>
              </a:rPr>
              <a:t>…)</a:t>
            </a:r>
            <a:endParaRPr lang="fr-FR" dirty="0"/>
          </a:p>
        </p:txBody>
      </p:sp>
    </p:spTree>
    <p:extLst>
      <p:ext uri="{BB962C8B-B14F-4D97-AF65-F5344CB8AC3E}">
        <p14:creationId xmlns:p14="http://schemas.microsoft.com/office/powerpoint/2010/main" val="3516026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F77D05F-9AF8-39FB-B713-2265BB8AC043}"/>
              </a:ext>
            </a:extLst>
          </p:cNvPr>
          <p:cNvSpPr txBox="1"/>
          <p:nvPr/>
        </p:nvSpPr>
        <p:spPr>
          <a:xfrm>
            <a:off x="287428" y="283454"/>
            <a:ext cx="10229287" cy="715580"/>
          </a:xfrm>
          <a:prstGeom prst="rect">
            <a:avLst/>
          </a:prstGeom>
        </p:spPr>
        <p:txBody>
          <a:bodyPr vert="horz" lIns="91440" tIns="45720" rIns="91440" bIns="45720" rtlCol="0" anchor="ctr">
            <a:normAutofit/>
          </a:bodyPr>
          <a:lstStyle>
            <a:defPPr>
              <a:defRPr lang="fr-FR"/>
            </a:defPPr>
            <a:lvl1pPr marL="571500" indent="-571500">
              <a:lnSpc>
                <a:spcPct val="90000"/>
              </a:lnSpc>
              <a:spcBef>
                <a:spcPct val="0"/>
              </a:spcBef>
              <a:buFontTx/>
              <a:buBlip>
                <a:blip r:embed="rId3"/>
              </a:buBlip>
              <a:defRPr sz="3200" b="1" cap="small">
                <a:latin typeface="+mj-lt"/>
                <a:ea typeface="+mj-ea"/>
                <a:cs typeface="+mj-cs"/>
              </a:defRPr>
            </a:lvl1pPr>
            <a:lvl2pPr marL="685800" indent="-228600">
              <a:lnSpc>
                <a:spcPct val="114000"/>
              </a:lnSpc>
              <a:spcBef>
                <a:spcPts val="500"/>
              </a:spcBef>
              <a:buFont typeface="Arial" panose="020B0604020202020204" pitchFamily="34" charset="0"/>
              <a:buChar char="•"/>
              <a:defRPr sz="2000"/>
            </a:lvl2pPr>
            <a:lvl3pPr marL="1143000" indent="-228600">
              <a:lnSpc>
                <a:spcPct val="114000"/>
              </a:lnSpc>
              <a:spcBef>
                <a:spcPts val="500"/>
              </a:spcBef>
              <a:buFont typeface="Arial" panose="020B0604020202020204" pitchFamily="34" charset="0"/>
              <a:buChar char="•"/>
            </a:lvl3pPr>
            <a:lvl4pPr marL="1600200" indent="-228600">
              <a:lnSpc>
                <a:spcPct val="114000"/>
              </a:lnSpc>
              <a:spcBef>
                <a:spcPts val="500"/>
              </a:spcBef>
              <a:buFont typeface="Arial" panose="020B0604020202020204" pitchFamily="34" charset="0"/>
              <a:buChar char="•"/>
              <a:defRPr sz="1600"/>
            </a:lvl4pPr>
            <a:lvl5pPr marL="2057400" indent="-228600">
              <a:lnSpc>
                <a:spcPct val="114000"/>
              </a:lnSpc>
              <a:spcBef>
                <a:spcPts val="500"/>
              </a:spcBef>
              <a:buFont typeface="Arial" panose="020B0604020202020204" pitchFamily="34" charset="0"/>
              <a:buChar char="•"/>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 Sensibiliser = Encapaciter</a:t>
            </a:r>
          </a:p>
        </p:txBody>
      </p:sp>
      <p:pic>
        <p:nvPicPr>
          <p:cNvPr id="5" name="Image 4">
            <a:extLst>
              <a:ext uri="{FF2B5EF4-FFF2-40B4-BE49-F238E27FC236}">
                <a16:creationId xmlns:a16="http://schemas.microsoft.com/office/drawing/2014/main" id="{BD5BC69D-9B3E-4C85-10C4-B6ADAADD392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5412" b="10713"/>
          <a:stretch/>
        </p:blipFill>
        <p:spPr bwMode="auto">
          <a:xfrm>
            <a:off x="981135" y="1523041"/>
            <a:ext cx="9205083" cy="505150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23932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B244115-B168-A754-043B-AA3D9BC3B855}"/>
              </a:ext>
            </a:extLst>
          </p:cNvPr>
          <p:cNvSpPr>
            <a:spLocks noGrp="1"/>
          </p:cNvSpPr>
          <p:nvPr>
            <p:ph type="sldNum" sz="quarter" idx="12"/>
          </p:nvPr>
        </p:nvSpPr>
        <p:spPr/>
        <p:txBody>
          <a:bodyPr/>
          <a:lstStyle/>
          <a:p>
            <a:fld id="{03B4600C-7654-4216-88CC-C8585DF21D95}" type="slidenum">
              <a:rPr lang="fr-FR" smtClean="0"/>
              <a:pPr/>
              <a:t>17</a:t>
            </a:fld>
            <a:endParaRPr lang="fr-FR" dirty="0"/>
          </a:p>
        </p:txBody>
      </p:sp>
      <p:sp>
        <p:nvSpPr>
          <p:cNvPr id="3" name="Titre 1">
            <a:extLst>
              <a:ext uri="{FF2B5EF4-FFF2-40B4-BE49-F238E27FC236}">
                <a16:creationId xmlns:a16="http://schemas.microsoft.com/office/drawing/2014/main" id="{A4B2C551-74E1-750B-25A9-9E3AD5DBD856}"/>
              </a:ext>
            </a:extLst>
          </p:cNvPr>
          <p:cNvSpPr txBox="1">
            <a:spLocks/>
          </p:cNvSpPr>
          <p:nvPr/>
        </p:nvSpPr>
        <p:spPr>
          <a:xfrm>
            <a:off x="133200" y="365125"/>
            <a:ext cx="10980000" cy="864000"/>
          </a:xfrm>
          <a:prstGeom prst="rect">
            <a:avLst/>
          </a:prstGeom>
        </p:spPr>
        <p:txBody>
          <a:bodyPr vert="horz" lIns="91440" tIns="45720" rIns="91440" bIns="45720" rtlCol="0" anchor="ctr">
            <a:normAutofit/>
          </a:bodyPr>
          <a:lstStyle>
            <a:lvl1pPr marL="571500" indent="-571500" algn="l" defTabSz="914400" rtl="0" eaLnBrk="1" latinLnBrk="0" hangingPunct="1">
              <a:lnSpc>
                <a:spcPct val="90000"/>
              </a:lnSpc>
              <a:spcBef>
                <a:spcPct val="0"/>
              </a:spcBef>
              <a:buFontTx/>
              <a:buBlip>
                <a:blip r:embed="rId2"/>
              </a:buBlip>
              <a:defRPr sz="3200" b="1" kern="1200">
                <a:solidFill>
                  <a:schemeClr val="tx1"/>
                </a:solidFill>
                <a:latin typeface="+mj-lt"/>
                <a:ea typeface="+mj-ea"/>
                <a:cs typeface="+mj-cs"/>
              </a:defRPr>
            </a:lvl1pPr>
          </a:lstStyle>
          <a:p>
            <a:r>
              <a:rPr lang="fr-FR" cap="small" dirty="0"/>
              <a:t>Vos questions, vos réactions !</a:t>
            </a:r>
          </a:p>
        </p:txBody>
      </p:sp>
      <p:pic>
        <p:nvPicPr>
          <p:cNvPr id="5" name="Image 4" descr="Une image contenant Graphique, symbole, logo, clipart&#10;&#10;Le contenu généré par l’IA peut être incorrect.">
            <a:extLst>
              <a:ext uri="{FF2B5EF4-FFF2-40B4-BE49-F238E27FC236}">
                <a16:creationId xmlns:a16="http://schemas.microsoft.com/office/drawing/2014/main" id="{80181A6C-CD8A-6145-77EF-4B83DFE7CF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0693" y="1358910"/>
            <a:ext cx="6952635" cy="4635090"/>
          </a:xfrm>
          <a:prstGeom prst="rect">
            <a:avLst/>
          </a:prstGeom>
        </p:spPr>
      </p:pic>
    </p:spTree>
    <p:extLst>
      <p:ext uri="{BB962C8B-B14F-4D97-AF65-F5344CB8AC3E}">
        <p14:creationId xmlns:p14="http://schemas.microsoft.com/office/powerpoint/2010/main" val="1109685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5C9292A-37DB-BC05-D10A-FD816716450D}"/>
              </a:ext>
            </a:extLst>
          </p:cNvPr>
          <p:cNvSpPr>
            <a:spLocks noGrp="1"/>
          </p:cNvSpPr>
          <p:nvPr>
            <p:ph type="sldNum" sz="quarter" idx="12"/>
          </p:nvPr>
        </p:nvSpPr>
        <p:spPr/>
        <p:txBody>
          <a:bodyPr/>
          <a:lstStyle/>
          <a:p>
            <a:fld id="{03B4600C-7654-4216-88CC-C8585DF21D95}" type="slidenum">
              <a:rPr lang="fr-FR" smtClean="0"/>
              <a:pPr/>
              <a:t>18</a:t>
            </a:fld>
            <a:endParaRPr lang="fr-FR" dirty="0"/>
          </a:p>
        </p:txBody>
      </p:sp>
      <p:sp>
        <p:nvSpPr>
          <p:cNvPr id="5" name="Titre 1">
            <a:extLst>
              <a:ext uri="{FF2B5EF4-FFF2-40B4-BE49-F238E27FC236}">
                <a16:creationId xmlns:a16="http://schemas.microsoft.com/office/drawing/2014/main" id="{8DE64A4F-2BFD-1ECD-4C53-6E1A1D8358E7}"/>
              </a:ext>
            </a:extLst>
          </p:cNvPr>
          <p:cNvSpPr txBox="1">
            <a:spLocks/>
          </p:cNvSpPr>
          <p:nvPr/>
        </p:nvSpPr>
        <p:spPr>
          <a:xfrm>
            <a:off x="520495" y="0"/>
            <a:ext cx="7886700" cy="1325563"/>
          </a:xfrm>
          <a:prstGeom prst="rect">
            <a:avLst/>
          </a:prstGeom>
        </p:spPr>
        <p:txBody>
          <a:bodyPr vert="horz" lIns="91440" tIns="45720" rIns="91440" bIns="45720" rtlCol="0" anchor="ctr">
            <a:normAutofit/>
          </a:bodyPr>
          <a:lstStyle>
            <a:defPPr>
              <a:defRPr lang="fr-FR"/>
            </a:defPPr>
            <a:lvl1pPr marL="571500" indent="-571500">
              <a:lnSpc>
                <a:spcPct val="90000"/>
              </a:lnSpc>
              <a:spcBef>
                <a:spcPct val="0"/>
              </a:spcBef>
              <a:buFontTx/>
              <a:buBlip>
                <a:blip r:embed="rId2"/>
              </a:buBlip>
              <a:defRPr sz="3200" b="1" cap="small">
                <a:latin typeface="+mj-lt"/>
                <a:ea typeface="+mj-ea"/>
                <a:cs typeface="+mj-cs"/>
              </a:defRPr>
            </a:lvl1pPr>
          </a:lstStyle>
          <a:p>
            <a:r>
              <a:rPr lang="fr-FR" dirty="0"/>
              <a:t>Verrouillages sociotechniques</a:t>
            </a:r>
          </a:p>
        </p:txBody>
      </p:sp>
      <p:sp>
        <p:nvSpPr>
          <p:cNvPr id="6" name="Espace réservé du contenu 2">
            <a:extLst>
              <a:ext uri="{FF2B5EF4-FFF2-40B4-BE49-F238E27FC236}">
                <a16:creationId xmlns:a16="http://schemas.microsoft.com/office/drawing/2014/main" id="{0682BCDE-5BE2-CFD7-87B5-456326CF7965}"/>
              </a:ext>
            </a:extLst>
          </p:cNvPr>
          <p:cNvSpPr txBox="1">
            <a:spLocks/>
          </p:cNvSpPr>
          <p:nvPr/>
        </p:nvSpPr>
        <p:spPr>
          <a:xfrm>
            <a:off x="520495" y="1506742"/>
            <a:ext cx="10469109" cy="26678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dirty="0"/>
              <a:t>Difficulté pour sortir d’un système mondialisé (</a:t>
            </a:r>
            <a:r>
              <a:rPr lang="fr-FR" b="1" dirty="0"/>
              <a:t>global lock-in</a:t>
            </a:r>
            <a:r>
              <a:rPr lang="fr-FR" dirty="0"/>
              <a:t>) : </a:t>
            </a:r>
          </a:p>
          <a:p>
            <a:pPr lvl="1" algn="just"/>
            <a:r>
              <a:rPr lang="fr-FR" sz="2400" dirty="0"/>
              <a:t>Compétition instaurée entre les pays</a:t>
            </a:r>
          </a:p>
          <a:p>
            <a:pPr lvl="1" algn="just"/>
            <a:r>
              <a:rPr lang="fr-FR" sz="2400" dirty="0"/>
              <a:t>Dépendance aux énergies fossiles </a:t>
            </a:r>
          </a:p>
          <a:p>
            <a:pPr lvl="1" algn="just"/>
            <a:r>
              <a:rPr lang="fr-FR" sz="2400" dirty="0"/>
              <a:t>Nos institutions ne sont pas adaptées à un monde sans croissance, puisqu’elles ont été conçues par et pour la croissance. Sans croissance </a:t>
            </a:r>
            <a:r>
              <a:rPr lang="fr-FR" sz="2400" dirty="0">
                <a:sym typeface="Wingdings" panose="05000000000000000000" pitchFamily="2" charset="2"/>
              </a:rPr>
              <a:t></a:t>
            </a:r>
            <a:r>
              <a:rPr lang="fr-FR" sz="2400" dirty="0"/>
              <a:t> implosion du système. </a:t>
            </a:r>
          </a:p>
          <a:p>
            <a:pPr marL="0" indent="0" algn="just">
              <a:buFont typeface="Wingdings" panose="05000000000000000000" pitchFamily="2" charset="2"/>
              <a:buNone/>
            </a:pPr>
            <a:endParaRPr lang="fr-FR" dirty="0"/>
          </a:p>
        </p:txBody>
      </p:sp>
      <p:sp>
        <p:nvSpPr>
          <p:cNvPr id="7" name="Rectangle 6">
            <a:extLst>
              <a:ext uri="{FF2B5EF4-FFF2-40B4-BE49-F238E27FC236}">
                <a16:creationId xmlns:a16="http://schemas.microsoft.com/office/drawing/2014/main" id="{32992936-A0BD-665A-C8AB-87F58C102C98}"/>
              </a:ext>
            </a:extLst>
          </p:cNvPr>
          <p:cNvSpPr/>
          <p:nvPr/>
        </p:nvSpPr>
        <p:spPr>
          <a:xfrm>
            <a:off x="387817" y="5914820"/>
            <a:ext cx="10734464" cy="736355"/>
          </a:xfrm>
          <a:prstGeom prst="rect">
            <a:avLst/>
          </a:prstGeom>
          <a:solidFill>
            <a:schemeClr val="accent4">
              <a:lumMod val="20000"/>
              <a:lumOff val="80000"/>
            </a:schemeClr>
          </a:solidFill>
        </p:spPr>
        <p:txBody>
          <a:bodyPr wrap="square">
            <a:spAutoFit/>
          </a:bodyPr>
          <a:lstStyle/>
          <a:p>
            <a:pPr algn="just">
              <a:lnSpc>
                <a:spcPct val="107000"/>
              </a:lnSpc>
              <a:spcAft>
                <a:spcPts val="800"/>
              </a:spcAft>
            </a:pPr>
            <a:r>
              <a:rPr lang="fr-FR" sz="2000" i="1" dirty="0">
                <a:latin typeface="Calibri" panose="020F0502020204030204" pitchFamily="34" charset="0"/>
                <a:ea typeface="Calibri" panose="020F0502020204030204" pitchFamily="34" charset="0"/>
                <a:cs typeface="Times New Roman" panose="02020603050405020304" pitchFamily="18" charset="0"/>
              </a:rPr>
              <a:t>« Si nous décidons de lever le pied de l’accélérateur pour éviter ou limiter l’accident à venir, nous risquons aussi de provoquer un accident » - Laura BENISTI</a:t>
            </a:r>
          </a:p>
        </p:txBody>
      </p:sp>
      <p:sp>
        <p:nvSpPr>
          <p:cNvPr id="8" name="ZoneTexte 7">
            <a:extLst>
              <a:ext uri="{FF2B5EF4-FFF2-40B4-BE49-F238E27FC236}">
                <a16:creationId xmlns:a16="http://schemas.microsoft.com/office/drawing/2014/main" id="{60701FBE-C1D5-280C-43A9-0B6DF099D089}"/>
              </a:ext>
            </a:extLst>
          </p:cNvPr>
          <p:cNvSpPr txBox="1"/>
          <p:nvPr/>
        </p:nvSpPr>
        <p:spPr>
          <a:xfrm>
            <a:off x="520495" y="4341841"/>
            <a:ext cx="10734464" cy="1200329"/>
          </a:xfrm>
          <a:prstGeom prst="rect">
            <a:avLst/>
          </a:prstGeom>
          <a:noFill/>
          <a:ln>
            <a:solidFill>
              <a:srgbClr val="02A3B4"/>
            </a:solidFill>
          </a:ln>
        </p:spPr>
        <p:txBody>
          <a:bodyPr wrap="square" rtlCol="0">
            <a:spAutoFit/>
          </a:bodyPr>
          <a:lstStyle/>
          <a:p>
            <a:pPr algn="just"/>
            <a:r>
              <a:rPr lang="fr-FR" sz="2400" dirty="0">
                <a:sym typeface="Wingdings" panose="05000000000000000000" pitchFamily="2" charset="2"/>
              </a:rPr>
              <a:t> </a:t>
            </a:r>
            <a:r>
              <a:rPr lang="fr-FR" sz="2400" dirty="0"/>
              <a:t>Les interrelations entre les différentes dimensions du système impliquent des verrous. Pour transformer le système, il faut jouer sur les différentes dimensions en même temps = approche globale !</a:t>
            </a:r>
          </a:p>
        </p:txBody>
      </p:sp>
    </p:spTree>
    <p:extLst>
      <p:ext uri="{BB962C8B-B14F-4D97-AF65-F5344CB8AC3E}">
        <p14:creationId xmlns:p14="http://schemas.microsoft.com/office/powerpoint/2010/main" val="869103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1C993B-F05A-48D2-1F23-A6A242FD33C8}"/>
              </a:ext>
            </a:extLst>
          </p:cNvPr>
          <p:cNvSpPr>
            <a:spLocks noGrp="1"/>
          </p:cNvSpPr>
          <p:nvPr>
            <p:ph type="title"/>
          </p:nvPr>
        </p:nvSpPr>
        <p:spPr/>
        <p:txBody>
          <a:bodyPr vert="horz" lIns="91440" tIns="45720" rIns="91440" bIns="45720" rtlCol="0" anchor="ctr">
            <a:normAutofit/>
          </a:bodyPr>
          <a:lstStyle/>
          <a:p>
            <a:r>
              <a:rPr lang="fr-FR" cap="small" dirty="0"/>
              <a:t>Les barrières sociales</a:t>
            </a:r>
          </a:p>
        </p:txBody>
      </p:sp>
      <p:sp>
        <p:nvSpPr>
          <p:cNvPr id="4" name="Espace réservé du numéro de diapositive 3">
            <a:extLst>
              <a:ext uri="{FF2B5EF4-FFF2-40B4-BE49-F238E27FC236}">
                <a16:creationId xmlns:a16="http://schemas.microsoft.com/office/drawing/2014/main" id="{3B6B9AE5-D733-A34E-4E46-E5BF86179FE8}"/>
              </a:ext>
            </a:extLst>
          </p:cNvPr>
          <p:cNvSpPr>
            <a:spLocks noGrp="1"/>
          </p:cNvSpPr>
          <p:nvPr>
            <p:ph type="sldNum" sz="quarter" idx="12"/>
          </p:nvPr>
        </p:nvSpPr>
        <p:spPr/>
        <p:txBody>
          <a:bodyPr/>
          <a:lstStyle/>
          <a:p>
            <a:fld id="{03B4600C-7654-4216-88CC-C8585DF21D95}" type="slidenum">
              <a:rPr lang="fr-FR" smtClean="0"/>
              <a:pPr/>
              <a:t>19</a:t>
            </a:fld>
            <a:endParaRPr lang="fr-FR" dirty="0"/>
          </a:p>
        </p:txBody>
      </p:sp>
      <p:sp>
        <p:nvSpPr>
          <p:cNvPr id="5" name="Espace réservé du contenu 2">
            <a:extLst>
              <a:ext uri="{FF2B5EF4-FFF2-40B4-BE49-F238E27FC236}">
                <a16:creationId xmlns:a16="http://schemas.microsoft.com/office/drawing/2014/main" id="{E59FBA74-C473-9403-6B92-A74ED4BD9DB8}"/>
              </a:ext>
            </a:extLst>
          </p:cNvPr>
          <p:cNvSpPr>
            <a:spLocks noGrp="1"/>
          </p:cNvSpPr>
          <p:nvPr>
            <p:ph idx="1"/>
          </p:nvPr>
        </p:nvSpPr>
        <p:spPr>
          <a:xfrm>
            <a:off x="650115" y="1775358"/>
            <a:ext cx="11384568" cy="3672408"/>
          </a:xfrm>
        </p:spPr>
        <p:txBody>
          <a:bodyPr>
            <a:normAutofit fontScale="77500" lnSpcReduction="20000"/>
          </a:bodyPr>
          <a:lstStyle/>
          <a:p>
            <a:pPr marL="0" indent="0">
              <a:buNone/>
            </a:pPr>
            <a:r>
              <a:rPr lang="fr-FR" sz="2400" dirty="0"/>
              <a:t>Elles sont induites par…</a:t>
            </a:r>
          </a:p>
          <a:p>
            <a:r>
              <a:rPr lang="fr-FR" sz="2400" b="1" dirty="0"/>
              <a:t>Nos représentations sociales</a:t>
            </a:r>
            <a:r>
              <a:rPr lang="fr-FR" sz="2400" dirty="0"/>
              <a:t> et notre désir d’intégration et de conformisme aux </a:t>
            </a:r>
            <a:r>
              <a:rPr lang="fr-FR" sz="2400" b="1" dirty="0"/>
              <a:t>normes sociales. </a:t>
            </a:r>
          </a:p>
          <a:p>
            <a:pPr lvl="1"/>
            <a:r>
              <a:rPr lang="fr-FR" sz="2200" b="1" dirty="0"/>
              <a:t>Le désir mimétique </a:t>
            </a:r>
            <a:r>
              <a:rPr lang="fr-FR" sz="2000" dirty="0"/>
              <a:t>(René GIRARD, anthropologue, historien et philosophe) </a:t>
            </a:r>
          </a:p>
          <a:p>
            <a:pPr lvl="1"/>
            <a:r>
              <a:rPr lang="fr-FR" sz="2200" b="1" dirty="0"/>
              <a:t>L’interaction spéculaire </a:t>
            </a:r>
            <a:r>
              <a:rPr lang="fr-FR" sz="2000" dirty="0"/>
              <a:t>(Jean-Louis VULLIERME, Philosophe)</a:t>
            </a:r>
          </a:p>
          <a:p>
            <a:pPr marL="457200" lvl="1" indent="0">
              <a:buNone/>
            </a:pPr>
            <a:endParaRPr lang="fr-FR" sz="2000" dirty="0"/>
          </a:p>
          <a:p>
            <a:r>
              <a:rPr lang="fr-FR" sz="2400" b="1" dirty="0"/>
              <a:t>La vision que nous avons de notre </a:t>
            </a:r>
            <a:r>
              <a:rPr lang="fr-FR" sz="2400" b="1" u="sng" dirty="0"/>
              <a:t>responsabilité</a:t>
            </a:r>
            <a:r>
              <a:rPr lang="fr-FR" sz="2400" b="1" dirty="0"/>
              <a:t> d’agir :</a:t>
            </a:r>
          </a:p>
          <a:p>
            <a:pPr lvl="1"/>
            <a:r>
              <a:rPr lang="fr-FR" sz="2200" b="1" dirty="0"/>
              <a:t>Risque d’inéquité </a:t>
            </a:r>
            <a:r>
              <a:rPr lang="fr-FR" sz="2000" dirty="0"/>
              <a:t>(Robert GIFFORD) - </a:t>
            </a:r>
            <a:r>
              <a:rPr lang="fr-FR" sz="2000" i="1" dirty="0">
                <a:solidFill>
                  <a:schemeClr val="tx1"/>
                </a:solidFill>
              </a:rPr>
              <a:t>« pourquoi changer si les autres ne changent pas ? »</a:t>
            </a:r>
            <a:endParaRPr lang="fr-FR" sz="2200" i="1" dirty="0">
              <a:solidFill>
                <a:schemeClr val="tx1"/>
              </a:solidFill>
            </a:endParaRPr>
          </a:p>
          <a:p>
            <a:pPr lvl="1"/>
            <a:r>
              <a:rPr lang="fr-FR" sz="2200" b="1" dirty="0"/>
              <a:t>Dilution de la responsabilité</a:t>
            </a:r>
            <a:r>
              <a:rPr lang="fr-FR" sz="2200" dirty="0"/>
              <a:t>  </a:t>
            </a:r>
            <a:r>
              <a:rPr lang="fr-FR" sz="2000" dirty="0"/>
              <a:t>- </a:t>
            </a:r>
            <a:r>
              <a:rPr lang="fr-FR" sz="2000" i="1" dirty="0">
                <a:solidFill>
                  <a:schemeClr val="tx1"/>
                </a:solidFill>
              </a:rPr>
              <a:t>« les autres agiront »</a:t>
            </a:r>
          </a:p>
          <a:p>
            <a:pPr marL="457200" lvl="1" indent="0">
              <a:buNone/>
            </a:pPr>
            <a:endParaRPr lang="fr-FR" sz="2000" i="1" dirty="0">
              <a:solidFill>
                <a:schemeClr val="tx1"/>
              </a:solidFill>
            </a:endParaRPr>
          </a:p>
          <a:p>
            <a:r>
              <a:rPr lang="fr-FR" sz="2400" b="1" dirty="0"/>
              <a:t>La vision que nous avons de notre </a:t>
            </a:r>
            <a:r>
              <a:rPr lang="fr-FR" sz="2400" b="1" u="sng" dirty="0"/>
              <a:t>capacité</a:t>
            </a:r>
            <a:r>
              <a:rPr lang="fr-FR" sz="2400" b="1" dirty="0"/>
              <a:t> d’agir : </a:t>
            </a:r>
            <a:r>
              <a:rPr lang="fr-FR" sz="2400" dirty="0"/>
              <a:t>sentiment d’impuissance </a:t>
            </a:r>
          </a:p>
        </p:txBody>
      </p:sp>
    </p:spTree>
    <p:extLst>
      <p:ext uri="{BB962C8B-B14F-4D97-AF65-F5344CB8AC3E}">
        <p14:creationId xmlns:p14="http://schemas.microsoft.com/office/powerpoint/2010/main" val="1587515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8D27C8-6CCF-5676-FA6A-8509CF799744}"/>
              </a:ext>
            </a:extLst>
          </p:cNvPr>
          <p:cNvSpPr>
            <a:spLocks noGrp="1"/>
          </p:cNvSpPr>
          <p:nvPr>
            <p:ph type="title"/>
          </p:nvPr>
        </p:nvSpPr>
        <p:spPr/>
        <p:txBody>
          <a:bodyPr vert="horz" lIns="91440" tIns="45720" rIns="91440" bIns="45720" rtlCol="0" anchor="ctr">
            <a:normAutofit/>
          </a:bodyPr>
          <a:lstStyle/>
          <a:p>
            <a:r>
              <a:rPr lang="fr-FR" cap="small" dirty="0"/>
              <a:t>Les barrières émotionnelles</a:t>
            </a:r>
          </a:p>
        </p:txBody>
      </p:sp>
      <p:sp>
        <p:nvSpPr>
          <p:cNvPr id="4" name="Espace réservé du numéro de diapositive 3">
            <a:extLst>
              <a:ext uri="{FF2B5EF4-FFF2-40B4-BE49-F238E27FC236}">
                <a16:creationId xmlns:a16="http://schemas.microsoft.com/office/drawing/2014/main" id="{E378E49F-55BD-DF21-886C-22E321A52D64}"/>
              </a:ext>
            </a:extLst>
          </p:cNvPr>
          <p:cNvSpPr>
            <a:spLocks noGrp="1"/>
          </p:cNvSpPr>
          <p:nvPr>
            <p:ph type="sldNum" sz="quarter" idx="12"/>
          </p:nvPr>
        </p:nvSpPr>
        <p:spPr/>
        <p:txBody>
          <a:bodyPr/>
          <a:lstStyle/>
          <a:p>
            <a:fld id="{03B4600C-7654-4216-88CC-C8585DF21D95}" type="slidenum">
              <a:rPr lang="fr-FR" smtClean="0"/>
              <a:pPr/>
              <a:t>20</a:t>
            </a:fld>
            <a:endParaRPr lang="fr-FR" dirty="0"/>
          </a:p>
        </p:txBody>
      </p:sp>
      <p:sp>
        <p:nvSpPr>
          <p:cNvPr id="5" name="Espace réservé du contenu 2">
            <a:extLst>
              <a:ext uri="{FF2B5EF4-FFF2-40B4-BE49-F238E27FC236}">
                <a16:creationId xmlns:a16="http://schemas.microsoft.com/office/drawing/2014/main" id="{4FAD9AF2-D303-B2F8-AB10-50A221864132}"/>
              </a:ext>
            </a:extLst>
          </p:cNvPr>
          <p:cNvSpPr>
            <a:spLocks noGrp="1"/>
          </p:cNvSpPr>
          <p:nvPr>
            <p:ph idx="1"/>
          </p:nvPr>
        </p:nvSpPr>
        <p:spPr>
          <a:xfrm>
            <a:off x="957805" y="1531911"/>
            <a:ext cx="10005163" cy="5055702"/>
          </a:xfrm>
        </p:spPr>
        <p:txBody>
          <a:bodyPr>
            <a:normAutofit fontScale="92500" lnSpcReduction="10000"/>
          </a:bodyPr>
          <a:lstStyle/>
          <a:p>
            <a:pPr marL="0" indent="0">
              <a:buNone/>
            </a:pPr>
            <a:r>
              <a:rPr lang="fr-FR" sz="2400" dirty="0"/>
              <a:t>Elles sont induites par…</a:t>
            </a:r>
          </a:p>
          <a:p>
            <a:r>
              <a:rPr lang="fr-FR" sz="2400" dirty="0"/>
              <a:t>La peur de </a:t>
            </a:r>
            <a:r>
              <a:rPr lang="fr-FR" sz="2400" b="1" dirty="0"/>
              <a:t>souffrir et de désespérer</a:t>
            </a:r>
          </a:p>
          <a:p>
            <a:r>
              <a:rPr lang="fr-FR" sz="2400" dirty="0"/>
              <a:t>La peur de </a:t>
            </a:r>
            <a:r>
              <a:rPr lang="fr-FR" sz="2400" b="1" dirty="0"/>
              <a:t>paraître faible</a:t>
            </a:r>
          </a:p>
          <a:p>
            <a:r>
              <a:rPr lang="fr-FR" sz="2400" dirty="0"/>
              <a:t>La peur de </a:t>
            </a:r>
            <a:r>
              <a:rPr lang="fr-FR" sz="2400" b="1" dirty="0"/>
              <a:t>culpabiliser</a:t>
            </a:r>
          </a:p>
          <a:p>
            <a:r>
              <a:rPr lang="fr-FR" sz="2400" dirty="0"/>
              <a:t>La peur de </a:t>
            </a:r>
            <a:r>
              <a:rPr lang="fr-FR" sz="2400" b="1" dirty="0"/>
              <a:t>paraître négatif ou pessimiste</a:t>
            </a:r>
          </a:p>
          <a:p>
            <a:pPr marL="0" indent="0">
              <a:buNone/>
            </a:pPr>
            <a:r>
              <a:rPr lang="fr-FR" sz="2400" b="1" dirty="0">
                <a:sym typeface="Wingdings" panose="05000000000000000000" pitchFamily="2" charset="2"/>
              </a:rPr>
              <a:t>	</a:t>
            </a:r>
            <a:r>
              <a:rPr lang="fr-FR" sz="2400" u="sng" dirty="0">
                <a:sym typeface="Wingdings" panose="05000000000000000000" pitchFamily="2" charset="2"/>
              </a:rPr>
              <a:t> </a:t>
            </a:r>
            <a:r>
              <a:rPr lang="fr-FR" sz="2400" u="sng" dirty="0"/>
              <a:t>Conséquences</a:t>
            </a:r>
            <a:r>
              <a:rPr lang="fr-FR" sz="2400" dirty="0"/>
              <a:t> : Refoulement, dénis, évitement. </a:t>
            </a:r>
          </a:p>
          <a:p>
            <a:pPr marL="0" indent="0">
              <a:buNone/>
            </a:pPr>
            <a:endParaRPr lang="fr-FR" sz="2400" dirty="0"/>
          </a:p>
          <a:p>
            <a:pPr marL="0" indent="0">
              <a:buNone/>
            </a:pPr>
            <a:endParaRPr lang="fr-FR" sz="2400" dirty="0"/>
          </a:p>
          <a:p>
            <a:pPr marL="0" indent="0">
              <a:buNone/>
            </a:pPr>
            <a:endParaRPr lang="fr-FR" sz="2400" dirty="0"/>
          </a:p>
          <a:p>
            <a:pPr marL="0" indent="0">
              <a:buNone/>
            </a:pPr>
            <a:r>
              <a:rPr lang="fr-FR" sz="2400" b="1" dirty="0"/>
              <a:t>Lien fort avec nos représentations et nos croyances = avec notre vision du monde !</a:t>
            </a:r>
            <a:r>
              <a:rPr lang="fr-FR" sz="2400" dirty="0"/>
              <a:t> </a:t>
            </a:r>
          </a:p>
        </p:txBody>
      </p:sp>
      <p:sp>
        <p:nvSpPr>
          <p:cNvPr id="7" name="ZoneTexte 6">
            <a:extLst>
              <a:ext uri="{FF2B5EF4-FFF2-40B4-BE49-F238E27FC236}">
                <a16:creationId xmlns:a16="http://schemas.microsoft.com/office/drawing/2014/main" id="{863EFA5B-B57A-10AA-46C1-D12DFD01195A}"/>
              </a:ext>
            </a:extLst>
          </p:cNvPr>
          <p:cNvSpPr txBox="1"/>
          <p:nvPr/>
        </p:nvSpPr>
        <p:spPr>
          <a:xfrm>
            <a:off x="902586" y="4561178"/>
            <a:ext cx="10386828" cy="1015663"/>
          </a:xfrm>
          <a:prstGeom prst="rect">
            <a:avLst/>
          </a:prstGeom>
          <a:solidFill>
            <a:schemeClr val="accent4">
              <a:lumMod val="20000"/>
              <a:lumOff val="80000"/>
            </a:schemeClr>
          </a:solidFill>
        </p:spPr>
        <p:txBody>
          <a:bodyPr wrap="square" rtlCol="0">
            <a:spAutoFit/>
          </a:bodyPr>
          <a:lstStyle/>
          <a:p>
            <a:pPr algn="just"/>
            <a:r>
              <a:rPr lang="fr-FR" sz="2000" dirty="0"/>
              <a:t>« </a:t>
            </a:r>
            <a:r>
              <a:rPr lang="fr-FR" sz="2000" i="1" dirty="0"/>
              <a:t>Les émotions ont une influence capitale sur nos jugements et nos décisions, et sont l’un des principaux déclencheurs des comportements humains</a:t>
            </a:r>
            <a:r>
              <a:rPr lang="fr-FR" sz="2000" dirty="0"/>
              <a:t> » - Laurie BENISTI</a:t>
            </a:r>
          </a:p>
        </p:txBody>
      </p:sp>
    </p:spTree>
    <p:extLst>
      <p:ext uri="{BB962C8B-B14F-4D97-AF65-F5344CB8AC3E}">
        <p14:creationId xmlns:p14="http://schemas.microsoft.com/office/powerpoint/2010/main" val="288714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DE6BE1-E7C3-A050-95CE-808E91DC6371}"/>
              </a:ext>
            </a:extLst>
          </p:cNvPr>
          <p:cNvSpPr>
            <a:spLocks noGrp="1"/>
          </p:cNvSpPr>
          <p:nvPr>
            <p:ph type="title"/>
          </p:nvPr>
        </p:nvSpPr>
        <p:spPr/>
        <p:txBody>
          <a:bodyPr vert="horz" lIns="91440" tIns="45720" rIns="91440" bIns="45720" rtlCol="0" anchor="ctr">
            <a:normAutofit/>
          </a:bodyPr>
          <a:lstStyle/>
          <a:p>
            <a:r>
              <a:rPr lang="fr-FR" cap="small" dirty="0"/>
              <a:t>Les barrières culturelles</a:t>
            </a:r>
          </a:p>
        </p:txBody>
      </p:sp>
      <p:sp>
        <p:nvSpPr>
          <p:cNvPr id="4" name="Espace réservé du numéro de diapositive 3">
            <a:extLst>
              <a:ext uri="{FF2B5EF4-FFF2-40B4-BE49-F238E27FC236}">
                <a16:creationId xmlns:a16="http://schemas.microsoft.com/office/drawing/2014/main" id="{F397036A-44A1-D7C8-3715-58BEF4081970}"/>
              </a:ext>
            </a:extLst>
          </p:cNvPr>
          <p:cNvSpPr>
            <a:spLocks noGrp="1"/>
          </p:cNvSpPr>
          <p:nvPr>
            <p:ph type="sldNum" sz="quarter" idx="12"/>
          </p:nvPr>
        </p:nvSpPr>
        <p:spPr/>
        <p:txBody>
          <a:bodyPr/>
          <a:lstStyle/>
          <a:p>
            <a:fld id="{03B4600C-7654-4216-88CC-C8585DF21D95}" type="slidenum">
              <a:rPr lang="fr-FR" smtClean="0"/>
              <a:pPr/>
              <a:t>21</a:t>
            </a:fld>
            <a:endParaRPr lang="fr-FR" dirty="0"/>
          </a:p>
        </p:txBody>
      </p:sp>
      <p:sp>
        <p:nvSpPr>
          <p:cNvPr id="5" name="Espace réservé du contenu 2">
            <a:extLst>
              <a:ext uri="{FF2B5EF4-FFF2-40B4-BE49-F238E27FC236}">
                <a16:creationId xmlns:a16="http://schemas.microsoft.com/office/drawing/2014/main" id="{AC05CB8D-8972-39D2-1C95-C9CF0F382F7D}"/>
              </a:ext>
            </a:extLst>
          </p:cNvPr>
          <p:cNvSpPr>
            <a:spLocks noGrp="1"/>
          </p:cNvSpPr>
          <p:nvPr>
            <p:ph idx="1"/>
          </p:nvPr>
        </p:nvSpPr>
        <p:spPr>
          <a:xfrm>
            <a:off x="658761" y="1452599"/>
            <a:ext cx="10385613" cy="4159302"/>
          </a:xfrm>
        </p:spPr>
        <p:txBody>
          <a:bodyPr>
            <a:normAutofit fontScale="92500" lnSpcReduction="20000"/>
          </a:bodyPr>
          <a:lstStyle/>
          <a:p>
            <a:pPr marL="0" indent="0" algn="just">
              <a:buNone/>
            </a:pPr>
            <a:r>
              <a:rPr lang="fr-FR" sz="2400" dirty="0"/>
              <a:t>Elles sont induites par…</a:t>
            </a:r>
          </a:p>
          <a:p>
            <a:pPr algn="just"/>
            <a:r>
              <a:rPr lang="fr-FR" sz="2400" b="1" dirty="0"/>
              <a:t>Les récits collectifs dominants </a:t>
            </a:r>
            <a:r>
              <a:rPr lang="fr-FR" sz="2400" dirty="0"/>
              <a:t>(réalité imaginaire) qui construisent des façons de penser et d’agir </a:t>
            </a:r>
            <a:r>
              <a:rPr lang="fr-FR" dirty="0">
                <a:solidFill>
                  <a:schemeClr val="tx1">
                    <a:lumMod val="65000"/>
                    <a:lumOff val="35000"/>
                  </a:schemeClr>
                </a:solidFill>
              </a:rPr>
              <a:t>(Yuval Noah HARARII, historien)</a:t>
            </a:r>
          </a:p>
          <a:p>
            <a:pPr algn="just"/>
            <a:r>
              <a:rPr lang="fr-FR" sz="2400" b="1" dirty="0"/>
              <a:t>Les habitudes fortes </a:t>
            </a:r>
            <a:r>
              <a:rPr lang="fr-FR" sz="2400" dirty="0"/>
              <a:t>mises en place dans le cadre de nos récits et représentations. </a:t>
            </a:r>
          </a:p>
          <a:p>
            <a:pPr marL="0" indent="0" algn="just">
              <a:buNone/>
            </a:pPr>
            <a:r>
              <a:rPr lang="fr-FR" sz="2400" dirty="0">
                <a:sym typeface="Wingdings" panose="05000000000000000000" pitchFamily="2" charset="2"/>
              </a:rPr>
              <a:t> Conséquences : </a:t>
            </a:r>
            <a:r>
              <a:rPr lang="fr-FR" sz="2400" b="1" dirty="0">
                <a:sym typeface="Wingdings" panose="05000000000000000000" pitchFamily="2" charset="2"/>
              </a:rPr>
              <a:t>Dissonance cognitive </a:t>
            </a:r>
            <a:r>
              <a:rPr lang="fr-FR" dirty="0">
                <a:sym typeface="Wingdings" panose="05000000000000000000" pitchFamily="2" charset="2"/>
              </a:rPr>
              <a:t>(décalage action/intention ou conscience/engagement) </a:t>
            </a:r>
            <a:r>
              <a:rPr lang="fr-FR" sz="2400" dirty="0">
                <a:sym typeface="Wingdings" panose="05000000000000000000" pitchFamily="2" charset="2"/>
              </a:rPr>
              <a:t> </a:t>
            </a:r>
            <a:r>
              <a:rPr lang="fr-FR" sz="2400" b="1" dirty="0">
                <a:sym typeface="Wingdings" panose="05000000000000000000" pitchFamily="2" charset="2"/>
              </a:rPr>
              <a:t>Sentiment de culpabilité, de frustration, de mal-être </a:t>
            </a:r>
            <a:endParaRPr lang="fr-FR" sz="2200" dirty="0">
              <a:sym typeface="Wingdings" panose="05000000000000000000" pitchFamily="2" charset="2"/>
            </a:endParaRPr>
          </a:p>
          <a:p>
            <a:pPr lvl="1" algn="just"/>
            <a:r>
              <a:rPr lang="fr-FR" sz="2200" b="1" dirty="0">
                <a:sym typeface="Wingdings" panose="05000000000000000000" pitchFamily="2" charset="2"/>
              </a:rPr>
              <a:t>Réaction d’évitement </a:t>
            </a:r>
            <a:r>
              <a:rPr lang="fr-FR" dirty="0">
                <a:sym typeface="Wingdings" panose="05000000000000000000" pitchFamily="2" charset="2"/>
              </a:rPr>
              <a:t>(négation, rejet, oubli)</a:t>
            </a:r>
          </a:p>
          <a:p>
            <a:pPr lvl="1" algn="just"/>
            <a:r>
              <a:rPr lang="fr-FR" sz="2200" b="1" dirty="0">
                <a:sym typeface="Wingdings" panose="05000000000000000000" pitchFamily="2" charset="2"/>
              </a:rPr>
              <a:t>Réaction de biais de confirmation </a:t>
            </a:r>
            <a:r>
              <a:rPr lang="fr-FR" dirty="0">
                <a:sym typeface="Wingdings" panose="05000000000000000000" pitchFamily="2" charset="2"/>
              </a:rPr>
              <a:t>(renforcer ses croyances)</a:t>
            </a:r>
          </a:p>
          <a:p>
            <a:pPr lvl="1" algn="just"/>
            <a:r>
              <a:rPr lang="fr-FR" sz="2200" b="1" dirty="0">
                <a:sym typeface="Wingdings" panose="05000000000000000000" pitchFamily="2" charset="2"/>
              </a:rPr>
              <a:t>Réaction de justification </a:t>
            </a:r>
            <a:r>
              <a:rPr lang="fr-FR" dirty="0">
                <a:sym typeface="Wingdings" panose="05000000000000000000" pitchFamily="2" charset="2"/>
              </a:rPr>
              <a:t>«</a:t>
            </a:r>
            <a:r>
              <a:rPr lang="fr-FR" i="1" dirty="0">
                <a:sym typeface="Wingdings" panose="05000000000000000000" pitchFamily="2" charset="2"/>
              </a:rPr>
              <a:t> j’ai fait des efforts donc je peux </a:t>
            </a:r>
            <a:r>
              <a:rPr lang="fr-FR" dirty="0">
                <a:sym typeface="Wingdings" panose="05000000000000000000" pitchFamily="2" charset="2"/>
              </a:rPr>
              <a:t>»</a:t>
            </a:r>
          </a:p>
        </p:txBody>
      </p:sp>
      <p:sp>
        <p:nvSpPr>
          <p:cNvPr id="7" name="Rectangle 6">
            <a:extLst>
              <a:ext uri="{FF2B5EF4-FFF2-40B4-BE49-F238E27FC236}">
                <a16:creationId xmlns:a16="http://schemas.microsoft.com/office/drawing/2014/main" id="{B21C5914-3D72-381A-F645-AA4BA80D2E2E}"/>
              </a:ext>
            </a:extLst>
          </p:cNvPr>
          <p:cNvSpPr/>
          <p:nvPr/>
        </p:nvSpPr>
        <p:spPr>
          <a:xfrm>
            <a:off x="133200" y="6030300"/>
            <a:ext cx="11045499" cy="646331"/>
          </a:xfrm>
          <a:prstGeom prst="rect">
            <a:avLst/>
          </a:prstGeom>
          <a:solidFill>
            <a:schemeClr val="accent4">
              <a:lumMod val="20000"/>
              <a:lumOff val="80000"/>
            </a:schemeClr>
          </a:solidFill>
        </p:spPr>
        <p:txBody>
          <a:bodyPr wrap="square">
            <a:spAutoFit/>
          </a:bodyPr>
          <a:lstStyle/>
          <a:p>
            <a:r>
              <a:rPr lang="fr-FR" i="1" dirty="0"/>
              <a:t>« Plus ses croyances sont ancrées, plus le déni et la justification sont forts, plus les croyances se renforcent, dans une boucle de rétroaction difficilement </a:t>
            </a:r>
            <a:r>
              <a:rPr lang="fr-FR" i="1" dirty="0" err="1"/>
              <a:t>arrêtable</a:t>
            </a:r>
            <a:r>
              <a:rPr lang="fr-FR" i="1" dirty="0"/>
              <a:t>. » - Laurie BENISTI</a:t>
            </a:r>
          </a:p>
        </p:txBody>
      </p:sp>
    </p:spTree>
    <p:extLst>
      <p:ext uri="{BB962C8B-B14F-4D97-AF65-F5344CB8AC3E}">
        <p14:creationId xmlns:p14="http://schemas.microsoft.com/office/powerpoint/2010/main" val="4070670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4F2CB7-75EB-2E14-181A-6B32B4ACA1A2}"/>
              </a:ext>
            </a:extLst>
          </p:cNvPr>
          <p:cNvSpPr>
            <a:spLocks noGrp="1"/>
          </p:cNvSpPr>
          <p:nvPr>
            <p:ph type="title"/>
          </p:nvPr>
        </p:nvSpPr>
        <p:spPr/>
        <p:txBody>
          <a:bodyPr vert="horz" lIns="91440" tIns="45720" rIns="91440" bIns="45720" rtlCol="0" anchor="ctr">
            <a:normAutofit/>
          </a:bodyPr>
          <a:lstStyle/>
          <a:p>
            <a:r>
              <a:rPr lang="fr-FR" cap="small" dirty="0"/>
              <a:t>En résumé…</a:t>
            </a:r>
          </a:p>
        </p:txBody>
      </p:sp>
      <p:sp>
        <p:nvSpPr>
          <p:cNvPr id="4" name="Espace réservé du numéro de diapositive 3">
            <a:extLst>
              <a:ext uri="{FF2B5EF4-FFF2-40B4-BE49-F238E27FC236}">
                <a16:creationId xmlns:a16="http://schemas.microsoft.com/office/drawing/2014/main" id="{FD65BD8E-1B11-0D6E-A6A3-B9760A9F847B}"/>
              </a:ext>
            </a:extLst>
          </p:cNvPr>
          <p:cNvSpPr>
            <a:spLocks noGrp="1"/>
          </p:cNvSpPr>
          <p:nvPr>
            <p:ph type="sldNum" sz="quarter" idx="12"/>
          </p:nvPr>
        </p:nvSpPr>
        <p:spPr/>
        <p:txBody>
          <a:bodyPr/>
          <a:lstStyle/>
          <a:p>
            <a:fld id="{03B4600C-7654-4216-88CC-C8585DF21D95}" type="slidenum">
              <a:rPr lang="fr-FR" smtClean="0"/>
              <a:pPr/>
              <a:t>22</a:t>
            </a:fld>
            <a:endParaRPr lang="fr-FR" dirty="0"/>
          </a:p>
        </p:txBody>
      </p:sp>
      <p:sp>
        <p:nvSpPr>
          <p:cNvPr id="6" name="Espace réservé du contenu 2">
            <a:extLst>
              <a:ext uri="{FF2B5EF4-FFF2-40B4-BE49-F238E27FC236}">
                <a16:creationId xmlns:a16="http://schemas.microsoft.com/office/drawing/2014/main" id="{31E4A902-0D55-EB55-DB8C-9FCF6735DD55}"/>
              </a:ext>
            </a:extLst>
          </p:cNvPr>
          <p:cNvSpPr>
            <a:spLocks noGrp="1"/>
          </p:cNvSpPr>
          <p:nvPr>
            <p:ph idx="1"/>
          </p:nvPr>
        </p:nvSpPr>
        <p:spPr>
          <a:xfrm>
            <a:off x="722324" y="1229125"/>
            <a:ext cx="9926010" cy="4159302"/>
          </a:xfrm>
        </p:spPr>
        <p:txBody>
          <a:bodyPr>
            <a:normAutofit fontScale="92500" lnSpcReduction="10000"/>
          </a:bodyPr>
          <a:lstStyle/>
          <a:p>
            <a:r>
              <a:rPr lang="fr-FR" sz="2600" dirty="0"/>
              <a:t>Barrières cognitives</a:t>
            </a:r>
          </a:p>
          <a:p>
            <a:pPr lvl="1"/>
            <a:r>
              <a:rPr lang="fr-FR" sz="2400" dirty="0"/>
              <a:t>Difficultés à percevoir et à interpréter les informations.</a:t>
            </a:r>
          </a:p>
          <a:p>
            <a:r>
              <a:rPr lang="fr-FR" sz="2600" dirty="0"/>
              <a:t>Barrières sociales</a:t>
            </a:r>
          </a:p>
          <a:p>
            <a:pPr lvl="1"/>
            <a:r>
              <a:rPr lang="fr-FR" sz="2400" dirty="0"/>
              <a:t>Volonté de se conformer aux normes sociales.</a:t>
            </a:r>
          </a:p>
          <a:p>
            <a:r>
              <a:rPr lang="fr-FR" sz="2600" dirty="0"/>
              <a:t>Barrières émotionnelles</a:t>
            </a:r>
          </a:p>
          <a:p>
            <a:pPr lvl="1"/>
            <a:r>
              <a:rPr lang="fr-FR" sz="2400" dirty="0"/>
              <a:t>Refoulement des émotions.</a:t>
            </a:r>
          </a:p>
          <a:p>
            <a:r>
              <a:rPr lang="fr-FR" sz="2600" dirty="0"/>
              <a:t>Barrières culturelles</a:t>
            </a:r>
          </a:p>
          <a:p>
            <a:pPr lvl="1"/>
            <a:r>
              <a:rPr lang="fr-FR" sz="2400" dirty="0"/>
              <a:t>Puissance des récits et des croyances dominantes qui déterminent notre façon d’être et d’agir.</a:t>
            </a:r>
          </a:p>
        </p:txBody>
      </p:sp>
      <p:sp>
        <p:nvSpPr>
          <p:cNvPr id="7" name="Rectangle 6">
            <a:extLst>
              <a:ext uri="{FF2B5EF4-FFF2-40B4-BE49-F238E27FC236}">
                <a16:creationId xmlns:a16="http://schemas.microsoft.com/office/drawing/2014/main" id="{AF896A57-A6B1-CA6E-81E8-EEF5352F26A1}"/>
              </a:ext>
            </a:extLst>
          </p:cNvPr>
          <p:cNvSpPr/>
          <p:nvPr/>
        </p:nvSpPr>
        <p:spPr>
          <a:xfrm>
            <a:off x="604336" y="5569545"/>
            <a:ext cx="10161985" cy="923330"/>
          </a:xfrm>
          <a:prstGeom prst="rect">
            <a:avLst/>
          </a:prstGeom>
          <a:solidFill>
            <a:schemeClr val="accent4">
              <a:lumMod val="20000"/>
              <a:lumOff val="80000"/>
            </a:schemeClr>
          </a:solidFill>
        </p:spPr>
        <p:txBody>
          <a:bodyPr wrap="square">
            <a:spAutoFit/>
          </a:bodyPr>
          <a:lstStyle/>
          <a:p>
            <a:r>
              <a:rPr lang="fr-FR" i="1" dirty="0"/>
              <a:t>1/ Nous avons tous nos propres verrous !</a:t>
            </a:r>
          </a:p>
          <a:p>
            <a:r>
              <a:rPr lang="fr-FR" i="1" dirty="0"/>
              <a:t>2/ Il va falloir s’outiller aussi au plan psycho-sociologique pour faire de l’accompagnement au changement climatique </a:t>
            </a:r>
            <a:r>
              <a:rPr lang="fr-FR" dirty="0">
                <a:sym typeface="Wingdings" panose="05000000000000000000" pitchFamily="2" charset="2"/>
              </a:rPr>
              <a:t> montée en compétences et ANAPRAT</a:t>
            </a:r>
            <a:endParaRPr lang="fr-FR" i="1" dirty="0"/>
          </a:p>
        </p:txBody>
      </p:sp>
    </p:spTree>
    <p:extLst>
      <p:ext uri="{BB962C8B-B14F-4D97-AF65-F5344CB8AC3E}">
        <p14:creationId xmlns:p14="http://schemas.microsoft.com/office/powerpoint/2010/main" val="2444864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FFE7220-1F41-F91A-BEDB-9748810B5139}"/>
              </a:ext>
            </a:extLst>
          </p:cNvPr>
          <p:cNvSpPr>
            <a:spLocks noGrp="1"/>
          </p:cNvSpPr>
          <p:nvPr>
            <p:ph type="sldNum" sz="quarter" idx="12"/>
          </p:nvPr>
        </p:nvSpPr>
        <p:spPr/>
        <p:txBody>
          <a:bodyPr/>
          <a:lstStyle/>
          <a:p>
            <a:fld id="{03B4600C-7654-4216-88CC-C8585DF21D95}" type="slidenum">
              <a:rPr lang="fr-FR" smtClean="0"/>
              <a:pPr/>
              <a:t>23</a:t>
            </a:fld>
            <a:endParaRPr lang="fr-FR" dirty="0"/>
          </a:p>
        </p:txBody>
      </p:sp>
      <p:pic>
        <p:nvPicPr>
          <p:cNvPr id="5" name="Espace réservé du contenu 4">
            <a:extLst>
              <a:ext uri="{FF2B5EF4-FFF2-40B4-BE49-F238E27FC236}">
                <a16:creationId xmlns:a16="http://schemas.microsoft.com/office/drawing/2014/main" id="{46C6A496-3C44-D39B-2EE7-6EE0899EAD62}"/>
              </a:ext>
            </a:extLst>
          </p:cNvPr>
          <p:cNvPicPr>
            <a:picLocks noGrp="1" noChangeAspect="1"/>
          </p:cNvPicPr>
          <p:nvPr>
            <p:ph idx="1"/>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393572" y="119731"/>
            <a:ext cx="8969628" cy="6738269"/>
          </a:xfrm>
          <a:prstGeom prst="rect">
            <a:avLst/>
          </a:prstGeom>
          <a:noFill/>
          <a:ln>
            <a:noFill/>
          </a:ln>
        </p:spPr>
      </p:pic>
    </p:spTree>
    <p:extLst>
      <p:ext uri="{BB962C8B-B14F-4D97-AF65-F5344CB8AC3E}">
        <p14:creationId xmlns:p14="http://schemas.microsoft.com/office/powerpoint/2010/main" val="3281854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3743D-5391-4503-BF95-18228FD7D59A}"/>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A03A105-0A7E-2546-9C13-B396A9972AE0}"/>
              </a:ext>
            </a:extLst>
          </p:cNvPr>
          <p:cNvSpPr>
            <a:spLocks noGrp="1"/>
          </p:cNvSpPr>
          <p:nvPr>
            <p:ph type="sldNum" sz="quarter" idx="12"/>
          </p:nvPr>
        </p:nvSpPr>
        <p:spPr/>
        <p:txBody>
          <a:bodyPr/>
          <a:lstStyle/>
          <a:p>
            <a:fld id="{03B4600C-7654-4216-88CC-C8585DF21D95}" type="slidenum">
              <a:rPr lang="fr-FR" smtClean="0"/>
              <a:pPr/>
              <a:t>24</a:t>
            </a:fld>
            <a:endParaRPr lang="fr-FR" dirty="0"/>
          </a:p>
        </p:txBody>
      </p:sp>
      <p:sp>
        <p:nvSpPr>
          <p:cNvPr id="3" name="ZoneTexte 2">
            <a:extLst>
              <a:ext uri="{FF2B5EF4-FFF2-40B4-BE49-F238E27FC236}">
                <a16:creationId xmlns:a16="http://schemas.microsoft.com/office/drawing/2014/main" id="{801EECD1-DFF5-61AC-EFE2-2324E5F691E8}"/>
              </a:ext>
            </a:extLst>
          </p:cNvPr>
          <p:cNvSpPr txBox="1"/>
          <p:nvPr/>
        </p:nvSpPr>
        <p:spPr>
          <a:xfrm>
            <a:off x="924232" y="1582994"/>
            <a:ext cx="9517626" cy="646331"/>
          </a:xfrm>
          <a:prstGeom prst="rect">
            <a:avLst/>
          </a:prstGeom>
          <a:noFill/>
        </p:spPr>
        <p:txBody>
          <a:bodyPr wrap="square" rtlCol="0">
            <a:spAutoFit/>
          </a:bodyPr>
          <a:lstStyle/>
          <a:p>
            <a:r>
              <a:rPr lang="fr-FR" dirty="0"/>
              <a:t>Donnez-nous chacun un truc positif (ce qui me guide, me soutient, me porte… ) et un truc négatif (ce qui me freine, me gonfle…)</a:t>
            </a:r>
          </a:p>
        </p:txBody>
      </p:sp>
      <p:sp>
        <p:nvSpPr>
          <p:cNvPr id="7" name="Titre 1">
            <a:extLst>
              <a:ext uri="{FF2B5EF4-FFF2-40B4-BE49-F238E27FC236}">
                <a16:creationId xmlns:a16="http://schemas.microsoft.com/office/drawing/2014/main" id="{1DC777ED-C125-BF3F-BA1B-9393AB7EE925}"/>
              </a:ext>
            </a:extLst>
          </p:cNvPr>
          <p:cNvSpPr>
            <a:spLocks noGrp="1"/>
          </p:cNvSpPr>
          <p:nvPr>
            <p:ph type="title"/>
          </p:nvPr>
        </p:nvSpPr>
        <p:spPr>
          <a:xfrm>
            <a:off x="261019" y="146264"/>
            <a:ext cx="10980000" cy="864000"/>
          </a:xfrm>
        </p:spPr>
        <p:txBody>
          <a:bodyPr vert="horz" lIns="91440" tIns="45720" rIns="91440" bIns="45720" rtlCol="0" anchor="ctr">
            <a:normAutofit/>
          </a:bodyPr>
          <a:lstStyle/>
          <a:p>
            <a:r>
              <a:rPr lang="fr-FR" cap="small" dirty="0"/>
              <a:t>Temps d’échanges</a:t>
            </a:r>
          </a:p>
        </p:txBody>
      </p:sp>
    </p:spTree>
    <p:extLst>
      <p:ext uri="{BB962C8B-B14F-4D97-AF65-F5344CB8AC3E}">
        <p14:creationId xmlns:p14="http://schemas.microsoft.com/office/powerpoint/2010/main" val="521112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F2E3D3F-4405-9DAB-6D77-14B0EC1DDC6C}"/>
              </a:ext>
            </a:extLst>
          </p:cNvPr>
          <p:cNvSpPr>
            <a:spLocks noGrp="1"/>
          </p:cNvSpPr>
          <p:nvPr>
            <p:ph idx="1"/>
          </p:nvPr>
        </p:nvSpPr>
        <p:spPr/>
        <p:txBody>
          <a:bodyPr/>
          <a:lstStyle/>
          <a:p>
            <a:pPr marL="0" indent="0">
              <a:buNone/>
            </a:pPr>
            <a:r>
              <a:rPr lang="fr-FR" dirty="0"/>
              <a:t>Un petit sondage pour </a:t>
            </a:r>
            <a:r>
              <a:rPr lang="fr-FR"/>
              <a:t>se projeter…</a:t>
            </a:r>
          </a:p>
        </p:txBody>
      </p:sp>
      <p:sp>
        <p:nvSpPr>
          <p:cNvPr id="4" name="Espace réservé du numéro de diapositive 3">
            <a:extLst>
              <a:ext uri="{FF2B5EF4-FFF2-40B4-BE49-F238E27FC236}">
                <a16:creationId xmlns:a16="http://schemas.microsoft.com/office/drawing/2014/main" id="{C9010876-F26D-9030-1CDC-840412DB9A37}"/>
              </a:ext>
            </a:extLst>
          </p:cNvPr>
          <p:cNvSpPr>
            <a:spLocks noGrp="1"/>
          </p:cNvSpPr>
          <p:nvPr>
            <p:ph type="sldNum" sz="quarter" idx="12"/>
          </p:nvPr>
        </p:nvSpPr>
        <p:spPr/>
        <p:txBody>
          <a:bodyPr/>
          <a:lstStyle/>
          <a:p>
            <a:fld id="{03B4600C-7654-4216-88CC-C8585DF21D95}" type="slidenum">
              <a:rPr lang="fr-FR" smtClean="0"/>
              <a:pPr/>
              <a:t>25</a:t>
            </a:fld>
            <a:endParaRPr lang="fr-FR" dirty="0"/>
          </a:p>
        </p:txBody>
      </p:sp>
      <p:sp>
        <p:nvSpPr>
          <p:cNvPr id="5" name="Titre 1">
            <a:extLst>
              <a:ext uri="{FF2B5EF4-FFF2-40B4-BE49-F238E27FC236}">
                <a16:creationId xmlns:a16="http://schemas.microsoft.com/office/drawing/2014/main" id="{84712A59-2C94-DF5B-8E33-43CCC550ED14}"/>
              </a:ext>
            </a:extLst>
          </p:cNvPr>
          <p:cNvSpPr>
            <a:spLocks noGrp="1"/>
          </p:cNvSpPr>
          <p:nvPr>
            <p:ph type="title"/>
          </p:nvPr>
        </p:nvSpPr>
        <p:spPr>
          <a:xfrm>
            <a:off x="261019" y="146264"/>
            <a:ext cx="10980000" cy="864000"/>
          </a:xfrm>
        </p:spPr>
        <p:txBody>
          <a:bodyPr vert="horz" lIns="91440" tIns="45720" rIns="91440" bIns="45720" rtlCol="0" anchor="ctr">
            <a:normAutofit/>
          </a:bodyPr>
          <a:lstStyle/>
          <a:p>
            <a:r>
              <a:rPr lang="fr-FR" cap="small" dirty="0"/>
              <a:t>Conclusion</a:t>
            </a:r>
          </a:p>
        </p:txBody>
      </p:sp>
    </p:spTree>
    <p:extLst>
      <p:ext uri="{BB962C8B-B14F-4D97-AF65-F5344CB8AC3E}">
        <p14:creationId xmlns:p14="http://schemas.microsoft.com/office/powerpoint/2010/main" val="1623785025"/>
      </p:ext>
    </p:extLst>
  </p:cSld>
  <p:clrMapOvr>
    <a:masterClrMapping/>
  </p:clrMapOvr>
</p:sld>
</file>

<file path=ppt/theme/theme1.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500</TotalTime>
  <Words>1724</Words>
  <Application>Microsoft Office PowerPoint</Application>
  <PresentationFormat>Grand écran</PresentationFormat>
  <Paragraphs>199</Paragraphs>
  <Slides>25</Slides>
  <Notes>16</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25</vt:i4>
      </vt:variant>
    </vt:vector>
  </HeadingPairs>
  <TitlesOfParts>
    <vt:vector size="33" baseType="lpstr">
      <vt:lpstr>Aptos</vt:lpstr>
      <vt:lpstr>Arial</vt:lpstr>
      <vt:lpstr>Calibri</vt:lpstr>
      <vt:lpstr>Symbol</vt:lpstr>
      <vt:lpstr>Urbanist</vt:lpstr>
      <vt:lpstr>Verdana</vt:lpstr>
      <vt:lpstr>Wingdings</vt:lpstr>
      <vt:lpstr>APCA_V4</vt:lpstr>
      <vt:lpstr>WEBINAIRE CONSEILLERS CLIMAT CARBONE 03/12/2025 </vt:lpstr>
      <vt:lpstr>Accords de groupe</vt:lpstr>
      <vt:lpstr>Le changement climatique…</vt:lpstr>
      <vt:lpstr>Nos biais à tous…</vt:lpstr>
      <vt:lpstr>Ce que nous dit la sociologie</vt:lpstr>
      <vt:lpstr>À vous de jouer !</vt:lpstr>
      <vt:lpstr>Sensibilisation : ça veut dire quoi ?</vt:lpstr>
      <vt:lpstr>Liens utiles…</vt:lpstr>
      <vt:lpstr>Sensibilisation : ça veut dire quoi ?</vt:lpstr>
      <vt:lpstr>Quelques outils de sensibilisation</vt:lpstr>
      <vt:lpstr>Présentation PowerPoint</vt:lpstr>
      <vt:lpstr>Présentation PowerPoint</vt:lpstr>
      <vt:lpstr>La ludopédagogie</vt:lpstr>
      <vt:lpstr>Jeu des leviers</vt:lpstr>
      <vt:lpstr>Les 4 émotions principales</vt:lpstr>
      <vt:lpstr>Présentation PowerPoint</vt:lpstr>
      <vt:lpstr>Présentation PowerPoint</vt:lpstr>
      <vt:lpstr>Présentation PowerPoint</vt:lpstr>
      <vt:lpstr>Les barrières sociales</vt:lpstr>
      <vt:lpstr>Les barrières émotionnelles</vt:lpstr>
      <vt:lpstr>Les barrières culturelles</vt:lpstr>
      <vt:lpstr>En résumé…</vt:lpstr>
      <vt:lpstr>Présentation PowerPoint</vt:lpstr>
      <vt:lpstr>Temps d’échanges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Melanie LOUBAUD BERSON</dc:creator>
  <cp:lastModifiedBy>Melanie LOUBAUD BERSON</cp:lastModifiedBy>
  <cp:revision>10</cp:revision>
  <dcterms:created xsi:type="dcterms:W3CDTF">2025-11-26T20:48:18Z</dcterms:created>
  <dcterms:modified xsi:type="dcterms:W3CDTF">2025-11-28T15:25:53Z</dcterms:modified>
</cp:coreProperties>
</file>