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776" r:id="rId1"/>
    <p:sldMasterId id="2147483828" r:id="rId2"/>
  </p:sldMasterIdLst>
  <p:notesMasterIdLst>
    <p:notesMasterId r:id="rId24"/>
  </p:notesMasterIdLst>
  <p:handoutMasterIdLst>
    <p:handoutMasterId r:id="rId25"/>
  </p:handoutMasterIdLst>
  <p:sldIdLst>
    <p:sldId id="260" r:id="rId3"/>
    <p:sldId id="687" r:id="rId4"/>
    <p:sldId id="425" r:id="rId5"/>
    <p:sldId id="427" r:id="rId6"/>
    <p:sldId id="693" r:id="rId7"/>
    <p:sldId id="275" r:id="rId8"/>
    <p:sldId id="694" r:id="rId9"/>
    <p:sldId id="695" r:id="rId10"/>
    <p:sldId id="696" r:id="rId11"/>
    <p:sldId id="697" r:id="rId12"/>
    <p:sldId id="698" r:id="rId13"/>
    <p:sldId id="699" r:id="rId14"/>
    <p:sldId id="700" r:id="rId15"/>
    <p:sldId id="703" r:id="rId16"/>
    <p:sldId id="704" r:id="rId17"/>
    <p:sldId id="705" r:id="rId18"/>
    <p:sldId id="706" r:id="rId19"/>
    <p:sldId id="702" r:id="rId20"/>
    <p:sldId id="707" r:id="rId21"/>
    <p:sldId id="708" r:id="rId22"/>
    <p:sldId id="709" r:id="rId23"/>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BA27"/>
    <a:srgbClr val="008E96"/>
    <a:srgbClr val="E94F2D"/>
    <a:srgbClr val="E1FFFF"/>
    <a:srgbClr val="E41B1B"/>
    <a:srgbClr val="009C46"/>
    <a:srgbClr val="000000"/>
    <a:srgbClr val="E6FF9F"/>
    <a:srgbClr val="CDFF98"/>
    <a:srgbClr val="E6F5D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689" autoAdjust="0"/>
    <p:restoredTop sz="78261" autoAdjust="0"/>
  </p:normalViewPr>
  <p:slideViewPr>
    <p:cSldViewPr snapToGrid="0">
      <p:cViewPr varScale="1">
        <p:scale>
          <a:sx n="86" d="100"/>
          <a:sy n="86" d="100"/>
        </p:scale>
        <p:origin x="1626" y="96"/>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65" d="100"/>
          <a:sy n="65" d="100"/>
        </p:scale>
        <p:origin x="3154" y="91"/>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B4CB627E-0D92-48C1-A2C3-6D345DA0FF8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DCC7847E-4239-44E7-9265-BAED21B535D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01E810D-C18D-4A8F-A028-438E9EC79B8A}" type="datetime1">
              <a:rPr lang="fr-FR" smtClean="0"/>
              <a:t>19/01/2026</a:t>
            </a:fld>
            <a:endParaRPr lang="fr-FR"/>
          </a:p>
        </p:txBody>
      </p:sp>
      <p:sp>
        <p:nvSpPr>
          <p:cNvPr id="4" name="Espace réservé du pied de page 3">
            <a:extLst>
              <a:ext uri="{FF2B5EF4-FFF2-40B4-BE49-F238E27FC236}">
                <a16:creationId xmlns:a16="http://schemas.microsoft.com/office/drawing/2014/main" id="{6C27372B-D051-45D1-8AE1-677D2C6B3F8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72A575A1-B11C-4C66-B9AB-62DDDAAF7A9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C7D34AD-30F3-4930-9922-F7934CC4C68F}" type="slidenum">
              <a:rPr lang="fr-FR" smtClean="0"/>
              <a:t>‹N°›</a:t>
            </a:fld>
            <a:endParaRPr lang="fr-FR"/>
          </a:p>
        </p:txBody>
      </p:sp>
    </p:spTree>
    <p:extLst>
      <p:ext uri="{BB962C8B-B14F-4D97-AF65-F5344CB8AC3E}">
        <p14:creationId xmlns:p14="http://schemas.microsoft.com/office/powerpoint/2010/main" val="4004740928"/>
      </p:ext>
    </p:extLst>
  </p:cSld>
  <p:clrMap bg1="lt1" tx1="dk1" bg2="lt2" tx2="dk2" accent1="accent1" accent2="accent2" accent3="accent3" accent4="accent4" accent5="accent5" accent6="accent6" hlink="hlink" folHlink="folHlink"/>
  <p:hf sldNum="0" dt="0"/>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Espace réservé de l'image des diapositives 3"/>
          <p:cNvSpPr>
            <a:spLocks noGrp="1" noRot="1" noChangeAspect="1"/>
          </p:cNvSpPr>
          <p:nvPr>
            <p:ph type="sldImg" idx="2"/>
          </p:nvPr>
        </p:nvSpPr>
        <p:spPr>
          <a:xfrm>
            <a:off x="685800" y="1421682"/>
            <a:ext cx="5486400" cy="3086100"/>
          </a:xfrm>
          <a:prstGeom prst="rect">
            <a:avLst/>
          </a:prstGeom>
          <a:noFill/>
          <a:ln w="12700">
            <a:solidFill>
              <a:schemeClr val="bg1">
                <a:lumMod val="75000"/>
              </a:schemeClr>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681512"/>
            <a:ext cx="5486400" cy="3902400"/>
          </a:xfrm>
          <a:prstGeom prst="rect">
            <a:avLst/>
          </a:prstGeom>
          <a:ln>
            <a:solidFill>
              <a:schemeClr val="bg1">
                <a:lumMod val="75000"/>
              </a:schemeClr>
            </a:solidFill>
          </a:ln>
        </p:spPr>
        <p:txBody>
          <a:bodyPr vert="horz" lIns="91440" tIns="45720" rIns="91440" bIns="45720" rtlCol="0"/>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pied de page 5"/>
          <p:cNvSpPr>
            <a:spLocks noGrp="1"/>
          </p:cNvSpPr>
          <p:nvPr>
            <p:ph type="ftr" sz="quarter" idx="4"/>
          </p:nvPr>
        </p:nvSpPr>
        <p:spPr>
          <a:xfrm>
            <a:off x="457200" y="8704800"/>
            <a:ext cx="2971800" cy="303112"/>
          </a:xfrm>
          <a:prstGeom prst="rect">
            <a:avLst/>
          </a:prstGeom>
        </p:spPr>
        <p:txBody>
          <a:bodyPr vert="horz" lIns="91440" tIns="45720" rIns="91440" bIns="45720" rtlCol="0" anchor="b"/>
          <a:lstStyle>
            <a:lvl1pPr algn="l">
              <a:defRPr sz="800">
                <a:latin typeface="Verdana" panose="020B0604030504040204" pitchFamily="34" charset="0"/>
                <a:ea typeface="Verdana" panose="020B0604030504040204" pitchFamily="34" charset="0"/>
              </a:defRPr>
            </a:lvl1pPr>
          </a:lstStyle>
          <a:p>
            <a:endParaRPr lang="fr-FR" dirty="0"/>
          </a:p>
        </p:txBody>
      </p:sp>
      <p:pic>
        <p:nvPicPr>
          <p:cNvPr id="13" name="Image 12">
            <a:extLst>
              <a:ext uri="{FF2B5EF4-FFF2-40B4-BE49-F238E27FC236}">
                <a16:creationId xmlns:a16="http://schemas.microsoft.com/office/drawing/2014/main" id="{0728A54B-E1C0-4DD7-B6A0-DD4AFD29E9E5}"/>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5815263" y="8026350"/>
            <a:ext cx="868324" cy="917124"/>
          </a:xfrm>
          <a:prstGeom prst="rect">
            <a:avLst/>
          </a:prstGeom>
        </p:spPr>
      </p:pic>
      <p:sp>
        <p:nvSpPr>
          <p:cNvPr id="10" name="Espace réservé de l'en-tête 6">
            <a:extLst>
              <a:ext uri="{FF2B5EF4-FFF2-40B4-BE49-F238E27FC236}">
                <a16:creationId xmlns:a16="http://schemas.microsoft.com/office/drawing/2014/main" id="{F96DB872-3D38-4D83-BA3C-9AB3B34DCBAC}"/>
              </a:ext>
            </a:extLst>
          </p:cNvPr>
          <p:cNvSpPr txBox="1">
            <a:spLocks/>
          </p:cNvSpPr>
          <p:nvPr/>
        </p:nvSpPr>
        <p:spPr>
          <a:xfrm>
            <a:off x="294652" y="307248"/>
            <a:ext cx="4229100" cy="458788"/>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1400" b="1" dirty="0">
                <a:latin typeface="Verdana" panose="020B0604030504040204" pitchFamily="34" charset="0"/>
                <a:ea typeface="Verdana" panose="020B0604030504040204" pitchFamily="34" charset="0"/>
              </a:rPr>
              <a:t>Séminaire du 24/11/2021</a:t>
            </a:r>
          </a:p>
        </p:txBody>
      </p:sp>
    </p:spTree>
    <p:extLst>
      <p:ext uri="{BB962C8B-B14F-4D97-AF65-F5344CB8AC3E}">
        <p14:creationId xmlns:p14="http://schemas.microsoft.com/office/powerpoint/2010/main" val="3141276275"/>
      </p:ext>
    </p:extLst>
  </p:cSld>
  <p:clrMap bg1="lt1" tx1="dk1" bg2="lt2" tx2="dk2" accent1="accent1" accent2="accent2" accent3="accent3" accent4="accent4" accent5="accent5" accent6="accent6" hlink="hlink" folHlink="folHlink"/>
  <p:hf sldNum="0" dt="0"/>
  <p:notesStyle>
    <a:lvl1pPr marL="0" algn="l" defTabSz="914400" rtl="0" eaLnBrk="1" latinLnBrk="0" hangingPunct="1">
      <a:lnSpc>
        <a:spcPct val="100000"/>
      </a:lnSpc>
      <a:spcBef>
        <a:spcPts val="600"/>
      </a:spcBef>
      <a:spcAft>
        <a:spcPts val="0"/>
      </a:spcAft>
      <a:defRPr sz="1050" kern="1200">
        <a:solidFill>
          <a:schemeClr val="tx1"/>
        </a:solidFill>
        <a:latin typeface="Verdana" panose="020B0604030504040204" pitchFamily="34" charset="0"/>
        <a:ea typeface="Verdana" panose="020B0604030504040204" pitchFamily="34" charset="0"/>
        <a:cs typeface="+mn-cs"/>
      </a:defRPr>
    </a:lvl1pPr>
    <a:lvl2pPr marL="457200" algn="l" defTabSz="914400" rtl="0" eaLnBrk="1" latinLnBrk="0" hangingPunct="1">
      <a:lnSpc>
        <a:spcPct val="100000"/>
      </a:lnSpc>
      <a:spcBef>
        <a:spcPts val="600"/>
      </a:spcBef>
      <a:spcAft>
        <a:spcPts val="0"/>
      </a:spcAft>
      <a:defRPr sz="1050" kern="1200">
        <a:solidFill>
          <a:schemeClr val="tx1"/>
        </a:solidFill>
        <a:latin typeface="Verdana" panose="020B0604030504040204" pitchFamily="34" charset="0"/>
        <a:ea typeface="Verdana" panose="020B0604030504040204" pitchFamily="34" charset="0"/>
        <a:cs typeface="+mn-cs"/>
      </a:defRPr>
    </a:lvl2pPr>
    <a:lvl3pPr marL="914400" algn="l" defTabSz="914400" rtl="0" eaLnBrk="1" latinLnBrk="0" hangingPunct="1">
      <a:lnSpc>
        <a:spcPct val="100000"/>
      </a:lnSpc>
      <a:spcBef>
        <a:spcPts val="600"/>
      </a:spcBef>
      <a:spcAft>
        <a:spcPts val="0"/>
      </a:spcAft>
      <a:defRPr sz="1050" kern="1200">
        <a:solidFill>
          <a:schemeClr val="tx1"/>
        </a:solidFill>
        <a:latin typeface="Verdana" panose="020B0604030504040204" pitchFamily="34" charset="0"/>
        <a:ea typeface="Verdana" panose="020B0604030504040204" pitchFamily="34" charset="0"/>
        <a:cs typeface="+mn-cs"/>
      </a:defRPr>
    </a:lvl3pPr>
    <a:lvl4pPr marL="1371600" algn="l" defTabSz="914400" rtl="0" eaLnBrk="1" latinLnBrk="0" hangingPunct="1">
      <a:lnSpc>
        <a:spcPct val="100000"/>
      </a:lnSpc>
      <a:spcBef>
        <a:spcPts val="600"/>
      </a:spcBef>
      <a:spcAft>
        <a:spcPts val="0"/>
      </a:spcAft>
      <a:defRPr sz="1050" kern="1200">
        <a:solidFill>
          <a:schemeClr val="tx1"/>
        </a:solidFill>
        <a:latin typeface="Verdana" panose="020B0604030504040204" pitchFamily="34" charset="0"/>
        <a:ea typeface="Verdana" panose="020B0604030504040204" pitchFamily="34" charset="0"/>
        <a:cs typeface="+mn-cs"/>
      </a:defRPr>
    </a:lvl4pPr>
    <a:lvl5pPr marL="1828800" algn="l" defTabSz="914400" rtl="0" eaLnBrk="1" latinLnBrk="0" hangingPunct="1">
      <a:lnSpc>
        <a:spcPct val="100000"/>
      </a:lnSpc>
      <a:spcBef>
        <a:spcPts val="600"/>
      </a:spcBef>
      <a:spcAft>
        <a:spcPts val="0"/>
      </a:spcAft>
      <a:defRPr sz="1050" kern="1200">
        <a:solidFill>
          <a:schemeClr val="tx1"/>
        </a:solidFill>
        <a:latin typeface="Verdana" panose="020B0604030504040204" pitchFamily="34" charset="0"/>
        <a:ea typeface="Verdana" panose="020B0604030504040204" pitchFamily="34"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422400"/>
            <a:ext cx="5486400" cy="3086100"/>
          </a:xfrm>
        </p:spPr>
      </p:sp>
      <p:sp>
        <p:nvSpPr>
          <p:cNvPr id="3" name="Espace réservé des commentaires 2"/>
          <p:cNvSpPr>
            <a:spLocks noGrp="1"/>
          </p:cNvSpPr>
          <p:nvPr>
            <p:ph type="body" idx="1"/>
          </p:nvPr>
        </p:nvSpPr>
        <p:spPr/>
        <p:txBody>
          <a:bodyPr/>
          <a:lstStyle/>
          <a:p>
            <a:r>
              <a:rPr lang="fr-FR" dirty="0"/>
              <a:t>Taille</a:t>
            </a:r>
            <a:r>
              <a:rPr lang="fr-FR" baseline="0" dirty="0"/>
              <a:t> de l’image :</a:t>
            </a:r>
          </a:p>
          <a:p>
            <a:r>
              <a:rPr lang="fr-FR" baseline="0" dirty="0"/>
              <a:t>Hauteur = 11,66 cm (1377 pixels)</a:t>
            </a:r>
          </a:p>
          <a:p>
            <a:r>
              <a:rPr lang="fr-FR" baseline="0" dirty="0"/>
              <a:t>Largeur = 31,87 cm (3764 pixels)</a:t>
            </a:r>
          </a:p>
          <a:p>
            <a:endParaRPr lang="fr-FR" baseline="0" dirty="0"/>
          </a:p>
          <a:p>
            <a:r>
              <a:rPr lang="fr-FR" baseline="0" dirty="0"/>
              <a:t>Codes couleur RVB :</a:t>
            </a:r>
          </a:p>
          <a:p>
            <a:r>
              <a:rPr lang="fr-FR" dirty="0"/>
              <a:t>Vert foncé : 0-156-70</a:t>
            </a:r>
          </a:p>
          <a:p>
            <a:r>
              <a:rPr lang="fr-FR" dirty="0"/>
              <a:t>Vert</a:t>
            </a:r>
            <a:r>
              <a:rPr lang="fr-FR" baseline="0" dirty="0"/>
              <a:t> clair : 128-186-39</a:t>
            </a:r>
          </a:p>
          <a:p>
            <a:r>
              <a:rPr lang="fr-FR" baseline="0" dirty="0"/>
              <a:t>Rouge : 228-27-27</a:t>
            </a:r>
            <a:endParaRPr lang="fr-FR" dirty="0"/>
          </a:p>
        </p:txBody>
      </p:sp>
      <p:sp>
        <p:nvSpPr>
          <p:cNvPr id="4" name="Espace réservé du pied de page 3"/>
          <p:cNvSpPr>
            <a:spLocks noGrp="1"/>
          </p:cNvSpPr>
          <p:nvPr>
            <p:ph type="ftr" sz="quarter" idx="10"/>
          </p:nvPr>
        </p:nvSpPr>
        <p:spPr/>
        <p:txBody>
          <a:bodyPr/>
          <a:lstStyle/>
          <a:p>
            <a:endParaRPr lang="fr-FR" dirty="0"/>
          </a:p>
        </p:txBody>
      </p:sp>
    </p:spTree>
    <p:extLst>
      <p:ext uri="{BB962C8B-B14F-4D97-AF65-F5344CB8AC3E}">
        <p14:creationId xmlns:p14="http://schemas.microsoft.com/office/powerpoint/2010/main" val="14766890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422400"/>
            <a:ext cx="5486400" cy="3086100"/>
          </a:xfrm>
        </p:spPr>
      </p:sp>
      <p:sp>
        <p:nvSpPr>
          <p:cNvPr id="3" name="Espace réservé des notes 2"/>
          <p:cNvSpPr>
            <a:spLocks noGrp="1"/>
          </p:cNvSpPr>
          <p:nvPr>
            <p:ph type="body" idx="1"/>
          </p:nvPr>
        </p:nvSpPr>
        <p:spPr/>
        <p:txBody>
          <a:bodyPr/>
          <a:lstStyle/>
          <a:p>
            <a:endParaRPr lang="fr-FR" dirty="0"/>
          </a:p>
        </p:txBody>
      </p:sp>
      <p:sp>
        <p:nvSpPr>
          <p:cNvPr id="4" name="Espace réservé du pied de page 3"/>
          <p:cNvSpPr>
            <a:spLocks noGrp="1"/>
          </p:cNvSpPr>
          <p:nvPr>
            <p:ph type="ftr" sz="quarter" idx="4"/>
          </p:nvPr>
        </p:nvSpPr>
        <p:spPr/>
        <p:txBody>
          <a:bodyPr/>
          <a:lstStyle/>
          <a:p>
            <a:endParaRPr lang="fr-FR" dirty="0"/>
          </a:p>
        </p:txBody>
      </p:sp>
    </p:spTree>
    <p:extLst>
      <p:ext uri="{BB962C8B-B14F-4D97-AF65-F5344CB8AC3E}">
        <p14:creationId xmlns:p14="http://schemas.microsoft.com/office/powerpoint/2010/main" val="24825086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422400"/>
            <a:ext cx="5486400" cy="3086100"/>
          </a:xfrm>
        </p:spPr>
      </p:sp>
      <p:sp>
        <p:nvSpPr>
          <p:cNvPr id="3" name="Espace réservé des commentaires 2"/>
          <p:cNvSpPr>
            <a:spLocks noGrp="1"/>
          </p:cNvSpPr>
          <p:nvPr>
            <p:ph type="body" idx="1"/>
          </p:nvPr>
        </p:nvSpPr>
        <p:spPr/>
        <p:txBody>
          <a:bodyPr/>
          <a:lstStyle/>
          <a:p>
            <a:endParaRPr lang="fr-FR" dirty="0"/>
          </a:p>
        </p:txBody>
      </p:sp>
      <p:sp>
        <p:nvSpPr>
          <p:cNvPr id="4" name="Espace réservé du pied de page 3"/>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Espace réservé du numéro de diapositive 4"/>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176DCD-192A-9547-89C8-5AC206620F6C}"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
        <p:nvSpPr>
          <p:cNvPr id="6" name="Espace réservé de la date 5"/>
          <p:cNvSpPr>
            <a:spLocks noGrp="1"/>
          </p:cNvSpPr>
          <p:nvPr>
            <p:ph type="dt"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black"/>
                </a:solidFill>
                <a:effectLst/>
                <a:uLnTx/>
                <a:uFillTx/>
                <a:latin typeface="Calibri"/>
                <a:ea typeface="+mn-ea"/>
                <a:cs typeface="+mn-cs"/>
              </a:rPr>
              <a:t>12/01/2021</a:t>
            </a:r>
          </a:p>
        </p:txBody>
      </p:sp>
    </p:spTree>
    <p:extLst>
      <p:ext uri="{BB962C8B-B14F-4D97-AF65-F5344CB8AC3E}">
        <p14:creationId xmlns:p14="http://schemas.microsoft.com/office/powerpoint/2010/main" val="7156290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422400"/>
            <a:ext cx="5486400" cy="3086100"/>
          </a:xfrm>
        </p:spPr>
      </p:sp>
      <p:sp>
        <p:nvSpPr>
          <p:cNvPr id="3" name="Espace réservé des commentaires 2"/>
          <p:cNvSpPr>
            <a:spLocks noGrp="1"/>
          </p:cNvSpPr>
          <p:nvPr>
            <p:ph type="body" idx="1"/>
          </p:nvPr>
        </p:nvSpPr>
        <p:spPr/>
        <p:txBody>
          <a:bodyPr/>
          <a:lstStyle/>
          <a:p>
            <a:pPr marL="0" indent="0">
              <a:buFont typeface="Wingdings" panose="05000000000000000000" pitchFamily="2" charset="2"/>
              <a:buNone/>
            </a:pPr>
            <a:endParaRPr lang="fr-FR" b="0" baseline="0" dirty="0"/>
          </a:p>
        </p:txBody>
      </p:sp>
      <p:sp>
        <p:nvSpPr>
          <p:cNvPr id="4" name="Espace réservé du numéro de diapositive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D6DEDBA-1B1C-4451-83C9-4948A2F1DDCF}" type="slidenum">
              <a:rPr kumimoji="0" lang="fr-FR" sz="1800" b="0" i="0" u="none" strike="noStrike" kern="1200" cap="none" spc="0" normalizeH="0" baseline="0" noProof="0" smtClean="0">
                <a:ln>
                  <a:noFill/>
                </a:ln>
                <a:solidFill>
                  <a:srgbClr val="000000"/>
                </a:solidFill>
                <a:effectLst/>
                <a:uLnTx/>
                <a:uFillTx/>
                <a:latin typeface="Verdana"/>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a:t>
            </a:fld>
            <a:endParaRPr kumimoji="0" lang="fr-FR" sz="1800" b="0" i="0" u="none" strike="noStrike" kern="1200" cap="none" spc="0" normalizeH="0" baseline="0" noProof="0">
              <a:ln>
                <a:noFill/>
              </a:ln>
              <a:solidFill>
                <a:srgbClr val="000000"/>
              </a:solidFill>
              <a:effectLst/>
              <a:uLnTx/>
              <a:uFillTx/>
              <a:latin typeface="Verdana"/>
              <a:ea typeface="+mn-ea"/>
              <a:cs typeface="+mn-cs"/>
            </a:endParaRPr>
          </a:p>
        </p:txBody>
      </p:sp>
      <p:sp>
        <p:nvSpPr>
          <p:cNvPr id="5" name="Espace réservé de la date 4"/>
          <p:cNvSpPr>
            <a:spLocks noGrp="1"/>
          </p:cNvSpPr>
          <p:nvPr>
            <p:ph type="dt"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000000"/>
                </a:solidFill>
                <a:effectLst/>
                <a:uLnTx/>
                <a:uFillTx/>
                <a:latin typeface="Verdana"/>
                <a:ea typeface="+mn-ea"/>
                <a:cs typeface="+mn-cs"/>
              </a:rPr>
              <a:t>12/01/2021</a:t>
            </a:r>
          </a:p>
        </p:txBody>
      </p:sp>
    </p:spTree>
    <p:extLst>
      <p:ext uri="{BB962C8B-B14F-4D97-AF65-F5344CB8AC3E}">
        <p14:creationId xmlns:p14="http://schemas.microsoft.com/office/powerpoint/2010/main" val="1500059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422400"/>
            <a:ext cx="5486400" cy="3086100"/>
          </a:xfrm>
        </p:spPr>
      </p:sp>
      <p:sp>
        <p:nvSpPr>
          <p:cNvPr id="3" name="Espace réservé des commentaires 2"/>
          <p:cNvSpPr>
            <a:spLocks noGrp="1"/>
          </p:cNvSpPr>
          <p:nvPr>
            <p:ph type="body" idx="1"/>
          </p:nvPr>
        </p:nvSpPr>
        <p:spPr/>
        <p:txBody>
          <a:bodyPr/>
          <a:lstStyle/>
          <a:p>
            <a:pPr marL="0" indent="0">
              <a:buFont typeface="Wingdings" panose="05000000000000000000" pitchFamily="2" charset="2"/>
              <a:buNone/>
            </a:pPr>
            <a:endParaRPr lang="fr-FR" b="0" baseline="0" dirty="0"/>
          </a:p>
        </p:txBody>
      </p:sp>
      <p:sp>
        <p:nvSpPr>
          <p:cNvPr id="4" name="Espace réservé du numéro de diapositive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D6DEDBA-1B1C-4451-83C9-4948A2F1DDCF}" type="slidenum">
              <a:rPr kumimoji="0" lang="fr-FR" sz="1800" b="0" i="0" u="none" strike="noStrike" kern="1200" cap="none" spc="0" normalizeH="0" baseline="0" noProof="0" smtClean="0">
                <a:ln>
                  <a:noFill/>
                </a:ln>
                <a:solidFill>
                  <a:srgbClr val="000000"/>
                </a:solidFill>
                <a:effectLst/>
                <a:uLnTx/>
                <a:uFillTx/>
                <a:latin typeface="Verdana"/>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a:t>
            </a:fld>
            <a:endParaRPr kumimoji="0" lang="fr-FR" sz="1800" b="0" i="0" u="none" strike="noStrike" kern="1200" cap="none" spc="0" normalizeH="0" baseline="0" noProof="0">
              <a:ln>
                <a:noFill/>
              </a:ln>
              <a:solidFill>
                <a:srgbClr val="000000"/>
              </a:solidFill>
              <a:effectLst/>
              <a:uLnTx/>
              <a:uFillTx/>
              <a:latin typeface="Verdana"/>
              <a:ea typeface="+mn-ea"/>
              <a:cs typeface="+mn-cs"/>
            </a:endParaRPr>
          </a:p>
        </p:txBody>
      </p:sp>
      <p:sp>
        <p:nvSpPr>
          <p:cNvPr id="5" name="Espace réservé de la date 4"/>
          <p:cNvSpPr>
            <a:spLocks noGrp="1"/>
          </p:cNvSpPr>
          <p:nvPr>
            <p:ph type="dt"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000000"/>
                </a:solidFill>
                <a:effectLst/>
                <a:uLnTx/>
                <a:uFillTx/>
                <a:latin typeface="Verdana"/>
                <a:ea typeface="+mn-ea"/>
                <a:cs typeface="+mn-cs"/>
              </a:rPr>
              <a:t>12/01/2021</a:t>
            </a:r>
          </a:p>
        </p:txBody>
      </p:sp>
    </p:spTree>
    <p:extLst>
      <p:ext uri="{BB962C8B-B14F-4D97-AF65-F5344CB8AC3E}">
        <p14:creationId xmlns:p14="http://schemas.microsoft.com/office/powerpoint/2010/main" val="22726881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422400"/>
            <a:ext cx="5486400" cy="3086100"/>
          </a:xfrm>
        </p:spPr>
      </p:sp>
      <p:sp>
        <p:nvSpPr>
          <p:cNvPr id="3" name="Espace réservé des notes 2"/>
          <p:cNvSpPr>
            <a:spLocks noGrp="1"/>
          </p:cNvSpPr>
          <p:nvPr>
            <p:ph type="body" idx="1"/>
          </p:nvPr>
        </p:nvSpPr>
        <p:spPr/>
        <p:txBody>
          <a:bodyPr/>
          <a:lstStyle/>
          <a:p>
            <a:endParaRPr lang="fr-FR" dirty="0"/>
          </a:p>
        </p:txBody>
      </p:sp>
      <p:sp>
        <p:nvSpPr>
          <p:cNvPr id="4" name="Espace réservé du pied de page 3"/>
          <p:cNvSpPr>
            <a:spLocks noGrp="1"/>
          </p:cNvSpPr>
          <p:nvPr>
            <p:ph type="ftr" sz="quarter" idx="4"/>
          </p:nvPr>
        </p:nvSpPr>
        <p:spPr/>
        <p:txBody>
          <a:bodyPr/>
          <a:lstStyle/>
          <a:p>
            <a:endParaRPr lang="fr-FR" dirty="0"/>
          </a:p>
        </p:txBody>
      </p:sp>
    </p:spTree>
    <p:extLst>
      <p:ext uri="{BB962C8B-B14F-4D97-AF65-F5344CB8AC3E}">
        <p14:creationId xmlns:p14="http://schemas.microsoft.com/office/powerpoint/2010/main" val="146339358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5_titre_2">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AAA8EB4-3756-4C90-A99E-D9500D19440C}"/>
              </a:ext>
            </a:extLst>
          </p:cNvPr>
          <p:cNvSpPr/>
          <p:nvPr/>
        </p:nvSpPr>
        <p:spPr>
          <a:xfrm>
            <a:off x="359091" y="287132"/>
            <a:ext cx="11473816" cy="419725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fr-FR" i="1" dirty="0"/>
          </a:p>
          <a:p>
            <a:pPr algn="ctr"/>
            <a:endParaRPr lang="fr-FR" i="1" dirty="0"/>
          </a:p>
          <a:p>
            <a:pPr algn="ctr"/>
            <a:r>
              <a:rPr lang="fr-FR" i="1" dirty="0"/>
              <a:t>Insérer une photo de votre choix sur ce cadre gris, sous les zones de textes,</a:t>
            </a:r>
            <a:br>
              <a:rPr lang="fr-FR" i="1" dirty="0"/>
            </a:br>
            <a:r>
              <a:rPr lang="fr-FR" i="1" u="sng" dirty="0"/>
              <a:t>en respectant les dimensions</a:t>
            </a:r>
          </a:p>
        </p:txBody>
      </p:sp>
      <p:sp>
        <p:nvSpPr>
          <p:cNvPr id="7" name="Shape_0">
            <a:extLst>
              <a:ext uri="{FF2B5EF4-FFF2-40B4-BE49-F238E27FC236}">
                <a16:creationId xmlns:a16="http://schemas.microsoft.com/office/drawing/2014/main" id="{0B7979F6-1BC2-4E8B-A0A3-CA8E3502F784}"/>
              </a:ext>
            </a:extLst>
          </p:cNvPr>
          <p:cNvSpPr/>
          <p:nvPr/>
        </p:nvSpPr>
        <p:spPr>
          <a:xfrm>
            <a:off x="359092" y="4484383"/>
            <a:ext cx="11473817" cy="2088001"/>
          </a:xfrm>
          <a:prstGeom prst="rect">
            <a:avLst/>
          </a:prstGeom>
          <a:solidFill>
            <a:srgbClr val="009C46"/>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dirty="0">
              <a:solidFill>
                <a:schemeClr val="bg1"/>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600" y="2790000"/>
            <a:ext cx="10692000" cy="1015200"/>
          </a:xfrm>
        </p:spPr>
        <p:txBody>
          <a:bodyPr anchor="b">
            <a:normAutofit/>
          </a:bodyPr>
          <a:lstStyle>
            <a:lvl1pPr algn="l">
              <a:defRPr sz="3200">
                <a:solidFill>
                  <a:schemeClr val="bg1"/>
                </a:solidFill>
              </a:defRPr>
            </a:lvl1pPr>
          </a:lstStyle>
          <a:p>
            <a:r>
              <a:rPr lang="fr-FR" dirty="0"/>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46" y="3817475"/>
            <a:ext cx="9513937" cy="522611"/>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FR" dirty="0"/>
          </a:p>
        </p:txBody>
      </p:sp>
      <p:pic>
        <p:nvPicPr>
          <p:cNvPr id="9" name="Picture 5" descr="C:\Users\bosm49r\Desktop\1x\Plan de travail 1.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64211" y="5528383"/>
            <a:ext cx="3435362" cy="1018276"/>
          </a:xfrm>
          <a:prstGeom prst="rect">
            <a:avLst/>
          </a:prstGeom>
          <a:noFill/>
          <a:extLst>
            <a:ext uri="{909E8E84-426E-40DD-AFC4-6F175D3DCCD1}">
              <a14:hiddenFill xmlns:a14="http://schemas.microsoft.com/office/drawing/2010/main">
                <a:solidFill>
                  <a:srgbClr val="FFFFFF"/>
                </a:solidFill>
              </a14:hiddenFill>
            </a:ext>
          </a:extLst>
        </p:spPr>
      </p:pic>
      <p:pic>
        <p:nvPicPr>
          <p:cNvPr id="12" name="Image 11">
            <a:extLst>
              <a:ext uri="{FF2B5EF4-FFF2-40B4-BE49-F238E27FC236}">
                <a16:creationId xmlns:a16="http://schemas.microsoft.com/office/drawing/2014/main" id="{02458A2C-7046-45A2-B85B-4F199B8243A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182483" y="5128716"/>
            <a:ext cx="1340971" cy="1340790"/>
          </a:xfrm>
          <a:prstGeom prst="rect">
            <a:avLst/>
          </a:prstGeom>
        </p:spPr>
      </p:pic>
    </p:spTree>
    <p:extLst>
      <p:ext uri="{BB962C8B-B14F-4D97-AF65-F5344CB8AC3E}">
        <p14:creationId xmlns:p14="http://schemas.microsoft.com/office/powerpoint/2010/main" val="28056120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titre1">
    <p:spTree>
      <p:nvGrpSpPr>
        <p:cNvPr id="1" name=""/>
        <p:cNvGrpSpPr/>
        <p:nvPr/>
      </p:nvGrpSpPr>
      <p:grpSpPr>
        <a:xfrm>
          <a:off x="0" y="0"/>
          <a:ext cx="0" cy="0"/>
          <a:chOff x="0" y="0"/>
          <a:chExt cx="0" cy="0"/>
        </a:xfrm>
      </p:grpSpPr>
      <p:sp>
        <p:nvSpPr>
          <p:cNvPr id="7" name="Shape_0">
            <a:extLst>
              <a:ext uri="{FF2B5EF4-FFF2-40B4-BE49-F238E27FC236}">
                <a16:creationId xmlns:a16="http://schemas.microsoft.com/office/drawing/2014/main" id="{0B7979F6-1BC2-4E8B-A0A3-CA8E3502F784}"/>
              </a:ext>
            </a:extLst>
          </p:cNvPr>
          <p:cNvSpPr/>
          <p:nvPr/>
        </p:nvSpPr>
        <p:spPr>
          <a:xfrm>
            <a:off x="359092" y="2778345"/>
            <a:ext cx="11473817" cy="3794040"/>
          </a:xfrm>
          <a:prstGeom prst="rect">
            <a:avLst/>
          </a:prstGeom>
          <a:solidFill>
            <a:srgbClr val="009C46"/>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dirty="0">
              <a:solidFill>
                <a:schemeClr val="bg1"/>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600" y="2789115"/>
            <a:ext cx="10692000" cy="1015200"/>
          </a:xfrm>
        </p:spPr>
        <p:txBody>
          <a:bodyPr anchor="b">
            <a:normAutofit/>
          </a:bodyPr>
          <a:lstStyle>
            <a:lvl1pPr algn="l">
              <a:defRPr sz="3200">
                <a:solidFill>
                  <a:schemeClr val="bg1"/>
                </a:solidFill>
              </a:defRPr>
            </a:lvl1pPr>
          </a:lstStyle>
          <a:p>
            <a:r>
              <a:rPr lang="fr-FR" dirty="0"/>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46" y="3818897"/>
            <a:ext cx="9513937" cy="1128600"/>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FR" dirty="0"/>
          </a:p>
        </p:txBody>
      </p:sp>
      <p:sp>
        <p:nvSpPr>
          <p:cNvPr id="6" name="Rectangle 5">
            <a:extLst>
              <a:ext uri="{FF2B5EF4-FFF2-40B4-BE49-F238E27FC236}">
                <a16:creationId xmlns:a16="http://schemas.microsoft.com/office/drawing/2014/main" id="{31D427EE-B9CB-483A-B5CF-2F86322DAEF4}"/>
              </a:ext>
            </a:extLst>
          </p:cNvPr>
          <p:cNvSpPr/>
          <p:nvPr/>
        </p:nvSpPr>
        <p:spPr>
          <a:xfrm>
            <a:off x="359092" y="285615"/>
            <a:ext cx="11473816" cy="249273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fr-FR" i="1" dirty="0"/>
              <a:t>Insérer une photo de votre choix sur ce cadre gris </a:t>
            </a:r>
            <a:r>
              <a:rPr lang="fr-FR" i="1" u="sng" dirty="0"/>
              <a:t>en respectant les dimensions</a:t>
            </a:r>
          </a:p>
          <a:p>
            <a:pPr algn="ctr"/>
            <a:r>
              <a:rPr lang="fr-FR" i="1" u="sng" dirty="0"/>
              <a:t>Hauteur</a:t>
            </a:r>
            <a:r>
              <a:rPr lang="fr-FR" i="1" u="sng" baseline="0" dirty="0"/>
              <a:t> = 6,92 cm (817 pixels)</a:t>
            </a:r>
          </a:p>
          <a:p>
            <a:pPr algn="ctr"/>
            <a:r>
              <a:rPr lang="fr-FR" i="1" u="sng" baseline="0" dirty="0"/>
              <a:t>Largeur = 31,87 cm (3764 pixels)</a:t>
            </a:r>
            <a:endParaRPr lang="fr-FR" i="1" u="sng" dirty="0"/>
          </a:p>
        </p:txBody>
      </p:sp>
      <p:pic>
        <p:nvPicPr>
          <p:cNvPr id="9" name="Picture 5" descr="C:\Users\bosm49r\Desktop\1x\Plan de travail 1.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64211" y="5528383"/>
            <a:ext cx="3435362" cy="1018276"/>
          </a:xfrm>
          <a:prstGeom prst="rect">
            <a:avLst/>
          </a:prstGeom>
          <a:noFill/>
          <a:extLst>
            <a:ext uri="{909E8E84-426E-40DD-AFC4-6F175D3DCCD1}">
              <a14:hiddenFill xmlns:a14="http://schemas.microsoft.com/office/drawing/2010/main">
                <a:solidFill>
                  <a:srgbClr val="FFFFFF"/>
                </a:solidFill>
              </a14:hiddenFill>
            </a:ext>
          </a:extLst>
        </p:spPr>
      </p:pic>
      <p:pic>
        <p:nvPicPr>
          <p:cNvPr id="11" name="Image 10">
            <a:extLst>
              <a:ext uri="{FF2B5EF4-FFF2-40B4-BE49-F238E27FC236}">
                <a16:creationId xmlns:a16="http://schemas.microsoft.com/office/drawing/2014/main" id="{02458A2C-7046-45A2-B85B-4F199B8243A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182483" y="5128716"/>
            <a:ext cx="1340971" cy="1340790"/>
          </a:xfrm>
          <a:prstGeom prst="rect">
            <a:avLst/>
          </a:prstGeom>
        </p:spPr>
      </p:pic>
    </p:spTree>
    <p:extLst>
      <p:ext uri="{BB962C8B-B14F-4D97-AF65-F5344CB8AC3E}">
        <p14:creationId xmlns:p14="http://schemas.microsoft.com/office/powerpoint/2010/main" val="27285903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6_titre_3_sans_photo">
    <p:spTree>
      <p:nvGrpSpPr>
        <p:cNvPr id="1" name=""/>
        <p:cNvGrpSpPr/>
        <p:nvPr/>
      </p:nvGrpSpPr>
      <p:grpSpPr>
        <a:xfrm>
          <a:off x="0" y="0"/>
          <a:ext cx="0" cy="0"/>
          <a:chOff x="0" y="0"/>
          <a:chExt cx="0" cy="0"/>
        </a:xfrm>
      </p:grpSpPr>
      <p:sp>
        <p:nvSpPr>
          <p:cNvPr id="7" name="Shape_0">
            <a:extLst>
              <a:ext uri="{FF2B5EF4-FFF2-40B4-BE49-F238E27FC236}">
                <a16:creationId xmlns:a16="http://schemas.microsoft.com/office/drawing/2014/main" id="{0B7979F6-1BC2-4E8B-A0A3-CA8E3502F784}"/>
              </a:ext>
            </a:extLst>
          </p:cNvPr>
          <p:cNvSpPr/>
          <p:nvPr/>
        </p:nvSpPr>
        <p:spPr>
          <a:xfrm>
            <a:off x="359092" y="285615"/>
            <a:ext cx="11473817" cy="6286770"/>
          </a:xfrm>
          <a:prstGeom prst="rect">
            <a:avLst/>
          </a:prstGeom>
          <a:solidFill>
            <a:srgbClr val="009C46"/>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dirty="0">
              <a:solidFill>
                <a:schemeClr val="bg1"/>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1140908" y="1827900"/>
            <a:ext cx="10692000" cy="1015200"/>
          </a:xfrm>
        </p:spPr>
        <p:txBody>
          <a:bodyPr anchor="b">
            <a:normAutofit/>
          </a:bodyPr>
          <a:lstStyle>
            <a:lvl1pPr algn="l">
              <a:defRPr sz="3200">
                <a:solidFill>
                  <a:schemeClr val="bg1"/>
                </a:solidFill>
              </a:defRPr>
            </a:lvl1pPr>
          </a:lstStyle>
          <a:p>
            <a:r>
              <a:rPr lang="fr-FR" dirty="0"/>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1139854" y="2864700"/>
            <a:ext cx="9513937" cy="1128600"/>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FR" dirty="0"/>
          </a:p>
        </p:txBody>
      </p:sp>
      <p:pic>
        <p:nvPicPr>
          <p:cNvPr id="9" name="Picture 5" descr="C:\Users\bosm49r\Desktop\1x\Plan de travail 1.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64211" y="5528383"/>
            <a:ext cx="3435362" cy="1018276"/>
          </a:xfrm>
          <a:prstGeom prst="rect">
            <a:avLst/>
          </a:prstGeom>
          <a:noFill/>
          <a:extLst>
            <a:ext uri="{909E8E84-426E-40DD-AFC4-6F175D3DCCD1}">
              <a14:hiddenFill xmlns:a14="http://schemas.microsoft.com/office/drawing/2010/main">
                <a:solidFill>
                  <a:srgbClr val="FFFFFF"/>
                </a:solidFill>
              </a14:hiddenFill>
            </a:ext>
          </a:extLst>
        </p:spPr>
      </p:pic>
      <p:pic>
        <p:nvPicPr>
          <p:cNvPr id="11" name="Image 10">
            <a:extLst>
              <a:ext uri="{FF2B5EF4-FFF2-40B4-BE49-F238E27FC236}">
                <a16:creationId xmlns:a16="http://schemas.microsoft.com/office/drawing/2014/main" id="{02458A2C-7046-45A2-B85B-4F199B8243A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182483" y="5128716"/>
            <a:ext cx="1340971" cy="1340790"/>
          </a:xfrm>
          <a:prstGeom prst="rect">
            <a:avLst/>
          </a:prstGeom>
        </p:spPr>
      </p:pic>
    </p:spTree>
    <p:extLst>
      <p:ext uri="{BB962C8B-B14F-4D97-AF65-F5344CB8AC3E}">
        <p14:creationId xmlns:p14="http://schemas.microsoft.com/office/powerpoint/2010/main" val="14772864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Diapo_Plan">
    <p:spTree>
      <p:nvGrpSpPr>
        <p:cNvPr id="1" name=""/>
        <p:cNvGrpSpPr/>
        <p:nvPr/>
      </p:nvGrpSpPr>
      <p:grpSpPr>
        <a:xfrm>
          <a:off x="0" y="0"/>
          <a:ext cx="0" cy="0"/>
          <a:chOff x="0" y="0"/>
          <a:chExt cx="0" cy="0"/>
        </a:xfrm>
      </p:grpSpPr>
      <p:pic>
        <p:nvPicPr>
          <p:cNvPr id="14" name="Image 13">
            <a:extLst>
              <a:ext uri="{FF2B5EF4-FFF2-40B4-BE49-F238E27FC236}">
                <a16:creationId xmlns:a16="http://schemas.microsoft.com/office/drawing/2014/main" id="{59E05A99-E245-4256-8146-F8B249D913FC}"/>
              </a:ext>
            </a:extLst>
          </p:cNvPr>
          <p:cNvPicPr>
            <a:picLocks noChangeAspect="1"/>
          </p:cNvPicPr>
          <p:nvPr/>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415459" y="612826"/>
            <a:ext cx="6925656" cy="5980694"/>
          </a:xfrm>
          <a:prstGeom prst="rect">
            <a:avLst/>
          </a:prstGeom>
        </p:spPr>
      </p:pic>
      <p:sp>
        <p:nvSpPr>
          <p:cNvPr id="9" name="Shape_1">
            <a:extLst>
              <a:ext uri="{FF2B5EF4-FFF2-40B4-BE49-F238E27FC236}">
                <a16:creationId xmlns:a16="http://schemas.microsoft.com/office/drawing/2014/main" id="{31428A33-8D51-4F9E-9C20-4618F0B98261}"/>
              </a:ext>
            </a:extLst>
          </p:cNvPr>
          <p:cNvSpPr>
            <a:spLocks/>
          </p:cNvSpPr>
          <p:nvPr userDrawn="1"/>
        </p:nvSpPr>
        <p:spPr>
          <a:xfrm>
            <a:off x="388582" y="285762"/>
            <a:ext cx="11473817" cy="6286770"/>
          </a:xfrm>
          <a:prstGeom prst="rect">
            <a:avLst/>
          </a:prstGeom>
          <a:solidFill>
            <a:srgbClr val="80BA27">
              <a:alpha val="14902"/>
            </a:srgbClr>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a:p>
        </p:txBody>
      </p:sp>
      <p:pic>
        <p:nvPicPr>
          <p:cNvPr id="8" name="Image 7">
            <a:extLst>
              <a:ext uri="{FF2B5EF4-FFF2-40B4-BE49-F238E27FC236}">
                <a16:creationId xmlns:a16="http://schemas.microsoft.com/office/drawing/2014/main" id="{DB7C0B7A-AD0B-4457-AEFF-49EF6693F16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1027" y="587594"/>
            <a:ext cx="1168610" cy="990000"/>
          </a:xfrm>
          <a:prstGeom prst="rect">
            <a:avLst/>
          </a:prstGeom>
        </p:spPr>
      </p:pic>
      <p:sp>
        <p:nvSpPr>
          <p:cNvPr id="2" name="Titre 1">
            <a:extLst>
              <a:ext uri="{FF2B5EF4-FFF2-40B4-BE49-F238E27FC236}">
                <a16:creationId xmlns:a16="http://schemas.microsoft.com/office/drawing/2014/main" id="{261D137C-D0B5-459E-8D0C-EEC8E023EE54}"/>
              </a:ext>
            </a:extLst>
          </p:cNvPr>
          <p:cNvSpPr>
            <a:spLocks noGrp="1"/>
          </p:cNvSpPr>
          <p:nvPr>
            <p:ph type="title"/>
          </p:nvPr>
        </p:nvSpPr>
        <p:spPr>
          <a:xfrm>
            <a:off x="1967026" y="285467"/>
            <a:ext cx="9718590" cy="1285200"/>
          </a:xfrm>
        </p:spPr>
        <p:txBody>
          <a:bodyPr anchor="b"/>
          <a:lstStyle>
            <a:lvl1pPr marL="0" indent="0">
              <a:buFontTx/>
              <a:buNone/>
              <a:defRPr/>
            </a:lvl1pPr>
          </a:lstStyle>
          <a:p>
            <a:r>
              <a:rPr lang="fr-FR"/>
              <a:t>Modifiez le style du titre</a:t>
            </a:r>
            <a:endParaRPr lang="fr-FR" dirty="0"/>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03B4600C-7654-4216-88CC-C8585DF21D95}" type="slidenum">
              <a:rPr lang="fr-FR" smtClean="0"/>
              <a:pPr/>
              <a:t>‹N°›</a:t>
            </a:fld>
            <a:endParaRPr lang="fr-FR" dirty="0"/>
          </a:p>
        </p:txBody>
      </p:sp>
      <p:pic>
        <p:nvPicPr>
          <p:cNvPr id="7" name="Image 6">
            <a:extLst>
              <a:ext uri="{FF2B5EF4-FFF2-40B4-BE49-F238E27FC236}">
                <a16:creationId xmlns:a16="http://schemas.microsoft.com/office/drawing/2014/main" id="{5FE578EF-7854-4EDF-AB81-AF7FDFA916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13432" y="5899254"/>
            <a:ext cx="586772" cy="669494"/>
          </a:xfrm>
          <a:prstGeom prst="rect">
            <a:avLst/>
          </a:prstGeom>
        </p:spPr>
      </p:pic>
      <p:sp>
        <p:nvSpPr>
          <p:cNvPr id="19" name="Espace réservé du contenu 2">
            <a:extLst>
              <a:ext uri="{FF2B5EF4-FFF2-40B4-BE49-F238E27FC236}">
                <a16:creationId xmlns:a16="http://schemas.microsoft.com/office/drawing/2014/main" id="{B69D397F-CF04-40A1-9B0A-1898F0ADD993}"/>
              </a:ext>
            </a:extLst>
          </p:cNvPr>
          <p:cNvSpPr>
            <a:spLocks noGrp="1"/>
          </p:cNvSpPr>
          <p:nvPr>
            <p:ph idx="1" hasCustomPrompt="1"/>
          </p:nvPr>
        </p:nvSpPr>
        <p:spPr>
          <a:xfrm>
            <a:off x="675650" y="2080830"/>
            <a:ext cx="3021707" cy="4018638"/>
          </a:xfrm>
        </p:spPr>
        <p:txBody>
          <a:bodyPr/>
          <a:lstStyle>
            <a:lvl1pPr marL="0" indent="0">
              <a:buFontTx/>
              <a:buNone/>
              <a:defRPr sz="2000" b="1">
                <a:solidFill>
                  <a:srgbClr val="E41B1B"/>
                </a:solidFill>
              </a:defRPr>
            </a:lvl1pPr>
            <a:lvl2pPr marL="685800" marR="0"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sz="1800"/>
            </a:lvl2pPr>
            <a:lvl3pPr>
              <a:defRPr sz="1800"/>
            </a:lvl3pPr>
            <a:lvl4pPr>
              <a:defRPr sz="1600"/>
            </a:lvl4pPr>
            <a:lvl5pPr>
              <a:defRPr sz="1600"/>
            </a:lvl5pPr>
          </a:lstStyle>
          <a:p>
            <a:pPr lvl="0"/>
            <a:r>
              <a:rPr lang="fr-FR" dirty="0"/>
              <a:t>Section</a:t>
            </a:r>
          </a:p>
          <a:p>
            <a:pPr lvl="1"/>
            <a:r>
              <a:rPr lang="fr-FR" dirty="0"/>
              <a:t>Sous-titre</a:t>
            </a:r>
          </a:p>
          <a:p>
            <a:pPr lvl="1"/>
            <a:r>
              <a:rPr lang="fr-FR" dirty="0"/>
              <a:t>Sous-titre</a:t>
            </a:r>
          </a:p>
          <a:p>
            <a:pPr marL="685800" marR="0" lvl="1"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a:pPr>
            <a:r>
              <a:rPr lang="fr-FR" dirty="0"/>
              <a:t>Sous-titre</a:t>
            </a:r>
          </a:p>
          <a:p>
            <a:pPr marL="685800" marR="0" lvl="1"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a:pPr>
            <a:r>
              <a:rPr lang="fr-FR" dirty="0"/>
              <a:t>Sous-titre</a:t>
            </a:r>
          </a:p>
          <a:p>
            <a:pPr lvl="1"/>
            <a:endParaRPr lang="fr-FR" dirty="0"/>
          </a:p>
        </p:txBody>
      </p:sp>
      <p:sp>
        <p:nvSpPr>
          <p:cNvPr id="22" name="Espace réservé du contenu 2">
            <a:extLst>
              <a:ext uri="{FF2B5EF4-FFF2-40B4-BE49-F238E27FC236}">
                <a16:creationId xmlns:a16="http://schemas.microsoft.com/office/drawing/2014/main" id="{B69D397F-CF04-40A1-9B0A-1898F0ADD993}"/>
              </a:ext>
            </a:extLst>
          </p:cNvPr>
          <p:cNvSpPr>
            <a:spLocks noGrp="1"/>
          </p:cNvSpPr>
          <p:nvPr>
            <p:ph idx="13" hasCustomPrompt="1"/>
          </p:nvPr>
        </p:nvSpPr>
        <p:spPr>
          <a:xfrm>
            <a:off x="4333250" y="2080830"/>
            <a:ext cx="3021707" cy="4018638"/>
          </a:xfrm>
        </p:spPr>
        <p:txBody>
          <a:bodyPr/>
          <a:lstStyle>
            <a:lvl1pPr marL="0" indent="0">
              <a:buFontTx/>
              <a:buNone/>
              <a:defRPr sz="2000" b="1">
                <a:solidFill>
                  <a:srgbClr val="E41B1B"/>
                </a:solidFill>
              </a:defRPr>
            </a:lvl1pPr>
            <a:lvl2pPr marL="685800" marR="0"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sz="1800"/>
            </a:lvl2pPr>
            <a:lvl3pPr>
              <a:defRPr sz="1800"/>
            </a:lvl3pPr>
            <a:lvl4pPr>
              <a:defRPr sz="1600"/>
            </a:lvl4pPr>
            <a:lvl5pPr>
              <a:defRPr sz="1600"/>
            </a:lvl5pPr>
          </a:lstStyle>
          <a:p>
            <a:pPr lvl="0"/>
            <a:r>
              <a:rPr lang="fr-FR" dirty="0"/>
              <a:t>Section</a:t>
            </a:r>
          </a:p>
          <a:p>
            <a:pPr lvl="1"/>
            <a:r>
              <a:rPr lang="fr-FR" dirty="0"/>
              <a:t>Sous-titre</a:t>
            </a:r>
          </a:p>
          <a:p>
            <a:pPr lvl="1"/>
            <a:r>
              <a:rPr lang="fr-FR" dirty="0"/>
              <a:t>Sous-titre</a:t>
            </a:r>
          </a:p>
          <a:p>
            <a:pPr marL="685800" marR="0" lvl="1"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a:pPr>
            <a:r>
              <a:rPr lang="fr-FR" dirty="0"/>
              <a:t>Sous-titre</a:t>
            </a:r>
          </a:p>
          <a:p>
            <a:pPr marL="685800" marR="0" lvl="1"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a:pPr>
            <a:r>
              <a:rPr lang="fr-FR" dirty="0"/>
              <a:t>Sous-titre</a:t>
            </a:r>
          </a:p>
          <a:p>
            <a:pPr lvl="1"/>
            <a:endParaRPr lang="fr-FR" dirty="0"/>
          </a:p>
        </p:txBody>
      </p:sp>
      <p:sp>
        <p:nvSpPr>
          <p:cNvPr id="23" name="Espace réservé du contenu 2">
            <a:extLst>
              <a:ext uri="{FF2B5EF4-FFF2-40B4-BE49-F238E27FC236}">
                <a16:creationId xmlns:a16="http://schemas.microsoft.com/office/drawing/2014/main" id="{B69D397F-CF04-40A1-9B0A-1898F0ADD993}"/>
              </a:ext>
            </a:extLst>
          </p:cNvPr>
          <p:cNvSpPr>
            <a:spLocks noGrp="1"/>
          </p:cNvSpPr>
          <p:nvPr>
            <p:ph idx="14" hasCustomPrompt="1"/>
          </p:nvPr>
        </p:nvSpPr>
        <p:spPr>
          <a:xfrm>
            <a:off x="7990850" y="2080830"/>
            <a:ext cx="3021707" cy="4018638"/>
          </a:xfrm>
        </p:spPr>
        <p:txBody>
          <a:bodyPr/>
          <a:lstStyle>
            <a:lvl1pPr marL="0" indent="0">
              <a:buFontTx/>
              <a:buNone/>
              <a:defRPr sz="2000" b="1">
                <a:solidFill>
                  <a:srgbClr val="E41B1B"/>
                </a:solidFill>
              </a:defRPr>
            </a:lvl1pPr>
            <a:lvl2pPr marL="685800" marR="0"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sz="1800"/>
            </a:lvl2pPr>
            <a:lvl3pPr>
              <a:defRPr sz="1800"/>
            </a:lvl3pPr>
            <a:lvl4pPr>
              <a:defRPr sz="1600"/>
            </a:lvl4pPr>
            <a:lvl5pPr>
              <a:defRPr sz="1600"/>
            </a:lvl5pPr>
          </a:lstStyle>
          <a:p>
            <a:pPr lvl="0"/>
            <a:r>
              <a:rPr lang="fr-FR" dirty="0"/>
              <a:t>Section</a:t>
            </a:r>
          </a:p>
          <a:p>
            <a:pPr lvl="1"/>
            <a:r>
              <a:rPr lang="fr-FR" dirty="0"/>
              <a:t>Sous-titre</a:t>
            </a:r>
          </a:p>
          <a:p>
            <a:pPr lvl="1"/>
            <a:r>
              <a:rPr lang="fr-FR" dirty="0"/>
              <a:t>Sous-titre</a:t>
            </a:r>
          </a:p>
          <a:p>
            <a:pPr marL="685800" marR="0" lvl="1"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a:pPr>
            <a:r>
              <a:rPr lang="fr-FR" dirty="0"/>
              <a:t>Sous-titre</a:t>
            </a:r>
          </a:p>
          <a:p>
            <a:pPr marL="685800" marR="0" lvl="1"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a:pPr>
            <a:r>
              <a:rPr lang="fr-FR" dirty="0"/>
              <a:t>Sous-titre</a:t>
            </a:r>
          </a:p>
          <a:p>
            <a:pPr lvl="1"/>
            <a:endParaRPr lang="fr-FR" dirty="0"/>
          </a:p>
        </p:txBody>
      </p:sp>
    </p:spTree>
    <p:extLst>
      <p:ext uri="{BB962C8B-B14F-4D97-AF65-F5344CB8AC3E}">
        <p14:creationId xmlns:p14="http://schemas.microsoft.com/office/powerpoint/2010/main" val="40789027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8_Diapo_Intercalaire">
    <p:spTree>
      <p:nvGrpSpPr>
        <p:cNvPr id="1" name=""/>
        <p:cNvGrpSpPr/>
        <p:nvPr/>
      </p:nvGrpSpPr>
      <p:grpSpPr>
        <a:xfrm>
          <a:off x="0" y="0"/>
          <a:ext cx="0" cy="0"/>
          <a:chOff x="0" y="0"/>
          <a:chExt cx="0" cy="0"/>
        </a:xfrm>
      </p:grpSpPr>
      <p:sp>
        <p:nvSpPr>
          <p:cNvPr id="9" name="Shape_0">
            <a:extLst>
              <a:ext uri="{FF2B5EF4-FFF2-40B4-BE49-F238E27FC236}">
                <a16:creationId xmlns:a16="http://schemas.microsoft.com/office/drawing/2014/main" id="{0B7979F6-1BC2-4E8B-A0A3-CA8E3502F784}"/>
              </a:ext>
            </a:extLst>
          </p:cNvPr>
          <p:cNvSpPr/>
          <p:nvPr userDrawn="1"/>
        </p:nvSpPr>
        <p:spPr>
          <a:xfrm>
            <a:off x="359092" y="2778345"/>
            <a:ext cx="11473817" cy="3794040"/>
          </a:xfrm>
          <a:prstGeom prst="rect">
            <a:avLst/>
          </a:prstGeom>
          <a:solidFill>
            <a:srgbClr val="80BA27"/>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dirty="0">
              <a:solidFill>
                <a:schemeClr val="bg1"/>
              </a:solidFill>
            </a:endParaRPr>
          </a:p>
        </p:txBody>
      </p:sp>
      <p:sp>
        <p:nvSpPr>
          <p:cNvPr id="6" name="Rectangle 5">
            <a:extLst>
              <a:ext uri="{FF2B5EF4-FFF2-40B4-BE49-F238E27FC236}">
                <a16:creationId xmlns:a16="http://schemas.microsoft.com/office/drawing/2014/main" id="{31D427EE-B9CB-483A-B5CF-2F86322DAEF4}"/>
              </a:ext>
            </a:extLst>
          </p:cNvPr>
          <p:cNvSpPr/>
          <p:nvPr/>
        </p:nvSpPr>
        <p:spPr>
          <a:xfrm>
            <a:off x="359092" y="285615"/>
            <a:ext cx="11473816" cy="249273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i="1" dirty="0"/>
              <a:t>Insérer une photo de votre choix sur ce cadre gris </a:t>
            </a:r>
            <a:r>
              <a:rPr lang="fr-FR" i="1" u="sng" dirty="0"/>
              <a:t>en respectant les dimensions</a:t>
            </a:r>
          </a:p>
        </p:txBody>
      </p:sp>
      <p:sp>
        <p:nvSpPr>
          <p:cNvPr id="15" name="Espace réservé du numéro de diapositive 14">
            <a:extLst>
              <a:ext uri="{FF2B5EF4-FFF2-40B4-BE49-F238E27FC236}">
                <a16:creationId xmlns:a16="http://schemas.microsoft.com/office/drawing/2014/main" id="{E43BCC4F-6628-49C7-A989-0EA131691946}"/>
              </a:ext>
            </a:extLst>
          </p:cNvPr>
          <p:cNvSpPr>
            <a:spLocks noGrp="1"/>
          </p:cNvSpPr>
          <p:nvPr>
            <p:ph type="sldNum" sz="quarter" idx="10"/>
          </p:nvPr>
        </p:nvSpPr>
        <p:spPr/>
        <p:txBody>
          <a:bodyPr/>
          <a:lstStyle/>
          <a:p>
            <a:fld id="{03B4600C-7654-4216-88CC-C8585DF21D95}" type="slidenum">
              <a:rPr lang="fr-FR" smtClean="0"/>
              <a:pPr/>
              <a:t>‹N°›</a:t>
            </a:fld>
            <a:endParaRPr lang="fr-FR" dirty="0"/>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598" y="3065340"/>
            <a:ext cx="8370679" cy="1015200"/>
          </a:xfrm>
        </p:spPr>
        <p:txBody>
          <a:bodyPr anchor="b">
            <a:normAutofit/>
          </a:bodyPr>
          <a:lstStyle>
            <a:lvl1pPr algn="l">
              <a:defRPr sz="3200">
                <a:solidFill>
                  <a:schemeClr val="bg1"/>
                </a:solidFill>
              </a:defRPr>
            </a:lvl1pPr>
          </a:lstStyle>
          <a:p>
            <a:r>
              <a:rPr lang="fr-FR" dirty="0"/>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45" y="4095122"/>
            <a:ext cx="8370679" cy="1128600"/>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Modifiez le style des sous-titres du masque</a:t>
            </a:r>
          </a:p>
        </p:txBody>
      </p:sp>
    </p:spTree>
    <p:extLst>
      <p:ext uri="{BB962C8B-B14F-4D97-AF65-F5344CB8AC3E}">
        <p14:creationId xmlns:p14="http://schemas.microsoft.com/office/powerpoint/2010/main" val="982508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2_Titre_et_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1D137C-D0B5-459E-8D0C-EEC8E023EE54}"/>
              </a:ext>
            </a:extLst>
          </p:cNvPr>
          <p:cNvSpPr>
            <a:spLocks noGrp="1"/>
          </p:cNvSpPr>
          <p:nvPr>
            <p:ph type="title" hasCustomPrompt="1"/>
          </p:nvPr>
        </p:nvSpPr>
        <p:spPr/>
        <p:txBody>
          <a:bodyPr/>
          <a:lstStyle>
            <a:lvl1pPr marL="571500" indent="-571500">
              <a:buFontTx/>
              <a:buBlip>
                <a:blip r:embed="rId2"/>
              </a:buBlip>
              <a:defRPr/>
            </a:lvl1pPr>
          </a:lstStyle>
          <a:p>
            <a:r>
              <a:rPr lang="fr-FR" dirty="0"/>
              <a:t>MODIFIEZ LE STYLE DU TITRE</a:t>
            </a:r>
          </a:p>
        </p:txBody>
      </p:sp>
      <p:sp>
        <p:nvSpPr>
          <p:cNvPr id="3" name="Espace réservé du contenu 2">
            <a:extLst>
              <a:ext uri="{FF2B5EF4-FFF2-40B4-BE49-F238E27FC236}">
                <a16:creationId xmlns:a16="http://schemas.microsoft.com/office/drawing/2014/main" id="{B69D397F-CF04-40A1-9B0A-1898F0ADD993}"/>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03B4600C-7654-4216-88CC-C8585DF21D95}" type="slidenum">
              <a:rPr lang="fr-FR" smtClean="0"/>
              <a:pPr/>
              <a:t>‹N°›</a:t>
            </a:fld>
            <a:endParaRPr lang="fr-FR" dirty="0"/>
          </a:p>
        </p:txBody>
      </p:sp>
      <p:pic>
        <p:nvPicPr>
          <p:cNvPr id="7" name="Image 6">
            <a:extLst>
              <a:ext uri="{FF2B5EF4-FFF2-40B4-BE49-F238E27FC236}">
                <a16:creationId xmlns:a16="http://schemas.microsoft.com/office/drawing/2014/main" id="{5FE578EF-7854-4EDF-AB81-AF7FDFA916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13432" y="5899254"/>
            <a:ext cx="586772" cy="669494"/>
          </a:xfrm>
          <a:prstGeom prst="rect">
            <a:avLst/>
          </a:prstGeom>
        </p:spPr>
      </p:pic>
      <p:cxnSp>
        <p:nvCxnSpPr>
          <p:cNvPr id="8" name="Connecteur droit 7">
            <a:extLst>
              <a:ext uri="{FF2B5EF4-FFF2-40B4-BE49-F238E27FC236}">
                <a16:creationId xmlns:a16="http://schemas.microsoft.com/office/drawing/2014/main" id="{046D5FAF-6E15-414C-81A4-5493C47ED149}"/>
              </a:ext>
            </a:extLst>
          </p:cNvPr>
          <p:cNvCxnSpPr>
            <a:cxnSpLocks/>
          </p:cNvCxnSpPr>
          <p:nvPr/>
        </p:nvCxnSpPr>
        <p:spPr>
          <a:xfrm>
            <a:off x="827797" y="1116942"/>
            <a:ext cx="10285403" cy="2116"/>
          </a:xfrm>
          <a:prstGeom prst="line">
            <a:avLst/>
          </a:prstGeom>
          <a:ln w="28575">
            <a:solidFill>
              <a:schemeClr val="accent1"/>
            </a:solidFill>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0330857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1D137C-D0B5-459E-8D0C-EEC8E023EE54}"/>
              </a:ext>
            </a:extLst>
          </p:cNvPr>
          <p:cNvSpPr>
            <a:spLocks noGrp="1"/>
          </p:cNvSpPr>
          <p:nvPr>
            <p:ph type="title" hasCustomPrompt="1"/>
          </p:nvPr>
        </p:nvSpPr>
        <p:spPr/>
        <p:txBody>
          <a:bodyPr/>
          <a:lstStyle>
            <a:lvl1pPr marL="571500" indent="-571500">
              <a:buFontTx/>
              <a:buBlip>
                <a:blip r:embed="rId2"/>
              </a:buBlip>
              <a:defRPr/>
            </a:lvl1pPr>
          </a:lstStyle>
          <a:p>
            <a:r>
              <a:rPr lang="fr-FR" dirty="0"/>
              <a:t>MODIFIEZ LE STYLE DU TITRE</a:t>
            </a:r>
          </a:p>
        </p:txBody>
      </p:sp>
      <p:sp>
        <p:nvSpPr>
          <p:cNvPr id="3" name="Espace réservé du contenu 2">
            <a:extLst>
              <a:ext uri="{FF2B5EF4-FFF2-40B4-BE49-F238E27FC236}">
                <a16:creationId xmlns:a16="http://schemas.microsoft.com/office/drawing/2014/main" id="{B69D397F-CF04-40A1-9B0A-1898F0ADD993}"/>
              </a:ext>
            </a:extLst>
          </p:cNvPr>
          <p:cNvSpPr>
            <a:spLocks noGrp="1"/>
          </p:cNvSpPr>
          <p:nvPr>
            <p:ph idx="1"/>
          </p:nvPr>
        </p:nvSpPr>
        <p:spPr>
          <a:xfrm>
            <a:off x="1062000" y="1476000"/>
            <a:ext cx="9148799" cy="4428000"/>
          </a:xfrm>
        </p:spPr>
        <p:txBody>
          <a:bodyPr>
            <a:normAutofit/>
          </a:bodyPr>
          <a:lstStyle>
            <a:lvl1pPr>
              <a:defRPr sz="2200"/>
            </a:lvl1pPr>
            <a:lvl2pPr>
              <a:defRPr sz="2000"/>
            </a:lvl2pPr>
            <a:lvl3pPr>
              <a:defRPr sz="1800"/>
            </a:lvl3pPr>
            <a:lvl4pPr>
              <a:defRPr sz="1600"/>
            </a:lvl4pPr>
            <a:lvl5pPr>
              <a:defRPr sz="16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03B4600C-7654-4216-88CC-C8585DF21D95}" type="slidenum">
              <a:rPr lang="fr-FR" smtClean="0"/>
              <a:pPr/>
              <a:t>‹N°›</a:t>
            </a:fld>
            <a:endParaRPr lang="fr-FR" dirty="0"/>
          </a:p>
        </p:txBody>
      </p:sp>
      <p:pic>
        <p:nvPicPr>
          <p:cNvPr id="7" name="Image 6">
            <a:extLst>
              <a:ext uri="{FF2B5EF4-FFF2-40B4-BE49-F238E27FC236}">
                <a16:creationId xmlns:a16="http://schemas.microsoft.com/office/drawing/2014/main" id="{5FE578EF-7854-4EDF-AB81-AF7FDFA916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13432" y="5899254"/>
            <a:ext cx="586772" cy="669494"/>
          </a:xfrm>
          <a:prstGeom prst="rect">
            <a:avLst/>
          </a:prstGeom>
        </p:spPr>
      </p:pic>
      <p:cxnSp>
        <p:nvCxnSpPr>
          <p:cNvPr id="9" name="Connecteur droit 8">
            <a:extLst>
              <a:ext uri="{FF2B5EF4-FFF2-40B4-BE49-F238E27FC236}">
                <a16:creationId xmlns:a16="http://schemas.microsoft.com/office/drawing/2014/main" id="{EA08483F-D378-4D94-94CC-9AEBFD5034F0}"/>
              </a:ext>
            </a:extLst>
          </p:cNvPr>
          <p:cNvCxnSpPr>
            <a:cxnSpLocks/>
          </p:cNvCxnSpPr>
          <p:nvPr/>
        </p:nvCxnSpPr>
        <p:spPr>
          <a:xfrm>
            <a:off x="827797" y="1116942"/>
            <a:ext cx="10285403" cy="2116"/>
          </a:xfrm>
          <a:prstGeom prst="line">
            <a:avLst/>
          </a:prstGeom>
          <a:ln w="28575">
            <a:solidFill>
              <a:schemeClr val="accent1"/>
            </a:solidFill>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7400889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4_Contenu_et_bandeau">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6B8C0B89-073F-4965-A41D-C1C64348AB2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81179" y="550721"/>
            <a:ext cx="739406" cy="626395"/>
          </a:xfrm>
          <a:prstGeom prst="rect">
            <a:avLst/>
          </a:prstGeom>
        </p:spPr>
      </p:pic>
      <p:sp>
        <p:nvSpPr>
          <p:cNvPr id="2" name="Titre 1">
            <a:extLst>
              <a:ext uri="{FF2B5EF4-FFF2-40B4-BE49-F238E27FC236}">
                <a16:creationId xmlns:a16="http://schemas.microsoft.com/office/drawing/2014/main" id="{261D137C-D0B5-459E-8D0C-EEC8E023EE54}"/>
              </a:ext>
            </a:extLst>
          </p:cNvPr>
          <p:cNvSpPr>
            <a:spLocks noGrp="1"/>
          </p:cNvSpPr>
          <p:nvPr>
            <p:ph type="title" hasCustomPrompt="1"/>
          </p:nvPr>
        </p:nvSpPr>
        <p:spPr>
          <a:xfrm>
            <a:off x="3434500" y="1203968"/>
            <a:ext cx="8473970" cy="864000"/>
          </a:xfrm>
        </p:spPr>
        <p:txBody>
          <a:bodyPr/>
          <a:lstStyle>
            <a:lvl1pPr marL="0" indent="0">
              <a:buFontTx/>
              <a:buNone/>
              <a:defRPr/>
            </a:lvl1pPr>
          </a:lstStyle>
          <a:p>
            <a:r>
              <a:rPr lang="fr-FR" dirty="0"/>
              <a:t>MODIFIEZ LE STYLE DU TITRE</a:t>
            </a:r>
          </a:p>
        </p:txBody>
      </p:sp>
      <p:sp>
        <p:nvSpPr>
          <p:cNvPr id="3" name="Espace réservé du contenu 2">
            <a:extLst>
              <a:ext uri="{FF2B5EF4-FFF2-40B4-BE49-F238E27FC236}">
                <a16:creationId xmlns:a16="http://schemas.microsoft.com/office/drawing/2014/main" id="{B69D397F-CF04-40A1-9B0A-1898F0ADD993}"/>
              </a:ext>
            </a:extLst>
          </p:cNvPr>
          <p:cNvSpPr>
            <a:spLocks noGrp="1"/>
          </p:cNvSpPr>
          <p:nvPr>
            <p:ph idx="1"/>
          </p:nvPr>
        </p:nvSpPr>
        <p:spPr>
          <a:xfrm>
            <a:off x="3434500" y="2095595"/>
            <a:ext cx="8188272" cy="4428000"/>
          </a:xfrm>
        </p:spPr>
        <p:txBody>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03B4600C-7654-4216-88CC-C8585DF21D95}" type="slidenum">
              <a:rPr lang="fr-FR" smtClean="0"/>
              <a:pPr/>
              <a:t>‹N°›</a:t>
            </a:fld>
            <a:endParaRPr lang="fr-FR" dirty="0"/>
          </a:p>
        </p:txBody>
      </p:sp>
      <p:pic>
        <p:nvPicPr>
          <p:cNvPr id="7" name="Image 6">
            <a:extLst>
              <a:ext uri="{FF2B5EF4-FFF2-40B4-BE49-F238E27FC236}">
                <a16:creationId xmlns:a16="http://schemas.microsoft.com/office/drawing/2014/main" id="{5FE578EF-7854-4EDF-AB81-AF7FDFA916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13432" y="5899254"/>
            <a:ext cx="586772" cy="669494"/>
          </a:xfrm>
          <a:prstGeom prst="rect">
            <a:avLst/>
          </a:prstGeom>
        </p:spPr>
      </p:pic>
      <p:sp>
        <p:nvSpPr>
          <p:cNvPr id="10" name="Rectangle 9">
            <a:extLst>
              <a:ext uri="{FF2B5EF4-FFF2-40B4-BE49-F238E27FC236}">
                <a16:creationId xmlns:a16="http://schemas.microsoft.com/office/drawing/2014/main" id="{8BC36510-72AD-4853-ABAE-B8CFBEBA4820}"/>
              </a:ext>
            </a:extLst>
          </p:cNvPr>
          <p:cNvSpPr/>
          <p:nvPr/>
        </p:nvSpPr>
        <p:spPr>
          <a:xfrm>
            <a:off x="296644" y="0"/>
            <a:ext cx="295694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i="1" dirty="0"/>
              <a:t>Insérer une photo de votre choix sur ce cadre gris </a:t>
            </a:r>
            <a:r>
              <a:rPr lang="fr-FR" i="1" u="sng" dirty="0"/>
              <a:t>en respectant les dimensions</a:t>
            </a:r>
          </a:p>
        </p:txBody>
      </p:sp>
    </p:spTree>
    <p:extLst>
      <p:ext uri="{BB962C8B-B14F-4D97-AF65-F5344CB8AC3E}">
        <p14:creationId xmlns:p14="http://schemas.microsoft.com/office/powerpoint/2010/main" val="8947552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34_Diapo_Vide">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4EB2869B-DA9E-4EF7-BF3D-B7D0D0E85868}"/>
              </a:ext>
            </a:extLst>
          </p:cNvPr>
          <p:cNvSpPr>
            <a:spLocks noGrp="1"/>
          </p:cNvSpPr>
          <p:nvPr>
            <p:ph type="sldNum" sz="quarter" idx="12"/>
          </p:nvPr>
        </p:nvSpPr>
        <p:spPr/>
        <p:txBody>
          <a:bodyPr/>
          <a:lstStyle/>
          <a:p>
            <a:fld id="{03B4600C-7654-4216-88CC-C8585DF21D95}" type="slidenum">
              <a:rPr lang="fr-FR" smtClean="0"/>
              <a:pPr/>
              <a:t>‹N°›</a:t>
            </a:fld>
            <a:endParaRPr lang="fr-FR" dirty="0"/>
          </a:p>
        </p:txBody>
      </p:sp>
    </p:spTree>
    <p:extLst>
      <p:ext uri="{BB962C8B-B14F-4D97-AF65-F5344CB8AC3E}">
        <p14:creationId xmlns:p14="http://schemas.microsoft.com/office/powerpoint/2010/main" val="21430390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D1C67B2C-761E-40A5-9EE0-2BF4CD9D1713}" type="datetimeFigureOut">
              <a:rPr lang="fr-FR" smtClean="0"/>
              <a:t>19/01/2026</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4C7A4C97-2ABC-4DF8-A9E5-48F201978965}" type="slidenum">
              <a:rPr lang="fr-FR" smtClean="0"/>
              <a:t>‹N°›</a:t>
            </a:fld>
            <a:endParaRPr lang="fr-FR"/>
          </a:p>
        </p:txBody>
      </p:sp>
    </p:spTree>
    <p:extLst>
      <p:ext uri="{BB962C8B-B14F-4D97-AF65-F5344CB8AC3E}">
        <p14:creationId xmlns:p14="http://schemas.microsoft.com/office/powerpoint/2010/main" val="10569445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914400" y="2130426"/>
            <a:ext cx="10363200" cy="1470025"/>
          </a:xfrm>
        </p:spPr>
        <p:txBody>
          <a:bodyPr/>
          <a:lstStyle/>
          <a:p>
            <a:r>
              <a:rPr lang="fr-FR"/>
              <a:t>Modifiez le style du titre</a:t>
            </a:r>
          </a:p>
        </p:txBody>
      </p:sp>
      <p:sp>
        <p:nvSpPr>
          <p:cNvPr id="3" name="Sous-titr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p>
        </p:txBody>
      </p:sp>
      <p:sp>
        <p:nvSpPr>
          <p:cNvPr id="4" name="Espace réservé de la date 3"/>
          <p:cNvSpPr>
            <a:spLocks noGrp="1"/>
          </p:cNvSpPr>
          <p:nvPr>
            <p:ph type="dt" sz="half" idx="10"/>
          </p:nvPr>
        </p:nvSpPr>
        <p:spPr/>
        <p:txBody>
          <a:bodyPr/>
          <a:lstStyle/>
          <a:p>
            <a:fld id="{1F0579BB-06A1-41B8-A4F1-317E61589CF1}" type="datetimeFigureOut">
              <a:rPr lang="fr-FR" smtClean="0"/>
              <a:t>19/01/2026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E8404AB4-E896-49B1-B196-E3288BC29239}" type="slidenum">
              <a:rPr lang="fr-FR" smtClean="0"/>
              <a:t>‹N°›</a:t>
            </a:fld>
            <a:endParaRPr lang="fr-FR"/>
          </a:p>
        </p:txBody>
      </p:sp>
    </p:spTree>
    <p:extLst>
      <p:ext uri="{BB962C8B-B14F-4D97-AF65-F5344CB8AC3E}">
        <p14:creationId xmlns:p14="http://schemas.microsoft.com/office/powerpoint/2010/main" val="20736737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914400" y="2130442"/>
            <a:ext cx="10363200" cy="1470025"/>
          </a:xfrm>
        </p:spPr>
        <p:txBody>
          <a:bodyPr/>
          <a:lstStyle/>
          <a:p>
            <a:r>
              <a:rPr lang="fr-FR"/>
              <a:t>Modifiez le style du titre</a:t>
            </a:r>
          </a:p>
        </p:txBody>
      </p:sp>
      <p:sp>
        <p:nvSpPr>
          <p:cNvPr id="3" name="Sous-titr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fr-FR"/>
              <a:t>Modifiez le style des sous-titres du masque</a:t>
            </a:r>
          </a:p>
        </p:txBody>
      </p:sp>
      <p:sp>
        <p:nvSpPr>
          <p:cNvPr id="5" name="Espace réservé du pied de page 4"/>
          <p:cNvSpPr>
            <a:spLocks noGrp="1"/>
          </p:cNvSpPr>
          <p:nvPr>
            <p:ph type="ftr" sz="quarter" idx="11"/>
          </p:nvPr>
        </p:nvSpPr>
        <p:spPr/>
        <p:txBody>
          <a:bodyPr/>
          <a:lstStyle>
            <a:lvl1pPr>
              <a:defRPr/>
            </a:lvl1pPr>
          </a:lstStyle>
          <a:p>
            <a:r>
              <a:rPr lang="fr-FR" dirty="0">
                <a:solidFill>
                  <a:prstClr val="white"/>
                </a:solidFill>
              </a:rPr>
              <a:t>Stratégie Climat – Bureau CRA du 06/11/20107</a:t>
            </a:r>
          </a:p>
          <a:p>
            <a:endParaRPr lang="fr-FR" altLang="fr-FR" sz="1050" dirty="0">
              <a:solidFill>
                <a:srgbClr val="FFFFFF"/>
              </a:solidFill>
            </a:endParaRPr>
          </a:p>
          <a:p>
            <a:endParaRPr lang="fr-FR" altLang="fr-FR" dirty="0">
              <a:solidFill>
                <a:srgbClr val="FFFFFF"/>
              </a:solidFill>
            </a:endParaRPr>
          </a:p>
        </p:txBody>
      </p:sp>
      <p:sp>
        <p:nvSpPr>
          <p:cNvPr id="6" name="Espace réservé du numéro de diapositive 5"/>
          <p:cNvSpPr>
            <a:spLocks noGrp="1"/>
          </p:cNvSpPr>
          <p:nvPr>
            <p:ph type="sldNum" sz="quarter" idx="12"/>
          </p:nvPr>
        </p:nvSpPr>
        <p:spPr/>
        <p:txBody>
          <a:bodyPr/>
          <a:lstStyle>
            <a:lvl1pPr>
              <a:defRPr/>
            </a:lvl1pPr>
          </a:lstStyle>
          <a:p>
            <a:fld id="{B621248D-AF2C-4BC8-AF0B-172897E91F3A}" type="slidenum">
              <a:rPr lang="fr-FR" altLang="fr-FR">
                <a:solidFill>
                  <a:srgbClr val="FFFFFF"/>
                </a:solidFill>
              </a:rPr>
              <a:pPr/>
              <a:t>‹N°›</a:t>
            </a:fld>
            <a:endParaRPr lang="fr-FR" altLang="fr-FR">
              <a:solidFill>
                <a:srgbClr val="FFFFFF"/>
              </a:solidFill>
            </a:endParaRPr>
          </a:p>
        </p:txBody>
      </p:sp>
    </p:spTree>
    <p:extLst>
      <p:ext uri="{BB962C8B-B14F-4D97-AF65-F5344CB8AC3E}">
        <p14:creationId xmlns:p14="http://schemas.microsoft.com/office/powerpoint/2010/main" val="32567823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pied de page 4"/>
          <p:cNvSpPr>
            <a:spLocks noGrp="1"/>
          </p:cNvSpPr>
          <p:nvPr>
            <p:ph type="ftr" sz="quarter" idx="11"/>
          </p:nvPr>
        </p:nvSpPr>
        <p:spPr/>
        <p:txBody>
          <a:bodyPr/>
          <a:lstStyle>
            <a:lvl1pPr>
              <a:defRPr/>
            </a:lvl1pPr>
          </a:lstStyle>
          <a:p>
            <a:r>
              <a:rPr lang="fr-FR" dirty="0">
                <a:solidFill>
                  <a:prstClr val="white"/>
                </a:solidFill>
              </a:rPr>
              <a:t>Stratégie Climat – Bureau CRA du 06/11/20107</a:t>
            </a:r>
          </a:p>
          <a:p>
            <a:endParaRPr lang="fr-FR" altLang="fr-FR" sz="1050" dirty="0">
              <a:solidFill>
                <a:srgbClr val="FFFFFF"/>
              </a:solidFill>
            </a:endParaRPr>
          </a:p>
          <a:p>
            <a:endParaRPr lang="fr-FR" altLang="fr-FR" dirty="0">
              <a:solidFill>
                <a:srgbClr val="FFFFFF"/>
              </a:solidFill>
            </a:endParaRPr>
          </a:p>
        </p:txBody>
      </p:sp>
      <p:sp>
        <p:nvSpPr>
          <p:cNvPr id="6" name="Espace réservé du numéro de diapositive 5"/>
          <p:cNvSpPr>
            <a:spLocks noGrp="1"/>
          </p:cNvSpPr>
          <p:nvPr>
            <p:ph type="sldNum" sz="quarter" idx="12"/>
          </p:nvPr>
        </p:nvSpPr>
        <p:spPr/>
        <p:txBody>
          <a:bodyPr/>
          <a:lstStyle>
            <a:lvl1pPr>
              <a:defRPr/>
            </a:lvl1pPr>
          </a:lstStyle>
          <a:p>
            <a:fld id="{DE43DF30-4CD9-445A-A5DF-B35FCF167A0B}" type="slidenum">
              <a:rPr lang="fr-FR" altLang="fr-FR">
                <a:solidFill>
                  <a:srgbClr val="FFFFFF"/>
                </a:solidFill>
              </a:rPr>
              <a:pPr/>
              <a:t>‹N°›</a:t>
            </a:fld>
            <a:endParaRPr lang="fr-FR" altLang="fr-FR">
              <a:solidFill>
                <a:srgbClr val="FFFFFF"/>
              </a:solidFill>
            </a:endParaRPr>
          </a:p>
        </p:txBody>
      </p:sp>
    </p:spTree>
    <p:extLst>
      <p:ext uri="{BB962C8B-B14F-4D97-AF65-F5344CB8AC3E}">
        <p14:creationId xmlns:p14="http://schemas.microsoft.com/office/powerpoint/2010/main" val="24351600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963084" y="4406902"/>
            <a:ext cx="10363200" cy="1362075"/>
          </a:xfrm>
        </p:spPr>
        <p:txBody>
          <a:bodyPr anchor="t"/>
          <a:lstStyle>
            <a:lvl1pPr algn="l">
              <a:defRPr sz="4000" b="1" cap="all"/>
            </a:lvl1pPr>
          </a:lstStyle>
          <a:p>
            <a:r>
              <a:rPr lang="fr-FR"/>
              <a:t>Modifiez le style du titre</a:t>
            </a:r>
          </a:p>
        </p:txBody>
      </p:sp>
      <p:sp>
        <p:nvSpPr>
          <p:cNvPr id="3" name="Espace réservé du texte 2"/>
          <p:cNvSpPr>
            <a:spLocks noGrp="1"/>
          </p:cNvSpPr>
          <p:nvPr>
            <p:ph type="body" idx="1"/>
          </p:nvPr>
        </p:nvSpPr>
        <p:spPr>
          <a:xfrm>
            <a:off x="963084" y="290672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a:t>Modifiez les styles du texte du masque</a:t>
            </a:r>
          </a:p>
        </p:txBody>
      </p:sp>
      <p:sp>
        <p:nvSpPr>
          <p:cNvPr id="5" name="Espace réservé du pied de page 4"/>
          <p:cNvSpPr>
            <a:spLocks noGrp="1"/>
          </p:cNvSpPr>
          <p:nvPr>
            <p:ph type="ftr" sz="quarter" idx="11"/>
          </p:nvPr>
        </p:nvSpPr>
        <p:spPr/>
        <p:txBody>
          <a:bodyPr/>
          <a:lstStyle>
            <a:lvl1pPr>
              <a:defRPr/>
            </a:lvl1pPr>
          </a:lstStyle>
          <a:p>
            <a:r>
              <a:rPr lang="fr-FR" dirty="0">
                <a:solidFill>
                  <a:prstClr val="white"/>
                </a:solidFill>
              </a:rPr>
              <a:t>Stratégie Climat – Bureau CRA du 06/11/20107</a:t>
            </a:r>
          </a:p>
        </p:txBody>
      </p:sp>
      <p:sp>
        <p:nvSpPr>
          <p:cNvPr id="6" name="Espace réservé du numéro de diapositive 5"/>
          <p:cNvSpPr>
            <a:spLocks noGrp="1"/>
          </p:cNvSpPr>
          <p:nvPr>
            <p:ph type="sldNum" sz="quarter" idx="12"/>
          </p:nvPr>
        </p:nvSpPr>
        <p:spPr/>
        <p:txBody>
          <a:bodyPr/>
          <a:lstStyle>
            <a:lvl1pPr>
              <a:defRPr/>
            </a:lvl1pPr>
          </a:lstStyle>
          <a:p>
            <a:fld id="{622DA581-D2AB-47D0-BC6B-31B9D8B3017E}" type="slidenum">
              <a:rPr lang="fr-FR" altLang="fr-FR">
                <a:solidFill>
                  <a:srgbClr val="FFFFFF"/>
                </a:solidFill>
              </a:rPr>
              <a:pPr/>
              <a:t>‹N°›</a:t>
            </a:fld>
            <a:endParaRPr lang="fr-FR" altLang="fr-FR">
              <a:solidFill>
                <a:srgbClr val="FFFFFF"/>
              </a:solidFill>
            </a:endParaRPr>
          </a:p>
        </p:txBody>
      </p:sp>
    </p:spTree>
    <p:extLst>
      <p:ext uri="{BB962C8B-B14F-4D97-AF65-F5344CB8AC3E}">
        <p14:creationId xmlns:p14="http://schemas.microsoft.com/office/powerpoint/2010/main" val="13710480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1678519" y="1600202"/>
            <a:ext cx="4849284"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731025" y="1600202"/>
            <a:ext cx="4851401"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11"/>
          </p:nvPr>
        </p:nvSpPr>
        <p:spPr/>
        <p:txBody>
          <a:bodyPr/>
          <a:lstStyle>
            <a:lvl1pPr>
              <a:defRPr/>
            </a:lvl1pPr>
          </a:lstStyle>
          <a:p>
            <a:r>
              <a:rPr lang="fr-FR" dirty="0">
                <a:solidFill>
                  <a:prstClr val="white"/>
                </a:solidFill>
              </a:rPr>
              <a:t>Stratégie Climat – Bureau CRA du 06/11/20107</a:t>
            </a:r>
          </a:p>
        </p:txBody>
      </p:sp>
      <p:sp>
        <p:nvSpPr>
          <p:cNvPr id="7" name="Espace réservé du numéro de diapositive 6"/>
          <p:cNvSpPr>
            <a:spLocks noGrp="1"/>
          </p:cNvSpPr>
          <p:nvPr>
            <p:ph type="sldNum" sz="quarter" idx="12"/>
          </p:nvPr>
        </p:nvSpPr>
        <p:spPr/>
        <p:txBody>
          <a:bodyPr/>
          <a:lstStyle>
            <a:lvl1pPr>
              <a:defRPr/>
            </a:lvl1pPr>
          </a:lstStyle>
          <a:p>
            <a:fld id="{786397F1-58D9-4C04-AF52-F90AC8ABE66E}" type="slidenum">
              <a:rPr lang="fr-FR" altLang="fr-FR">
                <a:solidFill>
                  <a:srgbClr val="FFFFFF"/>
                </a:solidFill>
              </a:rPr>
              <a:pPr/>
              <a:t>‹N°›</a:t>
            </a:fld>
            <a:endParaRPr lang="fr-FR" altLang="fr-FR">
              <a:solidFill>
                <a:srgbClr val="FFFFFF"/>
              </a:solidFill>
            </a:endParaRPr>
          </a:p>
        </p:txBody>
      </p:sp>
    </p:spTree>
    <p:extLst>
      <p:ext uri="{BB962C8B-B14F-4D97-AF65-F5344CB8AC3E}">
        <p14:creationId xmlns:p14="http://schemas.microsoft.com/office/powerpoint/2010/main" val="9300100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609600" y="274638"/>
            <a:ext cx="10972800" cy="1143000"/>
          </a:xfrm>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609604"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Espace réservé du contenu 3"/>
          <p:cNvSpPr>
            <a:spLocks noGrp="1"/>
          </p:cNvSpPr>
          <p:nvPr>
            <p:ph sz="half" idx="2"/>
          </p:nvPr>
        </p:nvSpPr>
        <p:spPr>
          <a:xfrm>
            <a:off x="609604"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193396"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Espace réservé du contenu 5"/>
          <p:cNvSpPr>
            <a:spLocks noGrp="1"/>
          </p:cNvSpPr>
          <p:nvPr>
            <p:ph sz="quarter" idx="4"/>
          </p:nvPr>
        </p:nvSpPr>
        <p:spPr>
          <a:xfrm>
            <a:off x="6193396"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8" name="Espace réservé du pied de page 7"/>
          <p:cNvSpPr>
            <a:spLocks noGrp="1"/>
          </p:cNvSpPr>
          <p:nvPr>
            <p:ph type="ftr" sz="quarter" idx="11"/>
          </p:nvPr>
        </p:nvSpPr>
        <p:spPr/>
        <p:txBody>
          <a:bodyPr/>
          <a:lstStyle>
            <a:lvl1pPr>
              <a:defRPr/>
            </a:lvl1pPr>
          </a:lstStyle>
          <a:p>
            <a:r>
              <a:rPr lang="fr-FR" dirty="0">
                <a:solidFill>
                  <a:prstClr val="white"/>
                </a:solidFill>
              </a:rPr>
              <a:t>Stratégie Climat – Bureau CRA du 06/11/20107</a:t>
            </a:r>
          </a:p>
        </p:txBody>
      </p:sp>
      <p:sp>
        <p:nvSpPr>
          <p:cNvPr id="9" name="Espace réservé du numéro de diapositive 8"/>
          <p:cNvSpPr>
            <a:spLocks noGrp="1"/>
          </p:cNvSpPr>
          <p:nvPr>
            <p:ph type="sldNum" sz="quarter" idx="12"/>
          </p:nvPr>
        </p:nvSpPr>
        <p:spPr/>
        <p:txBody>
          <a:bodyPr/>
          <a:lstStyle>
            <a:lvl1pPr>
              <a:defRPr/>
            </a:lvl1pPr>
          </a:lstStyle>
          <a:p>
            <a:fld id="{F5E1A08B-D2F5-45A8-BBE4-350A289B183F}" type="slidenum">
              <a:rPr lang="fr-FR" altLang="fr-FR">
                <a:solidFill>
                  <a:srgbClr val="FFFFFF"/>
                </a:solidFill>
              </a:rPr>
              <a:pPr/>
              <a:t>‹N°›</a:t>
            </a:fld>
            <a:endParaRPr lang="fr-FR" altLang="fr-FR">
              <a:solidFill>
                <a:srgbClr val="FFFFFF"/>
              </a:solidFill>
            </a:endParaRPr>
          </a:p>
        </p:txBody>
      </p:sp>
    </p:spTree>
    <p:extLst>
      <p:ext uri="{BB962C8B-B14F-4D97-AF65-F5344CB8AC3E}">
        <p14:creationId xmlns:p14="http://schemas.microsoft.com/office/powerpoint/2010/main" val="29229733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4" name="Espace réservé du pied de page 3"/>
          <p:cNvSpPr>
            <a:spLocks noGrp="1"/>
          </p:cNvSpPr>
          <p:nvPr>
            <p:ph type="ftr" sz="quarter" idx="11"/>
          </p:nvPr>
        </p:nvSpPr>
        <p:spPr/>
        <p:txBody>
          <a:bodyPr/>
          <a:lstStyle>
            <a:lvl1pPr>
              <a:defRPr/>
            </a:lvl1pPr>
          </a:lstStyle>
          <a:p>
            <a:r>
              <a:rPr lang="fr-FR" dirty="0">
                <a:solidFill>
                  <a:prstClr val="white"/>
                </a:solidFill>
              </a:rPr>
              <a:t>Stratégie Climat – Bureau CRA du 06/11/20107</a:t>
            </a:r>
          </a:p>
        </p:txBody>
      </p:sp>
      <p:sp>
        <p:nvSpPr>
          <p:cNvPr id="5" name="Espace réservé du numéro de diapositive 4"/>
          <p:cNvSpPr>
            <a:spLocks noGrp="1"/>
          </p:cNvSpPr>
          <p:nvPr>
            <p:ph type="sldNum" sz="quarter" idx="12"/>
          </p:nvPr>
        </p:nvSpPr>
        <p:spPr/>
        <p:txBody>
          <a:bodyPr/>
          <a:lstStyle>
            <a:lvl1pPr>
              <a:defRPr/>
            </a:lvl1pPr>
          </a:lstStyle>
          <a:p>
            <a:fld id="{3E0365CC-2560-4830-AC5B-FBC01B7938F0}" type="slidenum">
              <a:rPr lang="fr-FR" altLang="fr-FR">
                <a:solidFill>
                  <a:srgbClr val="FFFFFF"/>
                </a:solidFill>
              </a:rPr>
              <a:pPr/>
              <a:t>‹N°›</a:t>
            </a:fld>
            <a:endParaRPr lang="fr-FR" altLang="fr-FR">
              <a:solidFill>
                <a:srgbClr val="FFFFFF"/>
              </a:solidFill>
            </a:endParaRPr>
          </a:p>
        </p:txBody>
      </p:sp>
    </p:spTree>
    <p:extLst>
      <p:ext uri="{BB962C8B-B14F-4D97-AF65-F5344CB8AC3E}">
        <p14:creationId xmlns:p14="http://schemas.microsoft.com/office/powerpoint/2010/main" val="233123297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3" name="Espace réservé du pied de page 2"/>
          <p:cNvSpPr>
            <a:spLocks noGrp="1"/>
          </p:cNvSpPr>
          <p:nvPr>
            <p:ph type="ftr" sz="quarter" idx="11"/>
          </p:nvPr>
        </p:nvSpPr>
        <p:spPr/>
        <p:txBody>
          <a:bodyPr/>
          <a:lstStyle>
            <a:lvl1pPr>
              <a:defRPr/>
            </a:lvl1pPr>
          </a:lstStyle>
          <a:p>
            <a:r>
              <a:rPr lang="fr-FR" dirty="0">
                <a:solidFill>
                  <a:prstClr val="white"/>
                </a:solidFill>
              </a:rPr>
              <a:t>Stratégie Climat – Bureau CRA du 06/11/20107</a:t>
            </a:r>
          </a:p>
        </p:txBody>
      </p:sp>
      <p:sp>
        <p:nvSpPr>
          <p:cNvPr id="4" name="Espace réservé du numéro de diapositive 3"/>
          <p:cNvSpPr>
            <a:spLocks noGrp="1"/>
          </p:cNvSpPr>
          <p:nvPr>
            <p:ph type="sldNum" sz="quarter" idx="12"/>
          </p:nvPr>
        </p:nvSpPr>
        <p:spPr/>
        <p:txBody>
          <a:bodyPr/>
          <a:lstStyle>
            <a:lvl1pPr>
              <a:defRPr/>
            </a:lvl1pPr>
          </a:lstStyle>
          <a:p>
            <a:fld id="{27603644-E5A7-47CB-8695-65D99D966831}" type="slidenum">
              <a:rPr lang="fr-FR" altLang="fr-FR">
                <a:solidFill>
                  <a:srgbClr val="FFFFFF"/>
                </a:solidFill>
              </a:rPr>
              <a:pPr/>
              <a:t>‹N°›</a:t>
            </a:fld>
            <a:endParaRPr lang="fr-FR" altLang="fr-FR">
              <a:solidFill>
                <a:srgbClr val="FFFFFF"/>
              </a:solidFill>
            </a:endParaRPr>
          </a:p>
        </p:txBody>
      </p:sp>
    </p:spTree>
    <p:extLst>
      <p:ext uri="{BB962C8B-B14F-4D97-AF65-F5344CB8AC3E}">
        <p14:creationId xmlns:p14="http://schemas.microsoft.com/office/powerpoint/2010/main" val="19279367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09621" y="273050"/>
            <a:ext cx="4011084" cy="1162050"/>
          </a:xfrm>
        </p:spPr>
        <p:txBody>
          <a:bodyPr anchor="b"/>
          <a:lstStyle>
            <a:lvl1pPr algn="l">
              <a:defRPr sz="2000" b="1"/>
            </a:lvl1pPr>
          </a:lstStyle>
          <a:p>
            <a:r>
              <a:rPr lang="fr-FR"/>
              <a:t>Modifiez le style du titre</a:t>
            </a:r>
          </a:p>
        </p:txBody>
      </p:sp>
      <p:sp>
        <p:nvSpPr>
          <p:cNvPr id="3" name="Espace réservé du contenu 2"/>
          <p:cNvSpPr>
            <a:spLocks noGrp="1"/>
          </p:cNvSpPr>
          <p:nvPr>
            <p:ph idx="1"/>
          </p:nvPr>
        </p:nvSpPr>
        <p:spPr>
          <a:xfrm>
            <a:off x="4766761" y="273067"/>
            <a:ext cx="6815668"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609621" y="1435102"/>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6" name="Espace réservé du pied de page 5"/>
          <p:cNvSpPr>
            <a:spLocks noGrp="1"/>
          </p:cNvSpPr>
          <p:nvPr>
            <p:ph type="ftr" sz="quarter" idx="11"/>
          </p:nvPr>
        </p:nvSpPr>
        <p:spPr/>
        <p:txBody>
          <a:bodyPr/>
          <a:lstStyle>
            <a:lvl1pPr>
              <a:defRPr/>
            </a:lvl1pPr>
          </a:lstStyle>
          <a:p>
            <a:r>
              <a:rPr lang="fr-FR" dirty="0">
                <a:solidFill>
                  <a:prstClr val="white"/>
                </a:solidFill>
              </a:rPr>
              <a:t>Stratégie Climat – Bureau CRA du 06/11/20107</a:t>
            </a:r>
          </a:p>
        </p:txBody>
      </p:sp>
      <p:sp>
        <p:nvSpPr>
          <p:cNvPr id="7" name="Espace réservé du numéro de diapositive 6"/>
          <p:cNvSpPr>
            <a:spLocks noGrp="1"/>
          </p:cNvSpPr>
          <p:nvPr>
            <p:ph type="sldNum" sz="quarter" idx="12"/>
          </p:nvPr>
        </p:nvSpPr>
        <p:spPr/>
        <p:txBody>
          <a:bodyPr/>
          <a:lstStyle>
            <a:lvl1pPr>
              <a:defRPr/>
            </a:lvl1pPr>
          </a:lstStyle>
          <a:p>
            <a:fld id="{4147EF24-8CFB-4348-B20F-4659C155804F}" type="slidenum">
              <a:rPr lang="fr-FR" altLang="fr-FR">
                <a:solidFill>
                  <a:srgbClr val="FFFFFF"/>
                </a:solidFill>
              </a:rPr>
              <a:pPr/>
              <a:t>‹N°›</a:t>
            </a:fld>
            <a:endParaRPr lang="fr-FR" altLang="fr-FR">
              <a:solidFill>
                <a:srgbClr val="FFFFFF"/>
              </a:solidFill>
            </a:endParaRPr>
          </a:p>
        </p:txBody>
      </p:sp>
    </p:spTree>
    <p:extLst>
      <p:ext uri="{BB962C8B-B14F-4D97-AF65-F5344CB8AC3E}">
        <p14:creationId xmlns:p14="http://schemas.microsoft.com/office/powerpoint/2010/main" val="32884080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2389717" y="4800600"/>
            <a:ext cx="7315200" cy="566738"/>
          </a:xfrm>
        </p:spPr>
        <p:txBody>
          <a:bodyPr anchor="b"/>
          <a:lstStyle>
            <a:lvl1pPr algn="l">
              <a:defRPr sz="2000" b="1"/>
            </a:lvl1pPr>
          </a:lstStyle>
          <a:p>
            <a:r>
              <a:rPr lang="fr-FR"/>
              <a:t>Modifiez le style du titre</a:t>
            </a:r>
          </a:p>
        </p:txBody>
      </p:sp>
      <p:sp>
        <p:nvSpPr>
          <p:cNvPr id="3" name="Espace réservé pour une image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6" name="Espace réservé du pied de page 5"/>
          <p:cNvSpPr>
            <a:spLocks noGrp="1"/>
          </p:cNvSpPr>
          <p:nvPr>
            <p:ph type="ftr" sz="quarter" idx="11"/>
          </p:nvPr>
        </p:nvSpPr>
        <p:spPr/>
        <p:txBody>
          <a:bodyPr/>
          <a:lstStyle>
            <a:lvl1pPr>
              <a:defRPr/>
            </a:lvl1pPr>
          </a:lstStyle>
          <a:p>
            <a:r>
              <a:rPr lang="fr-FR" dirty="0">
                <a:solidFill>
                  <a:prstClr val="white"/>
                </a:solidFill>
              </a:rPr>
              <a:t>Stratégie Climat – Bureau CRA du 06/11/20107</a:t>
            </a:r>
          </a:p>
        </p:txBody>
      </p:sp>
      <p:sp>
        <p:nvSpPr>
          <p:cNvPr id="7" name="Espace réservé du numéro de diapositive 6"/>
          <p:cNvSpPr>
            <a:spLocks noGrp="1"/>
          </p:cNvSpPr>
          <p:nvPr>
            <p:ph type="sldNum" sz="quarter" idx="12"/>
          </p:nvPr>
        </p:nvSpPr>
        <p:spPr/>
        <p:txBody>
          <a:bodyPr/>
          <a:lstStyle>
            <a:lvl1pPr>
              <a:defRPr/>
            </a:lvl1pPr>
          </a:lstStyle>
          <a:p>
            <a:fld id="{774EC086-71DF-478D-86DF-2A6389069B09}" type="slidenum">
              <a:rPr lang="fr-FR" altLang="fr-FR">
                <a:solidFill>
                  <a:srgbClr val="FFFFFF"/>
                </a:solidFill>
              </a:rPr>
              <a:pPr/>
              <a:t>‹N°›</a:t>
            </a:fld>
            <a:endParaRPr lang="fr-FR" altLang="fr-FR">
              <a:solidFill>
                <a:srgbClr val="FFFFFF"/>
              </a:solidFill>
            </a:endParaRPr>
          </a:p>
        </p:txBody>
      </p:sp>
    </p:spTree>
    <p:extLst>
      <p:ext uri="{BB962C8B-B14F-4D97-AF65-F5344CB8AC3E}">
        <p14:creationId xmlns:p14="http://schemas.microsoft.com/office/powerpoint/2010/main" val="250059178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pied de page 4"/>
          <p:cNvSpPr>
            <a:spLocks noGrp="1"/>
          </p:cNvSpPr>
          <p:nvPr>
            <p:ph type="ftr" sz="quarter" idx="11"/>
          </p:nvPr>
        </p:nvSpPr>
        <p:spPr/>
        <p:txBody>
          <a:bodyPr/>
          <a:lstStyle>
            <a:lvl1pPr>
              <a:defRPr/>
            </a:lvl1pPr>
          </a:lstStyle>
          <a:p>
            <a:r>
              <a:rPr lang="fr-FR" dirty="0">
                <a:solidFill>
                  <a:prstClr val="white"/>
                </a:solidFill>
              </a:rPr>
              <a:t>Stratégie Climat – Bureau CRA du 06/11/20107</a:t>
            </a:r>
          </a:p>
        </p:txBody>
      </p:sp>
      <p:sp>
        <p:nvSpPr>
          <p:cNvPr id="6" name="Espace réservé du numéro de diapositive 5"/>
          <p:cNvSpPr>
            <a:spLocks noGrp="1"/>
          </p:cNvSpPr>
          <p:nvPr>
            <p:ph type="sldNum" sz="quarter" idx="12"/>
          </p:nvPr>
        </p:nvSpPr>
        <p:spPr/>
        <p:txBody>
          <a:bodyPr/>
          <a:lstStyle>
            <a:lvl1pPr>
              <a:defRPr/>
            </a:lvl1pPr>
          </a:lstStyle>
          <a:p>
            <a:fld id="{EE27F782-E51A-4832-89DA-293EA8873190}" type="slidenum">
              <a:rPr lang="fr-FR" altLang="fr-FR">
                <a:solidFill>
                  <a:srgbClr val="FFFFFF"/>
                </a:solidFill>
              </a:rPr>
              <a:pPr/>
              <a:t>‹N°›</a:t>
            </a:fld>
            <a:endParaRPr lang="fr-FR" altLang="fr-FR">
              <a:solidFill>
                <a:srgbClr val="FFFFFF"/>
              </a:solidFill>
            </a:endParaRPr>
          </a:p>
        </p:txBody>
      </p:sp>
    </p:spTree>
    <p:extLst>
      <p:ext uri="{BB962C8B-B14F-4D97-AF65-F5344CB8AC3E}">
        <p14:creationId xmlns:p14="http://schemas.microsoft.com/office/powerpoint/2010/main" val="190370794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839200" y="274655"/>
            <a:ext cx="2743200" cy="5851525"/>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609600" y="274655"/>
            <a:ext cx="8026400" cy="5851525"/>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pied de page 4"/>
          <p:cNvSpPr>
            <a:spLocks noGrp="1"/>
          </p:cNvSpPr>
          <p:nvPr>
            <p:ph type="ftr" sz="quarter" idx="11"/>
          </p:nvPr>
        </p:nvSpPr>
        <p:spPr/>
        <p:txBody>
          <a:bodyPr/>
          <a:lstStyle>
            <a:lvl1pPr>
              <a:defRPr/>
            </a:lvl1pPr>
          </a:lstStyle>
          <a:p>
            <a:r>
              <a:rPr lang="fr-FR" dirty="0">
                <a:solidFill>
                  <a:prstClr val="white"/>
                </a:solidFill>
              </a:rPr>
              <a:t>Stratégie Climat – Bureau CRA du 06/11/20107</a:t>
            </a:r>
          </a:p>
        </p:txBody>
      </p:sp>
      <p:sp>
        <p:nvSpPr>
          <p:cNvPr id="6" name="Espace réservé du numéro de diapositive 5"/>
          <p:cNvSpPr>
            <a:spLocks noGrp="1"/>
          </p:cNvSpPr>
          <p:nvPr>
            <p:ph type="sldNum" sz="quarter" idx="12"/>
          </p:nvPr>
        </p:nvSpPr>
        <p:spPr/>
        <p:txBody>
          <a:bodyPr/>
          <a:lstStyle>
            <a:lvl1pPr>
              <a:defRPr/>
            </a:lvl1pPr>
          </a:lstStyle>
          <a:p>
            <a:fld id="{04E6CACF-08A0-4F4B-9484-DCCE10D626EF}" type="slidenum">
              <a:rPr lang="fr-FR" altLang="fr-FR">
                <a:solidFill>
                  <a:srgbClr val="FFFFFF"/>
                </a:solidFill>
              </a:rPr>
              <a:pPr/>
              <a:t>‹N°›</a:t>
            </a:fld>
            <a:endParaRPr lang="fr-FR" altLang="fr-FR">
              <a:solidFill>
                <a:srgbClr val="FFFFFF"/>
              </a:solidFill>
            </a:endParaRPr>
          </a:p>
        </p:txBody>
      </p:sp>
    </p:spTree>
    <p:extLst>
      <p:ext uri="{BB962C8B-B14F-4D97-AF65-F5344CB8AC3E}">
        <p14:creationId xmlns:p14="http://schemas.microsoft.com/office/powerpoint/2010/main" val="258358329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7_Titre seul">
    <p:spTree>
      <p:nvGrpSpPr>
        <p:cNvPr id="1" name=""/>
        <p:cNvGrpSpPr/>
        <p:nvPr/>
      </p:nvGrpSpPr>
      <p:grpSpPr>
        <a:xfrm>
          <a:off x="0" y="0"/>
          <a:ext cx="0" cy="0"/>
          <a:chOff x="0" y="0"/>
          <a:chExt cx="0" cy="0"/>
        </a:xfrm>
      </p:grpSpPr>
      <p:cxnSp>
        <p:nvCxnSpPr>
          <p:cNvPr id="20" name="Connecteur droit 19"/>
          <p:cNvCxnSpPr/>
          <p:nvPr userDrawn="1"/>
        </p:nvCxnSpPr>
        <p:spPr>
          <a:xfrm>
            <a:off x="527380" y="356660"/>
            <a:ext cx="0" cy="519155"/>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8" name="TextBox 4">
            <a:extLst>
              <a:ext uri="{FF2B5EF4-FFF2-40B4-BE49-F238E27FC236}">
                <a16:creationId xmlns:a16="http://schemas.microsoft.com/office/drawing/2014/main" id="{2707024B-1C4E-4D58-A7AA-F927E1B77AC7}"/>
              </a:ext>
            </a:extLst>
          </p:cNvPr>
          <p:cNvSpPr txBox="1"/>
          <p:nvPr userDrawn="1"/>
        </p:nvSpPr>
        <p:spPr>
          <a:xfrm>
            <a:off x="8447645" y="752704"/>
            <a:ext cx="1206500" cy="167675"/>
          </a:xfrm>
          <a:prstGeom prst="rect">
            <a:avLst/>
          </a:prstGeom>
          <a:noFill/>
        </p:spPr>
        <p:txBody>
          <a:bodyPr wrap="square" lIns="0" tIns="0" rIns="0" bIns="0" rtlCol="0" anchor="t">
            <a:spAutoFit/>
          </a:bodyPr>
          <a:lstStyle/>
          <a:p>
            <a:pPr>
              <a:lnSpc>
                <a:spcPct val="120000"/>
              </a:lnSpc>
              <a:defRPr/>
            </a:pPr>
            <a:r>
              <a:rPr lang="en-US" sz="1000" dirty="0">
                <a:solidFill>
                  <a:prstClr val="white"/>
                </a:solidFill>
                <a:latin typeface="Helvetica" panose="020B0604020202030204" pitchFamily="34" charset="0"/>
                <a:ea typeface="Verdana" panose="020B0604030504040204" pitchFamily="34" charset="0"/>
                <a:cs typeface="Segoe UI Light" panose="020B0502040204020203" pitchFamily="34" charset="0"/>
              </a:rPr>
              <a:t>Margin</a:t>
            </a:r>
          </a:p>
        </p:txBody>
      </p:sp>
      <p:sp>
        <p:nvSpPr>
          <p:cNvPr id="24" name="Rectangle 23">
            <a:extLst>
              <a:ext uri="{FF2B5EF4-FFF2-40B4-BE49-F238E27FC236}">
                <a16:creationId xmlns:a16="http://schemas.microsoft.com/office/drawing/2014/main" id="{1BAAF0F0-A918-48A8-99D5-DE3F3B54B024}"/>
              </a:ext>
            </a:extLst>
          </p:cNvPr>
          <p:cNvSpPr/>
          <p:nvPr userDrawn="1"/>
        </p:nvSpPr>
        <p:spPr>
          <a:xfrm>
            <a:off x="805294" y="3308989"/>
            <a:ext cx="186533" cy="24000"/>
          </a:xfrm>
          <a:prstGeom prst="rect">
            <a:avLst/>
          </a:prstGeom>
          <a:solidFill>
            <a:schemeClr val="accent1"/>
          </a:solidFill>
          <a:ln w="19050">
            <a:solidFill>
              <a:srgbClr val="F07E2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sz="1800">
              <a:solidFill>
                <a:prstClr val="white"/>
              </a:solidFill>
              <a:cs typeface="Arial" panose="020B0604020202020204" pitchFamily="34" charset="0"/>
            </a:endParaRPr>
          </a:p>
        </p:txBody>
      </p:sp>
      <p:sp>
        <p:nvSpPr>
          <p:cNvPr id="26" name="Rectangle 25">
            <a:extLst>
              <a:ext uri="{FF2B5EF4-FFF2-40B4-BE49-F238E27FC236}">
                <a16:creationId xmlns:a16="http://schemas.microsoft.com/office/drawing/2014/main" id="{9A3AE626-2C2E-4486-B7A4-62F82852E46C}"/>
              </a:ext>
            </a:extLst>
          </p:cNvPr>
          <p:cNvSpPr/>
          <p:nvPr userDrawn="1"/>
        </p:nvSpPr>
        <p:spPr>
          <a:xfrm>
            <a:off x="4876886" y="3308989"/>
            <a:ext cx="186533" cy="24000"/>
          </a:xfrm>
          <a:prstGeom prst="rect">
            <a:avLst/>
          </a:prstGeom>
          <a:solidFill>
            <a:schemeClr val="accent1"/>
          </a:solidFill>
          <a:ln w="19050">
            <a:solidFill>
              <a:srgbClr val="F07E2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sz="1800">
              <a:solidFill>
                <a:prstClr val="white"/>
              </a:solidFill>
              <a:cs typeface="Arial" panose="020B0604020202020204" pitchFamily="34" charset="0"/>
            </a:endParaRPr>
          </a:p>
        </p:txBody>
      </p:sp>
      <p:sp>
        <p:nvSpPr>
          <p:cNvPr id="27" name="Rectangle 26">
            <a:extLst>
              <a:ext uri="{FF2B5EF4-FFF2-40B4-BE49-F238E27FC236}">
                <a16:creationId xmlns:a16="http://schemas.microsoft.com/office/drawing/2014/main" id="{F0D54CC1-82D7-46DF-BF6A-7DEE4DA93457}"/>
              </a:ext>
            </a:extLst>
          </p:cNvPr>
          <p:cNvSpPr/>
          <p:nvPr userDrawn="1"/>
        </p:nvSpPr>
        <p:spPr>
          <a:xfrm>
            <a:off x="9268282" y="3308989"/>
            <a:ext cx="186533" cy="24000"/>
          </a:xfrm>
          <a:prstGeom prst="rect">
            <a:avLst/>
          </a:prstGeom>
          <a:solidFill>
            <a:schemeClr val="accent1"/>
          </a:solidFill>
          <a:ln w="19050">
            <a:solidFill>
              <a:srgbClr val="F07E2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sz="1800">
              <a:solidFill>
                <a:prstClr val="white"/>
              </a:solidFill>
              <a:cs typeface="Arial" panose="020B0604020202020204" pitchFamily="34" charset="0"/>
            </a:endParaRPr>
          </a:p>
        </p:txBody>
      </p:sp>
      <p:sp>
        <p:nvSpPr>
          <p:cNvPr id="29" name="Rectangle 28">
            <a:extLst>
              <a:ext uri="{FF2B5EF4-FFF2-40B4-BE49-F238E27FC236}">
                <a16:creationId xmlns:a16="http://schemas.microsoft.com/office/drawing/2014/main" id="{1E8F45F8-A57B-4532-8FC0-580F278B8B18}"/>
              </a:ext>
            </a:extLst>
          </p:cNvPr>
          <p:cNvSpPr/>
          <p:nvPr userDrawn="1"/>
        </p:nvSpPr>
        <p:spPr>
          <a:xfrm>
            <a:off x="906792" y="5709256"/>
            <a:ext cx="240000" cy="24000"/>
          </a:xfrm>
          <a:prstGeom prst="rect">
            <a:avLst/>
          </a:prstGeom>
          <a:solidFill>
            <a:schemeClr val="accent1"/>
          </a:solidFill>
          <a:ln w="19050">
            <a:solidFill>
              <a:srgbClr val="F07E2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sz="1800">
              <a:solidFill>
                <a:prstClr val="white"/>
              </a:solidFill>
              <a:cs typeface="Arial" panose="020B0604020202020204" pitchFamily="34" charset="0"/>
            </a:endParaRPr>
          </a:p>
        </p:txBody>
      </p:sp>
      <p:sp>
        <p:nvSpPr>
          <p:cNvPr id="30" name="Rectangle 29">
            <a:extLst>
              <a:ext uri="{FF2B5EF4-FFF2-40B4-BE49-F238E27FC236}">
                <a16:creationId xmlns:a16="http://schemas.microsoft.com/office/drawing/2014/main" id="{5EBCB633-5E27-4904-A04C-68BD7FB4ED58}"/>
              </a:ext>
            </a:extLst>
          </p:cNvPr>
          <p:cNvSpPr/>
          <p:nvPr userDrawn="1"/>
        </p:nvSpPr>
        <p:spPr>
          <a:xfrm>
            <a:off x="4860832" y="5709256"/>
            <a:ext cx="240000" cy="24000"/>
          </a:xfrm>
          <a:prstGeom prst="rect">
            <a:avLst/>
          </a:prstGeom>
          <a:solidFill>
            <a:schemeClr val="accent1"/>
          </a:solidFill>
          <a:ln w="19050">
            <a:solidFill>
              <a:srgbClr val="F07E2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sz="1800">
              <a:solidFill>
                <a:prstClr val="white"/>
              </a:solidFill>
              <a:cs typeface="Arial" panose="020B0604020202020204" pitchFamily="34" charset="0"/>
            </a:endParaRPr>
          </a:p>
        </p:txBody>
      </p:sp>
      <p:sp>
        <p:nvSpPr>
          <p:cNvPr id="31" name="Rectangle 30">
            <a:extLst>
              <a:ext uri="{FF2B5EF4-FFF2-40B4-BE49-F238E27FC236}">
                <a16:creationId xmlns:a16="http://schemas.microsoft.com/office/drawing/2014/main" id="{13168668-C65F-4E14-B765-78D2AFA06600}"/>
              </a:ext>
            </a:extLst>
          </p:cNvPr>
          <p:cNvSpPr/>
          <p:nvPr userDrawn="1"/>
        </p:nvSpPr>
        <p:spPr>
          <a:xfrm>
            <a:off x="9365851" y="5709256"/>
            <a:ext cx="186533" cy="24000"/>
          </a:xfrm>
          <a:prstGeom prst="rect">
            <a:avLst/>
          </a:prstGeom>
          <a:solidFill>
            <a:schemeClr val="accent1"/>
          </a:solidFill>
          <a:ln w="19050">
            <a:solidFill>
              <a:srgbClr val="F07E2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sz="1800">
              <a:solidFill>
                <a:prstClr val="white"/>
              </a:solidFill>
              <a:cs typeface="Arial" panose="020B0604020202020204" pitchFamily="34" charset="0"/>
            </a:endParaRPr>
          </a:p>
        </p:txBody>
      </p:sp>
      <p:sp>
        <p:nvSpPr>
          <p:cNvPr id="7" name="Espace réservé du texte 6"/>
          <p:cNvSpPr>
            <a:spLocks noGrp="1"/>
          </p:cNvSpPr>
          <p:nvPr>
            <p:ph type="body" sz="quarter" idx="22" hasCustomPrompt="1"/>
          </p:nvPr>
        </p:nvSpPr>
        <p:spPr>
          <a:xfrm>
            <a:off x="693600" y="2864499"/>
            <a:ext cx="1727200" cy="370416"/>
          </a:xfrm>
        </p:spPr>
        <p:txBody>
          <a:bodyPr/>
          <a:lstStyle>
            <a:lvl1pPr marL="0" indent="0" algn="l">
              <a:buNone/>
              <a:defRPr sz="3200"/>
            </a:lvl1pPr>
          </a:lstStyle>
          <a:p>
            <a:r>
              <a:rPr lang="fr-FR" sz="1200" dirty="0"/>
              <a:t>Texte</a:t>
            </a:r>
          </a:p>
        </p:txBody>
      </p:sp>
      <p:sp>
        <p:nvSpPr>
          <p:cNvPr id="48" name="Espace réservé du texte 6"/>
          <p:cNvSpPr>
            <a:spLocks noGrp="1"/>
          </p:cNvSpPr>
          <p:nvPr>
            <p:ph type="body" sz="quarter" idx="23" hasCustomPrompt="1"/>
          </p:nvPr>
        </p:nvSpPr>
        <p:spPr>
          <a:xfrm>
            <a:off x="4751851" y="2864499"/>
            <a:ext cx="1727200" cy="370416"/>
          </a:xfrm>
        </p:spPr>
        <p:txBody>
          <a:bodyPr/>
          <a:lstStyle>
            <a:lvl1pPr marL="0" indent="0" algn="l">
              <a:buNone/>
              <a:defRPr sz="3200"/>
            </a:lvl1pPr>
          </a:lstStyle>
          <a:p>
            <a:r>
              <a:rPr lang="fr-FR" sz="1200" dirty="0"/>
              <a:t>Texte</a:t>
            </a:r>
          </a:p>
        </p:txBody>
      </p:sp>
      <p:sp>
        <p:nvSpPr>
          <p:cNvPr id="49" name="Espace réservé du texte 6"/>
          <p:cNvSpPr>
            <a:spLocks noGrp="1"/>
          </p:cNvSpPr>
          <p:nvPr>
            <p:ph type="body" sz="quarter" idx="24" hasCustomPrompt="1"/>
          </p:nvPr>
        </p:nvSpPr>
        <p:spPr>
          <a:xfrm>
            <a:off x="9135156" y="2864499"/>
            <a:ext cx="1727200" cy="370416"/>
          </a:xfrm>
        </p:spPr>
        <p:txBody>
          <a:bodyPr/>
          <a:lstStyle>
            <a:lvl1pPr marL="0" indent="0" algn="l">
              <a:buNone/>
              <a:defRPr sz="3200"/>
            </a:lvl1pPr>
          </a:lstStyle>
          <a:p>
            <a:r>
              <a:rPr lang="fr-FR" sz="1200" dirty="0"/>
              <a:t>Texte</a:t>
            </a:r>
          </a:p>
        </p:txBody>
      </p:sp>
      <p:sp>
        <p:nvSpPr>
          <p:cNvPr id="50" name="Espace réservé du texte 6"/>
          <p:cNvSpPr>
            <a:spLocks noGrp="1"/>
          </p:cNvSpPr>
          <p:nvPr>
            <p:ph type="body" sz="quarter" idx="25" hasCustomPrompt="1"/>
          </p:nvPr>
        </p:nvSpPr>
        <p:spPr>
          <a:xfrm>
            <a:off x="693600" y="5061181"/>
            <a:ext cx="1727200" cy="370416"/>
          </a:xfrm>
        </p:spPr>
        <p:txBody>
          <a:bodyPr/>
          <a:lstStyle>
            <a:lvl1pPr marL="0" indent="0" algn="l">
              <a:buNone/>
              <a:defRPr sz="3200"/>
            </a:lvl1pPr>
          </a:lstStyle>
          <a:p>
            <a:r>
              <a:rPr lang="fr-FR" sz="1200" dirty="0"/>
              <a:t>Texte</a:t>
            </a:r>
          </a:p>
        </p:txBody>
      </p:sp>
      <p:sp>
        <p:nvSpPr>
          <p:cNvPr id="51" name="Espace réservé du texte 6"/>
          <p:cNvSpPr>
            <a:spLocks noGrp="1"/>
          </p:cNvSpPr>
          <p:nvPr>
            <p:ph type="body" sz="quarter" idx="26" hasCustomPrompt="1"/>
          </p:nvPr>
        </p:nvSpPr>
        <p:spPr>
          <a:xfrm>
            <a:off x="4751851" y="5061181"/>
            <a:ext cx="1727200" cy="370416"/>
          </a:xfrm>
        </p:spPr>
        <p:txBody>
          <a:bodyPr/>
          <a:lstStyle>
            <a:lvl1pPr marL="0" indent="0" algn="l">
              <a:buNone/>
              <a:defRPr sz="3200"/>
            </a:lvl1pPr>
          </a:lstStyle>
          <a:p>
            <a:r>
              <a:rPr lang="fr-FR" sz="1200" dirty="0"/>
              <a:t>Texte</a:t>
            </a:r>
          </a:p>
        </p:txBody>
      </p:sp>
      <p:sp>
        <p:nvSpPr>
          <p:cNvPr id="52" name="Espace réservé du texte 6"/>
          <p:cNvSpPr>
            <a:spLocks noGrp="1"/>
          </p:cNvSpPr>
          <p:nvPr>
            <p:ph type="body" sz="quarter" idx="27" hasCustomPrompt="1"/>
          </p:nvPr>
        </p:nvSpPr>
        <p:spPr>
          <a:xfrm>
            <a:off x="9135156" y="5061181"/>
            <a:ext cx="1727200" cy="370416"/>
          </a:xfrm>
        </p:spPr>
        <p:txBody>
          <a:bodyPr/>
          <a:lstStyle>
            <a:lvl1pPr marL="0" indent="0" algn="l">
              <a:buNone/>
              <a:defRPr sz="3200"/>
            </a:lvl1pPr>
          </a:lstStyle>
          <a:p>
            <a:r>
              <a:rPr lang="fr-FR" sz="1200" dirty="0"/>
              <a:t>Texte</a:t>
            </a:r>
          </a:p>
        </p:txBody>
      </p:sp>
      <p:sp>
        <p:nvSpPr>
          <p:cNvPr id="3" name="Espace réservé du texte 2"/>
          <p:cNvSpPr>
            <a:spLocks noGrp="1"/>
          </p:cNvSpPr>
          <p:nvPr>
            <p:ph type="body" sz="quarter" idx="29" hasCustomPrompt="1"/>
          </p:nvPr>
        </p:nvSpPr>
        <p:spPr>
          <a:xfrm>
            <a:off x="649333" y="1752602"/>
            <a:ext cx="2699379" cy="715433"/>
          </a:xfrm>
        </p:spPr>
        <p:txBody>
          <a:bodyPr>
            <a:noAutofit/>
          </a:bodyPr>
          <a:lstStyle>
            <a:lvl1pPr marL="0" indent="0">
              <a:buNone/>
              <a:defRPr sz="4000" b="1">
                <a:solidFill>
                  <a:srgbClr val="F07E26"/>
                </a:solidFill>
              </a:defRPr>
            </a:lvl1pPr>
          </a:lstStyle>
          <a:p>
            <a:pPr lvl="0"/>
            <a:r>
              <a:rPr lang="fr-FR" dirty="0"/>
              <a:t>800</a:t>
            </a:r>
          </a:p>
        </p:txBody>
      </p:sp>
      <p:sp>
        <p:nvSpPr>
          <p:cNvPr id="32" name="Espace réservé du texte 2"/>
          <p:cNvSpPr>
            <a:spLocks noGrp="1"/>
          </p:cNvSpPr>
          <p:nvPr>
            <p:ph type="body" sz="quarter" idx="30" hasCustomPrompt="1"/>
          </p:nvPr>
        </p:nvSpPr>
        <p:spPr>
          <a:xfrm>
            <a:off x="4721970" y="1752602"/>
            <a:ext cx="2548781" cy="715433"/>
          </a:xfrm>
        </p:spPr>
        <p:txBody>
          <a:bodyPr>
            <a:noAutofit/>
          </a:bodyPr>
          <a:lstStyle>
            <a:lvl1pPr marL="0" indent="0">
              <a:buNone/>
              <a:defRPr sz="4000" b="1">
                <a:solidFill>
                  <a:srgbClr val="F07E26"/>
                </a:solidFill>
              </a:defRPr>
            </a:lvl1pPr>
          </a:lstStyle>
          <a:p>
            <a:pPr lvl="0"/>
            <a:r>
              <a:rPr lang="fr-FR" dirty="0"/>
              <a:t>6000</a:t>
            </a:r>
          </a:p>
        </p:txBody>
      </p:sp>
      <p:sp>
        <p:nvSpPr>
          <p:cNvPr id="33" name="Espace réservé du texte 2"/>
          <p:cNvSpPr>
            <a:spLocks noGrp="1"/>
          </p:cNvSpPr>
          <p:nvPr>
            <p:ph type="body" sz="quarter" idx="31" hasCustomPrompt="1"/>
          </p:nvPr>
        </p:nvSpPr>
        <p:spPr>
          <a:xfrm>
            <a:off x="9001870" y="1752602"/>
            <a:ext cx="2548781" cy="715433"/>
          </a:xfrm>
        </p:spPr>
        <p:txBody>
          <a:bodyPr>
            <a:noAutofit/>
          </a:bodyPr>
          <a:lstStyle>
            <a:lvl1pPr marL="0" indent="0">
              <a:buNone/>
              <a:defRPr sz="4000" b="1">
                <a:solidFill>
                  <a:srgbClr val="F07E26"/>
                </a:solidFill>
              </a:defRPr>
            </a:lvl1pPr>
          </a:lstStyle>
          <a:p>
            <a:pPr lvl="0"/>
            <a:r>
              <a:rPr lang="fr-FR" dirty="0"/>
              <a:t>90%</a:t>
            </a:r>
          </a:p>
        </p:txBody>
      </p:sp>
      <p:sp>
        <p:nvSpPr>
          <p:cNvPr id="34" name="Espace réservé du texte 2"/>
          <p:cNvSpPr>
            <a:spLocks noGrp="1"/>
          </p:cNvSpPr>
          <p:nvPr>
            <p:ph type="body" sz="quarter" idx="32" hasCustomPrompt="1"/>
          </p:nvPr>
        </p:nvSpPr>
        <p:spPr>
          <a:xfrm>
            <a:off x="649333" y="4101077"/>
            <a:ext cx="2699379" cy="715433"/>
          </a:xfrm>
        </p:spPr>
        <p:txBody>
          <a:bodyPr>
            <a:noAutofit/>
          </a:bodyPr>
          <a:lstStyle>
            <a:lvl1pPr marL="0" indent="0">
              <a:buNone/>
              <a:defRPr sz="4000" b="1">
                <a:solidFill>
                  <a:srgbClr val="F07E26"/>
                </a:solidFill>
              </a:defRPr>
            </a:lvl1pPr>
          </a:lstStyle>
          <a:p>
            <a:pPr lvl="0"/>
            <a:r>
              <a:rPr lang="fr-FR" dirty="0"/>
              <a:t>800</a:t>
            </a:r>
          </a:p>
        </p:txBody>
      </p:sp>
      <p:sp>
        <p:nvSpPr>
          <p:cNvPr id="35" name="Espace réservé du texte 2"/>
          <p:cNvSpPr>
            <a:spLocks noGrp="1"/>
          </p:cNvSpPr>
          <p:nvPr>
            <p:ph type="body" sz="quarter" idx="33" hasCustomPrompt="1"/>
          </p:nvPr>
        </p:nvSpPr>
        <p:spPr>
          <a:xfrm>
            <a:off x="4721970" y="4101077"/>
            <a:ext cx="2548781" cy="715433"/>
          </a:xfrm>
        </p:spPr>
        <p:txBody>
          <a:bodyPr>
            <a:noAutofit/>
          </a:bodyPr>
          <a:lstStyle>
            <a:lvl1pPr marL="0" indent="0">
              <a:buNone/>
              <a:defRPr sz="4000" b="1">
                <a:solidFill>
                  <a:srgbClr val="F07E26"/>
                </a:solidFill>
              </a:defRPr>
            </a:lvl1pPr>
          </a:lstStyle>
          <a:p>
            <a:pPr lvl="0"/>
            <a:r>
              <a:rPr lang="fr-FR" dirty="0"/>
              <a:t>6000</a:t>
            </a:r>
          </a:p>
        </p:txBody>
      </p:sp>
      <p:sp>
        <p:nvSpPr>
          <p:cNvPr id="36" name="Espace réservé du texte 2"/>
          <p:cNvSpPr>
            <a:spLocks noGrp="1"/>
          </p:cNvSpPr>
          <p:nvPr>
            <p:ph type="body" sz="quarter" idx="34" hasCustomPrompt="1"/>
          </p:nvPr>
        </p:nvSpPr>
        <p:spPr>
          <a:xfrm>
            <a:off x="9001870" y="4101077"/>
            <a:ext cx="2548781" cy="715433"/>
          </a:xfrm>
        </p:spPr>
        <p:txBody>
          <a:bodyPr>
            <a:noAutofit/>
          </a:bodyPr>
          <a:lstStyle>
            <a:lvl1pPr marL="0" indent="0">
              <a:buNone/>
              <a:defRPr sz="4000" b="1">
                <a:solidFill>
                  <a:srgbClr val="F07E26"/>
                </a:solidFill>
              </a:defRPr>
            </a:lvl1pPr>
          </a:lstStyle>
          <a:p>
            <a:pPr lvl="0"/>
            <a:r>
              <a:rPr lang="fr-FR" dirty="0"/>
              <a:t>90%</a:t>
            </a:r>
          </a:p>
        </p:txBody>
      </p:sp>
      <p:sp>
        <p:nvSpPr>
          <p:cNvPr id="37" name="Espace réservé du texte 2"/>
          <p:cNvSpPr>
            <a:spLocks noGrp="1"/>
          </p:cNvSpPr>
          <p:nvPr>
            <p:ph type="body" sz="quarter" idx="16" hasCustomPrompt="1"/>
          </p:nvPr>
        </p:nvSpPr>
        <p:spPr>
          <a:xfrm>
            <a:off x="623394" y="274047"/>
            <a:ext cx="6816692" cy="641349"/>
          </a:xfrm>
        </p:spPr>
        <p:txBody>
          <a:bodyPr>
            <a:normAutofit/>
          </a:bodyPr>
          <a:lstStyle>
            <a:lvl1pPr marL="0" indent="0">
              <a:buNone/>
              <a:defRPr sz="2400" b="1">
                <a:solidFill>
                  <a:schemeClr val="tx1">
                    <a:lumMod val="50000"/>
                    <a:lumOff val="50000"/>
                  </a:schemeClr>
                </a:solidFill>
                <a:latin typeface="Arial" panose="020B0604020202020204" pitchFamily="34" charset="0"/>
                <a:cs typeface="Arial" panose="020B0604020202020204" pitchFamily="34" charset="0"/>
              </a:defRPr>
            </a:lvl1pPr>
          </a:lstStyle>
          <a:p>
            <a:pPr lvl="0"/>
            <a:r>
              <a:rPr lang="fr-FR" dirty="0"/>
              <a:t>Titre</a:t>
            </a:r>
          </a:p>
        </p:txBody>
      </p:sp>
      <p:sp>
        <p:nvSpPr>
          <p:cNvPr id="38" name="Rectangle 37"/>
          <p:cNvSpPr/>
          <p:nvPr userDrawn="1"/>
        </p:nvSpPr>
        <p:spPr>
          <a:xfrm>
            <a:off x="-48683" y="6493951"/>
            <a:ext cx="12240683" cy="391434"/>
          </a:xfrm>
          <a:prstGeom prst="rect">
            <a:avLst/>
          </a:prstGeom>
          <a:solidFill>
            <a:srgbClr val="F07E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solidFill>
                <a:prstClr val="white"/>
              </a:solidFill>
            </a:endParaRPr>
          </a:p>
        </p:txBody>
      </p:sp>
      <p:sp>
        <p:nvSpPr>
          <p:cNvPr id="39" name="Espace réservé de la date 21"/>
          <p:cNvSpPr>
            <a:spLocks noGrp="1"/>
          </p:cNvSpPr>
          <p:nvPr>
            <p:ph type="dt" sz="half" idx="14"/>
          </p:nvPr>
        </p:nvSpPr>
        <p:spPr>
          <a:xfrm>
            <a:off x="335360" y="6520260"/>
            <a:ext cx="2844800" cy="365125"/>
          </a:xfrm>
          <a:prstGeom prst="rect">
            <a:avLst/>
          </a:prstGeom>
        </p:spPr>
        <p:txBody>
          <a:bodyPr/>
          <a:lstStyle>
            <a:lvl1pPr>
              <a:defRPr sz="1000">
                <a:solidFill>
                  <a:schemeClr val="bg1"/>
                </a:solidFill>
              </a:defRPr>
            </a:lvl1pPr>
          </a:lstStyle>
          <a:p>
            <a:pPr fontAlgn="base">
              <a:spcBef>
                <a:spcPct val="0"/>
              </a:spcBef>
              <a:spcAft>
                <a:spcPct val="0"/>
              </a:spcAft>
            </a:pPr>
            <a:fld id="{FB0465B6-3FEC-4E9B-907E-A4608DD59C33}" type="datetimeFigureOut">
              <a:rPr lang="fr-FR" smtClean="0">
                <a:solidFill>
                  <a:prstClr val="white"/>
                </a:solidFill>
                <a:latin typeface="Arial" charset="0"/>
                <a:cs typeface="Arial" charset="0"/>
              </a:rPr>
              <a:pPr fontAlgn="base">
                <a:spcBef>
                  <a:spcPct val="0"/>
                </a:spcBef>
                <a:spcAft>
                  <a:spcPct val="0"/>
                </a:spcAft>
              </a:pPr>
              <a:t>19/01/2026</a:t>
            </a:fld>
            <a:r>
              <a:rPr lang="fr-FR" dirty="0">
                <a:solidFill>
                  <a:prstClr val="white"/>
                </a:solidFill>
                <a:latin typeface="Arial" charset="0"/>
                <a:cs typeface="Arial" charset="0"/>
              </a:rPr>
              <a:t>0</a:t>
            </a:r>
          </a:p>
        </p:txBody>
      </p:sp>
      <p:sp>
        <p:nvSpPr>
          <p:cNvPr id="40" name="Espace réservé du pied de page 22"/>
          <p:cNvSpPr>
            <a:spLocks noGrp="1"/>
          </p:cNvSpPr>
          <p:nvPr>
            <p:ph type="ftr" sz="quarter" idx="35"/>
          </p:nvPr>
        </p:nvSpPr>
        <p:spPr>
          <a:xfrm>
            <a:off x="4939239" y="6525345"/>
            <a:ext cx="3860800" cy="365125"/>
          </a:xfrm>
        </p:spPr>
        <p:txBody>
          <a:bodyPr/>
          <a:lstStyle>
            <a:lvl1pPr algn="ctr">
              <a:defRPr sz="1000">
                <a:solidFill>
                  <a:schemeClr val="bg1"/>
                </a:solidFill>
              </a:defRPr>
            </a:lvl1pPr>
          </a:lstStyle>
          <a:p>
            <a:endParaRPr lang="fr-FR" dirty="0">
              <a:solidFill>
                <a:prstClr val="white"/>
              </a:solidFill>
            </a:endParaRPr>
          </a:p>
        </p:txBody>
      </p:sp>
      <p:pic>
        <p:nvPicPr>
          <p:cNvPr id="41" name="Image 4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559117" y="6517190"/>
            <a:ext cx="1201512" cy="319426"/>
          </a:xfrm>
          <a:prstGeom prst="rect">
            <a:avLst/>
          </a:prstGeom>
        </p:spPr>
      </p:pic>
    </p:spTree>
    <p:extLst>
      <p:ext uri="{BB962C8B-B14F-4D97-AF65-F5344CB8AC3E}">
        <p14:creationId xmlns:p14="http://schemas.microsoft.com/office/powerpoint/2010/main" val="35420638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9.pn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8.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CCD10C80-0988-428F-99E3-818F56D5A404}"/>
              </a:ext>
            </a:extLst>
          </p:cNvPr>
          <p:cNvSpPr>
            <a:spLocks noGrp="1"/>
          </p:cNvSpPr>
          <p:nvPr>
            <p:ph type="title"/>
          </p:nvPr>
        </p:nvSpPr>
        <p:spPr>
          <a:xfrm>
            <a:off x="133200" y="365125"/>
            <a:ext cx="10980000" cy="864000"/>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a:extLst>
              <a:ext uri="{FF2B5EF4-FFF2-40B4-BE49-F238E27FC236}">
                <a16:creationId xmlns:a16="http://schemas.microsoft.com/office/drawing/2014/main" id="{CAFEC568-9D09-4BC2-9499-3FDB800BFEF7}"/>
              </a:ext>
            </a:extLst>
          </p:cNvPr>
          <p:cNvSpPr>
            <a:spLocks noGrp="1"/>
          </p:cNvSpPr>
          <p:nvPr>
            <p:ph type="body" idx="1"/>
          </p:nvPr>
        </p:nvSpPr>
        <p:spPr>
          <a:xfrm>
            <a:off x="1062000" y="1476000"/>
            <a:ext cx="10051200" cy="4428000"/>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numéro de diapositive 5">
            <a:extLst>
              <a:ext uri="{FF2B5EF4-FFF2-40B4-BE49-F238E27FC236}">
                <a16:creationId xmlns:a16="http://schemas.microsoft.com/office/drawing/2014/main" id="{2527CFBE-B75C-4B54-A16A-BC81511EFE8D}"/>
              </a:ext>
            </a:extLst>
          </p:cNvPr>
          <p:cNvSpPr>
            <a:spLocks noGrp="1"/>
          </p:cNvSpPr>
          <p:nvPr>
            <p:ph type="sldNum" sz="quarter" idx="4"/>
          </p:nvPr>
        </p:nvSpPr>
        <p:spPr>
          <a:xfrm>
            <a:off x="11353800" y="3246437"/>
            <a:ext cx="838200" cy="365125"/>
          </a:xfrm>
          <a:prstGeom prst="rect">
            <a:avLst/>
          </a:prstGeom>
          <a:solidFill>
            <a:schemeClr val="tx1"/>
          </a:solidFill>
        </p:spPr>
        <p:txBody>
          <a:bodyPr vert="horz" lIns="91440" tIns="45720" rIns="91440" bIns="45720" rtlCol="0" anchor="ctr"/>
          <a:lstStyle>
            <a:lvl1pPr algn="l">
              <a:defRPr sz="1200">
                <a:solidFill>
                  <a:schemeClr val="bg1"/>
                </a:solidFill>
              </a:defRPr>
            </a:lvl1pPr>
          </a:lstStyle>
          <a:p>
            <a:fld id="{03B4600C-7654-4216-88CC-C8585DF21D95}" type="slidenum">
              <a:rPr lang="fr-FR" smtClean="0"/>
              <a:pPr/>
              <a:t>‹N°›</a:t>
            </a:fld>
            <a:endParaRPr lang="fr-FR" dirty="0"/>
          </a:p>
        </p:txBody>
      </p:sp>
    </p:spTree>
    <p:extLst>
      <p:ext uri="{BB962C8B-B14F-4D97-AF65-F5344CB8AC3E}">
        <p14:creationId xmlns:p14="http://schemas.microsoft.com/office/powerpoint/2010/main" val="2297231469"/>
      </p:ext>
    </p:extLst>
  </p:cSld>
  <p:clrMap bg1="lt1" tx1="dk1" bg2="lt2" tx2="dk2" accent1="accent1" accent2="accent2" accent3="accent3" accent4="accent4" accent5="accent5" accent6="accent6" hlink="hlink" folHlink="folHlink"/>
  <p:sldLayoutIdLst>
    <p:sldLayoutId id="2147483781" r:id="rId1"/>
    <p:sldLayoutId id="2147483777" r:id="rId2"/>
    <p:sldLayoutId id="2147483782" r:id="rId3"/>
    <p:sldLayoutId id="2147483783" r:id="rId4"/>
    <p:sldLayoutId id="2147483784" r:id="rId5"/>
    <p:sldLayoutId id="2147483778" r:id="rId6"/>
    <p:sldLayoutId id="2147483779" r:id="rId7"/>
    <p:sldLayoutId id="2147483780" r:id="rId8"/>
    <p:sldLayoutId id="2147483810" r:id="rId9"/>
    <p:sldLayoutId id="2147483842" r:id="rId10"/>
    <p:sldLayoutId id="2147483844" r:id="rId11"/>
  </p:sldLayoutIdLst>
  <p:hf sldNum="0" hdr="0" ftr="0"/>
  <p:txStyles>
    <p:title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p:titleStyle>
    <p:bodyStyle>
      <a:lvl1pPr marL="228600" indent="-228600" algn="l" defTabSz="914400" rtl="0" eaLnBrk="1" latinLnBrk="0" hangingPunct="1">
        <a:lnSpc>
          <a:spcPct val="114000"/>
        </a:lnSpc>
        <a:spcBef>
          <a:spcPts val="1000"/>
        </a:spcBef>
        <a:buFont typeface="Wingdings" panose="05000000000000000000" pitchFamily="2" charset="2"/>
        <a:buChar char="§"/>
        <a:defRPr sz="2400" kern="1200">
          <a:solidFill>
            <a:schemeClr val="tx1"/>
          </a:solidFill>
          <a:latin typeface="+mn-lt"/>
          <a:ea typeface="+mn-ea"/>
          <a:cs typeface="+mn-cs"/>
        </a:defRPr>
      </a:lvl1pPr>
      <a:lvl2pPr marL="685800" indent="-228600" algn="l" defTabSz="914400" rtl="0" eaLnBrk="1" latinLnBrk="0" hangingPunct="1">
        <a:lnSpc>
          <a:spcPct val="114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14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14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14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2432" userDrawn="1">
          <p15:clr>
            <a:srgbClr val="F26B43"/>
          </p15:clr>
        </p15:guide>
        <p15:guide id="4" pos="30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7651" name="Picture 3" descr="bandeau bas pwp"/>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1068917" y="6178550"/>
            <a:ext cx="11123083" cy="679450"/>
          </a:xfrm>
          <a:prstGeom prst="rect">
            <a:avLst/>
          </a:prstGeom>
          <a:noFill/>
          <a:extLst>
            <a:ext uri="{909E8E84-426E-40DD-AFC4-6F175D3DCCD1}">
              <a14:hiddenFill xmlns:a14="http://schemas.microsoft.com/office/drawing/2010/main">
                <a:solidFill>
                  <a:srgbClr val="FFFFFF"/>
                </a:solidFill>
              </a14:hiddenFill>
            </a:ext>
          </a:extLst>
        </p:spPr>
      </p:pic>
      <p:sp>
        <p:nvSpPr>
          <p:cNvPr id="27653" name="Line 5"/>
          <p:cNvSpPr>
            <a:spLocks noChangeShapeType="1"/>
          </p:cNvSpPr>
          <p:nvPr/>
        </p:nvSpPr>
        <p:spPr bwMode="auto">
          <a:xfrm flipH="1">
            <a:off x="814920" y="1196975"/>
            <a:ext cx="9025467" cy="0"/>
          </a:xfrm>
          <a:prstGeom prst="line">
            <a:avLst/>
          </a:prstGeom>
          <a:noFill/>
          <a:ln w="19050">
            <a:solidFill>
              <a:srgbClr val="00913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fr-FR" sz="1800" baseline="-25000">
              <a:solidFill>
                <a:srgbClr val="000000"/>
              </a:solidFill>
              <a:latin typeface="Arial" charset="0"/>
            </a:endParaRPr>
          </a:p>
        </p:txBody>
      </p:sp>
      <p:sp>
        <p:nvSpPr>
          <p:cNvPr id="27659" name="Rectangle 11"/>
          <p:cNvSpPr>
            <a:spLocks noGrp="1" noChangeArrowheads="1"/>
          </p:cNvSpPr>
          <p:nvPr>
            <p:ph type="title"/>
          </p:nvPr>
        </p:nvSpPr>
        <p:spPr bwMode="auto">
          <a:xfrm>
            <a:off x="609600" y="274638"/>
            <a:ext cx="9230784"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fr-FR" altLang="fr-FR"/>
              <a:t>1. TITRE</a:t>
            </a:r>
          </a:p>
        </p:txBody>
      </p:sp>
      <p:sp>
        <p:nvSpPr>
          <p:cNvPr id="27660" name="Rectangle 12"/>
          <p:cNvSpPr>
            <a:spLocks noGrp="1" noChangeArrowheads="1"/>
          </p:cNvSpPr>
          <p:nvPr>
            <p:ph type="body" idx="1"/>
          </p:nvPr>
        </p:nvSpPr>
        <p:spPr bwMode="auto">
          <a:xfrm>
            <a:off x="1678517" y="1600202"/>
            <a:ext cx="9903883"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fr-FR" altLang="fr-FR"/>
              <a:t>Cliquez pour modifier les styles du texte du masque</a:t>
            </a:r>
          </a:p>
          <a:p>
            <a:pPr lvl="1"/>
            <a:r>
              <a:rPr lang="fr-FR" altLang="fr-FR"/>
              <a:t>Deuxième niveau</a:t>
            </a:r>
          </a:p>
          <a:p>
            <a:pPr lvl="2"/>
            <a:r>
              <a:rPr lang="fr-FR" altLang="fr-FR"/>
              <a:t>Troisième niveau</a:t>
            </a:r>
          </a:p>
          <a:p>
            <a:pPr lvl="3"/>
            <a:r>
              <a:rPr lang="fr-FR" altLang="fr-FR"/>
              <a:t>Quatrième niveau</a:t>
            </a:r>
          </a:p>
          <a:p>
            <a:pPr lvl="4"/>
            <a:r>
              <a:rPr lang="fr-FR" altLang="fr-FR"/>
              <a:t>Cinquième niveau</a:t>
            </a:r>
          </a:p>
        </p:txBody>
      </p:sp>
      <p:sp>
        <p:nvSpPr>
          <p:cNvPr id="27662" name="Rectangle 14"/>
          <p:cNvSpPr>
            <a:spLocks noGrp="1" noChangeArrowheads="1"/>
          </p:cNvSpPr>
          <p:nvPr>
            <p:ph type="ftr" sz="quarter" idx="3"/>
          </p:nvPr>
        </p:nvSpPr>
        <p:spPr bwMode="auto">
          <a:xfrm>
            <a:off x="4847861" y="6245225"/>
            <a:ext cx="6336704"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baseline="0">
                <a:solidFill>
                  <a:schemeClr val="bg1"/>
                </a:solidFill>
                <a:latin typeface="+mn-lt"/>
              </a:defRPr>
            </a:lvl1pPr>
          </a:lstStyle>
          <a:p>
            <a:pPr fontAlgn="base">
              <a:spcBef>
                <a:spcPct val="0"/>
              </a:spcBef>
              <a:spcAft>
                <a:spcPct val="0"/>
              </a:spcAft>
            </a:pPr>
            <a:r>
              <a:rPr lang="fr-FR" dirty="0">
                <a:solidFill>
                  <a:prstClr val="white"/>
                </a:solidFill>
                <a:cs typeface="Arial" charset="0"/>
              </a:rPr>
              <a:t>Stratégie Climat – Bureau CRA du 06/11/20107</a:t>
            </a:r>
          </a:p>
          <a:p>
            <a:pPr fontAlgn="base">
              <a:spcBef>
                <a:spcPct val="0"/>
              </a:spcBef>
              <a:spcAft>
                <a:spcPct val="0"/>
              </a:spcAft>
            </a:pPr>
            <a:endParaRPr lang="fr-FR" altLang="fr-FR" sz="1200" dirty="0">
              <a:solidFill>
                <a:srgbClr val="FFFFFF"/>
              </a:solidFill>
            </a:endParaRPr>
          </a:p>
        </p:txBody>
      </p:sp>
      <p:sp>
        <p:nvSpPr>
          <p:cNvPr id="27663" name="Rectangle 15"/>
          <p:cNvSpPr>
            <a:spLocks noGrp="1" noChangeArrowheads="1"/>
          </p:cNvSpPr>
          <p:nvPr>
            <p:ph type="sldNum" sz="quarter" idx="4"/>
          </p:nvPr>
        </p:nvSpPr>
        <p:spPr bwMode="auto">
          <a:xfrm>
            <a:off x="11280576" y="6245225"/>
            <a:ext cx="768085"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baseline="0">
                <a:solidFill>
                  <a:schemeClr val="bg1"/>
                </a:solidFill>
                <a:latin typeface="+mn-lt"/>
              </a:defRPr>
            </a:lvl1pPr>
          </a:lstStyle>
          <a:p>
            <a:pPr fontAlgn="base">
              <a:spcBef>
                <a:spcPct val="0"/>
              </a:spcBef>
              <a:spcAft>
                <a:spcPct val="0"/>
              </a:spcAft>
            </a:pPr>
            <a:fld id="{EFF0216B-4C0F-4D1B-8233-44724F0A68B2}" type="slidenum">
              <a:rPr lang="fr-FR" altLang="fr-FR" smtClean="0">
                <a:solidFill>
                  <a:srgbClr val="FFFFFF"/>
                </a:solidFill>
              </a:rPr>
              <a:pPr fontAlgn="base">
                <a:spcBef>
                  <a:spcPct val="0"/>
                </a:spcBef>
                <a:spcAft>
                  <a:spcPct val="0"/>
                </a:spcAft>
              </a:pPr>
              <a:t>‹N°›</a:t>
            </a:fld>
            <a:endParaRPr lang="fr-FR" altLang="fr-FR" dirty="0">
              <a:solidFill>
                <a:srgbClr val="FFFFFF"/>
              </a:solidFill>
            </a:endParaRPr>
          </a:p>
        </p:txBody>
      </p:sp>
      <p:pic>
        <p:nvPicPr>
          <p:cNvPr id="27664" name="Picture 16" descr="fleche_suites_lettres_quadri"/>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10058400" y="381001"/>
            <a:ext cx="1422400" cy="9032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0381454"/>
      </p:ext>
    </p:extLst>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 id="2147483841" r:id="rId12"/>
  </p:sldLayoutIdLst>
  <p:hf hdr="0" ftr="0" dt="0"/>
  <p:txStyles>
    <p:titleStyle>
      <a:lvl1pPr algn="l" rtl="0" fontAlgn="base">
        <a:spcBef>
          <a:spcPct val="0"/>
        </a:spcBef>
        <a:spcAft>
          <a:spcPct val="0"/>
        </a:spcAft>
        <a:defRPr sz="3600">
          <a:solidFill>
            <a:schemeClr val="tx2"/>
          </a:solidFill>
          <a:latin typeface="+mj-lt"/>
          <a:ea typeface="+mj-ea"/>
          <a:cs typeface="+mj-cs"/>
        </a:defRPr>
      </a:lvl1pPr>
      <a:lvl2pPr algn="l" rtl="0" fontAlgn="base">
        <a:spcBef>
          <a:spcPct val="0"/>
        </a:spcBef>
        <a:spcAft>
          <a:spcPct val="0"/>
        </a:spcAft>
        <a:defRPr sz="3600">
          <a:solidFill>
            <a:schemeClr val="tx2"/>
          </a:solidFill>
          <a:latin typeface="Verdana" pitchFamily="34" charset="0"/>
        </a:defRPr>
      </a:lvl2pPr>
      <a:lvl3pPr algn="l" rtl="0" fontAlgn="base">
        <a:spcBef>
          <a:spcPct val="0"/>
        </a:spcBef>
        <a:spcAft>
          <a:spcPct val="0"/>
        </a:spcAft>
        <a:defRPr sz="3600">
          <a:solidFill>
            <a:schemeClr val="tx2"/>
          </a:solidFill>
          <a:latin typeface="Verdana" pitchFamily="34" charset="0"/>
        </a:defRPr>
      </a:lvl3pPr>
      <a:lvl4pPr algn="l" rtl="0" fontAlgn="base">
        <a:spcBef>
          <a:spcPct val="0"/>
        </a:spcBef>
        <a:spcAft>
          <a:spcPct val="0"/>
        </a:spcAft>
        <a:defRPr sz="3600">
          <a:solidFill>
            <a:schemeClr val="tx2"/>
          </a:solidFill>
          <a:latin typeface="Verdana" pitchFamily="34" charset="0"/>
        </a:defRPr>
      </a:lvl4pPr>
      <a:lvl5pPr algn="l" rtl="0" fontAlgn="base">
        <a:spcBef>
          <a:spcPct val="0"/>
        </a:spcBef>
        <a:spcAft>
          <a:spcPct val="0"/>
        </a:spcAft>
        <a:defRPr sz="3600">
          <a:solidFill>
            <a:schemeClr val="tx2"/>
          </a:solidFill>
          <a:latin typeface="Verdana" pitchFamily="34" charset="0"/>
        </a:defRPr>
      </a:lvl5pPr>
      <a:lvl6pPr marL="457200" algn="l" rtl="0" fontAlgn="base">
        <a:spcBef>
          <a:spcPct val="0"/>
        </a:spcBef>
        <a:spcAft>
          <a:spcPct val="0"/>
        </a:spcAft>
        <a:defRPr sz="3600">
          <a:solidFill>
            <a:schemeClr val="tx2"/>
          </a:solidFill>
          <a:latin typeface="Verdana" pitchFamily="34" charset="0"/>
        </a:defRPr>
      </a:lvl6pPr>
      <a:lvl7pPr marL="914400" algn="l" rtl="0" fontAlgn="base">
        <a:spcBef>
          <a:spcPct val="0"/>
        </a:spcBef>
        <a:spcAft>
          <a:spcPct val="0"/>
        </a:spcAft>
        <a:defRPr sz="3600">
          <a:solidFill>
            <a:schemeClr val="tx2"/>
          </a:solidFill>
          <a:latin typeface="Verdana" pitchFamily="34" charset="0"/>
        </a:defRPr>
      </a:lvl7pPr>
      <a:lvl8pPr marL="1371600" algn="l" rtl="0" fontAlgn="base">
        <a:spcBef>
          <a:spcPct val="0"/>
        </a:spcBef>
        <a:spcAft>
          <a:spcPct val="0"/>
        </a:spcAft>
        <a:defRPr sz="3600">
          <a:solidFill>
            <a:schemeClr val="tx2"/>
          </a:solidFill>
          <a:latin typeface="Verdana" pitchFamily="34" charset="0"/>
        </a:defRPr>
      </a:lvl8pPr>
      <a:lvl9pPr marL="1828800" algn="l" rtl="0" fontAlgn="base">
        <a:spcBef>
          <a:spcPct val="0"/>
        </a:spcBef>
        <a:spcAft>
          <a:spcPct val="0"/>
        </a:spcAft>
        <a:defRPr sz="3600">
          <a:solidFill>
            <a:schemeClr val="tx2"/>
          </a:solidFill>
          <a:latin typeface="Verdana" pitchFamily="34" charset="0"/>
        </a:defRPr>
      </a:lvl9pPr>
    </p:titleStyle>
    <p:bodyStyle>
      <a:lvl1pPr marL="342900" indent="-342900" algn="l" rtl="0" fontAlgn="base">
        <a:spcBef>
          <a:spcPct val="20000"/>
        </a:spcBef>
        <a:spcAft>
          <a:spcPct val="0"/>
        </a:spcAft>
        <a:buChar char="•"/>
        <a:defRPr b="1">
          <a:solidFill>
            <a:srgbClr val="009139"/>
          </a:solidFill>
          <a:latin typeface="+mn-lt"/>
          <a:ea typeface="+mn-ea"/>
          <a:cs typeface="+mn-cs"/>
        </a:defRPr>
      </a:lvl1pPr>
      <a:lvl2pPr marL="742950" indent="-285750" algn="l" rtl="0" fontAlgn="base">
        <a:spcBef>
          <a:spcPct val="20000"/>
        </a:spcBef>
        <a:spcAft>
          <a:spcPct val="0"/>
        </a:spcAft>
        <a:buChar char="–"/>
        <a:defRPr>
          <a:solidFill>
            <a:schemeClr val="tx1"/>
          </a:solidFill>
          <a:latin typeface="+mn-lt"/>
        </a:defRPr>
      </a:lvl2pPr>
      <a:lvl3pPr marL="1143000" indent="-228600" algn="l" rtl="0" fontAlgn="base">
        <a:spcBef>
          <a:spcPct val="20000"/>
        </a:spcBef>
        <a:spcAft>
          <a:spcPct val="0"/>
        </a:spcAft>
        <a:buChar char="•"/>
        <a:defRPr>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3.jpg"/></Relationships>
</file>

<file path=ppt/slides/_rels/slide2.xml.rels><?xml version="1.0" encoding="UTF-8" standalone="yes"?>
<Relationships xmlns="http://schemas.openxmlformats.org/package/2006/relationships"><Relationship Id="rId8" Type="http://schemas.openxmlformats.org/officeDocument/2006/relationships/image" Target="../media/image18.jpeg"/><Relationship Id="rId13" Type="http://schemas.openxmlformats.org/officeDocument/2006/relationships/slide" Target="slide3.xml"/><Relationship Id="rId3" Type="http://schemas.openxmlformats.org/officeDocument/2006/relationships/image" Target="../media/image6.png"/><Relationship Id="rId7" Type="http://schemas.openxmlformats.org/officeDocument/2006/relationships/image" Target="../media/image17.jpeg"/><Relationship Id="rId12" Type="http://schemas.openxmlformats.org/officeDocument/2006/relationships/image" Target="../media/image22.jpeg"/><Relationship Id="rId2" Type="http://schemas.openxmlformats.org/officeDocument/2006/relationships/notesSlide" Target="../notesSlides/notesSlide2.xml"/><Relationship Id="rId16" Type="http://schemas.openxmlformats.org/officeDocument/2006/relationships/slide" Target="slide21.xml"/><Relationship Id="rId1" Type="http://schemas.openxmlformats.org/officeDocument/2006/relationships/slideLayout" Target="../slideLayouts/slideLayout11.xml"/><Relationship Id="rId6" Type="http://schemas.openxmlformats.org/officeDocument/2006/relationships/image" Target="../media/image16.jpeg"/><Relationship Id="rId11" Type="http://schemas.openxmlformats.org/officeDocument/2006/relationships/image" Target="../media/image21.jpeg"/><Relationship Id="rId5" Type="http://schemas.openxmlformats.org/officeDocument/2006/relationships/image" Target="../media/image15.jpeg"/><Relationship Id="rId15" Type="http://schemas.openxmlformats.org/officeDocument/2006/relationships/slide" Target="slide7.xml"/><Relationship Id="rId10" Type="http://schemas.openxmlformats.org/officeDocument/2006/relationships/image" Target="../media/image20.jpeg"/><Relationship Id="rId4" Type="http://schemas.openxmlformats.org/officeDocument/2006/relationships/image" Target="../media/image14.jpeg"/><Relationship Id="rId9" Type="http://schemas.openxmlformats.org/officeDocument/2006/relationships/image" Target="../media/image19.jpeg"/><Relationship Id="rId14" Type="http://schemas.openxmlformats.org/officeDocument/2006/relationships/slide" Target="slide5.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0.xml"/><Relationship Id="rId4" Type="http://schemas.openxmlformats.org/officeDocument/2006/relationships/image" Target="../media/image21.jpe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23.emf"/></Relationships>
</file>

<file path=ppt/slides/_rels/slide5.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6.png"/><Relationship Id="rId7" Type="http://schemas.openxmlformats.org/officeDocument/2006/relationships/image" Target="../media/image27.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26.png"/><Relationship Id="rId5" Type="http://schemas.openxmlformats.org/officeDocument/2006/relationships/image" Target="../media/image25.png"/><Relationship Id="rId10" Type="http://schemas.openxmlformats.org/officeDocument/2006/relationships/image" Target="../media/image30.png"/><Relationship Id="rId4" Type="http://schemas.openxmlformats.org/officeDocument/2006/relationships/image" Target="../media/image24.png"/><Relationship Id="rId9" Type="http://schemas.openxmlformats.org/officeDocument/2006/relationships/image" Target="../media/image29.jpeg"/></Relationships>
</file>

<file path=ppt/slides/_rels/slide6.xml.rels><?xml version="1.0" encoding="UTF-8" standalone="yes"?>
<Relationships xmlns="http://schemas.openxmlformats.org/package/2006/relationships"><Relationship Id="rId3" Type="http://schemas.openxmlformats.org/officeDocument/2006/relationships/hyperlink" Target="https://opera-connaissances.chambres-agriculture.fr/index.php?lvl=cmspage&amp;pageid=6&amp;id_rubrique=2875" TargetMode="External"/><Relationship Id="rId2" Type="http://schemas.openxmlformats.org/officeDocument/2006/relationships/image" Target="../media/image21.jpeg"/><Relationship Id="rId1" Type="http://schemas.openxmlformats.org/officeDocument/2006/relationships/slideLayout" Target="../slideLayouts/slideLayout6.xml"/><Relationship Id="rId4" Type="http://schemas.openxmlformats.org/officeDocument/2006/relationships/image" Target="../media/image31.jpg"/></Relationships>
</file>

<file path=ppt/slides/_rels/slide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8" Type="http://schemas.openxmlformats.org/officeDocument/2006/relationships/image" Target="../media/image34.svg"/><Relationship Id="rId3" Type="http://schemas.openxmlformats.org/officeDocument/2006/relationships/image" Target="../media/image6.png"/><Relationship Id="rId7" Type="http://schemas.openxmlformats.org/officeDocument/2006/relationships/image" Target="../media/image33.png"/><Relationship Id="rId2" Type="http://schemas.openxmlformats.org/officeDocument/2006/relationships/image" Target="../media/image21.jpeg"/><Relationship Id="rId1" Type="http://schemas.openxmlformats.org/officeDocument/2006/relationships/slideLayout" Target="../slideLayouts/slideLayout6.xml"/><Relationship Id="rId6" Type="http://schemas.openxmlformats.org/officeDocument/2006/relationships/hyperlink" Target="https://opera-connaissances.chambres-agriculture.fr/index.php?lvl=notice_display&amp;id=305817" TargetMode="External"/><Relationship Id="rId5" Type="http://schemas.openxmlformats.org/officeDocument/2006/relationships/image" Target="../media/image32.png"/><Relationship Id="rId4" Type="http://schemas.openxmlformats.org/officeDocument/2006/relationships/hyperlink" Target="https://youtu.be/VkKXqBYB4qw"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1.jpeg"/><Relationship Id="rId1" Type="http://schemas.openxmlformats.org/officeDocument/2006/relationships/slideLayout" Target="../slideLayouts/slideLayout6.xml"/><Relationship Id="rId6" Type="http://schemas.openxmlformats.org/officeDocument/2006/relationships/image" Target="../media/image36.svg"/><Relationship Id="rId5" Type="http://schemas.openxmlformats.org/officeDocument/2006/relationships/image" Target="../media/image35.png"/><Relationship Id="rId4" Type="http://schemas.openxmlformats.org/officeDocument/2006/relationships/hyperlink" Target="https://opera-connaissances.chambres-agriculture.fr/doc_num.php?explnum_id=141664"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1.jpeg"/><Relationship Id="rId1" Type="http://schemas.openxmlformats.org/officeDocument/2006/relationships/slideLayout" Target="../slideLayouts/slideLayout6.xml"/><Relationship Id="rId6" Type="http://schemas.openxmlformats.org/officeDocument/2006/relationships/image" Target="../media/image39.emf"/><Relationship Id="rId5" Type="http://schemas.openxmlformats.org/officeDocument/2006/relationships/image" Target="../media/image38.emf"/><Relationship Id="rId4" Type="http://schemas.openxmlformats.org/officeDocument/2006/relationships/image" Target="../media/image37.emf"/></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1.jpeg"/><Relationship Id="rId1" Type="http://schemas.openxmlformats.org/officeDocument/2006/relationships/slideLayout" Target="../slideLayouts/slideLayout6.xml"/><Relationship Id="rId4" Type="http://schemas.openxmlformats.org/officeDocument/2006/relationships/image" Target="../media/image40.emf"/></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1.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image" Target="../media/image21.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21.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21.jpeg"/></Relationships>
</file>

<file path=ppt/slides/_rels/slide1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emf"/><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hyperlink" Target="https://rd-pays-de-la-loire.chambres-agriculture.fr/projets/detail-du-projet/climat-culteur-2/climat-culteur-referentiel-video" TargetMode="External"/><Relationship Id="rId7" Type="http://schemas.openxmlformats.org/officeDocument/2006/relationships/hyperlink" Target="https://opera-connaissances.chambres-agriculture.fr/doc_num.php?explnum_id=176123" TargetMode="External"/><Relationship Id="rId2" Type="http://schemas.openxmlformats.org/officeDocument/2006/relationships/hyperlink" Target="https://opera-connaissances.chambres-agriculture.fr/doc_num.php?explnum_id=195829" TargetMode="External"/><Relationship Id="rId1" Type="http://schemas.openxmlformats.org/officeDocument/2006/relationships/slideLayout" Target="../slideLayouts/slideLayout6.xml"/><Relationship Id="rId6" Type="http://schemas.openxmlformats.org/officeDocument/2006/relationships/hyperlink" Target="https://rd-pays-de-la-loire.chambres-agriculture.fr/projets/detail-du-projet/climat-culteur" TargetMode="External"/><Relationship Id="rId5" Type="http://schemas.openxmlformats.org/officeDocument/2006/relationships/hyperlink" Target="https://opera-connaissances.chambres-agriculture.fr/index.php?lvl=cmspage&amp;pageid=6&amp;id_rubrique=2871" TargetMode="External"/><Relationship Id="rId4" Type="http://schemas.openxmlformats.org/officeDocument/2006/relationships/hyperlink" Target="https://climatquizz.chambres-agriculture.fr/" TargetMode="External"/><Relationship Id="rId9" Type="http://schemas.openxmlformats.org/officeDocument/2006/relationships/image" Target="../media/image51.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pour une image  8">
            <a:extLst>
              <a:ext uri="{FF2B5EF4-FFF2-40B4-BE49-F238E27FC236}">
                <a16:creationId xmlns:a16="http://schemas.microsoft.com/office/drawing/2014/main" id="{8B74E98C-4DFE-714E-ABDB-AC9F7982DEE3}"/>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b="24417"/>
          <a:stretch/>
        </p:blipFill>
        <p:spPr>
          <a:xfrm>
            <a:off x="365759" y="265125"/>
            <a:ext cx="11473200" cy="4215435"/>
          </a:xfrm>
          <a:prstGeom prst="rect">
            <a:avLst/>
          </a:prstGeom>
        </p:spPr>
      </p:pic>
      <p:sp>
        <p:nvSpPr>
          <p:cNvPr id="2" name="Titre 1">
            <a:extLst>
              <a:ext uri="{FF2B5EF4-FFF2-40B4-BE49-F238E27FC236}">
                <a16:creationId xmlns:a16="http://schemas.microsoft.com/office/drawing/2014/main" id="{C8C9BA55-56DF-431A-B58F-F03EDECB7A70}"/>
              </a:ext>
            </a:extLst>
          </p:cNvPr>
          <p:cNvSpPr>
            <a:spLocks noGrp="1"/>
          </p:cNvSpPr>
          <p:nvPr>
            <p:ph type="ctrTitle"/>
          </p:nvPr>
        </p:nvSpPr>
        <p:spPr>
          <a:xfrm>
            <a:off x="415149" y="3265961"/>
            <a:ext cx="11374419" cy="1015200"/>
          </a:xfrm>
        </p:spPr>
        <p:txBody>
          <a:bodyPr>
            <a:noAutofit/>
          </a:bodyPr>
          <a:lstStyle/>
          <a:p>
            <a:pPr algn="ctr"/>
            <a:r>
              <a:rPr lang="fr-FR" altLang="fr-FR" sz="3600" dirty="0"/>
              <a:t>PRÉSENTATION</a:t>
            </a:r>
            <a:r>
              <a:rPr lang="fr-FR" altLang="fr-FR" sz="3600" b="1" dirty="0"/>
              <a:t> </a:t>
            </a:r>
            <a:r>
              <a:rPr lang="fr-FR" altLang="fr-FR" sz="3600" dirty="0"/>
              <a:t>DE LA BOITE À OUTILS CLIMACTION</a:t>
            </a:r>
            <a:endParaRPr lang="fr-FR" altLang="fr-FR" sz="3600" b="1" dirty="0"/>
          </a:p>
        </p:txBody>
      </p:sp>
      <p:sp>
        <p:nvSpPr>
          <p:cNvPr id="3" name="Sous-titre 2">
            <a:extLst>
              <a:ext uri="{FF2B5EF4-FFF2-40B4-BE49-F238E27FC236}">
                <a16:creationId xmlns:a16="http://schemas.microsoft.com/office/drawing/2014/main" id="{CC87432C-4B2A-49AC-BC01-5C2870933207}"/>
              </a:ext>
            </a:extLst>
          </p:cNvPr>
          <p:cNvSpPr>
            <a:spLocks noGrp="1"/>
          </p:cNvSpPr>
          <p:nvPr>
            <p:ph type="subTitle" idx="1"/>
          </p:nvPr>
        </p:nvSpPr>
        <p:spPr>
          <a:xfrm>
            <a:off x="669600" y="4732247"/>
            <a:ext cx="9513937" cy="522611"/>
          </a:xfrm>
        </p:spPr>
        <p:txBody>
          <a:bodyPr>
            <a:noAutofit/>
          </a:bodyPr>
          <a:lstStyle/>
          <a:p>
            <a:r>
              <a:rPr lang="fr-FR" sz="2600" dirty="0"/>
              <a:t>Projet REFLEX CLIMAT-CULTEUR 2021-2022</a:t>
            </a:r>
          </a:p>
        </p:txBody>
      </p:sp>
      <p:sp>
        <p:nvSpPr>
          <p:cNvPr id="5" name="ZoneTexte 4">
            <a:extLst>
              <a:ext uri="{FF2B5EF4-FFF2-40B4-BE49-F238E27FC236}">
                <a16:creationId xmlns:a16="http://schemas.microsoft.com/office/drawing/2014/main" id="{F1826769-0FF3-4D93-5B80-14D3B2B48C6F}"/>
              </a:ext>
            </a:extLst>
          </p:cNvPr>
          <p:cNvSpPr txBox="1"/>
          <p:nvPr/>
        </p:nvSpPr>
        <p:spPr>
          <a:xfrm>
            <a:off x="688344" y="5201402"/>
            <a:ext cx="3813718" cy="307777"/>
          </a:xfrm>
          <a:prstGeom prst="rect">
            <a:avLst/>
          </a:prstGeom>
          <a:noFill/>
        </p:spPr>
        <p:txBody>
          <a:bodyPr wrap="square" rtlCol="0">
            <a:spAutoFit/>
          </a:bodyPr>
          <a:lstStyle/>
          <a:p>
            <a:r>
              <a:rPr lang="fr-FR" sz="1400" i="1" dirty="0">
                <a:solidFill>
                  <a:schemeClr val="bg1"/>
                </a:solidFill>
              </a:rPr>
              <a:t>Mise à jour : décembre 2025</a:t>
            </a:r>
          </a:p>
        </p:txBody>
      </p:sp>
      <p:pic>
        <p:nvPicPr>
          <p:cNvPr id="7" name="Image 6">
            <a:extLst>
              <a:ext uri="{FF2B5EF4-FFF2-40B4-BE49-F238E27FC236}">
                <a16:creationId xmlns:a16="http://schemas.microsoft.com/office/drawing/2014/main" id="{287E7634-064B-E5AE-115D-EA41C085FD5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14972" y="5254858"/>
            <a:ext cx="2862592" cy="1086330"/>
          </a:xfrm>
          <a:prstGeom prst="rect">
            <a:avLst/>
          </a:prstGeom>
        </p:spPr>
      </p:pic>
    </p:spTree>
    <p:extLst>
      <p:ext uri="{BB962C8B-B14F-4D97-AF65-F5344CB8AC3E}">
        <p14:creationId xmlns:p14="http://schemas.microsoft.com/office/powerpoint/2010/main" val="9893020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334868" y="126473"/>
            <a:ext cx="11606777" cy="1348359"/>
          </a:xfrm>
        </p:spPr>
        <p:txBody>
          <a:bodyPr vert="horz" lIns="91440" tIns="45720" rIns="91440" bIns="45720" rtlCol="0" anchor="ctr">
            <a:noAutofit/>
          </a:bodyPr>
          <a:lstStyle/>
          <a:p>
            <a:pPr marL="571500" indent="-571500">
              <a:buFontTx/>
              <a:buBlip>
                <a:blip r:embed="rId3"/>
              </a:buBlip>
            </a:pPr>
            <a:r>
              <a:rPr lang="fr-FR" cap="small" dirty="0"/>
              <a:t>Présentation de la boîte à outils CLIMACTION</a:t>
            </a:r>
          </a:p>
        </p:txBody>
      </p:sp>
      <p:pic>
        <p:nvPicPr>
          <p:cNvPr id="5" name="Imag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88085" y="5856962"/>
            <a:ext cx="940981" cy="957430"/>
          </a:xfrm>
          <a:prstGeom prst="rect">
            <a:avLst/>
          </a:prstGeom>
        </p:spPr>
      </p:pic>
      <p:pic>
        <p:nvPicPr>
          <p:cNvPr id="6" name="Imag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997199" y="5848965"/>
            <a:ext cx="752053" cy="857334"/>
          </a:xfrm>
          <a:prstGeom prst="rect">
            <a:avLst/>
          </a:prstGeom>
        </p:spPr>
      </p:pic>
      <p:pic>
        <p:nvPicPr>
          <p:cNvPr id="7" name="Image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172389" y="5898806"/>
            <a:ext cx="709014" cy="808262"/>
          </a:xfrm>
          <a:prstGeom prst="rect">
            <a:avLst/>
          </a:prstGeom>
        </p:spPr>
      </p:pic>
      <p:pic>
        <p:nvPicPr>
          <p:cNvPr id="1026" name="Picture 2" descr="Chambre régionale d&amp;#39;agriculture de Nouvelle-Aquitaine - Restauration  collective en Nouvelle Aquitaine"/>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637872" y="5856963"/>
            <a:ext cx="821093" cy="889995"/>
          </a:xfrm>
          <a:prstGeom prst="rect">
            <a:avLst/>
          </a:prstGeom>
          <a:noFill/>
          <a:extLst>
            <a:ext uri="{909E8E84-426E-40DD-AFC4-6F175D3DCCD1}">
              <a14:hiddenFill xmlns:a14="http://schemas.microsoft.com/office/drawing/2010/main">
                <a:solidFill>
                  <a:srgbClr val="FFFFFF"/>
                </a:solidFill>
              </a14:hiddenFill>
            </a:ext>
          </a:extLst>
        </p:spPr>
      </p:pic>
      <p:sp>
        <p:nvSpPr>
          <p:cNvPr id="10" name="AutoShape 4" descr="Chambre d&amp;#39;Agriculture Grand Est - Home | Facebook"/>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1030" name="Picture 6" descr="Chambre régionale d&amp;#39;agriculture - Grand Est"/>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568093" y="5815121"/>
            <a:ext cx="874415" cy="947283"/>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Chambre d&amp;#39;agriculture - Cantal"/>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675250" y="5921824"/>
            <a:ext cx="694721" cy="794647"/>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Chambre Régionale d&amp;#39;Agriculture PACA"/>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585995" y="5940132"/>
            <a:ext cx="673925" cy="768734"/>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descr="https://extranet-pays-de-la-loire.chambres-agriculture.fr/fileadmin/_processed_/7/a/csm_20201027_Appel_a_projet_France_Agri_Carbone_da2695b0aa.jp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0845946" y="5610598"/>
            <a:ext cx="1095700" cy="1095701"/>
          </a:xfrm>
          <a:prstGeom prst="rect">
            <a:avLst/>
          </a:prstGeom>
          <a:noFill/>
          <a:extLst>
            <a:ext uri="{909E8E84-426E-40DD-AFC4-6F175D3DCCD1}">
              <a14:hiddenFill xmlns:a14="http://schemas.microsoft.com/office/drawing/2010/main">
                <a:solidFill>
                  <a:srgbClr val="FFFFFF"/>
                </a:solidFill>
              </a14:hiddenFill>
            </a:ext>
          </a:extLst>
        </p:spPr>
      </p:pic>
      <p:pic>
        <p:nvPicPr>
          <p:cNvPr id="18" name="Image 17">
            <a:extLst>
              <a:ext uri="{FF2B5EF4-FFF2-40B4-BE49-F238E27FC236}">
                <a16:creationId xmlns:a16="http://schemas.microsoft.com/office/drawing/2014/main" id="{42D98720-5CB1-4649-A942-A4F631F17DB4}"/>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9512987" y="5920813"/>
            <a:ext cx="698831" cy="796668"/>
          </a:xfrm>
          <a:prstGeom prst="rect">
            <a:avLst/>
          </a:prstGeom>
        </p:spPr>
      </p:pic>
      <p:sp>
        <p:nvSpPr>
          <p:cNvPr id="24" name="Sous-titre 2">
            <a:extLst>
              <a:ext uri="{FF2B5EF4-FFF2-40B4-BE49-F238E27FC236}">
                <a16:creationId xmlns:a16="http://schemas.microsoft.com/office/drawing/2014/main" id="{04C5A3B6-3C98-48EC-A6C6-901C3B8220F1}"/>
              </a:ext>
            </a:extLst>
          </p:cNvPr>
          <p:cNvSpPr txBox="1">
            <a:spLocks/>
          </p:cNvSpPr>
          <p:nvPr/>
        </p:nvSpPr>
        <p:spPr>
          <a:xfrm>
            <a:off x="839715" y="2307274"/>
            <a:ext cx="10143843" cy="3440413"/>
          </a:xfrm>
          <a:prstGeom prst="rect">
            <a:avLst/>
          </a:prstGeom>
        </p:spPr>
        <p:txBody>
          <a:bodyPr vert="horz" lIns="91440" tIns="45720" rIns="91440" bIns="45720" rtlCol="0">
            <a:normAutofit fontScale="70000" lnSpcReduction="20000"/>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514350" indent="-514350" algn="l">
              <a:buFont typeface="Arial" panose="020B0604020202020204" pitchFamily="34" charset="0"/>
              <a:buAutoNum type="arabicPeriod"/>
            </a:pPr>
            <a:r>
              <a:rPr lang="fr-FR" b="1" dirty="0">
                <a:solidFill>
                  <a:schemeClr val="tx1"/>
                </a:solidFill>
                <a:hlinkClick r:id="rId13" action="ppaction://hlinksldjump">
                  <a:extLst>
                    <a:ext uri="{A12FA001-AC4F-418D-AE19-62706E023703}">
                      <ahyp:hlinkClr xmlns:ahyp="http://schemas.microsoft.com/office/drawing/2018/hyperlinkcolor" val="tx"/>
                    </a:ext>
                  </a:extLst>
                </a:hlinkClick>
              </a:rPr>
              <a:t>Contexte : le projet Climat-</a:t>
            </a:r>
            <a:r>
              <a:rPr lang="fr-FR" b="1" dirty="0" err="1">
                <a:solidFill>
                  <a:schemeClr val="tx1"/>
                </a:solidFill>
                <a:hlinkClick r:id="rId13" action="ppaction://hlinksldjump">
                  <a:extLst>
                    <a:ext uri="{A12FA001-AC4F-418D-AE19-62706E023703}">
                      <ahyp:hlinkClr xmlns:ahyp="http://schemas.microsoft.com/office/drawing/2018/hyperlinkcolor" val="tx"/>
                    </a:ext>
                  </a:extLst>
                </a:hlinkClick>
              </a:rPr>
              <a:t>culteur</a:t>
            </a:r>
            <a:r>
              <a:rPr lang="fr-FR" b="1" dirty="0">
                <a:solidFill>
                  <a:schemeClr val="tx1"/>
                </a:solidFill>
                <a:hlinkClick r:id="rId13" action="ppaction://hlinksldjump">
                  <a:extLst>
                    <a:ext uri="{A12FA001-AC4F-418D-AE19-62706E023703}">
                      <ahyp:hlinkClr xmlns:ahyp="http://schemas.microsoft.com/office/drawing/2018/hyperlinkcolor" val="tx"/>
                    </a:ext>
                  </a:extLst>
                </a:hlinkClick>
              </a:rPr>
              <a:t>, les étapes du parcours</a:t>
            </a:r>
            <a:endParaRPr lang="fr-FR" b="1" dirty="0">
              <a:solidFill>
                <a:schemeClr val="tx1"/>
              </a:solidFill>
            </a:endParaRPr>
          </a:p>
          <a:p>
            <a:pPr algn="l"/>
            <a:endParaRPr lang="fr-FR" b="1" dirty="0">
              <a:solidFill>
                <a:schemeClr val="tx1"/>
              </a:solidFill>
            </a:endParaRPr>
          </a:p>
          <a:p>
            <a:pPr algn="l"/>
            <a:endParaRPr lang="fr-FR" sz="1300" b="1" dirty="0">
              <a:solidFill>
                <a:schemeClr val="tx1"/>
              </a:solidFill>
            </a:endParaRPr>
          </a:p>
          <a:p>
            <a:pPr marL="514350" indent="-514350" algn="l">
              <a:buAutoNum type="arabicPeriod" startAt="2"/>
            </a:pPr>
            <a:r>
              <a:rPr lang="fr-FR" b="1" dirty="0">
                <a:solidFill>
                  <a:schemeClr val="tx1"/>
                </a:solidFill>
                <a:hlinkClick r:id="rId14" action="ppaction://hlinksldjump">
                  <a:extLst>
                    <a:ext uri="{A12FA001-AC4F-418D-AE19-62706E023703}">
                      <ahyp:hlinkClr xmlns:ahyp="http://schemas.microsoft.com/office/drawing/2018/hyperlinkcolor" val="tx"/>
                    </a:ext>
                  </a:extLst>
                </a:hlinkClick>
              </a:rPr>
              <a:t>Qu’est-ce que la boîte à outils </a:t>
            </a:r>
            <a:r>
              <a:rPr lang="fr-FR" b="1" dirty="0" err="1">
                <a:solidFill>
                  <a:schemeClr val="tx1"/>
                </a:solidFill>
                <a:hlinkClick r:id="rId14" action="ppaction://hlinksldjump">
                  <a:extLst>
                    <a:ext uri="{A12FA001-AC4F-418D-AE19-62706E023703}">
                      <ahyp:hlinkClr xmlns:ahyp="http://schemas.microsoft.com/office/drawing/2018/hyperlinkcolor" val="tx"/>
                    </a:ext>
                  </a:extLst>
                </a:hlinkClick>
              </a:rPr>
              <a:t>ClimAction</a:t>
            </a:r>
            <a:r>
              <a:rPr lang="fr-FR" b="1" dirty="0">
                <a:solidFill>
                  <a:schemeClr val="tx1"/>
                </a:solidFill>
                <a:hlinkClick r:id="rId14" action="ppaction://hlinksldjump">
                  <a:extLst>
                    <a:ext uri="{A12FA001-AC4F-418D-AE19-62706E023703}">
                      <ahyp:hlinkClr xmlns:ahyp="http://schemas.microsoft.com/office/drawing/2018/hyperlinkcolor" val="tx"/>
                    </a:ext>
                  </a:extLst>
                </a:hlinkClick>
              </a:rPr>
              <a:t> ?</a:t>
            </a:r>
            <a:endParaRPr lang="fr-FR" b="1" dirty="0">
              <a:solidFill>
                <a:schemeClr val="tx1"/>
              </a:solidFill>
            </a:endParaRPr>
          </a:p>
          <a:p>
            <a:pPr algn="l"/>
            <a:endParaRPr lang="fr-FR" b="1" dirty="0">
              <a:solidFill>
                <a:schemeClr val="tx1"/>
              </a:solidFill>
            </a:endParaRPr>
          </a:p>
          <a:p>
            <a:pPr algn="l"/>
            <a:endParaRPr lang="fr-FR" sz="1300" b="1" dirty="0">
              <a:solidFill>
                <a:schemeClr val="tx1"/>
              </a:solidFill>
            </a:endParaRPr>
          </a:p>
          <a:p>
            <a:pPr marL="514350" indent="-514350" algn="l">
              <a:buFont typeface="Arial" panose="020B0604020202020204" pitchFamily="34" charset="0"/>
              <a:buAutoNum type="arabicPeriod" startAt="3"/>
            </a:pPr>
            <a:r>
              <a:rPr lang="fr-FR" b="1" dirty="0">
                <a:solidFill>
                  <a:schemeClr val="tx1"/>
                </a:solidFill>
                <a:hlinkClick r:id="rId15" action="ppaction://hlinksldjump">
                  <a:extLst>
                    <a:ext uri="{A12FA001-AC4F-418D-AE19-62706E023703}">
                      <ahyp:hlinkClr xmlns:ahyp="http://schemas.microsoft.com/office/drawing/2018/hyperlinkcolor" val="tx"/>
                    </a:ext>
                  </a:extLst>
                </a:hlinkClick>
              </a:rPr>
              <a:t>Usages et mode d’emploi de la BAO </a:t>
            </a:r>
            <a:r>
              <a:rPr lang="fr-FR" b="1" dirty="0" err="1">
                <a:solidFill>
                  <a:schemeClr val="tx1"/>
                </a:solidFill>
                <a:hlinkClick r:id="rId15" action="ppaction://hlinksldjump">
                  <a:extLst>
                    <a:ext uri="{A12FA001-AC4F-418D-AE19-62706E023703}">
                      <ahyp:hlinkClr xmlns:ahyp="http://schemas.microsoft.com/office/drawing/2018/hyperlinkcolor" val="tx"/>
                    </a:ext>
                  </a:extLst>
                </a:hlinkClick>
              </a:rPr>
              <a:t>ClimAction</a:t>
            </a:r>
            <a:endParaRPr lang="fr-FR" b="1" dirty="0">
              <a:solidFill>
                <a:schemeClr val="tx1"/>
              </a:solidFill>
            </a:endParaRPr>
          </a:p>
          <a:p>
            <a:pPr algn="l"/>
            <a:r>
              <a:rPr lang="fr-FR" b="1" dirty="0">
                <a:solidFill>
                  <a:schemeClr val="tx1"/>
                </a:solidFill>
              </a:rPr>
              <a:t>	</a:t>
            </a:r>
          </a:p>
          <a:p>
            <a:pPr algn="l"/>
            <a:endParaRPr lang="fr-FR" sz="1600" b="1" dirty="0">
              <a:solidFill>
                <a:schemeClr val="tx1"/>
              </a:solidFill>
            </a:endParaRPr>
          </a:p>
          <a:p>
            <a:pPr algn="l"/>
            <a:r>
              <a:rPr lang="fr-FR" b="1" dirty="0">
                <a:solidFill>
                  <a:schemeClr val="tx1"/>
                </a:solidFill>
              </a:rPr>
              <a:t>4.    </a:t>
            </a:r>
            <a:r>
              <a:rPr lang="fr-FR" b="1" dirty="0">
                <a:solidFill>
                  <a:schemeClr val="tx1"/>
                </a:solidFill>
                <a:hlinkClick r:id="rId16" action="ppaction://hlinksldjump">
                  <a:extLst>
                    <a:ext uri="{A12FA001-AC4F-418D-AE19-62706E023703}">
                      <ahyp:hlinkClr xmlns:ahyp="http://schemas.microsoft.com/office/drawing/2018/hyperlinkcolor" val="tx"/>
                    </a:ext>
                  </a:extLst>
                </a:hlinkClick>
              </a:rPr>
              <a:t>Liens utiles</a:t>
            </a:r>
            <a:endParaRPr lang="fr-FR" b="1" dirty="0">
              <a:solidFill>
                <a:schemeClr val="accent3">
                  <a:lumMod val="75000"/>
                </a:schemeClr>
              </a:solidFill>
            </a:endParaRPr>
          </a:p>
        </p:txBody>
      </p:sp>
      <p:sp>
        <p:nvSpPr>
          <p:cNvPr id="3" name="ZoneTexte 2">
            <a:extLst>
              <a:ext uri="{FF2B5EF4-FFF2-40B4-BE49-F238E27FC236}">
                <a16:creationId xmlns:a16="http://schemas.microsoft.com/office/drawing/2014/main" id="{5859BA38-5B8B-49B9-86E3-EF794450DD34}"/>
              </a:ext>
            </a:extLst>
          </p:cNvPr>
          <p:cNvSpPr txBox="1"/>
          <p:nvPr/>
        </p:nvSpPr>
        <p:spPr>
          <a:xfrm>
            <a:off x="935094" y="1606261"/>
            <a:ext cx="6507414" cy="430887"/>
          </a:xfrm>
          <a:prstGeom prst="rect">
            <a:avLst/>
          </a:prstGeom>
          <a:noFill/>
        </p:spPr>
        <p:txBody>
          <a:bodyPr wrap="square" rtlCol="0">
            <a:spAutoFit/>
          </a:bodyPr>
          <a:lstStyle/>
          <a:p>
            <a:r>
              <a:rPr lang="fr-FR" sz="2200" b="1" dirty="0">
                <a:solidFill>
                  <a:srgbClr val="80BA27"/>
                </a:solidFill>
                <a:latin typeface="Verdana" panose="020B0604030504040204" pitchFamily="34" charset="0"/>
                <a:ea typeface="Verdana" panose="020B0604030504040204" pitchFamily="34" charset="0"/>
              </a:rPr>
              <a:t>Sommaire (liens cliquables) :</a:t>
            </a:r>
          </a:p>
        </p:txBody>
      </p:sp>
    </p:spTree>
    <p:extLst>
      <p:ext uri="{BB962C8B-B14F-4D97-AF65-F5344CB8AC3E}">
        <p14:creationId xmlns:p14="http://schemas.microsoft.com/office/powerpoint/2010/main" val="24969622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e 12"/>
          <p:cNvGrpSpPr/>
          <p:nvPr/>
        </p:nvGrpSpPr>
        <p:grpSpPr>
          <a:xfrm>
            <a:off x="5395213" y="2726394"/>
            <a:ext cx="1401577" cy="1405215"/>
            <a:chOff x="7619350" y="2276915"/>
            <a:chExt cx="1868769" cy="1873620"/>
          </a:xfrm>
        </p:grpSpPr>
        <p:sp>
          <p:nvSpPr>
            <p:cNvPr id="14" name="Rectangle 13"/>
            <p:cNvSpPr/>
            <p:nvPr/>
          </p:nvSpPr>
          <p:spPr>
            <a:xfrm>
              <a:off x="7619350" y="2276915"/>
              <a:ext cx="1868769" cy="187362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fr-FR"/>
            </a:p>
          </p:txBody>
        </p:sp>
        <p:sp>
          <p:nvSpPr>
            <p:cNvPr id="15" name="Rectangle 14"/>
            <p:cNvSpPr/>
            <p:nvPr/>
          </p:nvSpPr>
          <p:spPr>
            <a:xfrm>
              <a:off x="7619350" y="2276915"/>
              <a:ext cx="1868769" cy="187362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9525" rIns="0" bIns="9525" numCol="1" spcCol="1270" anchor="ctr" anchorCtr="0">
              <a:noAutofit/>
            </a:bodyPr>
            <a:lstStyle/>
            <a:p>
              <a:pPr defTabSz="333375">
                <a:lnSpc>
                  <a:spcPct val="90000"/>
                </a:lnSpc>
                <a:spcBef>
                  <a:spcPct val="0"/>
                </a:spcBef>
                <a:spcAft>
                  <a:spcPct val="35000"/>
                </a:spcAft>
              </a:pPr>
              <a:endParaRPr lang="fr-FR" sz="750" dirty="0">
                <a:solidFill>
                  <a:prstClr val="black">
                    <a:hueOff val="0"/>
                    <a:satOff val="0"/>
                    <a:lumOff val="0"/>
                    <a:alphaOff val="0"/>
                  </a:prstClr>
                </a:solidFill>
                <a:latin typeface="Calibri"/>
              </a:endParaRPr>
            </a:p>
          </p:txBody>
        </p:sp>
      </p:grpSp>
      <p:grpSp>
        <p:nvGrpSpPr>
          <p:cNvPr id="2" name="Groupe 1">
            <a:extLst>
              <a:ext uri="{FF2B5EF4-FFF2-40B4-BE49-F238E27FC236}">
                <a16:creationId xmlns:a16="http://schemas.microsoft.com/office/drawing/2014/main" id="{6225734A-55FB-E759-06DF-505373DB7175}"/>
              </a:ext>
            </a:extLst>
          </p:cNvPr>
          <p:cNvGrpSpPr/>
          <p:nvPr/>
        </p:nvGrpSpPr>
        <p:grpSpPr>
          <a:xfrm>
            <a:off x="398033" y="1352670"/>
            <a:ext cx="4119810" cy="4310322"/>
            <a:chOff x="2114550" y="1071563"/>
            <a:chExt cx="5319713" cy="5476875"/>
          </a:xfrm>
        </p:grpSpPr>
        <p:sp>
          <p:nvSpPr>
            <p:cNvPr id="4" name="Forme libre 40">
              <a:extLst>
                <a:ext uri="{FF2B5EF4-FFF2-40B4-BE49-F238E27FC236}">
                  <a16:creationId xmlns:a16="http://schemas.microsoft.com/office/drawing/2014/main" id="{6BC580AB-314E-162B-D93C-5DF4A0196074}"/>
                </a:ext>
              </a:extLst>
            </p:cNvPr>
            <p:cNvSpPr>
              <a:spLocks/>
            </p:cNvSpPr>
            <p:nvPr/>
          </p:nvSpPr>
          <p:spPr bwMode="auto">
            <a:xfrm>
              <a:off x="6980238" y="5559426"/>
              <a:ext cx="454025" cy="989012"/>
            </a:xfrm>
            <a:custGeom>
              <a:avLst/>
              <a:gdLst>
                <a:gd name="T0" fmla="*/ 226980 w 1262"/>
                <a:gd name="T1" fmla="*/ 0 h 2747"/>
                <a:gd name="T2" fmla="*/ 0 w 1262"/>
                <a:gd name="T3" fmla="*/ 494280 h 2747"/>
                <a:gd name="T4" fmla="*/ 226980 w 1262"/>
                <a:gd name="T5" fmla="*/ 988560 h 2747"/>
                <a:gd name="T6" fmla="*/ 453959 w 1262"/>
                <a:gd name="T7" fmla="*/ 494280 h 2747"/>
                <a:gd name="T8" fmla="*/ 17694720 60000 65536"/>
                <a:gd name="T9" fmla="*/ 11796480 60000 65536"/>
                <a:gd name="T10" fmla="*/ 5898240 60000 65536"/>
                <a:gd name="T11" fmla="*/ 0 60000 65536"/>
                <a:gd name="T12" fmla="*/ 0 w 1262"/>
                <a:gd name="T13" fmla="*/ 0 h 2747"/>
                <a:gd name="T14" fmla="*/ 1262 w 1262"/>
                <a:gd name="T15" fmla="*/ 2747 h 2747"/>
              </a:gdLst>
              <a:ahLst/>
              <a:cxnLst>
                <a:cxn ang="T8">
                  <a:pos x="T0" y="T1"/>
                </a:cxn>
                <a:cxn ang="T9">
                  <a:pos x="T2" y="T3"/>
                </a:cxn>
                <a:cxn ang="T10">
                  <a:pos x="T4" y="T5"/>
                </a:cxn>
                <a:cxn ang="T11">
                  <a:pos x="T6" y="T7"/>
                </a:cxn>
              </a:cxnLst>
              <a:rect l="T12" t="T13" r="T14" b="T15"/>
              <a:pathLst>
                <a:path w="1262" h="2747">
                  <a:moveTo>
                    <a:pt x="560" y="621"/>
                  </a:moveTo>
                  <a:lnTo>
                    <a:pt x="270" y="736"/>
                  </a:lnTo>
                  <a:lnTo>
                    <a:pt x="247" y="813"/>
                  </a:lnTo>
                  <a:lnTo>
                    <a:pt x="171" y="822"/>
                  </a:lnTo>
                  <a:lnTo>
                    <a:pt x="111" y="896"/>
                  </a:lnTo>
                  <a:lnTo>
                    <a:pt x="120" y="990"/>
                  </a:lnTo>
                  <a:lnTo>
                    <a:pt x="14" y="1125"/>
                  </a:lnTo>
                  <a:lnTo>
                    <a:pt x="0" y="1203"/>
                  </a:lnTo>
                  <a:lnTo>
                    <a:pt x="71" y="1177"/>
                  </a:lnTo>
                  <a:lnTo>
                    <a:pt x="173" y="1290"/>
                  </a:lnTo>
                  <a:lnTo>
                    <a:pt x="32" y="1392"/>
                  </a:lnTo>
                  <a:lnTo>
                    <a:pt x="60" y="1540"/>
                  </a:lnTo>
                  <a:lnTo>
                    <a:pt x="274" y="1658"/>
                  </a:lnTo>
                  <a:lnTo>
                    <a:pt x="205" y="1704"/>
                  </a:lnTo>
                  <a:lnTo>
                    <a:pt x="124" y="1930"/>
                  </a:lnTo>
                  <a:lnTo>
                    <a:pt x="320" y="1861"/>
                  </a:lnTo>
                  <a:lnTo>
                    <a:pt x="343" y="2016"/>
                  </a:lnTo>
                  <a:lnTo>
                    <a:pt x="272" y="2207"/>
                  </a:lnTo>
                  <a:lnTo>
                    <a:pt x="528" y="2256"/>
                  </a:lnTo>
                  <a:lnTo>
                    <a:pt x="396" y="2346"/>
                  </a:lnTo>
                  <a:lnTo>
                    <a:pt x="390" y="2427"/>
                  </a:lnTo>
                  <a:lnTo>
                    <a:pt x="521" y="2546"/>
                  </a:lnTo>
                  <a:lnTo>
                    <a:pt x="822" y="2637"/>
                  </a:lnTo>
                  <a:lnTo>
                    <a:pt x="856" y="2713"/>
                  </a:lnTo>
                  <a:lnTo>
                    <a:pt x="937" y="2747"/>
                  </a:lnTo>
                  <a:lnTo>
                    <a:pt x="1096" y="2348"/>
                  </a:lnTo>
                  <a:lnTo>
                    <a:pt x="1008" y="2339"/>
                  </a:lnTo>
                  <a:lnTo>
                    <a:pt x="1078" y="2286"/>
                  </a:lnTo>
                  <a:lnTo>
                    <a:pt x="1135" y="2140"/>
                  </a:lnTo>
                  <a:lnTo>
                    <a:pt x="1114" y="1907"/>
                  </a:lnTo>
                  <a:lnTo>
                    <a:pt x="1115" y="1739"/>
                  </a:lnTo>
                  <a:lnTo>
                    <a:pt x="1262" y="1417"/>
                  </a:lnTo>
                  <a:lnTo>
                    <a:pt x="1158" y="714"/>
                  </a:lnTo>
                  <a:lnTo>
                    <a:pt x="1048" y="561"/>
                  </a:lnTo>
                  <a:lnTo>
                    <a:pt x="1064" y="275"/>
                  </a:lnTo>
                  <a:lnTo>
                    <a:pt x="1017" y="30"/>
                  </a:lnTo>
                  <a:lnTo>
                    <a:pt x="939" y="0"/>
                  </a:lnTo>
                  <a:lnTo>
                    <a:pt x="874" y="55"/>
                  </a:lnTo>
                  <a:lnTo>
                    <a:pt x="888" y="526"/>
                  </a:lnTo>
                  <a:lnTo>
                    <a:pt x="655" y="489"/>
                  </a:lnTo>
                  <a:lnTo>
                    <a:pt x="560" y="621"/>
                  </a:lnTo>
                  <a:close/>
                </a:path>
              </a:pathLst>
            </a:custGeom>
            <a:solidFill>
              <a:schemeClr val="bg1"/>
            </a:solidFill>
            <a:ln w="12700">
              <a:solidFill>
                <a:schemeClr val="tx1"/>
              </a:solidFill>
              <a:round/>
              <a:headEnd/>
              <a:tailEnd/>
            </a:ln>
          </p:spPr>
          <p:txBody>
            <a:bodyPr vert="horz" wrap="square" lIns="9360" tIns="9360" rIns="9360" bIns="9360" numCol="1" anchor="ctr" anchorCtr="1" compatLnSpc="1">
              <a:prstTxWarp prst="textNoShape">
                <a:avLst/>
              </a:prstTxWarp>
            </a:bodyPr>
            <a:lstStyle/>
            <a:p>
              <a:pPr fontAlgn="base">
                <a:spcBef>
                  <a:spcPct val="0"/>
                </a:spcBef>
                <a:spcAft>
                  <a:spcPct val="0"/>
                </a:spcAft>
                <a:defRPr/>
              </a:pPr>
              <a:endParaRPr lang="fr-FR" altLang="fr-FR" dirty="0">
                <a:solidFill>
                  <a:srgbClr val="000000"/>
                </a:solidFill>
                <a:latin typeface="Arial"/>
                <a:cs typeface="Arial" pitchFamily="34" charset="0"/>
              </a:endParaRPr>
            </a:p>
          </p:txBody>
        </p:sp>
        <p:sp>
          <p:nvSpPr>
            <p:cNvPr id="19" name="Forme libre 5">
              <a:extLst>
                <a:ext uri="{FF2B5EF4-FFF2-40B4-BE49-F238E27FC236}">
                  <a16:creationId xmlns:a16="http://schemas.microsoft.com/office/drawing/2014/main" id="{FBD1AEF8-9F76-6A8F-6DEA-F3255A731B2C}"/>
                </a:ext>
              </a:extLst>
            </p:cNvPr>
            <p:cNvSpPr>
              <a:spLocks/>
            </p:cNvSpPr>
            <p:nvPr/>
          </p:nvSpPr>
          <p:spPr bwMode="auto">
            <a:xfrm>
              <a:off x="2965450" y="2568576"/>
              <a:ext cx="1390650" cy="1349375"/>
            </a:xfrm>
            <a:custGeom>
              <a:avLst/>
              <a:gdLst>
                <a:gd name="T0" fmla="*/ 694980 w 3862"/>
                <a:gd name="T1" fmla="*/ 0 h 3748"/>
                <a:gd name="T2" fmla="*/ 0 w 3862"/>
                <a:gd name="T3" fmla="*/ 674460 h 3748"/>
                <a:gd name="T4" fmla="*/ 694980 w 3862"/>
                <a:gd name="T5" fmla="*/ 1348920 h 3748"/>
                <a:gd name="T6" fmla="*/ 1389960 w 3862"/>
                <a:gd name="T7" fmla="*/ 674460 h 3748"/>
                <a:gd name="T8" fmla="*/ 17694720 60000 65536"/>
                <a:gd name="T9" fmla="*/ 11796480 60000 65536"/>
                <a:gd name="T10" fmla="*/ 5898240 60000 65536"/>
                <a:gd name="T11" fmla="*/ 0 60000 65536"/>
                <a:gd name="T12" fmla="*/ 0 w 3862"/>
                <a:gd name="T13" fmla="*/ 0 h 3748"/>
                <a:gd name="T14" fmla="*/ 3862 w 3862"/>
                <a:gd name="T15" fmla="*/ 3748 h 3748"/>
              </a:gdLst>
              <a:ahLst/>
              <a:cxnLst>
                <a:cxn ang="T8">
                  <a:pos x="T0" y="T1"/>
                </a:cxn>
                <a:cxn ang="T9">
                  <a:pos x="T2" y="T3"/>
                </a:cxn>
                <a:cxn ang="T10">
                  <a:pos x="T4" y="T5"/>
                </a:cxn>
                <a:cxn ang="T11">
                  <a:pos x="T6" y="T7"/>
                </a:cxn>
              </a:cxnLst>
              <a:rect l="T12" t="T13" r="T14" b="T15"/>
              <a:pathLst>
                <a:path w="3862" h="3748">
                  <a:moveTo>
                    <a:pt x="3805" y="624"/>
                  </a:moveTo>
                  <a:lnTo>
                    <a:pt x="3719" y="603"/>
                  </a:lnTo>
                  <a:lnTo>
                    <a:pt x="3634" y="508"/>
                  </a:lnTo>
                  <a:lnTo>
                    <a:pt x="3558" y="536"/>
                  </a:lnTo>
                  <a:lnTo>
                    <a:pt x="3362" y="404"/>
                  </a:lnTo>
                  <a:lnTo>
                    <a:pt x="3318" y="172"/>
                  </a:lnTo>
                  <a:lnTo>
                    <a:pt x="3244" y="134"/>
                  </a:lnTo>
                  <a:lnTo>
                    <a:pt x="2948" y="292"/>
                  </a:lnTo>
                  <a:lnTo>
                    <a:pt x="2867" y="287"/>
                  </a:lnTo>
                  <a:lnTo>
                    <a:pt x="2865" y="209"/>
                  </a:lnTo>
                  <a:lnTo>
                    <a:pt x="2777" y="167"/>
                  </a:lnTo>
                  <a:lnTo>
                    <a:pt x="2725" y="7"/>
                  </a:lnTo>
                  <a:lnTo>
                    <a:pt x="2650" y="0"/>
                  </a:lnTo>
                  <a:lnTo>
                    <a:pt x="2632" y="72"/>
                  </a:lnTo>
                  <a:lnTo>
                    <a:pt x="2389" y="74"/>
                  </a:lnTo>
                  <a:lnTo>
                    <a:pt x="2205" y="162"/>
                  </a:lnTo>
                  <a:lnTo>
                    <a:pt x="2138" y="116"/>
                  </a:lnTo>
                  <a:lnTo>
                    <a:pt x="2073" y="160"/>
                  </a:lnTo>
                  <a:lnTo>
                    <a:pt x="1981" y="58"/>
                  </a:lnTo>
                  <a:lnTo>
                    <a:pt x="1750" y="37"/>
                  </a:lnTo>
                  <a:lnTo>
                    <a:pt x="1748" y="363"/>
                  </a:lnTo>
                  <a:lnTo>
                    <a:pt x="1708" y="426"/>
                  </a:lnTo>
                  <a:lnTo>
                    <a:pt x="1759" y="894"/>
                  </a:lnTo>
                  <a:lnTo>
                    <a:pt x="1611" y="954"/>
                  </a:lnTo>
                  <a:lnTo>
                    <a:pt x="1514" y="1189"/>
                  </a:lnTo>
                  <a:lnTo>
                    <a:pt x="1503" y="1243"/>
                  </a:lnTo>
                  <a:lnTo>
                    <a:pt x="1318" y="1150"/>
                  </a:lnTo>
                  <a:lnTo>
                    <a:pt x="1076" y="1256"/>
                  </a:lnTo>
                  <a:lnTo>
                    <a:pt x="1032" y="1331"/>
                  </a:lnTo>
                  <a:lnTo>
                    <a:pt x="676" y="1344"/>
                  </a:lnTo>
                  <a:lnTo>
                    <a:pt x="536" y="1435"/>
                  </a:lnTo>
                  <a:lnTo>
                    <a:pt x="524" y="1598"/>
                  </a:lnTo>
                  <a:lnTo>
                    <a:pt x="120" y="1716"/>
                  </a:lnTo>
                  <a:lnTo>
                    <a:pt x="118" y="1716"/>
                  </a:lnTo>
                  <a:lnTo>
                    <a:pt x="120" y="1716"/>
                  </a:lnTo>
                  <a:lnTo>
                    <a:pt x="0" y="1832"/>
                  </a:lnTo>
                  <a:lnTo>
                    <a:pt x="63" y="2000"/>
                  </a:lnTo>
                  <a:lnTo>
                    <a:pt x="227" y="2028"/>
                  </a:lnTo>
                  <a:lnTo>
                    <a:pt x="282" y="2081"/>
                  </a:lnTo>
                  <a:lnTo>
                    <a:pt x="416" y="1982"/>
                  </a:lnTo>
                  <a:lnTo>
                    <a:pt x="612" y="1966"/>
                  </a:lnTo>
                  <a:lnTo>
                    <a:pt x="429" y="2035"/>
                  </a:lnTo>
                  <a:lnTo>
                    <a:pt x="411" y="2215"/>
                  </a:lnTo>
                  <a:lnTo>
                    <a:pt x="330" y="2250"/>
                  </a:lnTo>
                  <a:lnTo>
                    <a:pt x="490" y="2307"/>
                  </a:lnTo>
                  <a:lnTo>
                    <a:pt x="619" y="2443"/>
                  </a:lnTo>
                  <a:lnTo>
                    <a:pt x="409" y="2667"/>
                  </a:lnTo>
                  <a:lnTo>
                    <a:pt x="420" y="2787"/>
                  </a:lnTo>
                  <a:lnTo>
                    <a:pt x="702" y="3117"/>
                  </a:lnTo>
                  <a:lnTo>
                    <a:pt x="758" y="3307"/>
                  </a:lnTo>
                  <a:lnTo>
                    <a:pt x="977" y="3489"/>
                  </a:lnTo>
                  <a:lnTo>
                    <a:pt x="1108" y="3517"/>
                  </a:lnTo>
                  <a:lnTo>
                    <a:pt x="1148" y="3614"/>
                  </a:lnTo>
                  <a:lnTo>
                    <a:pt x="1311" y="3644"/>
                  </a:lnTo>
                  <a:lnTo>
                    <a:pt x="1438" y="3748"/>
                  </a:lnTo>
                  <a:lnTo>
                    <a:pt x="1455" y="3674"/>
                  </a:lnTo>
                  <a:lnTo>
                    <a:pt x="1522" y="3685"/>
                  </a:lnTo>
                  <a:lnTo>
                    <a:pt x="1531" y="3681"/>
                  </a:lnTo>
                  <a:lnTo>
                    <a:pt x="1533" y="3683"/>
                  </a:lnTo>
                  <a:lnTo>
                    <a:pt x="1761" y="3596"/>
                  </a:lnTo>
                  <a:lnTo>
                    <a:pt x="1722" y="3672"/>
                  </a:lnTo>
                  <a:lnTo>
                    <a:pt x="1898" y="3665"/>
                  </a:lnTo>
                  <a:lnTo>
                    <a:pt x="1962" y="3715"/>
                  </a:lnTo>
                  <a:lnTo>
                    <a:pt x="2207" y="3591"/>
                  </a:lnTo>
                  <a:lnTo>
                    <a:pt x="2140" y="3540"/>
                  </a:lnTo>
                  <a:lnTo>
                    <a:pt x="2147" y="3341"/>
                  </a:lnTo>
                  <a:lnTo>
                    <a:pt x="2018" y="2856"/>
                  </a:lnTo>
                  <a:lnTo>
                    <a:pt x="1905" y="2746"/>
                  </a:lnTo>
                  <a:lnTo>
                    <a:pt x="1843" y="2593"/>
                  </a:lnTo>
                  <a:lnTo>
                    <a:pt x="2175" y="2568"/>
                  </a:lnTo>
                  <a:lnTo>
                    <a:pt x="2274" y="2441"/>
                  </a:lnTo>
                  <a:lnTo>
                    <a:pt x="2424" y="2420"/>
                  </a:lnTo>
                  <a:lnTo>
                    <a:pt x="2687" y="2413"/>
                  </a:lnTo>
                  <a:lnTo>
                    <a:pt x="2747" y="2476"/>
                  </a:lnTo>
                  <a:lnTo>
                    <a:pt x="2930" y="2316"/>
                  </a:lnTo>
                  <a:lnTo>
                    <a:pt x="2928" y="2314"/>
                  </a:lnTo>
                  <a:lnTo>
                    <a:pt x="3084" y="1899"/>
                  </a:lnTo>
                  <a:lnTo>
                    <a:pt x="3128" y="1647"/>
                  </a:lnTo>
                  <a:lnTo>
                    <a:pt x="3147" y="1582"/>
                  </a:lnTo>
                  <a:lnTo>
                    <a:pt x="3313" y="1652"/>
                  </a:lnTo>
                  <a:lnTo>
                    <a:pt x="3301" y="1564"/>
                  </a:lnTo>
                  <a:lnTo>
                    <a:pt x="3376" y="1571"/>
                  </a:lnTo>
                  <a:lnTo>
                    <a:pt x="3585" y="1450"/>
                  </a:lnTo>
                  <a:lnTo>
                    <a:pt x="3599" y="1356"/>
                  </a:lnTo>
                  <a:lnTo>
                    <a:pt x="3685" y="1328"/>
                  </a:lnTo>
                  <a:lnTo>
                    <a:pt x="3855" y="1040"/>
                  </a:lnTo>
                  <a:lnTo>
                    <a:pt x="3846" y="894"/>
                  </a:lnTo>
                  <a:lnTo>
                    <a:pt x="3798" y="830"/>
                  </a:lnTo>
                  <a:lnTo>
                    <a:pt x="3851" y="776"/>
                  </a:lnTo>
                  <a:lnTo>
                    <a:pt x="3862" y="726"/>
                  </a:lnTo>
                  <a:lnTo>
                    <a:pt x="3805" y="624"/>
                  </a:lnTo>
                  <a:close/>
                </a:path>
              </a:pathLst>
            </a:custGeom>
            <a:solidFill>
              <a:schemeClr val="accent1">
                <a:lumMod val="60000"/>
                <a:lumOff val="40000"/>
              </a:schemeClr>
            </a:solidFill>
            <a:ln w="12700">
              <a:solidFill>
                <a:schemeClr val="tx1"/>
              </a:solidFill>
              <a:miter lim="800000"/>
              <a:headEnd/>
              <a:tailEnd/>
            </a:ln>
          </p:spPr>
          <p:txBody>
            <a:bodyPr vert="horz" wrap="square" lIns="90000" tIns="45000" rIns="90000" bIns="45000" numCol="1" anchor="ctr" anchorCtr="1" compatLnSpc="1">
              <a:prstTxWarp prst="textNoShape">
                <a:avLst/>
              </a:prstTxWarp>
            </a:bodyPr>
            <a:lstStyle/>
            <a:p>
              <a:pPr fontAlgn="base">
                <a:spcBef>
                  <a:spcPct val="0"/>
                </a:spcBef>
                <a:spcAft>
                  <a:spcPct val="0"/>
                </a:spcAft>
                <a:defRPr/>
              </a:pPr>
              <a:endParaRPr lang="fr-FR" altLang="fr-FR" dirty="0">
                <a:solidFill>
                  <a:srgbClr val="000000"/>
                </a:solidFill>
                <a:latin typeface="Arial"/>
                <a:cs typeface="Arial" pitchFamily="34" charset="0"/>
              </a:endParaRPr>
            </a:p>
          </p:txBody>
        </p:sp>
        <p:sp>
          <p:nvSpPr>
            <p:cNvPr id="20" name="Forme libre 9">
              <a:extLst>
                <a:ext uri="{FF2B5EF4-FFF2-40B4-BE49-F238E27FC236}">
                  <a16:creationId xmlns:a16="http://schemas.microsoft.com/office/drawing/2014/main" id="{636966AC-B5BF-9408-853E-581707C9540C}"/>
                </a:ext>
              </a:extLst>
            </p:cNvPr>
            <p:cNvSpPr>
              <a:spLocks/>
            </p:cNvSpPr>
            <p:nvPr/>
          </p:nvSpPr>
          <p:spPr bwMode="auto">
            <a:xfrm>
              <a:off x="4017963" y="2351088"/>
              <a:ext cx="1241425" cy="1552575"/>
            </a:xfrm>
            <a:custGeom>
              <a:avLst/>
              <a:gdLst>
                <a:gd name="T0" fmla="*/ 620460 w 3448"/>
                <a:gd name="T1" fmla="*/ 0 h 4313"/>
                <a:gd name="T2" fmla="*/ 0 w 3448"/>
                <a:gd name="T3" fmla="*/ 776160 h 4313"/>
                <a:gd name="T4" fmla="*/ 620460 w 3448"/>
                <a:gd name="T5" fmla="*/ 1552319 h 4313"/>
                <a:gd name="T6" fmla="*/ 1240920 w 3448"/>
                <a:gd name="T7" fmla="*/ 776160 h 4313"/>
                <a:gd name="T8" fmla="*/ 17694720 60000 65536"/>
                <a:gd name="T9" fmla="*/ 11796480 60000 65536"/>
                <a:gd name="T10" fmla="*/ 5898240 60000 65536"/>
                <a:gd name="T11" fmla="*/ 0 60000 65536"/>
                <a:gd name="T12" fmla="*/ 0 w 3448"/>
                <a:gd name="T13" fmla="*/ 0 h 4313"/>
                <a:gd name="T14" fmla="*/ 3448 w 3448"/>
                <a:gd name="T15" fmla="*/ 4313 h 4313"/>
              </a:gdLst>
              <a:ahLst/>
              <a:cxnLst>
                <a:cxn ang="T8">
                  <a:pos x="T0" y="T1"/>
                </a:cxn>
                <a:cxn ang="T9">
                  <a:pos x="T2" y="T3"/>
                </a:cxn>
                <a:cxn ang="T10">
                  <a:pos x="T4" y="T5"/>
                </a:cxn>
                <a:cxn ang="T11">
                  <a:pos x="T6" y="T7"/>
                </a:cxn>
              </a:cxnLst>
              <a:rect l="T12" t="T13" r="T14" b="T15"/>
              <a:pathLst>
                <a:path w="3448" h="4313">
                  <a:moveTo>
                    <a:pt x="1989" y="767"/>
                  </a:moveTo>
                  <a:lnTo>
                    <a:pt x="1955" y="617"/>
                  </a:lnTo>
                  <a:lnTo>
                    <a:pt x="1786" y="467"/>
                  </a:lnTo>
                  <a:lnTo>
                    <a:pt x="1773" y="176"/>
                  </a:lnTo>
                  <a:lnTo>
                    <a:pt x="1673" y="0"/>
                  </a:lnTo>
                  <a:lnTo>
                    <a:pt x="1514" y="185"/>
                  </a:lnTo>
                  <a:lnTo>
                    <a:pt x="1519" y="261"/>
                  </a:lnTo>
                  <a:lnTo>
                    <a:pt x="1359" y="296"/>
                  </a:lnTo>
                  <a:lnTo>
                    <a:pt x="1281" y="254"/>
                  </a:lnTo>
                  <a:lnTo>
                    <a:pt x="1138" y="340"/>
                  </a:lnTo>
                  <a:lnTo>
                    <a:pt x="978" y="368"/>
                  </a:lnTo>
                  <a:lnTo>
                    <a:pt x="911" y="439"/>
                  </a:lnTo>
                  <a:lnTo>
                    <a:pt x="914" y="525"/>
                  </a:lnTo>
                  <a:lnTo>
                    <a:pt x="1043" y="644"/>
                  </a:lnTo>
                  <a:lnTo>
                    <a:pt x="1050" y="889"/>
                  </a:lnTo>
                  <a:lnTo>
                    <a:pt x="851" y="1028"/>
                  </a:lnTo>
                  <a:lnTo>
                    <a:pt x="877" y="1229"/>
                  </a:lnTo>
                  <a:lnTo>
                    <a:pt x="877" y="1231"/>
                  </a:lnTo>
                  <a:lnTo>
                    <a:pt x="934" y="1333"/>
                  </a:lnTo>
                  <a:lnTo>
                    <a:pt x="923" y="1383"/>
                  </a:lnTo>
                  <a:lnTo>
                    <a:pt x="870" y="1437"/>
                  </a:lnTo>
                  <a:lnTo>
                    <a:pt x="918" y="1501"/>
                  </a:lnTo>
                  <a:lnTo>
                    <a:pt x="927" y="1647"/>
                  </a:lnTo>
                  <a:lnTo>
                    <a:pt x="757" y="1935"/>
                  </a:lnTo>
                  <a:lnTo>
                    <a:pt x="671" y="1963"/>
                  </a:lnTo>
                  <a:lnTo>
                    <a:pt x="657" y="2057"/>
                  </a:lnTo>
                  <a:lnTo>
                    <a:pt x="448" y="2178"/>
                  </a:lnTo>
                  <a:lnTo>
                    <a:pt x="373" y="2171"/>
                  </a:lnTo>
                  <a:lnTo>
                    <a:pt x="385" y="2259"/>
                  </a:lnTo>
                  <a:lnTo>
                    <a:pt x="219" y="2189"/>
                  </a:lnTo>
                  <a:lnTo>
                    <a:pt x="200" y="2254"/>
                  </a:lnTo>
                  <a:lnTo>
                    <a:pt x="156" y="2506"/>
                  </a:lnTo>
                  <a:lnTo>
                    <a:pt x="0" y="2921"/>
                  </a:lnTo>
                  <a:lnTo>
                    <a:pt x="2" y="2923"/>
                  </a:lnTo>
                  <a:lnTo>
                    <a:pt x="145" y="3009"/>
                  </a:lnTo>
                  <a:lnTo>
                    <a:pt x="156" y="3096"/>
                  </a:lnTo>
                  <a:lnTo>
                    <a:pt x="235" y="3089"/>
                  </a:lnTo>
                  <a:lnTo>
                    <a:pt x="270" y="3251"/>
                  </a:lnTo>
                  <a:lnTo>
                    <a:pt x="344" y="3291"/>
                  </a:lnTo>
                  <a:lnTo>
                    <a:pt x="614" y="3279"/>
                  </a:lnTo>
                  <a:lnTo>
                    <a:pt x="577" y="3200"/>
                  </a:lnTo>
                  <a:lnTo>
                    <a:pt x="720" y="3281"/>
                  </a:lnTo>
                  <a:lnTo>
                    <a:pt x="729" y="3364"/>
                  </a:lnTo>
                  <a:lnTo>
                    <a:pt x="974" y="3718"/>
                  </a:lnTo>
                  <a:lnTo>
                    <a:pt x="953" y="3875"/>
                  </a:lnTo>
                  <a:lnTo>
                    <a:pt x="1078" y="3990"/>
                  </a:lnTo>
                  <a:lnTo>
                    <a:pt x="1159" y="3990"/>
                  </a:lnTo>
                  <a:lnTo>
                    <a:pt x="1226" y="4136"/>
                  </a:lnTo>
                  <a:lnTo>
                    <a:pt x="1295" y="4172"/>
                  </a:lnTo>
                  <a:lnTo>
                    <a:pt x="1256" y="4249"/>
                  </a:lnTo>
                  <a:lnTo>
                    <a:pt x="1325" y="4279"/>
                  </a:lnTo>
                  <a:lnTo>
                    <a:pt x="1482" y="4249"/>
                  </a:lnTo>
                  <a:lnTo>
                    <a:pt x="1528" y="4313"/>
                  </a:lnTo>
                  <a:lnTo>
                    <a:pt x="1604" y="4237"/>
                  </a:lnTo>
                  <a:lnTo>
                    <a:pt x="1913" y="4209"/>
                  </a:lnTo>
                  <a:lnTo>
                    <a:pt x="1966" y="4140"/>
                  </a:lnTo>
                  <a:lnTo>
                    <a:pt x="2320" y="4214"/>
                  </a:lnTo>
                  <a:lnTo>
                    <a:pt x="2394" y="4193"/>
                  </a:lnTo>
                  <a:lnTo>
                    <a:pt x="2525" y="4198"/>
                  </a:lnTo>
                  <a:lnTo>
                    <a:pt x="2620" y="4036"/>
                  </a:lnTo>
                  <a:lnTo>
                    <a:pt x="2857" y="4009"/>
                  </a:lnTo>
                  <a:lnTo>
                    <a:pt x="2901" y="3944"/>
                  </a:lnTo>
                  <a:lnTo>
                    <a:pt x="2857" y="3799"/>
                  </a:lnTo>
                  <a:lnTo>
                    <a:pt x="2918" y="3750"/>
                  </a:lnTo>
                  <a:lnTo>
                    <a:pt x="3146" y="3672"/>
                  </a:lnTo>
                  <a:lnTo>
                    <a:pt x="3273" y="3572"/>
                  </a:lnTo>
                  <a:lnTo>
                    <a:pt x="3382" y="3570"/>
                  </a:lnTo>
                  <a:lnTo>
                    <a:pt x="3419" y="3332"/>
                  </a:lnTo>
                  <a:lnTo>
                    <a:pt x="3426" y="3173"/>
                  </a:lnTo>
                  <a:lnTo>
                    <a:pt x="3365" y="3119"/>
                  </a:lnTo>
                  <a:lnTo>
                    <a:pt x="3359" y="2960"/>
                  </a:lnTo>
                  <a:lnTo>
                    <a:pt x="3273" y="2755"/>
                  </a:lnTo>
                  <a:lnTo>
                    <a:pt x="3202" y="2699"/>
                  </a:lnTo>
                  <a:lnTo>
                    <a:pt x="3248" y="2542"/>
                  </a:lnTo>
                  <a:lnTo>
                    <a:pt x="3195" y="2365"/>
                  </a:lnTo>
                  <a:lnTo>
                    <a:pt x="3234" y="2300"/>
                  </a:lnTo>
                  <a:lnTo>
                    <a:pt x="3310" y="2282"/>
                  </a:lnTo>
                  <a:lnTo>
                    <a:pt x="3250" y="2095"/>
                  </a:lnTo>
                  <a:lnTo>
                    <a:pt x="3169" y="2021"/>
                  </a:lnTo>
                  <a:lnTo>
                    <a:pt x="3312" y="1928"/>
                  </a:lnTo>
                  <a:lnTo>
                    <a:pt x="3354" y="1866"/>
                  </a:lnTo>
                  <a:lnTo>
                    <a:pt x="3326" y="1788"/>
                  </a:lnTo>
                  <a:lnTo>
                    <a:pt x="3448" y="1654"/>
                  </a:lnTo>
                  <a:lnTo>
                    <a:pt x="3439" y="1501"/>
                  </a:lnTo>
                  <a:lnTo>
                    <a:pt x="3259" y="1296"/>
                  </a:lnTo>
                  <a:lnTo>
                    <a:pt x="3257" y="1295"/>
                  </a:lnTo>
                  <a:lnTo>
                    <a:pt x="2955" y="1369"/>
                  </a:lnTo>
                  <a:lnTo>
                    <a:pt x="2708" y="1351"/>
                  </a:lnTo>
                  <a:lnTo>
                    <a:pt x="2777" y="1310"/>
                  </a:lnTo>
                  <a:lnTo>
                    <a:pt x="2793" y="1235"/>
                  </a:lnTo>
                  <a:lnTo>
                    <a:pt x="2682" y="1120"/>
                  </a:lnTo>
                  <a:lnTo>
                    <a:pt x="2662" y="1037"/>
                  </a:lnTo>
                  <a:lnTo>
                    <a:pt x="2562" y="1021"/>
                  </a:lnTo>
                  <a:lnTo>
                    <a:pt x="2488" y="1069"/>
                  </a:lnTo>
                  <a:lnTo>
                    <a:pt x="2445" y="996"/>
                  </a:lnTo>
                  <a:lnTo>
                    <a:pt x="2394" y="1074"/>
                  </a:lnTo>
                  <a:lnTo>
                    <a:pt x="2209" y="1092"/>
                  </a:lnTo>
                  <a:lnTo>
                    <a:pt x="2130" y="808"/>
                  </a:lnTo>
                  <a:lnTo>
                    <a:pt x="2049" y="825"/>
                  </a:lnTo>
                  <a:lnTo>
                    <a:pt x="1989" y="767"/>
                  </a:lnTo>
                  <a:close/>
                </a:path>
              </a:pathLst>
            </a:custGeom>
            <a:solidFill>
              <a:schemeClr val="bg1"/>
            </a:solidFill>
            <a:ln w="12700">
              <a:solidFill>
                <a:schemeClr val="tx1"/>
              </a:solidFill>
              <a:miter lim="800000"/>
              <a:headEnd/>
              <a:tailEnd/>
            </a:ln>
          </p:spPr>
          <p:txBody>
            <a:bodyPr vert="horz" wrap="square" lIns="90000" tIns="45000" rIns="90000" bIns="45000" numCol="1" anchor="ctr" anchorCtr="1" compatLnSpc="1">
              <a:prstTxWarp prst="textNoShape">
                <a:avLst/>
              </a:prstTxWarp>
            </a:bodyPr>
            <a:lstStyle/>
            <a:p>
              <a:pPr fontAlgn="base">
                <a:spcBef>
                  <a:spcPct val="0"/>
                </a:spcBef>
                <a:spcAft>
                  <a:spcPct val="0"/>
                </a:spcAft>
                <a:defRPr/>
              </a:pPr>
              <a:endParaRPr lang="fr-FR" altLang="fr-FR" dirty="0">
                <a:solidFill>
                  <a:srgbClr val="000000"/>
                </a:solidFill>
                <a:latin typeface="Arial"/>
                <a:cs typeface="Arial" pitchFamily="34" charset="0"/>
              </a:endParaRPr>
            </a:p>
          </p:txBody>
        </p:sp>
        <p:sp>
          <p:nvSpPr>
            <p:cNvPr id="21" name="Forme libre 11">
              <a:extLst>
                <a:ext uri="{FF2B5EF4-FFF2-40B4-BE49-F238E27FC236}">
                  <a16:creationId xmlns:a16="http://schemas.microsoft.com/office/drawing/2014/main" id="{9D1831CD-5497-A5FA-69F3-EA4EC5BB04E6}"/>
                </a:ext>
              </a:extLst>
            </p:cNvPr>
            <p:cNvSpPr>
              <a:spLocks/>
            </p:cNvSpPr>
            <p:nvPr/>
          </p:nvSpPr>
          <p:spPr bwMode="auto">
            <a:xfrm>
              <a:off x="4603750" y="2176463"/>
              <a:ext cx="830263" cy="666750"/>
            </a:xfrm>
            <a:custGeom>
              <a:avLst/>
              <a:gdLst>
                <a:gd name="T0" fmla="*/ 415080 w 2307"/>
                <a:gd name="T1" fmla="*/ 0 h 1851"/>
                <a:gd name="T2" fmla="*/ 0 w 2307"/>
                <a:gd name="T3" fmla="*/ 333000 h 1851"/>
                <a:gd name="T4" fmla="*/ 415080 w 2307"/>
                <a:gd name="T5" fmla="*/ 666000 h 1851"/>
                <a:gd name="T6" fmla="*/ 830159 w 2307"/>
                <a:gd name="T7" fmla="*/ 333000 h 1851"/>
                <a:gd name="T8" fmla="*/ 17694720 60000 65536"/>
                <a:gd name="T9" fmla="*/ 11796480 60000 65536"/>
                <a:gd name="T10" fmla="*/ 5898240 60000 65536"/>
                <a:gd name="T11" fmla="*/ 0 60000 65536"/>
                <a:gd name="T12" fmla="*/ 0 w 2307"/>
                <a:gd name="T13" fmla="*/ 0 h 1851"/>
                <a:gd name="T14" fmla="*/ 2307 w 2307"/>
                <a:gd name="T15" fmla="*/ 1851 h 1851"/>
              </a:gdLst>
              <a:ahLst/>
              <a:cxnLst>
                <a:cxn ang="T8">
                  <a:pos x="T0" y="T1"/>
                </a:cxn>
                <a:cxn ang="T9">
                  <a:pos x="T2" y="T3"/>
                </a:cxn>
                <a:cxn ang="T10">
                  <a:pos x="T4" y="T5"/>
                </a:cxn>
                <a:cxn ang="T11">
                  <a:pos x="T6" y="T7"/>
                </a:cxn>
              </a:cxnLst>
              <a:rect l="T12" t="T13" r="T14" b="T15"/>
              <a:pathLst>
                <a:path w="2307" h="1851">
                  <a:moveTo>
                    <a:pt x="1838" y="207"/>
                  </a:moveTo>
                  <a:lnTo>
                    <a:pt x="1766" y="187"/>
                  </a:lnTo>
                  <a:lnTo>
                    <a:pt x="1547" y="268"/>
                  </a:lnTo>
                  <a:lnTo>
                    <a:pt x="1478" y="224"/>
                  </a:lnTo>
                  <a:lnTo>
                    <a:pt x="1425" y="281"/>
                  </a:lnTo>
                  <a:lnTo>
                    <a:pt x="1240" y="256"/>
                  </a:lnTo>
                  <a:lnTo>
                    <a:pt x="947" y="81"/>
                  </a:lnTo>
                  <a:lnTo>
                    <a:pt x="886" y="127"/>
                  </a:lnTo>
                  <a:lnTo>
                    <a:pt x="637" y="67"/>
                  </a:lnTo>
                  <a:lnTo>
                    <a:pt x="467" y="117"/>
                  </a:lnTo>
                  <a:lnTo>
                    <a:pt x="314" y="87"/>
                  </a:lnTo>
                  <a:lnTo>
                    <a:pt x="275" y="0"/>
                  </a:lnTo>
                  <a:lnTo>
                    <a:pt x="273" y="0"/>
                  </a:lnTo>
                  <a:lnTo>
                    <a:pt x="168" y="256"/>
                  </a:lnTo>
                  <a:lnTo>
                    <a:pt x="62" y="256"/>
                  </a:lnTo>
                  <a:lnTo>
                    <a:pt x="0" y="323"/>
                  </a:lnTo>
                  <a:lnTo>
                    <a:pt x="46" y="482"/>
                  </a:lnTo>
                  <a:lnTo>
                    <a:pt x="146" y="658"/>
                  </a:lnTo>
                  <a:lnTo>
                    <a:pt x="159" y="949"/>
                  </a:lnTo>
                  <a:lnTo>
                    <a:pt x="328" y="1099"/>
                  </a:lnTo>
                  <a:lnTo>
                    <a:pt x="362" y="1249"/>
                  </a:lnTo>
                  <a:lnTo>
                    <a:pt x="422" y="1307"/>
                  </a:lnTo>
                  <a:lnTo>
                    <a:pt x="503" y="1290"/>
                  </a:lnTo>
                  <a:lnTo>
                    <a:pt x="582" y="1574"/>
                  </a:lnTo>
                  <a:lnTo>
                    <a:pt x="767" y="1556"/>
                  </a:lnTo>
                  <a:lnTo>
                    <a:pt x="818" y="1478"/>
                  </a:lnTo>
                  <a:lnTo>
                    <a:pt x="861" y="1551"/>
                  </a:lnTo>
                  <a:lnTo>
                    <a:pt x="935" y="1503"/>
                  </a:lnTo>
                  <a:lnTo>
                    <a:pt x="1035" y="1519"/>
                  </a:lnTo>
                  <a:lnTo>
                    <a:pt x="1055" y="1602"/>
                  </a:lnTo>
                  <a:lnTo>
                    <a:pt x="1166" y="1717"/>
                  </a:lnTo>
                  <a:lnTo>
                    <a:pt x="1150" y="1792"/>
                  </a:lnTo>
                  <a:lnTo>
                    <a:pt x="1081" y="1833"/>
                  </a:lnTo>
                  <a:lnTo>
                    <a:pt x="1328" y="1851"/>
                  </a:lnTo>
                  <a:lnTo>
                    <a:pt x="1630" y="1777"/>
                  </a:lnTo>
                  <a:lnTo>
                    <a:pt x="1632" y="1778"/>
                  </a:lnTo>
                  <a:lnTo>
                    <a:pt x="1736" y="1637"/>
                  </a:lnTo>
                  <a:lnTo>
                    <a:pt x="1741" y="1477"/>
                  </a:lnTo>
                  <a:lnTo>
                    <a:pt x="2157" y="1396"/>
                  </a:lnTo>
                  <a:lnTo>
                    <a:pt x="2147" y="1163"/>
                  </a:lnTo>
                  <a:lnTo>
                    <a:pt x="2228" y="1143"/>
                  </a:lnTo>
                  <a:lnTo>
                    <a:pt x="2307" y="1011"/>
                  </a:lnTo>
                  <a:lnTo>
                    <a:pt x="2237" y="967"/>
                  </a:lnTo>
                  <a:lnTo>
                    <a:pt x="2143" y="741"/>
                  </a:lnTo>
                  <a:lnTo>
                    <a:pt x="2212" y="681"/>
                  </a:lnTo>
                  <a:lnTo>
                    <a:pt x="2223" y="626"/>
                  </a:lnTo>
                  <a:lnTo>
                    <a:pt x="1974" y="464"/>
                  </a:lnTo>
                  <a:lnTo>
                    <a:pt x="1866" y="349"/>
                  </a:lnTo>
                  <a:lnTo>
                    <a:pt x="1886" y="274"/>
                  </a:lnTo>
                  <a:lnTo>
                    <a:pt x="1838" y="207"/>
                  </a:lnTo>
                  <a:close/>
                </a:path>
              </a:pathLst>
            </a:custGeom>
            <a:solidFill>
              <a:schemeClr val="bg1"/>
            </a:solidFill>
            <a:ln w="12700">
              <a:solidFill>
                <a:schemeClr val="tx1"/>
              </a:solidFill>
              <a:miter lim="800000"/>
              <a:headEnd/>
              <a:tailEnd/>
            </a:ln>
          </p:spPr>
          <p:txBody>
            <a:bodyPr vert="horz" wrap="square" lIns="90000" tIns="45000" rIns="90000" bIns="45000" numCol="1" anchor="ctr" anchorCtr="1" compatLnSpc="1">
              <a:prstTxWarp prst="textNoShape">
                <a:avLst/>
              </a:prstTxWarp>
            </a:bodyPr>
            <a:lstStyle/>
            <a:p>
              <a:pPr fontAlgn="base">
                <a:spcBef>
                  <a:spcPct val="0"/>
                </a:spcBef>
                <a:spcAft>
                  <a:spcPct val="0"/>
                </a:spcAft>
                <a:defRPr/>
              </a:pPr>
              <a:endParaRPr lang="fr-FR" altLang="fr-FR" dirty="0">
                <a:solidFill>
                  <a:srgbClr val="000000"/>
                </a:solidFill>
                <a:latin typeface="Arial"/>
                <a:cs typeface="Arial" pitchFamily="34" charset="0"/>
              </a:endParaRPr>
            </a:p>
          </p:txBody>
        </p:sp>
        <p:sp>
          <p:nvSpPr>
            <p:cNvPr id="22" name="Forme libre 12">
              <a:extLst>
                <a:ext uri="{FF2B5EF4-FFF2-40B4-BE49-F238E27FC236}">
                  <a16:creationId xmlns:a16="http://schemas.microsoft.com/office/drawing/2014/main" id="{51AED67B-3550-B024-2F4A-18E82FCE0FC6}"/>
                </a:ext>
              </a:extLst>
            </p:cNvPr>
            <p:cNvSpPr>
              <a:spLocks/>
            </p:cNvSpPr>
            <p:nvPr/>
          </p:nvSpPr>
          <p:spPr bwMode="auto">
            <a:xfrm>
              <a:off x="5778500" y="4594226"/>
              <a:ext cx="1495425" cy="1257300"/>
            </a:xfrm>
            <a:custGeom>
              <a:avLst/>
              <a:gdLst>
                <a:gd name="T0" fmla="*/ 747900 w 4156"/>
                <a:gd name="T1" fmla="*/ 0 h 3494"/>
                <a:gd name="T2" fmla="*/ 0 w 4156"/>
                <a:gd name="T3" fmla="*/ 628740 h 3494"/>
                <a:gd name="T4" fmla="*/ 747900 w 4156"/>
                <a:gd name="T5" fmla="*/ 1257480 h 3494"/>
                <a:gd name="T6" fmla="*/ 1495799 w 4156"/>
                <a:gd name="T7" fmla="*/ 628740 h 3494"/>
                <a:gd name="T8" fmla="*/ 17694720 60000 65536"/>
                <a:gd name="T9" fmla="*/ 11796480 60000 65536"/>
                <a:gd name="T10" fmla="*/ 5898240 60000 65536"/>
                <a:gd name="T11" fmla="*/ 0 60000 65536"/>
                <a:gd name="T12" fmla="*/ 0 w 4156"/>
                <a:gd name="T13" fmla="*/ 0 h 3494"/>
                <a:gd name="T14" fmla="*/ 4156 w 4156"/>
                <a:gd name="T15" fmla="*/ 3494 h 3494"/>
              </a:gdLst>
              <a:ahLst/>
              <a:cxnLst>
                <a:cxn ang="T8">
                  <a:pos x="T0" y="T1"/>
                </a:cxn>
                <a:cxn ang="T9">
                  <a:pos x="T2" y="T3"/>
                </a:cxn>
                <a:cxn ang="T10">
                  <a:pos x="T4" y="T5"/>
                </a:cxn>
                <a:cxn ang="T11">
                  <a:pos x="T6" y="T7"/>
                </a:cxn>
              </a:cxnLst>
              <a:rect l="T12" t="T13" r="T14" b="T15"/>
              <a:pathLst>
                <a:path w="4156" h="3494">
                  <a:moveTo>
                    <a:pt x="2278" y="104"/>
                  </a:moveTo>
                  <a:lnTo>
                    <a:pt x="2323" y="217"/>
                  </a:lnTo>
                  <a:lnTo>
                    <a:pt x="2445" y="300"/>
                  </a:lnTo>
                  <a:lnTo>
                    <a:pt x="2433" y="459"/>
                  </a:lnTo>
                  <a:lnTo>
                    <a:pt x="2350" y="429"/>
                  </a:lnTo>
                  <a:lnTo>
                    <a:pt x="2009" y="531"/>
                  </a:lnTo>
                  <a:lnTo>
                    <a:pt x="1985" y="608"/>
                  </a:lnTo>
                  <a:lnTo>
                    <a:pt x="1837" y="640"/>
                  </a:lnTo>
                  <a:lnTo>
                    <a:pt x="1810" y="723"/>
                  </a:lnTo>
                  <a:lnTo>
                    <a:pt x="1803" y="813"/>
                  </a:lnTo>
                  <a:lnTo>
                    <a:pt x="1646" y="822"/>
                  </a:lnTo>
                  <a:lnTo>
                    <a:pt x="1579" y="1005"/>
                  </a:lnTo>
                  <a:lnTo>
                    <a:pt x="1660" y="1065"/>
                  </a:lnTo>
                  <a:lnTo>
                    <a:pt x="1593" y="1134"/>
                  </a:lnTo>
                  <a:lnTo>
                    <a:pt x="1480" y="1095"/>
                  </a:lnTo>
                  <a:lnTo>
                    <a:pt x="1394" y="1233"/>
                  </a:lnTo>
                  <a:lnTo>
                    <a:pt x="1433" y="1304"/>
                  </a:lnTo>
                  <a:lnTo>
                    <a:pt x="1704" y="1457"/>
                  </a:lnTo>
                  <a:lnTo>
                    <a:pt x="1699" y="1586"/>
                  </a:lnTo>
                  <a:lnTo>
                    <a:pt x="1607" y="1595"/>
                  </a:lnTo>
                  <a:lnTo>
                    <a:pt x="1493" y="1722"/>
                  </a:lnTo>
                  <a:lnTo>
                    <a:pt x="1351" y="1660"/>
                  </a:lnTo>
                  <a:lnTo>
                    <a:pt x="1350" y="1584"/>
                  </a:lnTo>
                  <a:lnTo>
                    <a:pt x="1099" y="1561"/>
                  </a:lnTo>
                  <a:lnTo>
                    <a:pt x="1085" y="1406"/>
                  </a:lnTo>
                  <a:lnTo>
                    <a:pt x="1016" y="1464"/>
                  </a:lnTo>
                  <a:lnTo>
                    <a:pt x="951" y="1425"/>
                  </a:lnTo>
                  <a:lnTo>
                    <a:pt x="716" y="1533"/>
                  </a:lnTo>
                  <a:lnTo>
                    <a:pt x="621" y="1416"/>
                  </a:lnTo>
                  <a:lnTo>
                    <a:pt x="464" y="1399"/>
                  </a:lnTo>
                  <a:lnTo>
                    <a:pt x="466" y="1498"/>
                  </a:lnTo>
                  <a:lnTo>
                    <a:pt x="535" y="1618"/>
                  </a:lnTo>
                  <a:lnTo>
                    <a:pt x="542" y="1766"/>
                  </a:lnTo>
                  <a:lnTo>
                    <a:pt x="713" y="1939"/>
                  </a:lnTo>
                  <a:lnTo>
                    <a:pt x="483" y="2184"/>
                  </a:lnTo>
                  <a:lnTo>
                    <a:pt x="432" y="2470"/>
                  </a:lnTo>
                  <a:lnTo>
                    <a:pt x="342" y="2447"/>
                  </a:lnTo>
                  <a:lnTo>
                    <a:pt x="229" y="2577"/>
                  </a:lnTo>
                  <a:lnTo>
                    <a:pt x="256" y="2648"/>
                  </a:lnTo>
                  <a:lnTo>
                    <a:pt x="101" y="2694"/>
                  </a:lnTo>
                  <a:lnTo>
                    <a:pt x="0" y="2856"/>
                  </a:lnTo>
                  <a:lnTo>
                    <a:pt x="7" y="2859"/>
                  </a:lnTo>
                  <a:lnTo>
                    <a:pt x="399" y="2872"/>
                  </a:lnTo>
                  <a:lnTo>
                    <a:pt x="452" y="2939"/>
                  </a:lnTo>
                  <a:lnTo>
                    <a:pt x="439" y="3013"/>
                  </a:lnTo>
                  <a:lnTo>
                    <a:pt x="538" y="3036"/>
                  </a:lnTo>
                  <a:lnTo>
                    <a:pt x="799" y="3008"/>
                  </a:lnTo>
                  <a:lnTo>
                    <a:pt x="741" y="2944"/>
                  </a:lnTo>
                  <a:lnTo>
                    <a:pt x="776" y="2875"/>
                  </a:lnTo>
                  <a:lnTo>
                    <a:pt x="850" y="2882"/>
                  </a:lnTo>
                  <a:lnTo>
                    <a:pt x="972" y="3031"/>
                  </a:lnTo>
                  <a:lnTo>
                    <a:pt x="1330" y="2990"/>
                  </a:lnTo>
                  <a:lnTo>
                    <a:pt x="1436" y="3226"/>
                  </a:lnTo>
                  <a:lnTo>
                    <a:pt x="1701" y="3290"/>
                  </a:lnTo>
                  <a:lnTo>
                    <a:pt x="1773" y="3269"/>
                  </a:lnTo>
                  <a:lnTo>
                    <a:pt x="1942" y="3367"/>
                  </a:lnTo>
                  <a:lnTo>
                    <a:pt x="1935" y="3445"/>
                  </a:lnTo>
                  <a:lnTo>
                    <a:pt x="2175" y="3374"/>
                  </a:lnTo>
                  <a:lnTo>
                    <a:pt x="2336" y="3417"/>
                  </a:lnTo>
                  <a:lnTo>
                    <a:pt x="2368" y="3494"/>
                  </a:lnTo>
                  <a:lnTo>
                    <a:pt x="2422" y="3345"/>
                  </a:lnTo>
                  <a:lnTo>
                    <a:pt x="2623" y="3378"/>
                  </a:lnTo>
                  <a:lnTo>
                    <a:pt x="2623" y="3302"/>
                  </a:lnTo>
                  <a:lnTo>
                    <a:pt x="2777" y="3267"/>
                  </a:lnTo>
                  <a:lnTo>
                    <a:pt x="2849" y="3202"/>
                  </a:lnTo>
                  <a:lnTo>
                    <a:pt x="2951" y="3210"/>
                  </a:lnTo>
                  <a:lnTo>
                    <a:pt x="3011" y="3066"/>
                  </a:lnTo>
                  <a:lnTo>
                    <a:pt x="2916" y="3020"/>
                  </a:lnTo>
                  <a:lnTo>
                    <a:pt x="3082" y="2799"/>
                  </a:lnTo>
                  <a:lnTo>
                    <a:pt x="3228" y="2782"/>
                  </a:lnTo>
                  <a:lnTo>
                    <a:pt x="3345" y="2574"/>
                  </a:lnTo>
                  <a:lnTo>
                    <a:pt x="3500" y="2500"/>
                  </a:lnTo>
                  <a:lnTo>
                    <a:pt x="3530" y="2388"/>
                  </a:lnTo>
                  <a:lnTo>
                    <a:pt x="3920" y="2177"/>
                  </a:lnTo>
                  <a:lnTo>
                    <a:pt x="3932" y="1979"/>
                  </a:lnTo>
                  <a:lnTo>
                    <a:pt x="4100" y="1748"/>
                  </a:lnTo>
                  <a:lnTo>
                    <a:pt x="4156" y="1628"/>
                  </a:lnTo>
                  <a:lnTo>
                    <a:pt x="4047" y="1487"/>
                  </a:lnTo>
                  <a:lnTo>
                    <a:pt x="3726" y="1602"/>
                  </a:lnTo>
                  <a:lnTo>
                    <a:pt x="3479" y="1469"/>
                  </a:lnTo>
                  <a:lnTo>
                    <a:pt x="3308" y="1436"/>
                  </a:lnTo>
                  <a:lnTo>
                    <a:pt x="3138" y="1231"/>
                  </a:lnTo>
                  <a:lnTo>
                    <a:pt x="3190" y="1099"/>
                  </a:lnTo>
                  <a:lnTo>
                    <a:pt x="3084" y="951"/>
                  </a:lnTo>
                  <a:lnTo>
                    <a:pt x="3144" y="903"/>
                  </a:lnTo>
                  <a:lnTo>
                    <a:pt x="3181" y="739"/>
                  </a:lnTo>
                  <a:lnTo>
                    <a:pt x="3234" y="677"/>
                  </a:lnTo>
                  <a:lnTo>
                    <a:pt x="3331" y="681"/>
                  </a:lnTo>
                  <a:lnTo>
                    <a:pt x="3228" y="427"/>
                  </a:lnTo>
                  <a:lnTo>
                    <a:pt x="3064" y="420"/>
                  </a:lnTo>
                  <a:lnTo>
                    <a:pt x="2923" y="330"/>
                  </a:lnTo>
                  <a:lnTo>
                    <a:pt x="2902" y="152"/>
                  </a:lnTo>
                  <a:lnTo>
                    <a:pt x="2826" y="148"/>
                  </a:lnTo>
                  <a:lnTo>
                    <a:pt x="2764" y="9"/>
                  </a:lnTo>
                  <a:lnTo>
                    <a:pt x="2585" y="42"/>
                  </a:lnTo>
                  <a:lnTo>
                    <a:pt x="2532" y="95"/>
                  </a:lnTo>
                  <a:lnTo>
                    <a:pt x="2320" y="0"/>
                  </a:lnTo>
                  <a:lnTo>
                    <a:pt x="2278" y="104"/>
                  </a:lnTo>
                  <a:close/>
                  <a:moveTo>
                    <a:pt x="1108" y="2997"/>
                  </a:moveTo>
                  <a:lnTo>
                    <a:pt x="1022" y="3027"/>
                  </a:lnTo>
                  <a:lnTo>
                    <a:pt x="897" y="2910"/>
                  </a:lnTo>
                  <a:lnTo>
                    <a:pt x="912" y="2822"/>
                  </a:lnTo>
                  <a:lnTo>
                    <a:pt x="1022" y="2822"/>
                  </a:lnTo>
                  <a:lnTo>
                    <a:pt x="1078" y="2932"/>
                  </a:lnTo>
                  <a:lnTo>
                    <a:pt x="1166" y="2895"/>
                  </a:lnTo>
                  <a:lnTo>
                    <a:pt x="1108" y="2997"/>
                  </a:lnTo>
                  <a:close/>
                </a:path>
              </a:pathLst>
            </a:custGeom>
            <a:solidFill>
              <a:schemeClr val="accent1">
                <a:lumMod val="75000"/>
              </a:schemeClr>
            </a:solidFill>
            <a:ln w="12700">
              <a:solidFill>
                <a:schemeClr val="tx1"/>
              </a:solidFill>
              <a:miter lim="800000"/>
              <a:headEnd/>
              <a:tailEnd/>
            </a:ln>
          </p:spPr>
          <p:txBody>
            <a:bodyPr vert="horz" wrap="square" lIns="90000" tIns="45000" rIns="90000" bIns="45000" numCol="1" anchor="ctr" anchorCtr="1" compatLnSpc="1">
              <a:prstTxWarp prst="textNoShape">
                <a:avLst/>
              </a:prstTxWarp>
            </a:bodyPr>
            <a:lstStyle/>
            <a:p>
              <a:pPr fontAlgn="base">
                <a:spcBef>
                  <a:spcPct val="0"/>
                </a:spcBef>
                <a:spcAft>
                  <a:spcPct val="0"/>
                </a:spcAft>
                <a:defRPr/>
              </a:pPr>
              <a:endParaRPr lang="fr-FR" altLang="fr-FR" dirty="0">
                <a:solidFill>
                  <a:srgbClr val="F79646"/>
                </a:solidFill>
                <a:latin typeface="Arial"/>
                <a:cs typeface="Arial" pitchFamily="34" charset="0"/>
              </a:endParaRPr>
            </a:p>
            <a:p>
              <a:pPr fontAlgn="base">
                <a:spcBef>
                  <a:spcPct val="0"/>
                </a:spcBef>
                <a:spcAft>
                  <a:spcPct val="0"/>
                </a:spcAft>
                <a:defRPr/>
              </a:pPr>
              <a:endParaRPr lang="fr-FR" altLang="fr-FR" dirty="0">
                <a:solidFill>
                  <a:srgbClr val="F79646"/>
                </a:solidFill>
                <a:latin typeface="Arial"/>
                <a:cs typeface="Arial" pitchFamily="34" charset="0"/>
              </a:endParaRPr>
            </a:p>
          </p:txBody>
        </p:sp>
        <p:sp>
          <p:nvSpPr>
            <p:cNvPr id="23" name="Forme libre 17">
              <a:extLst>
                <a:ext uri="{FF2B5EF4-FFF2-40B4-BE49-F238E27FC236}">
                  <a16:creationId xmlns:a16="http://schemas.microsoft.com/office/drawing/2014/main" id="{4E5A66B5-6415-0E3A-ACCC-4F09221C73FF}"/>
                </a:ext>
              </a:extLst>
            </p:cNvPr>
            <p:cNvSpPr>
              <a:spLocks/>
            </p:cNvSpPr>
            <p:nvPr/>
          </p:nvSpPr>
          <p:spPr bwMode="auto">
            <a:xfrm>
              <a:off x="3289300" y="1677988"/>
              <a:ext cx="1452563" cy="1116013"/>
            </a:xfrm>
            <a:custGeom>
              <a:avLst/>
              <a:gdLst>
                <a:gd name="T0" fmla="*/ 726300 w 4036"/>
                <a:gd name="T1" fmla="*/ 0 h 3101"/>
                <a:gd name="T2" fmla="*/ 0 w 4036"/>
                <a:gd name="T3" fmla="*/ 558000 h 3101"/>
                <a:gd name="T4" fmla="*/ 726300 w 4036"/>
                <a:gd name="T5" fmla="*/ 1116000 h 3101"/>
                <a:gd name="T6" fmla="*/ 1452600 w 4036"/>
                <a:gd name="T7" fmla="*/ 558000 h 3101"/>
                <a:gd name="T8" fmla="*/ 17694720 60000 65536"/>
                <a:gd name="T9" fmla="*/ 11796480 60000 65536"/>
                <a:gd name="T10" fmla="*/ 5898240 60000 65536"/>
                <a:gd name="T11" fmla="*/ 0 60000 65536"/>
                <a:gd name="T12" fmla="*/ 0 w 4036"/>
                <a:gd name="T13" fmla="*/ 0 h 3101"/>
                <a:gd name="T14" fmla="*/ 4036 w 4036"/>
                <a:gd name="T15" fmla="*/ 3101 h 3101"/>
              </a:gdLst>
              <a:ahLst/>
              <a:cxnLst>
                <a:cxn ang="T8">
                  <a:pos x="T0" y="T1"/>
                </a:cxn>
                <a:cxn ang="T9">
                  <a:pos x="T2" y="T3"/>
                </a:cxn>
                <a:cxn ang="T10">
                  <a:pos x="T4" y="T5"/>
                </a:cxn>
                <a:cxn ang="T11">
                  <a:pos x="T6" y="T7"/>
                </a:cxn>
              </a:cxnLst>
              <a:rect l="T12" t="T13" r="T14" b="T15"/>
              <a:pathLst>
                <a:path w="4036" h="3101">
                  <a:moveTo>
                    <a:pt x="3595" y="0"/>
                  </a:moveTo>
                  <a:lnTo>
                    <a:pt x="3593" y="0"/>
                  </a:lnTo>
                  <a:lnTo>
                    <a:pt x="3591" y="2"/>
                  </a:lnTo>
                  <a:lnTo>
                    <a:pt x="3307" y="203"/>
                  </a:lnTo>
                  <a:lnTo>
                    <a:pt x="2708" y="349"/>
                  </a:lnTo>
                  <a:lnTo>
                    <a:pt x="2323" y="557"/>
                  </a:lnTo>
                  <a:lnTo>
                    <a:pt x="2168" y="898"/>
                  </a:lnTo>
                  <a:lnTo>
                    <a:pt x="2214" y="958"/>
                  </a:lnTo>
                  <a:lnTo>
                    <a:pt x="2457" y="1014"/>
                  </a:lnTo>
                  <a:lnTo>
                    <a:pt x="2411" y="1032"/>
                  </a:lnTo>
                  <a:lnTo>
                    <a:pt x="2226" y="1074"/>
                  </a:lnTo>
                  <a:lnTo>
                    <a:pt x="2094" y="1189"/>
                  </a:lnTo>
                  <a:lnTo>
                    <a:pt x="1834" y="1261"/>
                  </a:lnTo>
                  <a:lnTo>
                    <a:pt x="1605" y="1166"/>
                  </a:lnTo>
                  <a:lnTo>
                    <a:pt x="1268" y="1129"/>
                  </a:lnTo>
                  <a:lnTo>
                    <a:pt x="1010" y="1039"/>
                  </a:lnTo>
                  <a:lnTo>
                    <a:pt x="866" y="1102"/>
                  </a:lnTo>
                  <a:lnTo>
                    <a:pt x="693" y="817"/>
                  </a:lnTo>
                  <a:lnTo>
                    <a:pt x="758" y="605"/>
                  </a:lnTo>
                  <a:lnTo>
                    <a:pt x="732" y="531"/>
                  </a:lnTo>
                  <a:lnTo>
                    <a:pt x="555" y="511"/>
                  </a:lnTo>
                  <a:lnTo>
                    <a:pt x="488" y="561"/>
                  </a:lnTo>
                  <a:lnTo>
                    <a:pt x="312" y="571"/>
                  </a:lnTo>
                  <a:lnTo>
                    <a:pt x="5" y="448"/>
                  </a:lnTo>
                  <a:lnTo>
                    <a:pt x="0" y="522"/>
                  </a:lnTo>
                  <a:lnTo>
                    <a:pt x="88" y="571"/>
                  </a:lnTo>
                  <a:lnTo>
                    <a:pt x="102" y="704"/>
                  </a:lnTo>
                  <a:lnTo>
                    <a:pt x="51" y="758"/>
                  </a:lnTo>
                  <a:lnTo>
                    <a:pt x="120" y="1034"/>
                  </a:lnTo>
                  <a:lnTo>
                    <a:pt x="349" y="1282"/>
                  </a:lnTo>
                  <a:lnTo>
                    <a:pt x="312" y="1554"/>
                  </a:lnTo>
                  <a:lnTo>
                    <a:pt x="365" y="1628"/>
                  </a:lnTo>
                  <a:lnTo>
                    <a:pt x="352" y="1790"/>
                  </a:lnTo>
                  <a:lnTo>
                    <a:pt x="291" y="1946"/>
                  </a:lnTo>
                  <a:lnTo>
                    <a:pt x="404" y="2200"/>
                  </a:lnTo>
                  <a:lnTo>
                    <a:pt x="474" y="2233"/>
                  </a:lnTo>
                  <a:lnTo>
                    <a:pt x="541" y="2189"/>
                  </a:lnTo>
                  <a:lnTo>
                    <a:pt x="515" y="2270"/>
                  </a:lnTo>
                  <a:lnTo>
                    <a:pt x="317" y="2291"/>
                  </a:lnTo>
                  <a:lnTo>
                    <a:pt x="310" y="2295"/>
                  </a:lnTo>
                  <a:lnTo>
                    <a:pt x="439" y="2554"/>
                  </a:lnTo>
                  <a:lnTo>
                    <a:pt x="509" y="2579"/>
                  </a:lnTo>
                  <a:lnTo>
                    <a:pt x="702" y="2450"/>
                  </a:lnTo>
                  <a:lnTo>
                    <a:pt x="850" y="2512"/>
                  </a:lnTo>
                  <a:lnTo>
                    <a:pt x="850" y="2514"/>
                  </a:lnTo>
                  <a:lnTo>
                    <a:pt x="1081" y="2535"/>
                  </a:lnTo>
                  <a:lnTo>
                    <a:pt x="1173" y="2637"/>
                  </a:lnTo>
                  <a:lnTo>
                    <a:pt x="1238" y="2593"/>
                  </a:lnTo>
                  <a:lnTo>
                    <a:pt x="1305" y="2639"/>
                  </a:lnTo>
                  <a:lnTo>
                    <a:pt x="1489" y="2551"/>
                  </a:lnTo>
                  <a:lnTo>
                    <a:pt x="1732" y="2549"/>
                  </a:lnTo>
                  <a:lnTo>
                    <a:pt x="1750" y="2477"/>
                  </a:lnTo>
                  <a:lnTo>
                    <a:pt x="1825" y="2484"/>
                  </a:lnTo>
                  <a:lnTo>
                    <a:pt x="1877" y="2644"/>
                  </a:lnTo>
                  <a:lnTo>
                    <a:pt x="1965" y="2686"/>
                  </a:lnTo>
                  <a:lnTo>
                    <a:pt x="1967" y="2764"/>
                  </a:lnTo>
                  <a:lnTo>
                    <a:pt x="2048" y="2769"/>
                  </a:lnTo>
                  <a:lnTo>
                    <a:pt x="2344" y="2611"/>
                  </a:lnTo>
                  <a:lnTo>
                    <a:pt x="2418" y="2649"/>
                  </a:lnTo>
                  <a:lnTo>
                    <a:pt x="2462" y="2881"/>
                  </a:lnTo>
                  <a:lnTo>
                    <a:pt x="2658" y="3013"/>
                  </a:lnTo>
                  <a:lnTo>
                    <a:pt x="2734" y="2985"/>
                  </a:lnTo>
                  <a:lnTo>
                    <a:pt x="2819" y="3080"/>
                  </a:lnTo>
                  <a:lnTo>
                    <a:pt x="2905" y="3101"/>
                  </a:lnTo>
                  <a:lnTo>
                    <a:pt x="2905" y="3099"/>
                  </a:lnTo>
                  <a:lnTo>
                    <a:pt x="2879" y="2898"/>
                  </a:lnTo>
                  <a:lnTo>
                    <a:pt x="3078" y="2759"/>
                  </a:lnTo>
                  <a:lnTo>
                    <a:pt x="3071" y="2514"/>
                  </a:lnTo>
                  <a:lnTo>
                    <a:pt x="2942" y="2395"/>
                  </a:lnTo>
                  <a:lnTo>
                    <a:pt x="2939" y="2309"/>
                  </a:lnTo>
                  <a:lnTo>
                    <a:pt x="3006" y="2238"/>
                  </a:lnTo>
                  <a:lnTo>
                    <a:pt x="3166" y="2210"/>
                  </a:lnTo>
                  <a:lnTo>
                    <a:pt x="3309" y="2124"/>
                  </a:lnTo>
                  <a:lnTo>
                    <a:pt x="3387" y="2166"/>
                  </a:lnTo>
                  <a:lnTo>
                    <a:pt x="3547" y="2131"/>
                  </a:lnTo>
                  <a:lnTo>
                    <a:pt x="3542" y="2055"/>
                  </a:lnTo>
                  <a:lnTo>
                    <a:pt x="3701" y="1870"/>
                  </a:lnTo>
                  <a:lnTo>
                    <a:pt x="3655" y="1711"/>
                  </a:lnTo>
                  <a:lnTo>
                    <a:pt x="3717" y="1644"/>
                  </a:lnTo>
                  <a:lnTo>
                    <a:pt x="3823" y="1644"/>
                  </a:lnTo>
                  <a:lnTo>
                    <a:pt x="3928" y="1388"/>
                  </a:lnTo>
                  <a:lnTo>
                    <a:pt x="3930" y="1388"/>
                  </a:lnTo>
                  <a:lnTo>
                    <a:pt x="4036" y="1321"/>
                  </a:lnTo>
                  <a:lnTo>
                    <a:pt x="3941" y="1094"/>
                  </a:lnTo>
                  <a:lnTo>
                    <a:pt x="3976" y="877"/>
                  </a:lnTo>
                  <a:lnTo>
                    <a:pt x="3937" y="640"/>
                  </a:lnTo>
                  <a:lnTo>
                    <a:pt x="4022" y="513"/>
                  </a:lnTo>
                  <a:lnTo>
                    <a:pt x="3928" y="287"/>
                  </a:lnTo>
                  <a:lnTo>
                    <a:pt x="3595" y="0"/>
                  </a:lnTo>
                  <a:close/>
                  <a:moveTo>
                    <a:pt x="3364" y="1579"/>
                  </a:moveTo>
                  <a:lnTo>
                    <a:pt x="3366" y="1579"/>
                  </a:lnTo>
                  <a:lnTo>
                    <a:pt x="3366" y="1581"/>
                  </a:lnTo>
                  <a:lnTo>
                    <a:pt x="3364" y="1579"/>
                  </a:lnTo>
                  <a:close/>
                </a:path>
              </a:pathLst>
            </a:custGeom>
            <a:noFill/>
            <a:ln w="12700">
              <a:solidFill>
                <a:schemeClr val="tx1"/>
              </a:solidFill>
              <a:miter lim="800000"/>
              <a:headEnd/>
              <a:tailEnd/>
            </a:ln>
          </p:spPr>
          <p:txBody>
            <a:bodyPr vert="horz" wrap="square" lIns="90000" tIns="45000" rIns="90000" bIns="45000" numCol="1" anchor="ctr" anchorCtr="1" compatLnSpc="1">
              <a:prstTxWarp prst="textNoShape">
                <a:avLst/>
              </a:prstTxWarp>
            </a:bodyPr>
            <a:lstStyle/>
            <a:p>
              <a:pPr fontAlgn="base">
                <a:spcBef>
                  <a:spcPct val="0"/>
                </a:spcBef>
                <a:spcAft>
                  <a:spcPct val="0"/>
                </a:spcAft>
                <a:defRPr/>
              </a:pPr>
              <a:endParaRPr lang="fr-FR" altLang="fr-FR" dirty="0">
                <a:solidFill>
                  <a:srgbClr val="000000"/>
                </a:solidFill>
                <a:latin typeface="Arial"/>
                <a:cs typeface="Arial" pitchFamily="34" charset="0"/>
              </a:endParaRPr>
            </a:p>
            <a:p>
              <a:pPr fontAlgn="base">
                <a:spcBef>
                  <a:spcPct val="0"/>
                </a:spcBef>
                <a:spcAft>
                  <a:spcPct val="0"/>
                </a:spcAft>
                <a:defRPr/>
              </a:pPr>
              <a:endParaRPr lang="fr-FR" altLang="fr-FR" dirty="0">
                <a:solidFill>
                  <a:srgbClr val="000000"/>
                </a:solidFill>
                <a:latin typeface="Arial"/>
                <a:cs typeface="Arial" pitchFamily="34" charset="0"/>
              </a:endParaRPr>
            </a:p>
          </p:txBody>
        </p:sp>
        <p:sp>
          <p:nvSpPr>
            <p:cNvPr id="24" name="Forme libre 19">
              <a:extLst>
                <a:ext uri="{FF2B5EF4-FFF2-40B4-BE49-F238E27FC236}">
                  <a16:creationId xmlns:a16="http://schemas.microsoft.com/office/drawing/2014/main" id="{2649E323-305D-20A3-1A17-83EA439791E9}"/>
                </a:ext>
              </a:extLst>
            </p:cNvPr>
            <p:cNvSpPr>
              <a:spLocks/>
            </p:cNvSpPr>
            <p:nvPr/>
          </p:nvSpPr>
          <p:spPr bwMode="auto">
            <a:xfrm>
              <a:off x="4583113" y="1071563"/>
              <a:ext cx="1109662" cy="1330325"/>
            </a:xfrm>
            <a:custGeom>
              <a:avLst/>
              <a:gdLst>
                <a:gd name="T0" fmla="*/ 554940 w 3084"/>
                <a:gd name="T1" fmla="*/ 0 h 3694"/>
                <a:gd name="T2" fmla="*/ 0 w 3084"/>
                <a:gd name="T3" fmla="*/ 664740 h 3694"/>
                <a:gd name="T4" fmla="*/ 554940 w 3084"/>
                <a:gd name="T5" fmla="*/ 1329480 h 3694"/>
                <a:gd name="T6" fmla="*/ 1109880 w 3084"/>
                <a:gd name="T7" fmla="*/ 664740 h 3694"/>
                <a:gd name="T8" fmla="*/ 17694720 60000 65536"/>
                <a:gd name="T9" fmla="*/ 11796480 60000 65536"/>
                <a:gd name="T10" fmla="*/ 5898240 60000 65536"/>
                <a:gd name="T11" fmla="*/ 0 60000 65536"/>
                <a:gd name="T12" fmla="*/ 0 w 3084"/>
                <a:gd name="T13" fmla="*/ 0 h 3694"/>
                <a:gd name="T14" fmla="*/ 3084 w 3084"/>
                <a:gd name="T15" fmla="*/ 3694 h 3694"/>
              </a:gdLst>
              <a:ahLst/>
              <a:cxnLst>
                <a:cxn ang="T8">
                  <a:pos x="T0" y="T1"/>
                </a:cxn>
                <a:cxn ang="T9">
                  <a:pos x="T2" y="T3"/>
                </a:cxn>
                <a:cxn ang="T10">
                  <a:pos x="T4" y="T5"/>
                </a:cxn>
                <a:cxn ang="T11">
                  <a:pos x="T6" y="T7"/>
                </a:cxn>
              </a:cxnLst>
              <a:rect l="T12" t="T13" r="T14" b="T15"/>
              <a:pathLst>
                <a:path w="3084" h="3694">
                  <a:moveTo>
                    <a:pt x="2006" y="614"/>
                  </a:moveTo>
                  <a:lnTo>
                    <a:pt x="1900" y="494"/>
                  </a:lnTo>
                  <a:lnTo>
                    <a:pt x="1743" y="507"/>
                  </a:lnTo>
                  <a:lnTo>
                    <a:pt x="1593" y="611"/>
                  </a:lnTo>
                  <a:lnTo>
                    <a:pt x="1512" y="577"/>
                  </a:lnTo>
                  <a:lnTo>
                    <a:pt x="1434" y="436"/>
                  </a:lnTo>
                  <a:lnTo>
                    <a:pt x="1346" y="434"/>
                  </a:lnTo>
                  <a:lnTo>
                    <a:pt x="1311" y="364"/>
                  </a:lnTo>
                  <a:lnTo>
                    <a:pt x="1339" y="207"/>
                  </a:lnTo>
                  <a:lnTo>
                    <a:pt x="1272" y="45"/>
                  </a:lnTo>
                  <a:lnTo>
                    <a:pt x="1196" y="0"/>
                  </a:lnTo>
                  <a:lnTo>
                    <a:pt x="746" y="112"/>
                  </a:lnTo>
                  <a:lnTo>
                    <a:pt x="386" y="226"/>
                  </a:lnTo>
                  <a:lnTo>
                    <a:pt x="229" y="360"/>
                  </a:lnTo>
                  <a:lnTo>
                    <a:pt x="228" y="847"/>
                  </a:lnTo>
                  <a:lnTo>
                    <a:pt x="307" y="941"/>
                  </a:lnTo>
                  <a:lnTo>
                    <a:pt x="233" y="895"/>
                  </a:lnTo>
                  <a:lnTo>
                    <a:pt x="213" y="1054"/>
                  </a:lnTo>
                  <a:lnTo>
                    <a:pt x="226" y="1156"/>
                  </a:lnTo>
                  <a:lnTo>
                    <a:pt x="289" y="1200"/>
                  </a:lnTo>
                  <a:lnTo>
                    <a:pt x="187" y="1241"/>
                  </a:lnTo>
                  <a:lnTo>
                    <a:pt x="178" y="1320"/>
                  </a:lnTo>
                  <a:lnTo>
                    <a:pt x="261" y="1470"/>
                  </a:lnTo>
                  <a:lnTo>
                    <a:pt x="185" y="1429"/>
                  </a:lnTo>
                  <a:lnTo>
                    <a:pt x="3" y="1676"/>
                  </a:lnTo>
                  <a:lnTo>
                    <a:pt x="0" y="1680"/>
                  </a:lnTo>
                  <a:lnTo>
                    <a:pt x="333" y="1967"/>
                  </a:lnTo>
                  <a:lnTo>
                    <a:pt x="427" y="2193"/>
                  </a:lnTo>
                  <a:lnTo>
                    <a:pt x="342" y="2320"/>
                  </a:lnTo>
                  <a:lnTo>
                    <a:pt x="381" y="2557"/>
                  </a:lnTo>
                  <a:lnTo>
                    <a:pt x="346" y="2774"/>
                  </a:lnTo>
                  <a:lnTo>
                    <a:pt x="441" y="3001"/>
                  </a:lnTo>
                  <a:lnTo>
                    <a:pt x="335" y="3068"/>
                  </a:lnTo>
                  <a:lnTo>
                    <a:pt x="374" y="3155"/>
                  </a:lnTo>
                  <a:lnTo>
                    <a:pt x="527" y="3185"/>
                  </a:lnTo>
                  <a:lnTo>
                    <a:pt x="697" y="3135"/>
                  </a:lnTo>
                  <a:lnTo>
                    <a:pt x="946" y="3195"/>
                  </a:lnTo>
                  <a:lnTo>
                    <a:pt x="1007" y="3149"/>
                  </a:lnTo>
                  <a:lnTo>
                    <a:pt x="1300" y="3324"/>
                  </a:lnTo>
                  <a:lnTo>
                    <a:pt x="1485" y="3349"/>
                  </a:lnTo>
                  <a:lnTo>
                    <a:pt x="1538" y="3292"/>
                  </a:lnTo>
                  <a:lnTo>
                    <a:pt x="1607" y="3336"/>
                  </a:lnTo>
                  <a:lnTo>
                    <a:pt x="1826" y="3255"/>
                  </a:lnTo>
                  <a:lnTo>
                    <a:pt x="1898" y="3275"/>
                  </a:lnTo>
                  <a:lnTo>
                    <a:pt x="1946" y="3342"/>
                  </a:lnTo>
                  <a:lnTo>
                    <a:pt x="1926" y="3417"/>
                  </a:lnTo>
                  <a:lnTo>
                    <a:pt x="2034" y="3532"/>
                  </a:lnTo>
                  <a:lnTo>
                    <a:pt x="2281" y="3693"/>
                  </a:lnTo>
                  <a:lnTo>
                    <a:pt x="2281" y="3691"/>
                  </a:lnTo>
                  <a:lnTo>
                    <a:pt x="2281" y="3693"/>
                  </a:lnTo>
                  <a:lnTo>
                    <a:pt x="2283" y="3694"/>
                  </a:lnTo>
                  <a:lnTo>
                    <a:pt x="2285" y="3694"/>
                  </a:lnTo>
                  <a:lnTo>
                    <a:pt x="2491" y="3417"/>
                  </a:lnTo>
                  <a:lnTo>
                    <a:pt x="2422" y="3386"/>
                  </a:lnTo>
                  <a:lnTo>
                    <a:pt x="2447" y="3310"/>
                  </a:lnTo>
                  <a:lnTo>
                    <a:pt x="2403" y="3245"/>
                  </a:lnTo>
                  <a:lnTo>
                    <a:pt x="2549" y="3186"/>
                  </a:lnTo>
                  <a:lnTo>
                    <a:pt x="2463" y="2968"/>
                  </a:lnTo>
                  <a:lnTo>
                    <a:pt x="2498" y="2897"/>
                  </a:lnTo>
                  <a:lnTo>
                    <a:pt x="2711" y="2788"/>
                  </a:lnTo>
                  <a:lnTo>
                    <a:pt x="2854" y="2839"/>
                  </a:lnTo>
                  <a:lnTo>
                    <a:pt x="2883" y="2761"/>
                  </a:lnTo>
                  <a:lnTo>
                    <a:pt x="2872" y="2375"/>
                  </a:lnTo>
                  <a:lnTo>
                    <a:pt x="2948" y="2366"/>
                  </a:lnTo>
                  <a:lnTo>
                    <a:pt x="3084" y="2174"/>
                  </a:lnTo>
                  <a:lnTo>
                    <a:pt x="3047" y="2091"/>
                  </a:lnTo>
                  <a:lnTo>
                    <a:pt x="3084" y="1996"/>
                  </a:lnTo>
                  <a:lnTo>
                    <a:pt x="3061" y="1837"/>
                  </a:lnTo>
                  <a:lnTo>
                    <a:pt x="3059" y="1837"/>
                  </a:lnTo>
                  <a:lnTo>
                    <a:pt x="3059" y="1833"/>
                  </a:lnTo>
                  <a:lnTo>
                    <a:pt x="2805" y="1763"/>
                  </a:lnTo>
                  <a:lnTo>
                    <a:pt x="2969" y="1803"/>
                  </a:lnTo>
                  <a:lnTo>
                    <a:pt x="3057" y="1634"/>
                  </a:lnTo>
                  <a:lnTo>
                    <a:pt x="2976" y="1489"/>
                  </a:lnTo>
                  <a:lnTo>
                    <a:pt x="3033" y="1316"/>
                  </a:lnTo>
                  <a:lnTo>
                    <a:pt x="2957" y="1334"/>
                  </a:lnTo>
                  <a:lnTo>
                    <a:pt x="2846" y="1200"/>
                  </a:lnTo>
                  <a:lnTo>
                    <a:pt x="2683" y="1230"/>
                  </a:lnTo>
                  <a:lnTo>
                    <a:pt x="2535" y="1195"/>
                  </a:lnTo>
                  <a:lnTo>
                    <a:pt x="2475" y="1248"/>
                  </a:lnTo>
                  <a:lnTo>
                    <a:pt x="2417" y="1002"/>
                  </a:lnTo>
                  <a:lnTo>
                    <a:pt x="2270" y="969"/>
                  </a:lnTo>
                  <a:lnTo>
                    <a:pt x="2240" y="895"/>
                  </a:lnTo>
                  <a:lnTo>
                    <a:pt x="2161" y="951"/>
                  </a:lnTo>
                  <a:lnTo>
                    <a:pt x="2076" y="923"/>
                  </a:lnTo>
                  <a:lnTo>
                    <a:pt x="1993" y="694"/>
                  </a:lnTo>
                  <a:lnTo>
                    <a:pt x="2006" y="614"/>
                  </a:lnTo>
                  <a:close/>
                </a:path>
              </a:pathLst>
            </a:custGeom>
            <a:solidFill>
              <a:schemeClr val="accent1">
                <a:lumMod val="75000"/>
              </a:schemeClr>
            </a:solidFill>
            <a:ln w="12700">
              <a:solidFill>
                <a:schemeClr val="tx1"/>
              </a:solidFill>
              <a:miter lim="800000"/>
              <a:headEnd/>
              <a:tailEnd/>
            </a:ln>
          </p:spPr>
          <p:txBody>
            <a:bodyPr vert="horz" wrap="square" lIns="90000" tIns="45000" rIns="90000" bIns="45000" numCol="1" anchor="ctr" anchorCtr="1" compatLnSpc="1">
              <a:prstTxWarp prst="textNoShape">
                <a:avLst/>
              </a:prstTxWarp>
            </a:bodyPr>
            <a:lstStyle/>
            <a:p>
              <a:pPr fontAlgn="base">
                <a:spcBef>
                  <a:spcPct val="0"/>
                </a:spcBef>
                <a:spcAft>
                  <a:spcPct val="0"/>
                </a:spcAft>
                <a:defRPr/>
              </a:pPr>
              <a:endParaRPr lang="fr-FR" altLang="fr-FR" dirty="0">
                <a:solidFill>
                  <a:srgbClr val="000000"/>
                </a:solidFill>
                <a:latin typeface="Arial"/>
                <a:cs typeface="Arial" pitchFamily="34" charset="0"/>
              </a:endParaRPr>
            </a:p>
          </p:txBody>
        </p:sp>
        <p:sp>
          <p:nvSpPr>
            <p:cNvPr id="25" name="Forme libre 21">
              <a:extLst>
                <a:ext uri="{FF2B5EF4-FFF2-40B4-BE49-F238E27FC236}">
                  <a16:creationId xmlns:a16="http://schemas.microsoft.com/office/drawing/2014/main" id="{116249BD-A60F-A2A8-EA73-DD85835E5655}"/>
                </a:ext>
              </a:extLst>
            </p:cNvPr>
            <p:cNvSpPr>
              <a:spLocks/>
            </p:cNvSpPr>
            <p:nvPr/>
          </p:nvSpPr>
          <p:spPr bwMode="auto">
            <a:xfrm>
              <a:off x="5375275" y="1601788"/>
              <a:ext cx="1889125" cy="1587500"/>
            </a:xfrm>
            <a:custGeom>
              <a:avLst/>
              <a:gdLst>
                <a:gd name="T0" fmla="*/ 944820 w 5250"/>
                <a:gd name="T1" fmla="*/ 0 h 4410"/>
                <a:gd name="T2" fmla="*/ 0 w 5250"/>
                <a:gd name="T3" fmla="*/ 793620 h 4410"/>
                <a:gd name="T4" fmla="*/ 944820 w 5250"/>
                <a:gd name="T5" fmla="*/ 1587240 h 4410"/>
                <a:gd name="T6" fmla="*/ 1889640 w 5250"/>
                <a:gd name="T7" fmla="*/ 793620 h 4410"/>
                <a:gd name="T8" fmla="*/ 17694720 60000 65536"/>
                <a:gd name="T9" fmla="*/ 11796480 60000 65536"/>
                <a:gd name="T10" fmla="*/ 5898240 60000 65536"/>
                <a:gd name="T11" fmla="*/ 0 60000 65536"/>
                <a:gd name="T12" fmla="*/ 0 w 5250"/>
                <a:gd name="T13" fmla="*/ 0 h 4410"/>
                <a:gd name="T14" fmla="*/ 5250 w 5250"/>
                <a:gd name="T15" fmla="*/ 4410 h 4410"/>
              </a:gdLst>
              <a:ahLst/>
              <a:cxnLst>
                <a:cxn ang="T8">
                  <a:pos x="T0" y="T1"/>
                </a:cxn>
                <a:cxn ang="T9">
                  <a:pos x="T2" y="T3"/>
                </a:cxn>
                <a:cxn ang="T10">
                  <a:pos x="T4" y="T5"/>
                </a:cxn>
                <a:cxn ang="T11">
                  <a:pos x="T6" y="T7"/>
                </a:cxn>
              </a:cxnLst>
              <a:rect l="T12" t="T13" r="T14" b="T15"/>
              <a:pathLst>
                <a:path w="5250" h="4410">
                  <a:moveTo>
                    <a:pt x="2908" y="1134"/>
                  </a:moveTo>
                  <a:lnTo>
                    <a:pt x="2832" y="1138"/>
                  </a:lnTo>
                  <a:lnTo>
                    <a:pt x="2684" y="1071"/>
                  </a:lnTo>
                  <a:lnTo>
                    <a:pt x="2597" y="995"/>
                  </a:lnTo>
                  <a:lnTo>
                    <a:pt x="2412" y="995"/>
                  </a:lnTo>
                  <a:lnTo>
                    <a:pt x="2378" y="1071"/>
                  </a:lnTo>
                  <a:lnTo>
                    <a:pt x="2227" y="1090"/>
                  </a:lnTo>
                  <a:lnTo>
                    <a:pt x="2135" y="894"/>
                  </a:lnTo>
                  <a:lnTo>
                    <a:pt x="2124" y="894"/>
                  </a:lnTo>
                  <a:lnTo>
                    <a:pt x="2121" y="896"/>
                  </a:lnTo>
                  <a:lnTo>
                    <a:pt x="2117" y="896"/>
                  </a:lnTo>
                  <a:lnTo>
                    <a:pt x="2047" y="903"/>
                  </a:lnTo>
                  <a:lnTo>
                    <a:pt x="2049" y="817"/>
                  </a:lnTo>
                  <a:lnTo>
                    <a:pt x="1884" y="776"/>
                  </a:lnTo>
                  <a:lnTo>
                    <a:pt x="1703" y="616"/>
                  </a:lnTo>
                  <a:lnTo>
                    <a:pt x="1542" y="619"/>
                  </a:lnTo>
                  <a:lnTo>
                    <a:pt x="1567" y="446"/>
                  </a:lnTo>
                  <a:lnTo>
                    <a:pt x="1489" y="291"/>
                  </a:lnTo>
                  <a:lnTo>
                    <a:pt x="1489" y="178"/>
                  </a:lnTo>
                  <a:lnTo>
                    <a:pt x="1562" y="42"/>
                  </a:lnTo>
                  <a:lnTo>
                    <a:pt x="1489" y="0"/>
                  </a:lnTo>
                  <a:lnTo>
                    <a:pt x="1378" y="116"/>
                  </a:lnTo>
                  <a:lnTo>
                    <a:pt x="1332" y="289"/>
                  </a:lnTo>
                  <a:lnTo>
                    <a:pt x="1096" y="395"/>
                  </a:lnTo>
                  <a:lnTo>
                    <a:pt x="949" y="347"/>
                  </a:lnTo>
                  <a:lnTo>
                    <a:pt x="858" y="367"/>
                  </a:lnTo>
                  <a:lnTo>
                    <a:pt x="881" y="526"/>
                  </a:lnTo>
                  <a:lnTo>
                    <a:pt x="844" y="621"/>
                  </a:lnTo>
                  <a:lnTo>
                    <a:pt x="881" y="704"/>
                  </a:lnTo>
                  <a:lnTo>
                    <a:pt x="745" y="896"/>
                  </a:lnTo>
                  <a:lnTo>
                    <a:pt x="669" y="905"/>
                  </a:lnTo>
                  <a:lnTo>
                    <a:pt x="680" y="1291"/>
                  </a:lnTo>
                  <a:lnTo>
                    <a:pt x="651" y="1369"/>
                  </a:lnTo>
                  <a:lnTo>
                    <a:pt x="508" y="1318"/>
                  </a:lnTo>
                  <a:lnTo>
                    <a:pt x="295" y="1427"/>
                  </a:lnTo>
                  <a:lnTo>
                    <a:pt x="260" y="1498"/>
                  </a:lnTo>
                  <a:lnTo>
                    <a:pt x="346" y="1716"/>
                  </a:lnTo>
                  <a:lnTo>
                    <a:pt x="200" y="1775"/>
                  </a:lnTo>
                  <a:lnTo>
                    <a:pt x="244" y="1840"/>
                  </a:lnTo>
                  <a:lnTo>
                    <a:pt x="219" y="1916"/>
                  </a:lnTo>
                  <a:lnTo>
                    <a:pt x="288" y="1947"/>
                  </a:lnTo>
                  <a:lnTo>
                    <a:pt x="82" y="2224"/>
                  </a:lnTo>
                  <a:lnTo>
                    <a:pt x="80" y="2224"/>
                  </a:lnTo>
                  <a:lnTo>
                    <a:pt x="69" y="2279"/>
                  </a:lnTo>
                  <a:lnTo>
                    <a:pt x="0" y="2339"/>
                  </a:lnTo>
                  <a:lnTo>
                    <a:pt x="94" y="2565"/>
                  </a:lnTo>
                  <a:lnTo>
                    <a:pt x="164" y="2609"/>
                  </a:lnTo>
                  <a:lnTo>
                    <a:pt x="85" y="2741"/>
                  </a:lnTo>
                  <a:lnTo>
                    <a:pt x="4" y="2761"/>
                  </a:lnTo>
                  <a:lnTo>
                    <a:pt x="14" y="2994"/>
                  </a:lnTo>
                  <a:lnTo>
                    <a:pt x="115" y="3032"/>
                  </a:lnTo>
                  <a:lnTo>
                    <a:pt x="235" y="3182"/>
                  </a:lnTo>
                  <a:lnTo>
                    <a:pt x="302" y="3408"/>
                  </a:lnTo>
                  <a:lnTo>
                    <a:pt x="355" y="3348"/>
                  </a:lnTo>
                  <a:lnTo>
                    <a:pt x="452" y="3459"/>
                  </a:lnTo>
                  <a:lnTo>
                    <a:pt x="588" y="3754"/>
                  </a:lnTo>
                  <a:lnTo>
                    <a:pt x="928" y="3711"/>
                  </a:lnTo>
                  <a:lnTo>
                    <a:pt x="1008" y="3749"/>
                  </a:lnTo>
                  <a:lnTo>
                    <a:pt x="1066" y="3696"/>
                  </a:lnTo>
                  <a:lnTo>
                    <a:pt x="1230" y="3671"/>
                  </a:lnTo>
                  <a:lnTo>
                    <a:pt x="1357" y="3563"/>
                  </a:lnTo>
                  <a:lnTo>
                    <a:pt x="1558" y="3595"/>
                  </a:lnTo>
                  <a:lnTo>
                    <a:pt x="1574" y="3671"/>
                  </a:lnTo>
                  <a:lnTo>
                    <a:pt x="1643" y="3697"/>
                  </a:lnTo>
                  <a:lnTo>
                    <a:pt x="1634" y="3777"/>
                  </a:lnTo>
                  <a:lnTo>
                    <a:pt x="1713" y="3784"/>
                  </a:lnTo>
                  <a:lnTo>
                    <a:pt x="1759" y="3846"/>
                  </a:lnTo>
                  <a:lnTo>
                    <a:pt x="1789" y="3927"/>
                  </a:lnTo>
                  <a:lnTo>
                    <a:pt x="1712" y="3992"/>
                  </a:lnTo>
                  <a:lnTo>
                    <a:pt x="1775" y="4122"/>
                  </a:lnTo>
                  <a:lnTo>
                    <a:pt x="2024" y="4175"/>
                  </a:lnTo>
                  <a:lnTo>
                    <a:pt x="2105" y="4218"/>
                  </a:lnTo>
                  <a:lnTo>
                    <a:pt x="2105" y="4295"/>
                  </a:lnTo>
                  <a:lnTo>
                    <a:pt x="2236" y="4242"/>
                  </a:lnTo>
                  <a:lnTo>
                    <a:pt x="2237" y="4241"/>
                  </a:lnTo>
                  <a:lnTo>
                    <a:pt x="2266" y="4175"/>
                  </a:lnTo>
                  <a:lnTo>
                    <a:pt x="2444" y="4070"/>
                  </a:lnTo>
                  <a:lnTo>
                    <a:pt x="2502" y="4119"/>
                  </a:lnTo>
                  <a:lnTo>
                    <a:pt x="2587" y="4091"/>
                  </a:lnTo>
                  <a:lnTo>
                    <a:pt x="2595" y="3867"/>
                  </a:lnTo>
                  <a:lnTo>
                    <a:pt x="2652" y="3801"/>
                  </a:lnTo>
                  <a:lnTo>
                    <a:pt x="2728" y="3812"/>
                  </a:lnTo>
                  <a:lnTo>
                    <a:pt x="2788" y="3724"/>
                  </a:lnTo>
                  <a:lnTo>
                    <a:pt x="2784" y="3685"/>
                  </a:lnTo>
                  <a:lnTo>
                    <a:pt x="2784" y="3683"/>
                  </a:lnTo>
                  <a:lnTo>
                    <a:pt x="3001" y="3528"/>
                  </a:lnTo>
                  <a:lnTo>
                    <a:pt x="3192" y="3643"/>
                  </a:lnTo>
                  <a:lnTo>
                    <a:pt x="3343" y="3599"/>
                  </a:lnTo>
                  <a:lnTo>
                    <a:pt x="3479" y="3699"/>
                  </a:lnTo>
                  <a:lnTo>
                    <a:pt x="3617" y="3639"/>
                  </a:lnTo>
                  <a:lnTo>
                    <a:pt x="3843" y="3817"/>
                  </a:lnTo>
                  <a:lnTo>
                    <a:pt x="3867" y="3801"/>
                  </a:lnTo>
                  <a:lnTo>
                    <a:pt x="3869" y="3801"/>
                  </a:lnTo>
                  <a:lnTo>
                    <a:pt x="4072" y="3936"/>
                  </a:lnTo>
                  <a:lnTo>
                    <a:pt x="4084" y="4177"/>
                  </a:lnTo>
                  <a:lnTo>
                    <a:pt x="4160" y="4175"/>
                  </a:lnTo>
                  <a:lnTo>
                    <a:pt x="4217" y="4313"/>
                  </a:lnTo>
                  <a:lnTo>
                    <a:pt x="4225" y="4311"/>
                  </a:lnTo>
                  <a:lnTo>
                    <a:pt x="4305" y="4329"/>
                  </a:lnTo>
                  <a:lnTo>
                    <a:pt x="4282" y="4408"/>
                  </a:lnTo>
                  <a:lnTo>
                    <a:pt x="4488" y="4410"/>
                  </a:lnTo>
                  <a:lnTo>
                    <a:pt x="4561" y="4384"/>
                  </a:lnTo>
                  <a:lnTo>
                    <a:pt x="4575" y="4301"/>
                  </a:lnTo>
                  <a:lnTo>
                    <a:pt x="4651" y="4297"/>
                  </a:lnTo>
                  <a:lnTo>
                    <a:pt x="4656" y="4212"/>
                  </a:lnTo>
                  <a:lnTo>
                    <a:pt x="4718" y="4160"/>
                  </a:lnTo>
                  <a:lnTo>
                    <a:pt x="4640" y="3950"/>
                  </a:lnTo>
                  <a:lnTo>
                    <a:pt x="4712" y="3533"/>
                  </a:lnTo>
                  <a:lnTo>
                    <a:pt x="4661" y="3253"/>
                  </a:lnTo>
                  <a:lnTo>
                    <a:pt x="4820" y="2879"/>
                  </a:lnTo>
                  <a:lnTo>
                    <a:pt x="4859" y="2454"/>
                  </a:lnTo>
                  <a:lnTo>
                    <a:pt x="5143" y="2085"/>
                  </a:lnTo>
                  <a:lnTo>
                    <a:pt x="5250" y="1797"/>
                  </a:lnTo>
                  <a:lnTo>
                    <a:pt x="5019" y="1716"/>
                  </a:lnTo>
                  <a:lnTo>
                    <a:pt x="4621" y="1700"/>
                  </a:lnTo>
                  <a:lnTo>
                    <a:pt x="4612" y="1699"/>
                  </a:lnTo>
                  <a:lnTo>
                    <a:pt x="4614" y="1695"/>
                  </a:lnTo>
                  <a:lnTo>
                    <a:pt x="4397" y="1499"/>
                  </a:lnTo>
                  <a:lnTo>
                    <a:pt x="4224" y="1610"/>
                  </a:lnTo>
                  <a:lnTo>
                    <a:pt x="4038" y="1579"/>
                  </a:lnTo>
                  <a:lnTo>
                    <a:pt x="3970" y="1612"/>
                  </a:lnTo>
                  <a:lnTo>
                    <a:pt x="3908" y="1506"/>
                  </a:lnTo>
                  <a:lnTo>
                    <a:pt x="3827" y="1469"/>
                  </a:lnTo>
                  <a:lnTo>
                    <a:pt x="3751" y="1510"/>
                  </a:lnTo>
                  <a:lnTo>
                    <a:pt x="3744" y="1589"/>
                  </a:lnTo>
                  <a:lnTo>
                    <a:pt x="3670" y="1570"/>
                  </a:lnTo>
                  <a:lnTo>
                    <a:pt x="3453" y="1325"/>
                  </a:lnTo>
                  <a:lnTo>
                    <a:pt x="3407" y="1166"/>
                  </a:lnTo>
                  <a:lnTo>
                    <a:pt x="3326" y="1111"/>
                  </a:lnTo>
                  <a:lnTo>
                    <a:pt x="3028" y="1041"/>
                  </a:lnTo>
                  <a:lnTo>
                    <a:pt x="2908" y="1134"/>
                  </a:lnTo>
                  <a:close/>
                </a:path>
              </a:pathLst>
            </a:custGeom>
            <a:solidFill>
              <a:schemeClr val="accent1">
                <a:lumMod val="75000"/>
              </a:schemeClr>
            </a:solidFill>
            <a:ln w="12700">
              <a:solidFill>
                <a:schemeClr val="tx1"/>
              </a:solidFill>
              <a:miter lim="800000"/>
              <a:headEnd/>
              <a:tailEnd/>
            </a:ln>
          </p:spPr>
          <p:txBody>
            <a:bodyPr vert="horz" wrap="square" lIns="90000" tIns="45000" rIns="90000" bIns="45000" numCol="1" anchor="ctr" anchorCtr="1" compatLnSpc="1">
              <a:prstTxWarp prst="textNoShape">
                <a:avLst/>
              </a:prstTxWarp>
            </a:bodyPr>
            <a:lstStyle/>
            <a:p>
              <a:pPr fontAlgn="base">
                <a:spcBef>
                  <a:spcPct val="0"/>
                </a:spcBef>
                <a:spcAft>
                  <a:spcPct val="0"/>
                </a:spcAft>
                <a:defRPr/>
              </a:pPr>
              <a:endParaRPr lang="fr-FR" altLang="fr-FR" dirty="0">
                <a:solidFill>
                  <a:srgbClr val="000000"/>
                </a:solidFill>
                <a:latin typeface="Arial"/>
                <a:cs typeface="Arial" pitchFamily="34" charset="0"/>
              </a:endParaRPr>
            </a:p>
          </p:txBody>
        </p:sp>
        <p:sp>
          <p:nvSpPr>
            <p:cNvPr id="26" name="Forme libre 23">
              <a:extLst>
                <a:ext uri="{FF2B5EF4-FFF2-40B4-BE49-F238E27FC236}">
                  <a16:creationId xmlns:a16="http://schemas.microsoft.com/office/drawing/2014/main" id="{63111381-00EB-3F27-22D9-AA6E510E108F}"/>
                </a:ext>
              </a:extLst>
            </p:cNvPr>
            <p:cNvSpPr>
              <a:spLocks/>
            </p:cNvSpPr>
            <p:nvPr/>
          </p:nvSpPr>
          <p:spPr bwMode="auto">
            <a:xfrm>
              <a:off x="5159375" y="2679701"/>
              <a:ext cx="1733550" cy="1328737"/>
            </a:xfrm>
            <a:custGeom>
              <a:avLst/>
              <a:gdLst>
                <a:gd name="T0" fmla="*/ 867060 w 4818"/>
                <a:gd name="T1" fmla="*/ 0 h 3693"/>
                <a:gd name="T2" fmla="*/ 0 w 4818"/>
                <a:gd name="T3" fmla="*/ 664560 h 3693"/>
                <a:gd name="T4" fmla="*/ 867060 w 4818"/>
                <a:gd name="T5" fmla="*/ 1329120 h 3693"/>
                <a:gd name="T6" fmla="*/ 1734119 w 4818"/>
                <a:gd name="T7" fmla="*/ 664560 h 3693"/>
                <a:gd name="T8" fmla="*/ 17694720 60000 65536"/>
                <a:gd name="T9" fmla="*/ 11796480 60000 65536"/>
                <a:gd name="T10" fmla="*/ 5898240 60000 65536"/>
                <a:gd name="T11" fmla="*/ 0 60000 65536"/>
                <a:gd name="T12" fmla="*/ 0 w 4818"/>
                <a:gd name="T13" fmla="*/ 0 h 3693"/>
                <a:gd name="T14" fmla="*/ 4818 w 4818"/>
                <a:gd name="T15" fmla="*/ 3693 h 3693"/>
              </a:gdLst>
              <a:ahLst/>
              <a:cxnLst>
                <a:cxn ang="T8">
                  <a:pos x="T0" y="T1"/>
                </a:cxn>
                <a:cxn ang="T9">
                  <a:pos x="T2" y="T3"/>
                </a:cxn>
                <a:cxn ang="T10">
                  <a:pos x="T4" y="T5"/>
                </a:cxn>
                <a:cxn ang="T11">
                  <a:pos x="T6" y="T7"/>
                </a:cxn>
              </a:cxnLst>
              <a:rect l="T12" t="T13" r="T14" b="T15"/>
              <a:pathLst>
                <a:path w="4818" h="3693">
                  <a:moveTo>
                    <a:pt x="3602" y="534"/>
                  </a:moveTo>
                  <a:lnTo>
                    <a:pt x="3385" y="689"/>
                  </a:lnTo>
                  <a:lnTo>
                    <a:pt x="3385" y="691"/>
                  </a:lnTo>
                  <a:lnTo>
                    <a:pt x="3389" y="730"/>
                  </a:lnTo>
                  <a:lnTo>
                    <a:pt x="3329" y="818"/>
                  </a:lnTo>
                  <a:lnTo>
                    <a:pt x="3253" y="807"/>
                  </a:lnTo>
                  <a:lnTo>
                    <a:pt x="3196" y="873"/>
                  </a:lnTo>
                  <a:lnTo>
                    <a:pt x="3188" y="1097"/>
                  </a:lnTo>
                  <a:lnTo>
                    <a:pt x="3103" y="1125"/>
                  </a:lnTo>
                  <a:lnTo>
                    <a:pt x="3045" y="1076"/>
                  </a:lnTo>
                  <a:lnTo>
                    <a:pt x="2867" y="1181"/>
                  </a:lnTo>
                  <a:lnTo>
                    <a:pt x="2838" y="1247"/>
                  </a:lnTo>
                  <a:lnTo>
                    <a:pt x="2837" y="1248"/>
                  </a:lnTo>
                  <a:lnTo>
                    <a:pt x="2706" y="1301"/>
                  </a:lnTo>
                  <a:lnTo>
                    <a:pt x="2706" y="1224"/>
                  </a:lnTo>
                  <a:lnTo>
                    <a:pt x="2625" y="1181"/>
                  </a:lnTo>
                  <a:lnTo>
                    <a:pt x="2376" y="1128"/>
                  </a:lnTo>
                  <a:lnTo>
                    <a:pt x="2313" y="998"/>
                  </a:lnTo>
                  <a:lnTo>
                    <a:pt x="2390" y="933"/>
                  </a:lnTo>
                  <a:lnTo>
                    <a:pt x="2360" y="852"/>
                  </a:lnTo>
                  <a:lnTo>
                    <a:pt x="2314" y="790"/>
                  </a:lnTo>
                  <a:lnTo>
                    <a:pt x="2235" y="783"/>
                  </a:lnTo>
                  <a:lnTo>
                    <a:pt x="2244" y="703"/>
                  </a:lnTo>
                  <a:lnTo>
                    <a:pt x="2175" y="677"/>
                  </a:lnTo>
                  <a:lnTo>
                    <a:pt x="2159" y="601"/>
                  </a:lnTo>
                  <a:lnTo>
                    <a:pt x="1958" y="569"/>
                  </a:lnTo>
                  <a:lnTo>
                    <a:pt x="1831" y="677"/>
                  </a:lnTo>
                  <a:lnTo>
                    <a:pt x="1667" y="702"/>
                  </a:lnTo>
                  <a:lnTo>
                    <a:pt x="1609" y="755"/>
                  </a:lnTo>
                  <a:lnTo>
                    <a:pt x="1529" y="717"/>
                  </a:lnTo>
                  <a:lnTo>
                    <a:pt x="1189" y="760"/>
                  </a:lnTo>
                  <a:lnTo>
                    <a:pt x="1053" y="465"/>
                  </a:lnTo>
                  <a:lnTo>
                    <a:pt x="956" y="354"/>
                  </a:lnTo>
                  <a:lnTo>
                    <a:pt x="903" y="414"/>
                  </a:lnTo>
                  <a:lnTo>
                    <a:pt x="836" y="188"/>
                  </a:lnTo>
                  <a:lnTo>
                    <a:pt x="716" y="38"/>
                  </a:lnTo>
                  <a:lnTo>
                    <a:pt x="615" y="0"/>
                  </a:lnTo>
                  <a:lnTo>
                    <a:pt x="199" y="81"/>
                  </a:lnTo>
                  <a:lnTo>
                    <a:pt x="194" y="241"/>
                  </a:lnTo>
                  <a:lnTo>
                    <a:pt x="90" y="382"/>
                  </a:lnTo>
                  <a:lnTo>
                    <a:pt x="270" y="587"/>
                  </a:lnTo>
                  <a:lnTo>
                    <a:pt x="279" y="740"/>
                  </a:lnTo>
                  <a:lnTo>
                    <a:pt x="157" y="874"/>
                  </a:lnTo>
                  <a:lnTo>
                    <a:pt x="185" y="952"/>
                  </a:lnTo>
                  <a:lnTo>
                    <a:pt x="143" y="1014"/>
                  </a:lnTo>
                  <a:lnTo>
                    <a:pt x="0" y="1107"/>
                  </a:lnTo>
                  <a:lnTo>
                    <a:pt x="81" y="1181"/>
                  </a:lnTo>
                  <a:lnTo>
                    <a:pt x="141" y="1368"/>
                  </a:lnTo>
                  <a:lnTo>
                    <a:pt x="65" y="1386"/>
                  </a:lnTo>
                  <a:lnTo>
                    <a:pt x="26" y="1451"/>
                  </a:lnTo>
                  <a:lnTo>
                    <a:pt x="79" y="1628"/>
                  </a:lnTo>
                  <a:lnTo>
                    <a:pt x="33" y="1785"/>
                  </a:lnTo>
                  <a:lnTo>
                    <a:pt x="104" y="1841"/>
                  </a:lnTo>
                  <a:lnTo>
                    <a:pt x="190" y="2046"/>
                  </a:lnTo>
                  <a:lnTo>
                    <a:pt x="196" y="2205"/>
                  </a:lnTo>
                  <a:lnTo>
                    <a:pt x="257" y="2259"/>
                  </a:lnTo>
                  <a:lnTo>
                    <a:pt x="250" y="2418"/>
                  </a:lnTo>
                  <a:lnTo>
                    <a:pt x="213" y="2656"/>
                  </a:lnTo>
                  <a:lnTo>
                    <a:pt x="370" y="2827"/>
                  </a:lnTo>
                  <a:lnTo>
                    <a:pt x="543" y="2831"/>
                  </a:lnTo>
                  <a:lnTo>
                    <a:pt x="619" y="2787"/>
                  </a:lnTo>
                  <a:lnTo>
                    <a:pt x="737" y="2885"/>
                  </a:lnTo>
                  <a:lnTo>
                    <a:pt x="898" y="2723"/>
                  </a:lnTo>
                  <a:lnTo>
                    <a:pt x="1078" y="3088"/>
                  </a:lnTo>
                  <a:lnTo>
                    <a:pt x="1291" y="3168"/>
                  </a:lnTo>
                  <a:lnTo>
                    <a:pt x="1335" y="3229"/>
                  </a:lnTo>
                  <a:lnTo>
                    <a:pt x="1321" y="3379"/>
                  </a:lnTo>
                  <a:lnTo>
                    <a:pt x="1222" y="3506"/>
                  </a:lnTo>
                  <a:lnTo>
                    <a:pt x="1221" y="3588"/>
                  </a:lnTo>
                  <a:lnTo>
                    <a:pt x="1362" y="3676"/>
                  </a:lnTo>
                  <a:lnTo>
                    <a:pt x="1579" y="3635"/>
                  </a:lnTo>
                  <a:lnTo>
                    <a:pt x="1633" y="3693"/>
                  </a:lnTo>
                  <a:lnTo>
                    <a:pt x="1789" y="3588"/>
                  </a:lnTo>
                  <a:lnTo>
                    <a:pt x="1796" y="3508"/>
                  </a:lnTo>
                  <a:lnTo>
                    <a:pt x="1859" y="3457"/>
                  </a:lnTo>
                  <a:lnTo>
                    <a:pt x="1919" y="3505"/>
                  </a:lnTo>
                  <a:lnTo>
                    <a:pt x="1979" y="3457"/>
                  </a:lnTo>
                  <a:lnTo>
                    <a:pt x="2046" y="3503"/>
                  </a:lnTo>
                  <a:lnTo>
                    <a:pt x="2090" y="3439"/>
                  </a:lnTo>
                  <a:lnTo>
                    <a:pt x="2242" y="3646"/>
                  </a:lnTo>
                  <a:lnTo>
                    <a:pt x="2401" y="3081"/>
                  </a:lnTo>
                  <a:lnTo>
                    <a:pt x="2561" y="3122"/>
                  </a:lnTo>
                  <a:lnTo>
                    <a:pt x="2708" y="3088"/>
                  </a:lnTo>
                  <a:lnTo>
                    <a:pt x="2838" y="3175"/>
                  </a:lnTo>
                  <a:lnTo>
                    <a:pt x="2955" y="3381"/>
                  </a:lnTo>
                  <a:lnTo>
                    <a:pt x="3031" y="3383"/>
                  </a:lnTo>
                  <a:lnTo>
                    <a:pt x="3034" y="3466"/>
                  </a:lnTo>
                  <a:lnTo>
                    <a:pt x="3112" y="3459"/>
                  </a:lnTo>
                  <a:lnTo>
                    <a:pt x="3221" y="3342"/>
                  </a:lnTo>
                  <a:lnTo>
                    <a:pt x="3311" y="3386"/>
                  </a:lnTo>
                  <a:lnTo>
                    <a:pt x="3323" y="3461"/>
                  </a:lnTo>
                  <a:lnTo>
                    <a:pt x="3429" y="3455"/>
                  </a:lnTo>
                  <a:lnTo>
                    <a:pt x="3576" y="3367"/>
                  </a:lnTo>
                  <a:lnTo>
                    <a:pt x="3717" y="3191"/>
                  </a:lnTo>
                  <a:lnTo>
                    <a:pt x="3717" y="3189"/>
                  </a:lnTo>
                  <a:lnTo>
                    <a:pt x="3713" y="3187"/>
                  </a:lnTo>
                  <a:lnTo>
                    <a:pt x="3810" y="2863"/>
                  </a:lnTo>
                  <a:lnTo>
                    <a:pt x="4126" y="2570"/>
                  </a:lnTo>
                  <a:lnTo>
                    <a:pt x="4105" y="2309"/>
                  </a:lnTo>
                  <a:lnTo>
                    <a:pt x="4336" y="2148"/>
                  </a:lnTo>
                  <a:lnTo>
                    <a:pt x="4652" y="1756"/>
                  </a:lnTo>
                  <a:lnTo>
                    <a:pt x="4647" y="1681"/>
                  </a:lnTo>
                  <a:lnTo>
                    <a:pt x="4708" y="1622"/>
                  </a:lnTo>
                  <a:lnTo>
                    <a:pt x="4594" y="1525"/>
                  </a:lnTo>
                  <a:lnTo>
                    <a:pt x="4618" y="1446"/>
                  </a:lnTo>
                  <a:lnTo>
                    <a:pt x="4721" y="1331"/>
                  </a:lnTo>
                  <a:lnTo>
                    <a:pt x="4818" y="1319"/>
                  </a:lnTo>
                  <a:lnTo>
                    <a:pt x="4761" y="1181"/>
                  </a:lnTo>
                  <a:lnTo>
                    <a:pt x="4685" y="1183"/>
                  </a:lnTo>
                  <a:lnTo>
                    <a:pt x="4673" y="942"/>
                  </a:lnTo>
                  <a:lnTo>
                    <a:pt x="4470" y="807"/>
                  </a:lnTo>
                  <a:lnTo>
                    <a:pt x="4468" y="807"/>
                  </a:lnTo>
                  <a:lnTo>
                    <a:pt x="4444" y="823"/>
                  </a:lnTo>
                  <a:lnTo>
                    <a:pt x="4218" y="645"/>
                  </a:lnTo>
                  <a:lnTo>
                    <a:pt x="4080" y="705"/>
                  </a:lnTo>
                  <a:lnTo>
                    <a:pt x="3944" y="605"/>
                  </a:lnTo>
                  <a:lnTo>
                    <a:pt x="3793" y="649"/>
                  </a:lnTo>
                  <a:lnTo>
                    <a:pt x="3602" y="534"/>
                  </a:lnTo>
                  <a:close/>
                </a:path>
              </a:pathLst>
            </a:custGeom>
            <a:solidFill>
              <a:schemeClr val="bg1">
                <a:alpha val="50000"/>
              </a:schemeClr>
            </a:solidFill>
            <a:ln w="12700">
              <a:solidFill>
                <a:schemeClr val="tx1"/>
              </a:solidFill>
              <a:miter lim="800000"/>
              <a:headEnd/>
              <a:tailEnd/>
            </a:ln>
          </p:spPr>
          <p:txBody>
            <a:bodyPr vert="horz" wrap="square" lIns="90000" tIns="45000" rIns="90000" bIns="45000" numCol="1" anchor="ctr" anchorCtr="1" compatLnSpc="1">
              <a:prstTxWarp prst="textNoShape">
                <a:avLst/>
              </a:prstTxWarp>
            </a:bodyPr>
            <a:lstStyle/>
            <a:p>
              <a:pPr fontAlgn="base">
                <a:spcBef>
                  <a:spcPct val="0"/>
                </a:spcBef>
                <a:spcAft>
                  <a:spcPct val="0"/>
                </a:spcAft>
                <a:defRPr/>
              </a:pPr>
              <a:endParaRPr lang="fr-FR" altLang="fr-FR" dirty="0">
                <a:solidFill>
                  <a:srgbClr val="000000"/>
                </a:solidFill>
                <a:latin typeface="Arial"/>
                <a:cs typeface="Arial" pitchFamily="34" charset="0"/>
              </a:endParaRPr>
            </a:p>
          </p:txBody>
        </p:sp>
        <p:sp>
          <p:nvSpPr>
            <p:cNvPr id="27" name="Forme libre 24">
              <a:extLst>
                <a:ext uri="{FF2B5EF4-FFF2-40B4-BE49-F238E27FC236}">
                  <a16:creationId xmlns:a16="http://schemas.microsoft.com/office/drawing/2014/main" id="{94DB396C-B370-6ED4-DDA5-221F44BE2578}"/>
                </a:ext>
              </a:extLst>
            </p:cNvPr>
            <p:cNvSpPr>
              <a:spLocks/>
            </p:cNvSpPr>
            <p:nvPr/>
          </p:nvSpPr>
          <p:spPr bwMode="auto">
            <a:xfrm>
              <a:off x="3165475" y="3402013"/>
              <a:ext cx="1898650" cy="2609850"/>
            </a:xfrm>
            <a:custGeom>
              <a:avLst/>
              <a:gdLst>
                <a:gd name="T0" fmla="*/ 949140 w 5274"/>
                <a:gd name="T1" fmla="*/ 0 h 7248"/>
                <a:gd name="T2" fmla="*/ 0 w 5274"/>
                <a:gd name="T3" fmla="*/ 1304460 h 7248"/>
                <a:gd name="T4" fmla="*/ 949140 w 5274"/>
                <a:gd name="T5" fmla="*/ 2608920 h 7248"/>
                <a:gd name="T6" fmla="*/ 1898280 w 5274"/>
                <a:gd name="T7" fmla="*/ 1304460 h 7248"/>
                <a:gd name="T8" fmla="*/ 17694720 60000 65536"/>
                <a:gd name="T9" fmla="*/ 11796480 60000 65536"/>
                <a:gd name="T10" fmla="*/ 5898240 60000 65536"/>
                <a:gd name="T11" fmla="*/ 0 60000 65536"/>
                <a:gd name="T12" fmla="*/ 0 w 5274"/>
                <a:gd name="T13" fmla="*/ 0 h 7248"/>
                <a:gd name="T14" fmla="*/ 5274 w 5274"/>
                <a:gd name="T15" fmla="*/ 7248 h 7248"/>
              </a:gdLst>
              <a:ahLst/>
              <a:cxnLst>
                <a:cxn ang="T8">
                  <a:pos x="T0" y="T1"/>
                </a:cxn>
                <a:cxn ang="T9">
                  <a:pos x="T2" y="T3"/>
                </a:cxn>
                <a:cxn ang="T10">
                  <a:pos x="T4" y="T5"/>
                </a:cxn>
                <a:cxn ang="T11">
                  <a:pos x="T6" y="T7"/>
                </a:cxn>
              </a:cxnLst>
              <a:rect l="T12" t="T13" r="T14" b="T15"/>
              <a:pathLst>
                <a:path w="5274" h="7248">
                  <a:moveTo>
                    <a:pt x="3092" y="358"/>
                  </a:moveTo>
                  <a:lnTo>
                    <a:pt x="2949" y="277"/>
                  </a:lnTo>
                  <a:lnTo>
                    <a:pt x="2986" y="356"/>
                  </a:lnTo>
                  <a:lnTo>
                    <a:pt x="2716" y="368"/>
                  </a:lnTo>
                  <a:lnTo>
                    <a:pt x="2642" y="328"/>
                  </a:lnTo>
                  <a:lnTo>
                    <a:pt x="2607" y="166"/>
                  </a:lnTo>
                  <a:lnTo>
                    <a:pt x="2528" y="173"/>
                  </a:lnTo>
                  <a:lnTo>
                    <a:pt x="2517" y="86"/>
                  </a:lnTo>
                  <a:lnTo>
                    <a:pt x="2374" y="0"/>
                  </a:lnTo>
                  <a:lnTo>
                    <a:pt x="2191" y="160"/>
                  </a:lnTo>
                  <a:lnTo>
                    <a:pt x="2131" y="97"/>
                  </a:lnTo>
                  <a:lnTo>
                    <a:pt x="1868" y="104"/>
                  </a:lnTo>
                  <a:lnTo>
                    <a:pt x="1718" y="125"/>
                  </a:lnTo>
                  <a:lnTo>
                    <a:pt x="1619" y="252"/>
                  </a:lnTo>
                  <a:lnTo>
                    <a:pt x="1287" y="277"/>
                  </a:lnTo>
                  <a:lnTo>
                    <a:pt x="1349" y="430"/>
                  </a:lnTo>
                  <a:lnTo>
                    <a:pt x="1462" y="540"/>
                  </a:lnTo>
                  <a:lnTo>
                    <a:pt x="1591" y="1025"/>
                  </a:lnTo>
                  <a:lnTo>
                    <a:pt x="1584" y="1224"/>
                  </a:lnTo>
                  <a:lnTo>
                    <a:pt x="1651" y="1275"/>
                  </a:lnTo>
                  <a:lnTo>
                    <a:pt x="1406" y="1399"/>
                  </a:lnTo>
                  <a:lnTo>
                    <a:pt x="1342" y="1349"/>
                  </a:lnTo>
                  <a:lnTo>
                    <a:pt x="1166" y="1356"/>
                  </a:lnTo>
                  <a:lnTo>
                    <a:pt x="1205" y="1280"/>
                  </a:lnTo>
                  <a:lnTo>
                    <a:pt x="977" y="1367"/>
                  </a:lnTo>
                  <a:lnTo>
                    <a:pt x="977" y="1369"/>
                  </a:lnTo>
                  <a:lnTo>
                    <a:pt x="853" y="1630"/>
                  </a:lnTo>
                  <a:lnTo>
                    <a:pt x="933" y="1654"/>
                  </a:lnTo>
                  <a:lnTo>
                    <a:pt x="1044" y="1871"/>
                  </a:lnTo>
                  <a:lnTo>
                    <a:pt x="970" y="1884"/>
                  </a:lnTo>
                  <a:lnTo>
                    <a:pt x="1014" y="2027"/>
                  </a:lnTo>
                  <a:lnTo>
                    <a:pt x="933" y="2184"/>
                  </a:lnTo>
                  <a:lnTo>
                    <a:pt x="806" y="2270"/>
                  </a:lnTo>
                  <a:lnTo>
                    <a:pt x="839" y="2385"/>
                  </a:lnTo>
                  <a:lnTo>
                    <a:pt x="1051" y="2519"/>
                  </a:lnTo>
                  <a:lnTo>
                    <a:pt x="1332" y="2822"/>
                  </a:lnTo>
                  <a:lnTo>
                    <a:pt x="1388" y="3016"/>
                  </a:lnTo>
                  <a:lnTo>
                    <a:pt x="1388" y="3018"/>
                  </a:lnTo>
                  <a:lnTo>
                    <a:pt x="1390" y="3018"/>
                  </a:lnTo>
                  <a:lnTo>
                    <a:pt x="1390" y="3020"/>
                  </a:lnTo>
                  <a:lnTo>
                    <a:pt x="1390" y="3022"/>
                  </a:lnTo>
                  <a:lnTo>
                    <a:pt x="1404" y="3099"/>
                  </a:lnTo>
                  <a:lnTo>
                    <a:pt x="1347" y="3189"/>
                  </a:lnTo>
                  <a:lnTo>
                    <a:pt x="1279" y="2977"/>
                  </a:lnTo>
                  <a:lnTo>
                    <a:pt x="991" y="2693"/>
                  </a:lnTo>
                  <a:lnTo>
                    <a:pt x="965" y="2618"/>
                  </a:lnTo>
                  <a:lnTo>
                    <a:pt x="885" y="2773"/>
                  </a:lnTo>
                  <a:lnTo>
                    <a:pt x="719" y="4129"/>
                  </a:lnTo>
                  <a:lnTo>
                    <a:pt x="825" y="3918"/>
                  </a:lnTo>
                  <a:lnTo>
                    <a:pt x="945" y="4057"/>
                  </a:lnTo>
                  <a:lnTo>
                    <a:pt x="950" y="4135"/>
                  </a:lnTo>
                  <a:lnTo>
                    <a:pt x="779" y="4110"/>
                  </a:lnTo>
                  <a:lnTo>
                    <a:pt x="693" y="4297"/>
                  </a:lnTo>
                  <a:lnTo>
                    <a:pt x="695" y="4424"/>
                  </a:lnTo>
                  <a:lnTo>
                    <a:pt x="398" y="5775"/>
                  </a:lnTo>
                  <a:lnTo>
                    <a:pt x="294" y="5968"/>
                  </a:lnTo>
                  <a:lnTo>
                    <a:pt x="171" y="6139"/>
                  </a:lnTo>
                  <a:lnTo>
                    <a:pt x="0" y="6264"/>
                  </a:lnTo>
                  <a:lnTo>
                    <a:pt x="157" y="6336"/>
                  </a:lnTo>
                  <a:lnTo>
                    <a:pt x="171" y="6423"/>
                  </a:lnTo>
                  <a:lnTo>
                    <a:pt x="231" y="6364"/>
                  </a:lnTo>
                  <a:lnTo>
                    <a:pt x="409" y="6400"/>
                  </a:lnTo>
                  <a:lnTo>
                    <a:pt x="449" y="6477"/>
                  </a:lnTo>
                  <a:lnTo>
                    <a:pt x="397" y="6638"/>
                  </a:lnTo>
                  <a:lnTo>
                    <a:pt x="326" y="6700"/>
                  </a:lnTo>
                  <a:lnTo>
                    <a:pt x="359" y="6777"/>
                  </a:lnTo>
                  <a:lnTo>
                    <a:pt x="465" y="6802"/>
                  </a:lnTo>
                  <a:lnTo>
                    <a:pt x="478" y="6705"/>
                  </a:lnTo>
                  <a:lnTo>
                    <a:pt x="559" y="6680"/>
                  </a:lnTo>
                  <a:lnTo>
                    <a:pt x="564" y="6770"/>
                  </a:lnTo>
                  <a:lnTo>
                    <a:pt x="723" y="6855"/>
                  </a:lnTo>
                  <a:lnTo>
                    <a:pt x="984" y="6957"/>
                  </a:lnTo>
                  <a:lnTo>
                    <a:pt x="1153" y="6948"/>
                  </a:lnTo>
                  <a:lnTo>
                    <a:pt x="1224" y="7075"/>
                  </a:lnTo>
                  <a:lnTo>
                    <a:pt x="1436" y="7248"/>
                  </a:lnTo>
                  <a:lnTo>
                    <a:pt x="1497" y="7204"/>
                  </a:lnTo>
                  <a:lnTo>
                    <a:pt x="1561" y="7243"/>
                  </a:lnTo>
                  <a:lnTo>
                    <a:pt x="1718" y="7162"/>
                  </a:lnTo>
                  <a:lnTo>
                    <a:pt x="1718" y="7160"/>
                  </a:lnTo>
                  <a:lnTo>
                    <a:pt x="1748" y="6924"/>
                  </a:lnTo>
                  <a:lnTo>
                    <a:pt x="1790" y="6850"/>
                  </a:lnTo>
                  <a:lnTo>
                    <a:pt x="1880" y="6830"/>
                  </a:lnTo>
                  <a:lnTo>
                    <a:pt x="1870" y="6749"/>
                  </a:lnTo>
                  <a:lnTo>
                    <a:pt x="2087" y="6500"/>
                  </a:lnTo>
                  <a:lnTo>
                    <a:pt x="2065" y="6417"/>
                  </a:lnTo>
                  <a:lnTo>
                    <a:pt x="2138" y="6379"/>
                  </a:lnTo>
                  <a:lnTo>
                    <a:pt x="2125" y="6183"/>
                  </a:lnTo>
                  <a:lnTo>
                    <a:pt x="2046" y="6181"/>
                  </a:lnTo>
                  <a:lnTo>
                    <a:pt x="2087" y="6109"/>
                  </a:lnTo>
                  <a:lnTo>
                    <a:pt x="2018" y="5950"/>
                  </a:lnTo>
                  <a:lnTo>
                    <a:pt x="1841" y="5941"/>
                  </a:lnTo>
                  <a:lnTo>
                    <a:pt x="1799" y="5869"/>
                  </a:lnTo>
                  <a:lnTo>
                    <a:pt x="1912" y="5569"/>
                  </a:lnTo>
                  <a:lnTo>
                    <a:pt x="1898" y="5398"/>
                  </a:lnTo>
                  <a:lnTo>
                    <a:pt x="2152" y="5324"/>
                  </a:lnTo>
                  <a:lnTo>
                    <a:pt x="2169" y="5405"/>
                  </a:lnTo>
                  <a:lnTo>
                    <a:pt x="2237" y="5370"/>
                  </a:lnTo>
                  <a:lnTo>
                    <a:pt x="2245" y="5288"/>
                  </a:lnTo>
                  <a:lnTo>
                    <a:pt x="2348" y="5306"/>
                  </a:lnTo>
                  <a:lnTo>
                    <a:pt x="2383" y="5241"/>
                  </a:lnTo>
                  <a:lnTo>
                    <a:pt x="2609" y="5258"/>
                  </a:lnTo>
                  <a:lnTo>
                    <a:pt x="2745" y="5181"/>
                  </a:lnTo>
                  <a:lnTo>
                    <a:pt x="2976" y="5209"/>
                  </a:lnTo>
                  <a:lnTo>
                    <a:pt x="3048" y="5172"/>
                  </a:lnTo>
                  <a:lnTo>
                    <a:pt x="3145" y="5045"/>
                  </a:lnTo>
                  <a:lnTo>
                    <a:pt x="3221" y="5052"/>
                  </a:lnTo>
                  <a:lnTo>
                    <a:pt x="3186" y="4976"/>
                  </a:lnTo>
                  <a:lnTo>
                    <a:pt x="3306" y="4828"/>
                  </a:lnTo>
                  <a:lnTo>
                    <a:pt x="3239" y="4791"/>
                  </a:lnTo>
                  <a:lnTo>
                    <a:pt x="3240" y="4713"/>
                  </a:lnTo>
                  <a:lnTo>
                    <a:pt x="3443" y="4659"/>
                  </a:lnTo>
                  <a:lnTo>
                    <a:pt x="3371" y="4413"/>
                  </a:lnTo>
                  <a:lnTo>
                    <a:pt x="3461" y="4329"/>
                  </a:lnTo>
                  <a:lnTo>
                    <a:pt x="3590" y="4156"/>
                  </a:lnTo>
                  <a:lnTo>
                    <a:pt x="3750" y="4061"/>
                  </a:lnTo>
                  <a:lnTo>
                    <a:pt x="3734" y="3965"/>
                  </a:lnTo>
                  <a:lnTo>
                    <a:pt x="3856" y="3879"/>
                  </a:lnTo>
                  <a:lnTo>
                    <a:pt x="3895" y="3734"/>
                  </a:lnTo>
                  <a:lnTo>
                    <a:pt x="3912" y="3598"/>
                  </a:lnTo>
                  <a:lnTo>
                    <a:pt x="4131" y="3579"/>
                  </a:lnTo>
                  <a:lnTo>
                    <a:pt x="4315" y="3743"/>
                  </a:lnTo>
                  <a:lnTo>
                    <a:pt x="4454" y="3671"/>
                  </a:lnTo>
                  <a:lnTo>
                    <a:pt x="4639" y="3676"/>
                  </a:lnTo>
                  <a:lnTo>
                    <a:pt x="4726" y="3623"/>
                  </a:lnTo>
                  <a:lnTo>
                    <a:pt x="4685" y="3533"/>
                  </a:lnTo>
                  <a:lnTo>
                    <a:pt x="4768" y="3501"/>
                  </a:lnTo>
                  <a:lnTo>
                    <a:pt x="4775" y="3411"/>
                  </a:lnTo>
                  <a:lnTo>
                    <a:pt x="4839" y="3359"/>
                  </a:lnTo>
                  <a:lnTo>
                    <a:pt x="4789" y="3299"/>
                  </a:lnTo>
                  <a:lnTo>
                    <a:pt x="4994" y="3041"/>
                  </a:lnTo>
                  <a:lnTo>
                    <a:pt x="5013" y="2949"/>
                  </a:lnTo>
                  <a:lnTo>
                    <a:pt x="5181" y="3002"/>
                  </a:lnTo>
                  <a:lnTo>
                    <a:pt x="5126" y="2625"/>
                  </a:lnTo>
                  <a:lnTo>
                    <a:pt x="5174" y="2561"/>
                  </a:lnTo>
                  <a:lnTo>
                    <a:pt x="5142" y="2408"/>
                  </a:lnTo>
                  <a:lnTo>
                    <a:pt x="5020" y="2260"/>
                  </a:lnTo>
                  <a:lnTo>
                    <a:pt x="5274" y="2028"/>
                  </a:lnTo>
                  <a:lnTo>
                    <a:pt x="5213" y="1847"/>
                  </a:lnTo>
                  <a:lnTo>
                    <a:pt x="5225" y="1737"/>
                  </a:lnTo>
                  <a:lnTo>
                    <a:pt x="5126" y="1510"/>
                  </a:lnTo>
                  <a:lnTo>
                    <a:pt x="4930" y="1379"/>
                  </a:lnTo>
                  <a:lnTo>
                    <a:pt x="4897" y="1275"/>
                  </a:lnTo>
                  <a:lnTo>
                    <a:pt x="4766" y="1270"/>
                  </a:lnTo>
                  <a:lnTo>
                    <a:pt x="4692" y="1291"/>
                  </a:lnTo>
                  <a:lnTo>
                    <a:pt x="4338" y="1217"/>
                  </a:lnTo>
                  <a:lnTo>
                    <a:pt x="4285" y="1286"/>
                  </a:lnTo>
                  <a:lnTo>
                    <a:pt x="3976" y="1314"/>
                  </a:lnTo>
                  <a:lnTo>
                    <a:pt x="3900" y="1390"/>
                  </a:lnTo>
                  <a:lnTo>
                    <a:pt x="3854" y="1326"/>
                  </a:lnTo>
                  <a:lnTo>
                    <a:pt x="3697" y="1356"/>
                  </a:lnTo>
                  <a:lnTo>
                    <a:pt x="3628" y="1326"/>
                  </a:lnTo>
                  <a:lnTo>
                    <a:pt x="3667" y="1249"/>
                  </a:lnTo>
                  <a:lnTo>
                    <a:pt x="3598" y="1213"/>
                  </a:lnTo>
                  <a:lnTo>
                    <a:pt x="3531" y="1067"/>
                  </a:lnTo>
                  <a:lnTo>
                    <a:pt x="3450" y="1067"/>
                  </a:lnTo>
                  <a:lnTo>
                    <a:pt x="3325" y="952"/>
                  </a:lnTo>
                  <a:lnTo>
                    <a:pt x="3346" y="795"/>
                  </a:lnTo>
                  <a:lnTo>
                    <a:pt x="3101" y="441"/>
                  </a:lnTo>
                  <a:lnTo>
                    <a:pt x="3092" y="358"/>
                  </a:lnTo>
                  <a:close/>
                  <a:moveTo>
                    <a:pt x="2000" y="6334"/>
                  </a:moveTo>
                  <a:lnTo>
                    <a:pt x="2002" y="6408"/>
                  </a:lnTo>
                  <a:lnTo>
                    <a:pt x="1940" y="6363"/>
                  </a:lnTo>
                  <a:lnTo>
                    <a:pt x="2000" y="6334"/>
                  </a:lnTo>
                  <a:close/>
                </a:path>
              </a:pathLst>
            </a:custGeom>
            <a:solidFill>
              <a:schemeClr val="accent1">
                <a:lumMod val="75000"/>
              </a:schemeClr>
            </a:solidFill>
            <a:ln w="12700">
              <a:solidFill>
                <a:schemeClr val="tx1"/>
              </a:solidFill>
              <a:miter lim="800000"/>
              <a:headEnd/>
              <a:tailEnd/>
            </a:ln>
          </p:spPr>
          <p:txBody>
            <a:bodyPr vert="horz" wrap="square" lIns="90000" tIns="45000" rIns="90000" bIns="45000" numCol="1" anchor="ctr" anchorCtr="1" compatLnSpc="1">
              <a:prstTxWarp prst="textNoShape">
                <a:avLst/>
              </a:prstTxWarp>
            </a:bodyPr>
            <a:lstStyle/>
            <a:p>
              <a:pPr fontAlgn="base">
                <a:spcBef>
                  <a:spcPct val="0"/>
                </a:spcBef>
                <a:spcAft>
                  <a:spcPct val="0"/>
                </a:spcAft>
                <a:defRPr/>
              </a:pPr>
              <a:endParaRPr lang="fr-FR" altLang="fr-FR" dirty="0">
                <a:solidFill>
                  <a:srgbClr val="000000"/>
                </a:solidFill>
                <a:latin typeface="Arial"/>
                <a:cs typeface="Arial" pitchFamily="34" charset="0"/>
              </a:endParaRPr>
            </a:p>
          </p:txBody>
        </p:sp>
        <p:sp>
          <p:nvSpPr>
            <p:cNvPr id="28" name="Forme libre 32">
              <a:extLst>
                <a:ext uri="{FF2B5EF4-FFF2-40B4-BE49-F238E27FC236}">
                  <a16:creationId xmlns:a16="http://schemas.microsoft.com/office/drawing/2014/main" id="{2C92FE45-BDAF-FF98-AA2B-C942B7304A0A}"/>
                </a:ext>
              </a:extLst>
            </p:cNvPr>
            <p:cNvSpPr>
              <a:spLocks/>
            </p:cNvSpPr>
            <p:nvPr/>
          </p:nvSpPr>
          <p:spPr bwMode="auto">
            <a:xfrm>
              <a:off x="3783013" y="4691063"/>
              <a:ext cx="2251075" cy="1617663"/>
            </a:xfrm>
            <a:custGeom>
              <a:avLst/>
              <a:gdLst>
                <a:gd name="T0" fmla="*/ 1125540 w 6254"/>
                <a:gd name="T1" fmla="*/ 0 h 4495"/>
                <a:gd name="T2" fmla="*/ 0 w 6254"/>
                <a:gd name="T3" fmla="*/ 808920 h 4495"/>
                <a:gd name="T4" fmla="*/ 1125540 w 6254"/>
                <a:gd name="T5" fmla="*/ 1617840 h 4495"/>
                <a:gd name="T6" fmla="*/ 2251080 w 6254"/>
                <a:gd name="T7" fmla="*/ 808920 h 4495"/>
                <a:gd name="T8" fmla="*/ 17694720 60000 65536"/>
                <a:gd name="T9" fmla="*/ 11796480 60000 65536"/>
                <a:gd name="T10" fmla="*/ 5898240 60000 65536"/>
                <a:gd name="T11" fmla="*/ 0 60000 65536"/>
                <a:gd name="T12" fmla="*/ 0 w 6254"/>
                <a:gd name="T13" fmla="*/ 0 h 4495"/>
                <a:gd name="T14" fmla="*/ 6254 w 6254"/>
                <a:gd name="T15" fmla="*/ 4495 h 4495"/>
              </a:gdLst>
              <a:ahLst/>
              <a:cxnLst>
                <a:cxn ang="T8">
                  <a:pos x="T0" y="T1"/>
                </a:cxn>
                <a:cxn ang="T9">
                  <a:pos x="T2" y="T3"/>
                </a:cxn>
                <a:cxn ang="T10">
                  <a:pos x="T4" y="T5"/>
                </a:cxn>
                <a:cxn ang="T11">
                  <a:pos x="T6" y="T7"/>
                </a:cxn>
              </a:cxnLst>
              <a:rect l="T12" t="T13" r="T14" b="T15"/>
              <a:pathLst>
                <a:path w="6254" h="4495">
                  <a:moveTo>
                    <a:pt x="180" y="1819"/>
                  </a:moveTo>
                  <a:lnTo>
                    <a:pt x="194" y="1990"/>
                  </a:lnTo>
                  <a:lnTo>
                    <a:pt x="81" y="2290"/>
                  </a:lnTo>
                  <a:lnTo>
                    <a:pt x="123" y="2362"/>
                  </a:lnTo>
                  <a:lnTo>
                    <a:pt x="300" y="2371"/>
                  </a:lnTo>
                  <a:lnTo>
                    <a:pt x="369" y="2530"/>
                  </a:lnTo>
                  <a:lnTo>
                    <a:pt x="328" y="2602"/>
                  </a:lnTo>
                  <a:lnTo>
                    <a:pt x="407" y="2604"/>
                  </a:lnTo>
                  <a:lnTo>
                    <a:pt x="420" y="2800"/>
                  </a:lnTo>
                  <a:lnTo>
                    <a:pt x="347" y="2838"/>
                  </a:lnTo>
                  <a:lnTo>
                    <a:pt x="369" y="2921"/>
                  </a:lnTo>
                  <a:lnTo>
                    <a:pt x="152" y="3170"/>
                  </a:lnTo>
                  <a:lnTo>
                    <a:pt x="162" y="3251"/>
                  </a:lnTo>
                  <a:lnTo>
                    <a:pt x="72" y="3271"/>
                  </a:lnTo>
                  <a:lnTo>
                    <a:pt x="30" y="3345"/>
                  </a:lnTo>
                  <a:lnTo>
                    <a:pt x="0" y="3581"/>
                  </a:lnTo>
                  <a:lnTo>
                    <a:pt x="0" y="3583"/>
                  </a:lnTo>
                  <a:lnTo>
                    <a:pt x="3" y="3581"/>
                  </a:lnTo>
                  <a:lnTo>
                    <a:pt x="310" y="3851"/>
                  </a:lnTo>
                  <a:lnTo>
                    <a:pt x="640" y="3805"/>
                  </a:lnTo>
                  <a:lnTo>
                    <a:pt x="707" y="3863"/>
                  </a:lnTo>
                  <a:lnTo>
                    <a:pt x="968" y="3858"/>
                  </a:lnTo>
                  <a:lnTo>
                    <a:pt x="1143" y="3869"/>
                  </a:lnTo>
                  <a:lnTo>
                    <a:pt x="1205" y="3809"/>
                  </a:lnTo>
                  <a:lnTo>
                    <a:pt x="1194" y="3632"/>
                  </a:lnTo>
                  <a:lnTo>
                    <a:pt x="1261" y="3597"/>
                  </a:lnTo>
                  <a:lnTo>
                    <a:pt x="1713" y="3729"/>
                  </a:lnTo>
                  <a:lnTo>
                    <a:pt x="1842" y="3847"/>
                  </a:lnTo>
                  <a:lnTo>
                    <a:pt x="2015" y="3837"/>
                  </a:lnTo>
                  <a:lnTo>
                    <a:pt x="2170" y="4040"/>
                  </a:lnTo>
                  <a:lnTo>
                    <a:pt x="2198" y="3960"/>
                  </a:lnTo>
                  <a:lnTo>
                    <a:pt x="2286" y="3957"/>
                  </a:lnTo>
                  <a:lnTo>
                    <a:pt x="2568" y="4091"/>
                  </a:lnTo>
                  <a:lnTo>
                    <a:pt x="2574" y="4093"/>
                  </a:lnTo>
                  <a:lnTo>
                    <a:pt x="2523" y="4223"/>
                  </a:lnTo>
                  <a:lnTo>
                    <a:pt x="2759" y="4295"/>
                  </a:lnTo>
                  <a:lnTo>
                    <a:pt x="2823" y="4449"/>
                  </a:lnTo>
                  <a:lnTo>
                    <a:pt x="2909" y="4454"/>
                  </a:lnTo>
                  <a:lnTo>
                    <a:pt x="3031" y="4345"/>
                  </a:lnTo>
                  <a:lnTo>
                    <a:pt x="3115" y="4341"/>
                  </a:lnTo>
                  <a:lnTo>
                    <a:pt x="3371" y="4398"/>
                  </a:lnTo>
                  <a:lnTo>
                    <a:pt x="3495" y="4495"/>
                  </a:lnTo>
                  <a:lnTo>
                    <a:pt x="3664" y="4482"/>
                  </a:lnTo>
                  <a:lnTo>
                    <a:pt x="3664" y="4403"/>
                  </a:lnTo>
                  <a:lnTo>
                    <a:pt x="3883" y="4288"/>
                  </a:lnTo>
                  <a:lnTo>
                    <a:pt x="4052" y="4258"/>
                  </a:lnTo>
                  <a:lnTo>
                    <a:pt x="4285" y="4322"/>
                  </a:lnTo>
                  <a:lnTo>
                    <a:pt x="4128" y="4126"/>
                  </a:lnTo>
                  <a:lnTo>
                    <a:pt x="4117" y="3652"/>
                  </a:lnTo>
                  <a:lnTo>
                    <a:pt x="4130" y="3385"/>
                  </a:lnTo>
                  <a:lnTo>
                    <a:pt x="4283" y="3098"/>
                  </a:lnTo>
                  <a:lnTo>
                    <a:pt x="4352" y="3024"/>
                  </a:lnTo>
                  <a:lnTo>
                    <a:pt x="4502" y="2914"/>
                  </a:lnTo>
                  <a:lnTo>
                    <a:pt x="4685" y="2914"/>
                  </a:lnTo>
                  <a:lnTo>
                    <a:pt x="4864" y="2717"/>
                  </a:lnTo>
                  <a:lnTo>
                    <a:pt x="5160" y="2503"/>
                  </a:lnTo>
                  <a:lnTo>
                    <a:pt x="5388" y="2440"/>
                  </a:lnTo>
                  <a:lnTo>
                    <a:pt x="5467" y="2572"/>
                  </a:lnTo>
                  <a:lnTo>
                    <a:pt x="5538" y="2590"/>
                  </a:lnTo>
                  <a:lnTo>
                    <a:pt x="5539" y="2586"/>
                  </a:lnTo>
                  <a:lnTo>
                    <a:pt x="5541" y="2588"/>
                  </a:lnTo>
                  <a:lnTo>
                    <a:pt x="5642" y="2426"/>
                  </a:lnTo>
                  <a:lnTo>
                    <a:pt x="5797" y="2380"/>
                  </a:lnTo>
                  <a:lnTo>
                    <a:pt x="5770" y="2309"/>
                  </a:lnTo>
                  <a:lnTo>
                    <a:pt x="5883" y="2179"/>
                  </a:lnTo>
                  <a:lnTo>
                    <a:pt x="5973" y="2202"/>
                  </a:lnTo>
                  <a:lnTo>
                    <a:pt x="6024" y="1916"/>
                  </a:lnTo>
                  <a:lnTo>
                    <a:pt x="6254" y="1671"/>
                  </a:lnTo>
                  <a:lnTo>
                    <a:pt x="6083" y="1498"/>
                  </a:lnTo>
                  <a:lnTo>
                    <a:pt x="6076" y="1350"/>
                  </a:lnTo>
                  <a:lnTo>
                    <a:pt x="6007" y="1230"/>
                  </a:lnTo>
                  <a:lnTo>
                    <a:pt x="5843" y="1138"/>
                  </a:lnTo>
                  <a:lnTo>
                    <a:pt x="5769" y="1136"/>
                  </a:lnTo>
                  <a:lnTo>
                    <a:pt x="5700" y="1198"/>
                  </a:lnTo>
                  <a:lnTo>
                    <a:pt x="5696" y="1111"/>
                  </a:lnTo>
                  <a:lnTo>
                    <a:pt x="5508" y="1231"/>
                  </a:lnTo>
                  <a:lnTo>
                    <a:pt x="5296" y="1097"/>
                  </a:lnTo>
                  <a:lnTo>
                    <a:pt x="5107" y="711"/>
                  </a:lnTo>
                  <a:lnTo>
                    <a:pt x="5052" y="467"/>
                  </a:lnTo>
                  <a:lnTo>
                    <a:pt x="4809" y="259"/>
                  </a:lnTo>
                  <a:lnTo>
                    <a:pt x="4731" y="252"/>
                  </a:lnTo>
                  <a:lnTo>
                    <a:pt x="4726" y="330"/>
                  </a:lnTo>
                  <a:lnTo>
                    <a:pt x="4555" y="295"/>
                  </a:lnTo>
                  <a:lnTo>
                    <a:pt x="4514" y="141"/>
                  </a:lnTo>
                  <a:lnTo>
                    <a:pt x="4453" y="99"/>
                  </a:lnTo>
                  <a:lnTo>
                    <a:pt x="4243" y="277"/>
                  </a:lnTo>
                  <a:lnTo>
                    <a:pt x="4197" y="215"/>
                  </a:lnTo>
                  <a:lnTo>
                    <a:pt x="4012" y="646"/>
                  </a:lnTo>
                  <a:lnTo>
                    <a:pt x="4010" y="646"/>
                  </a:lnTo>
                  <a:lnTo>
                    <a:pt x="3937" y="506"/>
                  </a:lnTo>
                  <a:lnTo>
                    <a:pt x="3953" y="425"/>
                  </a:lnTo>
                  <a:lnTo>
                    <a:pt x="3886" y="383"/>
                  </a:lnTo>
                  <a:lnTo>
                    <a:pt x="3851" y="270"/>
                  </a:lnTo>
                  <a:lnTo>
                    <a:pt x="3713" y="159"/>
                  </a:lnTo>
                  <a:lnTo>
                    <a:pt x="3586" y="275"/>
                  </a:lnTo>
                  <a:lnTo>
                    <a:pt x="3503" y="519"/>
                  </a:lnTo>
                  <a:lnTo>
                    <a:pt x="3399" y="653"/>
                  </a:lnTo>
                  <a:lnTo>
                    <a:pt x="3228" y="609"/>
                  </a:lnTo>
                  <a:lnTo>
                    <a:pt x="3089" y="699"/>
                  </a:lnTo>
                  <a:lnTo>
                    <a:pt x="3002" y="561"/>
                  </a:lnTo>
                  <a:lnTo>
                    <a:pt x="3048" y="406"/>
                  </a:lnTo>
                  <a:lnTo>
                    <a:pt x="2944" y="243"/>
                  </a:lnTo>
                  <a:lnTo>
                    <a:pt x="2921" y="97"/>
                  </a:lnTo>
                  <a:lnTo>
                    <a:pt x="2736" y="92"/>
                  </a:lnTo>
                  <a:lnTo>
                    <a:pt x="2597" y="164"/>
                  </a:lnTo>
                  <a:lnTo>
                    <a:pt x="2413" y="0"/>
                  </a:lnTo>
                  <a:lnTo>
                    <a:pt x="2194" y="19"/>
                  </a:lnTo>
                  <a:lnTo>
                    <a:pt x="2177" y="155"/>
                  </a:lnTo>
                  <a:lnTo>
                    <a:pt x="2138" y="300"/>
                  </a:lnTo>
                  <a:lnTo>
                    <a:pt x="2016" y="386"/>
                  </a:lnTo>
                  <a:lnTo>
                    <a:pt x="2032" y="482"/>
                  </a:lnTo>
                  <a:lnTo>
                    <a:pt x="1872" y="577"/>
                  </a:lnTo>
                  <a:lnTo>
                    <a:pt x="1743" y="750"/>
                  </a:lnTo>
                  <a:lnTo>
                    <a:pt x="1653" y="834"/>
                  </a:lnTo>
                  <a:lnTo>
                    <a:pt x="1725" y="1080"/>
                  </a:lnTo>
                  <a:lnTo>
                    <a:pt x="1522" y="1134"/>
                  </a:lnTo>
                  <a:lnTo>
                    <a:pt x="1521" y="1212"/>
                  </a:lnTo>
                  <a:lnTo>
                    <a:pt x="1588" y="1249"/>
                  </a:lnTo>
                  <a:lnTo>
                    <a:pt x="1468" y="1397"/>
                  </a:lnTo>
                  <a:lnTo>
                    <a:pt x="1503" y="1473"/>
                  </a:lnTo>
                  <a:lnTo>
                    <a:pt x="1427" y="1466"/>
                  </a:lnTo>
                  <a:lnTo>
                    <a:pt x="1330" y="1593"/>
                  </a:lnTo>
                  <a:lnTo>
                    <a:pt x="1258" y="1630"/>
                  </a:lnTo>
                  <a:lnTo>
                    <a:pt x="1027" y="1602"/>
                  </a:lnTo>
                  <a:lnTo>
                    <a:pt x="891" y="1679"/>
                  </a:lnTo>
                  <a:lnTo>
                    <a:pt x="665" y="1662"/>
                  </a:lnTo>
                  <a:lnTo>
                    <a:pt x="630" y="1727"/>
                  </a:lnTo>
                  <a:lnTo>
                    <a:pt x="527" y="1709"/>
                  </a:lnTo>
                  <a:lnTo>
                    <a:pt x="519" y="1791"/>
                  </a:lnTo>
                  <a:lnTo>
                    <a:pt x="451" y="1826"/>
                  </a:lnTo>
                  <a:lnTo>
                    <a:pt x="434" y="1745"/>
                  </a:lnTo>
                  <a:lnTo>
                    <a:pt x="180" y="1819"/>
                  </a:lnTo>
                  <a:close/>
                </a:path>
              </a:pathLst>
            </a:custGeom>
            <a:noFill/>
            <a:ln w="12700">
              <a:solidFill>
                <a:schemeClr val="tx1"/>
              </a:solidFill>
              <a:miter lim="800000"/>
              <a:headEnd/>
              <a:tailEnd/>
            </a:ln>
          </p:spPr>
          <p:txBody>
            <a:bodyPr vert="horz" wrap="square" lIns="90000" tIns="45000" rIns="90000" bIns="45000" numCol="1" anchor="ctr" anchorCtr="1" compatLnSpc="1">
              <a:prstTxWarp prst="textNoShape">
                <a:avLst/>
              </a:prstTxWarp>
            </a:bodyPr>
            <a:lstStyle/>
            <a:p>
              <a:pPr fontAlgn="base">
                <a:spcBef>
                  <a:spcPct val="0"/>
                </a:spcBef>
                <a:spcAft>
                  <a:spcPct val="0"/>
                </a:spcAft>
                <a:defRPr/>
              </a:pPr>
              <a:endParaRPr lang="fr-FR" altLang="fr-FR" dirty="0">
                <a:solidFill>
                  <a:srgbClr val="000000"/>
                </a:solidFill>
                <a:latin typeface="Arial"/>
                <a:cs typeface="Arial" pitchFamily="34" charset="0"/>
              </a:endParaRPr>
            </a:p>
          </p:txBody>
        </p:sp>
        <p:sp>
          <p:nvSpPr>
            <p:cNvPr id="29" name="Forme libre 33">
              <a:extLst>
                <a:ext uri="{FF2B5EF4-FFF2-40B4-BE49-F238E27FC236}">
                  <a16:creationId xmlns:a16="http://schemas.microsoft.com/office/drawing/2014/main" id="{0F0E3E07-DB7A-DE29-FCC6-B01672B9AE3E}"/>
                </a:ext>
              </a:extLst>
            </p:cNvPr>
            <p:cNvSpPr>
              <a:spLocks/>
            </p:cNvSpPr>
            <p:nvPr/>
          </p:nvSpPr>
          <p:spPr bwMode="auto">
            <a:xfrm>
              <a:off x="4833938" y="3635376"/>
              <a:ext cx="2160587" cy="1577975"/>
            </a:xfrm>
            <a:custGeom>
              <a:avLst/>
              <a:gdLst>
                <a:gd name="T0" fmla="*/ 1080540 w 6004"/>
                <a:gd name="T1" fmla="*/ 0 h 4386"/>
                <a:gd name="T2" fmla="*/ 0 w 6004"/>
                <a:gd name="T3" fmla="*/ 789300 h 4386"/>
                <a:gd name="T4" fmla="*/ 1080540 w 6004"/>
                <a:gd name="T5" fmla="*/ 1578600 h 4386"/>
                <a:gd name="T6" fmla="*/ 2161080 w 6004"/>
                <a:gd name="T7" fmla="*/ 789300 h 4386"/>
                <a:gd name="T8" fmla="*/ 17694720 60000 65536"/>
                <a:gd name="T9" fmla="*/ 11796480 60000 65536"/>
                <a:gd name="T10" fmla="*/ 5898240 60000 65536"/>
                <a:gd name="T11" fmla="*/ 0 60000 65536"/>
                <a:gd name="T12" fmla="*/ 0 w 6004"/>
                <a:gd name="T13" fmla="*/ 0 h 4386"/>
                <a:gd name="T14" fmla="*/ 6004 w 6004"/>
                <a:gd name="T15" fmla="*/ 4386 h 4386"/>
              </a:gdLst>
              <a:ahLst/>
              <a:cxnLst>
                <a:cxn ang="T8">
                  <a:pos x="T0" y="T1"/>
                </a:cxn>
                <a:cxn ang="T9">
                  <a:pos x="T2" y="T3"/>
                </a:cxn>
                <a:cxn ang="T10">
                  <a:pos x="T4" y="T5"/>
                </a:cxn>
                <a:cxn ang="T11">
                  <a:pos x="T6" y="T7"/>
                </a:cxn>
              </a:cxnLst>
              <a:rect l="T12" t="T13" r="T14" b="T15"/>
              <a:pathLst>
                <a:path w="6004" h="4386">
                  <a:moveTo>
                    <a:pt x="5538" y="752"/>
                  </a:moveTo>
                  <a:lnTo>
                    <a:pt x="5437" y="605"/>
                  </a:lnTo>
                  <a:lnTo>
                    <a:pt x="5450" y="528"/>
                  </a:lnTo>
                  <a:lnTo>
                    <a:pt x="5360" y="508"/>
                  </a:lnTo>
                  <a:lnTo>
                    <a:pt x="5132" y="526"/>
                  </a:lnTo>
                  <a:lnTo>
                    <a:pt x="4996" y="639"/>
                  </a:lnTo>
                  <a:lnTo>
                    <a:pt x="4903" y="600"/>
                  </a:lnTo>
                  <a:lnTo>
                    <a:pt x="4829" y="757"/>
                  </a:lnTo>
                  <a:lnTo>
                    <a:pt x="4892" y="840"/>
                  </a:lnTo>
                  <a:lnTo>
                    <a:pt x="4704" y="984"/>
                  </a:lnTo>
                  <a:lnTo>
                    <a:pt x="4513" y="1011"/>
                  </a:lnTo>
                  <a:lnTo>
                    <a:pt x="4527" y="872"/>
                  </a:lnTo>
                  <a:lnTo>
                    <a:pt x="4684" y="776"/>
                  </a:lnTo>
                  <a:lnTo>
                    <a:pt x="4712" y="589"/>
                  </a:lnTo>
                  <a:lnTo>
                    <a:pt x="4619" y="533"/>
                  </a:lnTo>
                  <a:lnTo>
                    <a:pt x="4619" y="535"/>
                  </a:lnTo>
                  <a:lnTo>
                    <a:pt x="4478" y="711"/>
                  </a:lnTo>
                  <a:lnTo>
                    <a:pt x="4331" y="799"/>
                  </a:lnTo>
                  <a:lnTo>
                    <a:pt x="4225" y="805"/>
                  </a:lnTo>
                  <a:lnTo>
                    <a:pt x="4213" y="730"/>
                  </a:lnTo>
                  <a:lnTo>
                    <a:pt x="4123" y="686"/>
                  </a:lnTo>
                  <a:lnTo>
                    <a:pt x="4014" y="803"/>
                  </a:lnTo>
                  <a:lnTo>
                    <a:pt x="3936" y="810"/>
                  </a:lnTo>
                  <a:lnTo>
                    <a:pt x="3933" y="727"/>
                  </a:lnTo>
                  <a:lnTo>
                    <a:pt x="3857" y="725"/>
                  </a:lnTo>
                  <a:lnTo>
                    <a:pt x="3740" y="519"/>
                  </a:lnTo>
                  <a:lnTo>
                    <a:pt x="3610" y="432"/>
                  </a:lnTo>
                  <a:lnTo>
                    <a:pt x="3463" y="466"/>
                  </a:lnTo>
                  <a:lnTo>
                    <a:pt x="3303" y="425"/>
                  </a:lnTo>
                  <a:lnTo>
                    <a:pt x="3144" y="990"/>
                  </a:lnTo>
                  <a:lnTo>
                    <a:pt x="2992" y="783"/>
                  </a:lnTo>
                  <a:lnTo>
                    <a:pt x="2948" y="847"/>
                  </a:lnTo>
                  <a:lnTo>
                    <a:pt x="2881" y="801"/>
                  </a:lnTo>
                  <a:lnTo>
                    <a:pt x="2821" y="849"/>
                  </a:lnTo>
                  <a:lnTo>
                    <a:pt x="2761" y="801"/>
                  </a:lnTo>
                  <a:lnTo>
                    <a:pt x="2698" y="852"/>
                  </a:lnTo>
                  <a:lnTo>
                    <a:pt x="2691" y="932"/>
                  </a:lnTo>
                  <a:lnTo>
                    <a:pt x="2535" y="1037"/>
                  </a:lnTo>
                  <a:lnTo>
                    <a:pt x="2481" y="979"/>
                  </a:lnTo>
                  <a:lnTo>
                    <a:pt x="2264" y="1020"/>
                  </a:lnTo>
                  <a:lnTo>
                    <a:pt x="2123" y="932"/>
                  </a:lnTo>
                  <a:lnTo>
                    <a:pt x="2124" y="850"/>
                  </a:lnTo>
                  <a:lnTo>
                    <a:pt x="2223" y="723"/>
                  </a:lnTo>
                  <a:lnTo>
                    <a:pt x="2237" y="573"/>
                  </a:lnTo>
                  <a:lnTo>
                    <a:pt x="2193" y="512"/>
                  </a:lnTo>
                  <a:lnTo>
                    <a:pt x="1980" y="432"/>
                  </a:lnTo>
                  <a:lnTo>
                    <a:pt x="1800" y="67"/>
                  </a:lnTo>
                  <a:lnTo>
                    <a:pt x="1639" y="229"/>
                  </a:lnTo>
                  <a:lnTo>
                    <a:pt x="1521" y="131"/>
                  </a:lnTo>
                  <a:lnTo>
                    <a:pt x="1445" y="175"/>
                  </a:lnTo>
                  <a:lnTo>
                    <a:pt x="1272" y="171"/>
                  </a:lnTo>
                  <a:lnTo>
                    <a:pt x="1115" y="0"/>
                  </a:lnTo>
                  <a:lnTo>
                    <a:pt x="1006" y="2"/>
                  </a:lnTo>
                  <a:lnTo>
                    <a:pt x="879" y="102"/>
                  </a:lnTo>
                  <a:lnTo>
                    <a:pt x="651" y="180"/>
                  </a:lnTo>
                  <a:lnTo>
                    <a:pt x="590" y="229"/>
                  </a:lnTo>
                  <a:lnTo>
                    <a:pt x="634" y="374"/>
                  </a:lnTo>
                  <a:lnTo>
                    <a:pt x="590" y="439"/>
                  </a:lnTo>
                  <a:lnTo>
                    <a:pt x="353" y="466"/>
                  </a:lnTo>
                  <a:lnTo>
                    <a:pt x="258" y="628"/>
                  </a:lnTo>
                  <a:lnTo>
                    <a:pt x="291" y="732"/>
                  </a:lnTo>
                  <a:lnTo>
                    <a:pt x="487" y="863"/>
                  </a:lnTo>
                  <a:lnTo>
                    <a:pt x="586" y="1090"/>
                  </a:lnTo>
                  <a:lnTo>
                    <a:pt x="574" y="1200"/>
                  </a:lnTo>
                  <a:lnTo>
                    <a:pt x="635" y="1381"/>
                  </a:lnTo>
                  <a:lnTo>
                    <a:pt x="381" y="1613"/>
                  </a:lnTo>
                  <a:lnTo>
                    <a:pt x="503" y="1761"/>
                  </a:lnTo>
                  <a:lnTo>
                    <a:pt x="535" y="1914"/>
                  </a:lnTo>
                  <a:lnTo>
                    <a:pt x="487" y="1978"/>
                  </a:lnTo>
                  <a:lnTo>
                    <a:pt x="542" y="2355"/>
                  </a:lnTo>
                  <a:lnTo>
                    <a:pt x="374" y="2302"/>
                  </a:lnTo>
                  <a:lnTo>
                    <a:pt x="355" y="2394"/>
                  </a:lnTo>
                  <a:lnTo>
                    <a:pt x="150" y="2652"/>
                  </a:lnTo>
                  <a:lnTo>
                    <a:pt x="200" y="2712"/>
                  </a:lnTo>
                  <a:lnTo>
                    <a:pt x="136" y="2764"/>
                  </a:lnTo>
                  <a:lnTo>
                    <a:pt x="129" y="2854"/>
                  </a:lnTo>
                  <a:lnTo>
                    <a:pt x="46" y="2886"/>
                  </a:lnTo>
                  <a:lnTo>
                    <a:pt x="87" y="2976"/>
                  </a:lnTo>
                  <a:lnTo>
                    <a:pt x="0" y="3029"/>
                  </a:lnTo>
                  <a:lnTo>
                    <a:pt x="23" y="3175"/>
                  </a:lnTo>
                  <a:lnTo>
                    <a:pt x="127" y="3338"/>
                  </a:lnTo>
                  <a:lnTo>
                    <a:pt x="81" y="3493"/>
                  </a:lnTo>
                  <a:lnTo>
                    <a:pt x="168" y="3631"/>
                  </a:lnTo>
                  <a:lnTo>
                    <a:pt x="307" y="3541"/>
                  </a:lnTo>
                  <a:lnTo>
                    <a:pt x="478" y="3585"/>
                  </a:lnTo>
                  <a:lnTo>
                    <a:pt x="582" y="3451"/>
                  </a:lnTo>
                  <a:lnTo>
                    <a:pt x="665" y="3207"/>
                  </a:lnTo>
                  <a:lnTo>
                    <a:pt x="792" y="3091"/>
                  </a:lnTo>
                  <a:lnTo>
                    <a:pt x="930" y="3202"/>
                  </a:lnTo>
                  <a:lnTo>
                    <a:pt x="965" y="3315"/>
                  </a:lnTo>
                  <a:lnTo>
                    <a:pt x="1032" y="3357"/>
                  </a:lnTo>
                  <a:lnTo>
                    <a:pt x="1016" y="3438"/>
                  </a:lnTo>
                  <a:lnTo>
                    <a:pt x="1089" y="3578"/>
                  </a:lnTo>
                  <a:lnTo>
                    <a:pt x="1091" y="3578"/>
                  </a:lnTo>
                  <a:lnTo>
                    <a:pt x="1276" y="3147"/>
                  </a:lnTo>
                  <a:lnTo>
                    <a:pt x="1322" y="3209"/>
                  </a:lnTo>
                  <a:lnTo>
                    <a:pt x="1532" y="3031"/>
                  </a:lnTo>
                  <a:lnTo>
                    <a:pt x="1593" y="3073"/>
                  </a:lnTo>
                  <a:lnTo>
                    <a:pt x="1634" y="3227"/>
                  </a:lnTo>
                  <a:lnTo>
                    <a:pt x="1805" y="3262"/>
                  </a:lnTo>
                  <a:lnTo>
                    <a:pt x="1810" y="3184"/>
                  </a:lnTo>
                  <a:lnTo>
                    <a:pt x="1888" y="3191"/>
                  </a:lnTo>
                  <a:lnTo>
                    <a:pt x="2131" y="3399"/>
                  </a:lnTo>
                  <a:lnTo>
                    <a:pt x="2186" y="3643"/>
                  </a:lnTo>
                  <a:lnTo>
                    <a:pt x="2375" y="4029"/>
                  </a:lnTo>
                  <a:lnTo>
                    <a:pt x="2587" y="4163"/>
                  </a:lnTo>
                  <a:lnTo>
                    <a:pt x="2775" y="4043"/>
                  </a:lnTo>
                  <a:lnTo>
                    <a:pt x="2779" y="4130"/>
                  </a:lnTo>
                  <a:lnTo>
                    <a:pt x="2848" y="4068"/>
                  </a:lnTo>
                  <a:lnTo>
                    <a:pt x="2922" y="4070"/>
                  </a:lnTo>
                  <a:lnTo>
                    <a:pt x="3086" y="4162"/>
                  </a:lnTo>
                  <a:lnTo>
                    <a:pt x="3084" y="4063"/>
                  </a:lnTo>
                  <a:lnTo>
                    <a:pt x="3241" y="4080"/>
                  </a:lnTo>
                  <a:lnTo>
                    <a:pt x="3336" y="4197"/>
                  </a:lnTo>
                  <a:lnTo>
                    <a:pt x="3571" y="4089"/>
                  </a:lnTo>
                  <a:lnTo>
                    <a:pt x="3636" y="4128"/>
                  </a:lnTo>
                  <a:lnTo>
                    <a:pt x="3705" y="4070"/>
                  </a:lnTo>
                  <a:lnTo>
                    <a:pt x="3719" y="4225"/>
                  </a:lnTo>
                  <a:lnTo>
                    <a:pt x="3970" y="4248"/>
                  </a:lnTo>
                  <a:lnTo>
                    <a:pt x="3971" y="4324"/>
                  </a:lnTo>
                  <a:lnTo>
                    <a:pt x="4113" y="4386"/>
                  </a:lnTo>
                  <a:lnTo>
                    <a:pt x="4227" y="4259"/>
                  </a:lnTo>
                  <a:lnTo>
                    <a:pt x="4319" y="4250"/>
                  </a:lnTo>
                  <a:lnTo>
                    <a:pt x="4324" y="4121"/>
                  </a:lnTo>
                  <a:lnTo>
                    <a:pt x="4053" y="3968"/>
                  </a:lnTo>
                  <a:lnTo>
                    <a:pt x="4014" y="3897"/>
                  </a:lnTo>
                  <a:lnTo>
                    <a:pt x="4100" y="3759"/>
                  </a:lnTo>
                  <a:lnTo>
                    <a:pt x="4213" y="3798"/>
                  </a:lnTo>
                  <a:lnTo>
                    <a:pt x="4280" y="3729"/>
                  </a:lnTo>
                  <a:lnTo>
                    <a:pt x="4199" y="3669"/>
                  </a:lnTo>
                  <a:lnTo>
                    <a:pt x="4266" y="3486"/>
                  </a:lnTo>
                  <a:lnTo>
                    <a:pt x="4423" y="3477"/>
                  </a:lnTo>
                  <a:lnTo>
                    <a:pt x="4430" y="3387"/>
                  </a:lnTo>
                  <a:lnTo>
                    <a:pt x="4457" y="3304"/>
                  </a:lnTo>
                  <a:lnTo>
                    <a:pt x="4605" y="3272"/>
                  </a:lnTo>
                  <a:lnTo>
                    <a:pt x="4629" y="3195"/>
                  </a:lnTo>
                  <a:lnTo>
                    <a:pt x="4970" y="3093"/>
                  </a:lnTo>
                  <a:lnTo>
                    <a:pt x="5053" y="3123"/>
                  </a:lnTo>
                  <a:lnTo>
                    <a:pt x="5065" y="2964"/>
                  </a:lnTo>
                  <a:lnTo>
                    <a:pt x="4943" y="2881"/>
                  </a:lnTo>
                  <a:lnTo>
                    <a:pt x="4898" y="2768"/>
                  </a:lnTo>
                  <a:lnTo>
                    <a:pt x="4940" y="2664"/>
                  </a:lnTo>
                  <a:lnTo>
                    <a:pt x="5152" y="2759"/>
                  </a:lnTo>
                  <a:lnTo>
                    <a:pt x="5205" y="2706"/>
                  </a:lnTo>
                  <a:lnTo>
                    <a:pt x="5384" y="2673"/>
                  </a:lnTo>
                  <a:lnTo>
                    <a:pt x="5384" y="2669"/>
                  </a:lnTo>
                  <a:lnTo>
                    <a:pt x="5905" y="2447"/>
                  </a:lnTo>
                  <a:lnTo>
                    <a:pt x="5960" y="2348"/>
                  </a:lnTo>
                  <a:lnTo>
                    <a:pt x="5928" y="2276"/>
                  </a:lnTo>
                  <a:lnTo>
                    <a:pt x="6004" y="2136"/>
                  </a:lnTo>
                  <a:lnTo>
                    <a:pt x="5806" y="1999"/>
                  </a:lnTo>
                  <a:lnTo>
                    <a:pt x="5746" y="1851"/>
                  </a:lnTo>
                  <a:lnTo>
                    <a:pt x="5766" y="1768"/>
                  </a:lnTo>
                  <a:lnTo>
                    <a:pt x="5614" y="1704"/>
                  </a:lnTo>
                  <a:lnTo>
                    <a:pt x="5536" y="1634"/>
                  </a:lnTo>
                  <a:lnTo>
                    <a:pt x="5524" y="1547"/>
                  </a:lnTo>
                  <a:lnTo>
                    <a:pt x="5750" y="1325"/>
                  </a:lnTo>
                  <a:lnTo>
                    <a:pt x="5778" y="1242"/>
                  </a:lnTo>
                  <a:lnTo>
                    <a:pt x="5686" y="1119"/>
                  </a:lnTo>
                  <a:lnTo>
                    <a:pt x="5474" y="919"/>
                  </a:lnTo>
                  <a:lnTo>
                    <a:pt x="5538" y="752"/>
                  </a:lnTo>
                  <a:close/>
                  <a:moveTo>
                    <a:pt x="3580" y="3887"/>
                  </a:moveTo>
                  <a:lnTo>
                    <a:pt x="3471" y="3920"/>
                  </a:lnTo>
                  <a:lnTo>
                    <a:pt x="3418" y="3860"/>
                  </a:lnTo>
                  <a:lnTo>
                    <a:pt x="3453" y="3778"/>
                  </a:lnTo>
                  <a:lnTo>
                    <a:pt x="3524" y="3716"/>
                  </a:lnTo>
                  <a:lnTo>
                    <a:pt x="3646" y="3790"/>
                  </a:lnTo>
                  <a:lnTo>
                    <a:pt x="3580" y="3887"/>
                  </a:lnTo>
                  <a:close/>
                </a:path>
              </a:pathLst>
            </a:custGeom>
            <a:solidFill>
              <a:schemeClr val="accent1">
                <a:lumMod val="75000"/>
              </a:schemeClr>
            </a:solidFill>
            <a:ln w="12700">
              <a:solidFill>
                <a:schemeClr val="tx1"/>
              </a:solidFill>
              <a:miter lim="800000"/>
              <a:headEnd/>
              <a:tailEnd/>
            </a:ln>
          </p:spPr>
          <p:txBody>
            <a:bodyPr vert="horz" wrap="square" lIns="90000" tIns="45000" rIns="90000" bIns="45000" numCol="1" anchor="ctr" anchorCtr="1" compatLnSpc="1">
              <a:prstTxWarp prst="textNoShape">
                <a:avLst/>
              </a:prstTxWarp>
            </a:bodyPr>
            <a:lstStyle/>
            <a:p>
              <a:pPr fontAlgn="base">
                <a:spcBef>
                  <a:spcPct val="0"/>
                </a:spcBef>
                <a:spcAft>
                  <a:spcPct val="0"/>
                </a:spcAft>
                <a:defRPr/>
              </a:pPr>
              <a:endParaRPr lang="fr-FR" altLang="fr-FR" dirty="0">
                <a:solidFill>
                  <a:srgbClr val="000000"/>
                </a:solidFill>
                <a:latin typeface="Arial"/>
                <a:cs typeface="Arial" pitchFamily="34" charset="0"/>
              </a:endParaRPr>
            </a:p>
          </p:txBody>
        </p:sp>
        <p:sp>
          <p:nvSpPr>
            <p:cNvPr id="30" name="Forme libre 1">
              <a:extLst>
                <a:ext uri="{FF2B5EF4-FFF2-40B4-BE49-F238E27FC236}">
                  <a16:creationId xmlns:a16="http://schemas.microsoft.com/office/drawing/2014/main" id="{5C2CBDA2-9ED0-3CF3-2FBC-5023255F48B4}"/>
                </a:ext>
              </a:extLst>
            </p:cNvPr>
            <p:cNvSpPr>
              <a:spLocks/>
            </p:cNvSpPr>
            <p:nvPr/>
          </p:nvSpPr>
          <p:spPr bwMode="auto">
            <a:xfrm>
              <a:off x="2114550" y="2317751"/>
              <a:ext cx="1482725" cy="868362"/>
            </a:xfrm>
            <a:custGeom>
              <a:avLst/>
              <a:gdLst>
                <a:gd name="T0" fmla="*/ 741420 w 4120"/>
                <a:gd name="T1" fmla="*/ 0 h 2413"/>
                <a:gd name="T2" fmla="*/ 0 w 4120"/>
                <a:gd name="T3" fmla="*/ 434160 h 2413"/>
                <a:gd name="T4" fmla="*/ 741420 w 4120"/>
                <a:gd name="T5" fmla="*/ 868319 h 2413"/>
                <a:gd name="T6" fmla="*/ 1482840 w 4120"/>
                <a:gd name="T7" fmla="*/ 434160 h 2413"/>
                <a:gd name="T8" fmla="*/ 17694720 60000 65536"/>
                <a:gd name="T9" fmla="*/ 11796480 60000 65536"/>
                <a:gd name="T10" fmla="*/ 5898240 60000 65536"/>
                <a:gd name="T11" fmla="*/ 0 60000 65536"/>
                <a:gd name="T12" fmla="*/ 0 w 4120"/>
                <a:gd name="T13" fmla="*/ 0 h 2413"/>
                <a:gd name="T14" fmla="*/ 4120 w 4120"/>
                <a:gd name="T15" fmla="*/ 2413 h 2413"/>
              </a:gdLst>
              <a:ahLst/>
              <a:cxnLst>
                <a:cxn ang="T8">
                  <a:pos x="T0" y="T1"/>
                </a:cxn>
                <a:cxn ang="T9">
                  <a:pos x="T2" y="T3"/>
                </a:cxn>
                <a:cxn ang="T10">
                  <a:pos x="T4" y="T5"/>
                </a:cxn>
                <a:cxn ang="T11">
                  <a:pos x="T6" y="T7"/>
                </a:cxn>
              </a:cxnLst>
              <a:rect l="T12" t="T13" r="T14" b="T15"/>
              <a:pathLst>
                <a:path w="4120" h="2413">
                  <a:moveTo>
                    <a:pt x="2719" y="409"/>
                  </a:moveTo>
                  <a:lnTo>
                    <a:pt x="2622" y="416"/>
                  </a:lnTo>
                  <a:lnTo>
                    <a:pt x="2333" y="658"/>
                  </a:lnTo>
                  <a:lnTo>
                    <a:pt x="2308" y="559"/>
                  </a:lnTo>
                  <a:lnTo>
                    <a:pt x="2199" y="487"/>
                  </a:lnTo>
                  <a:lnTo>
                    <a:pt x="2197" y="404"/>
                  </a:lnTo>
                  <a:lnTo>
                    <a:pt x="2073" y="190"/>
                  </a:lnTo>
                  <a:lnTo>
                    <a:pt x="1996" y="174"/>
                  </a:lnTo>
                  <a:lnTo>
                    <a:pt x="2012" y="97"/>
                  </a:lnTo>
                  <a:lnTo>
                    <a:pt x="1930" y="107"/>
                  </a:lnTo>
                  <a:lnTo>
                    <a:pt x="1886" y="189"/>
                  </a:lnTo>
                  <a:lnTo>
                    <a:pt x="1922" y="10"/>
                  </a:lnTo>
                  <a:lnTo>
                    <a:pt x="1795" y="97"/>
                  </a:lnTo>
                  <a:lnTo>
                    <a:pt x="1779" y="0"/>
                  </a:lnTo>
                  <a:lnTo>
                    <a:pt x="1541" y="99"/>
                  </a:lnTo>
                  <a:lnTo>
                    <a:pt x="1500" y="33"/>
                  </a:lnTo>
                  <a:lnTo>
                    <a:pt x="1378" y="132"/>
                  </a:lnTo>
                  <a:lnTo>
                    <a:pt x="1371" y="300"/>
                  </a:lnTo>
                  <a:lnTo>
                    <a:pt x="1281" y="310"/>
                  </a:lnTo>
                  <a:lnTo>
                    <a:pt x="1149" y="231"/>
                  </a:lnTo>
                  <a:lnTo>
                    <a:pt x="1073" y="247"/>
                  </a:lnTo>
                  <a:lnTo>
                    <a:pt x="1057" y="340"/>
                  </a:lnTo>
                  <a:lnTo>
                    <a:pt x="997" y="266"/>
                  </a:lnTo>
                  <a:lnTo>
                    <a:pt x="953" y="354"/>
                  </a:lnTo>
                  <a:lnTo>
                    <a:pt x="951" y="178"/>
                  </a:lnTo>
                  <a:lnTo>
                    <a:pt x="561" y="293"/>
                  </a:lnTo>
                  <a:lnTo>
                    <a:pt x="521" y="224"/>
                  </a:lnTo>
                  <a:lnTo>
                    <a:pt x="246" y="372"/>
                  </a:lnTo>
                  <a:lnTo>
                    <a:pt x="316" y="409"/>
                  </a:lnTo>
                  <a:lnTo>
                    <a:pt x="90" y="386"/>
                  </a:lnTo>
                  <a:lnTo>
                    <a:pt x="39" y="450"/>
                  </a:lnTo>
                  <a:lnTo>
                    <a:pt x="0" y="693"/>
                  </a:lnTo>
                  <a:lnTo>
                    <a:pt x="48" y="755"/>
                  </a:lnTo>
                  <a:lnTo>
                    <a:pt x="122" y="725"/>
                  </a:lnTo>
                  <a:lnTo>
                    <a:pt x="195" y="757"/>
                  </a:lnTo>
                  <a:lnTo>
                    <a:pt x="524" y="658"/>
                  </a:lnTo>
                  <a:lnTo>
                    <a:pt x="424" y="705"/>
                  </a:lnTo>
                  <a:lnTo>
                    <a:pt x="410" y="797"/>
                  </a:lnTo>
                  <a:lnTo>
                    <a:pt x="570" y="758"/>
                  </a:lnTo>
                  <a:lnTo>
                    <a:pt x="558" y="836"/>
                  </a:lnTo>
                  <a:lnTo>
                    <a:pt x="637" y="871"/>
                  </a:lnTo>
                  <a:lnTo>
                    <a:pt x="553" y="889"/>
                  </a:lnTo>
                  <a:lnTo>
                    <a:pt x="724" y="959"/>
                  </a:lnTo>
                  <a:lnTo>
                    <a:pt x="563" y="922"/>
                  </a:lnTo>
                  <a:lnTo>
                    <a:pt x="526" y="854"/>
                  </a:lnTo>
                  <a:lnTo>
                    <a:pt x="426" y="882"/>
                  </a:lnTo>
                  <a:lnTo>
                    <a:pt x="269" y="852"/>
                  </a:lnTo>
                  <a:lnTo>
                    <a:pt x="223" y="787"/>
                  </a:lnTo>
                  <a:lnTo>
                    <a:pt x="180" y="885"/>
                  </a:lnTo>
                  <a:lnTo>
                    <a:pt x="247" y="1026"/>
                  </a:lnTo>
                  <a:lnTo>
                    <a:pt x="293" y="952"/>
                  </a:lnTo>
                  <a:lnTo>
                    <a:pt x="369" y="958"/>
                  </a:lnTo>
                  <a:lnTo>
                    <a:pt x="516" y="1044"/>
                  </a:lnTo>
                  <a:lnTo>
                    <a:pt x="539" y="1131"/>
                  </a:lnTo>
                  <a:lnTo>
                    <a:pt x="496" y="1198"/>
                  </a:lnTo>
                  <a:lnTo>
                    <a:pt x="431" y="1162"/>
                  </a:lnTo>
                  <a:lnTo>
                    <a:pt x="90" y="1196"/>
                  </a:lnTo>
                  <a:lnTo>
                    <a:pt x="48" y="1263"/>
                  </a:lnTo>
                  <a:lnTo>
                    <a:pt x="306" y="1360"/>
                  </a:lnTo>
                  <a:lnTo>
                    <a:pt x="406" y="1527"/>
                  </a:lnTo>
                  <a:lnTo>
                    <a:pt x="378" y="1676"/>
                  </a:lnTo>
                  <a:lnTo>
                    <a:pt x="576" y="1693"/>
                  </a:lnTo>
                  <a:lnTo>
                    <a:pt x="674" y="1580"/>
                  </a:lnTo>
                  <a:lnTo>
                    <a:pt x="674" y="1570"/>
                  </a:lnTo>
                  <a:lnTo>
                    <a:pt x="674" y="1568"/>
                  </a:lnTo>
                  <a:lnTo>
                    <a:pt x="653" y="1490"/>
                  </a:lnTo>
                  <a:lnTo>
                    <a:pt x="681" y="1487"/>
                  </a:lnTo>
                  <a:lnTo>
                    <a:pt x="690" y="1402"/>
                  </a:lnTo>
                  <a:lnTo>
                    <a:pt x="729" y="1480"/>
                  </a:lnTo>
                  <a:lnTo>
                    <a:pt x="681" y="1487"/>
                  </a:lnTo>
                  <a:lnTo>
                    <a:pt x="674" y="1570"/>
                  </a:lnTo>
                  <a:lnTo>
                    <a:pt x="756" y="1623"/>
                  </a:lnTo>
                  <a:lnTo>
                    <a:pt x="877" y="1579"/>
                  </a:lnTo>
                  <a:lnTo>
                    <a:pt x="1006" y="1737"/>
                  </a:lnTo>
                  <a:lnTo>
                    <a:pt x="1082" y="1721"/>
                  </a:lnTo>
                  <a:lnTo>
                    <a:pt x="1082" y="1644"/>
                  </a:lnTo>
                  <a:lnTo>
                    <a:pt x="1092" y="1721"/>
                  </a:lnTo>
                  <a:lnTo>
                    <a:pt x="1163" y="1697"/>
                  </a:lnTo>
                  <a:lnTo>
                    <a:pt x="1145" y="1771"/>
                  </a:lnTo>
                  <a:lnTo>
                    <a:pt x="1223" y="1790"/>
                  </a:lnTo>
                  <a:lnTo>
                    <a:pt x="1325" y="1748"/>
                  </a:lnTo>
                  <a:lnTo>
                    <a:pt x="1332" y="1667"/>
                  </a:lnTo>
                  <a:lnTo>
                    <a:pt x="1350" y="1875"/>
                  </a:lnTo>
                  <a:lnTo>
                    <a:pt x="1419" y="1916"/>
                  </a:lnTo>
                  <a:lnTo>
                    <a:pt x="1491" y="1880"/>
                  </a:lnTo>
                  <a:lnTo>
                    <a:pt x="1479" y="1721"/>
                  </a:lnTo>
                  <a:lnTo>
                    <a:pt x="1495" y="1803"/>
                  </a:lnTo>
                  <a:lnTo>
                    <a:pt x="1576" y="1818"/>
                  </a:lnTo>
                  <a:lnTo>
                    <a:pt x="1518" y="1877"/>
                  </a:lnTo>
                  <a:lnTo>
                    <a:pt x="1556" y="1947"/>
                  </a:lnTo>
                  <a:lnTo>
                    <a:pt x="1655" y="1990"/>
                  </a:lnTo>
                  <a:lnTo>
                    <a:pt x="1729" y="1956"/>
                  </a:lnTo>
                  <a:lnTo>
                    <a:pt x="1662" y="1991"/>
                  </a:lnTo>
                  <a:lnTo>
                    <a:pt x="1669" y="2065"/>
                  </a:lnTo>
                  <a:lnTo>
                    <a:pt x="1728" y="2141"/>
                  </a:lnTo>
                  <a:lnTo>
                    <a:pt x="1706" y="2242"/>
                  </a:lnTo>
                  <a:lnTo>
                    <a:pt x="1765" y="2305"/>
                  </a:lnTo>
                  <a:lnTo>
                    <a:pt x="1731" y="2228"/>
                  </a:lnTo>
                  <a:lnTo>
                    <a:pt x="1807" y="2164"/>
                  </a:lnTo>
                  <a:lnTo>
                    <a:pt x="1892" y="2141"/>
                  </a:lnTo>
                  <a:lnTo>
                    <a:pt x="1957" y="2192"/>
                  </a:lnTo>
                  <a:lnTo>
                    <a:pt x="1923" y="2032"/>
                  </a:lnTo>
                  <a:lnTo>
                    <a:pt x="2008" y="2164"/>
                  </a:lnTo>
                  <a:lnTo>
                    <a:pt x="2049" y="2095"/>
                  </a:lnTo>
                  <a:lnTo>
                    <a:pt x="2147" y="2113"/>
                  </a:lnTo>
                  <a:lnTo>
                    <a:pt x="2204" y="2177"/>
                  </a:lnTo>
                  <a:lnTo>
                    <a:pt x="2151" y="2244"/>
                  </a:lnTo>
                  <a:lnTo>
                    <a:pt x="1982" y="2222"/>
                  </a:lnTo>
                  <a:lnTo>
                    <a:pt x="2110" y="2325"/>
                  </a:lnTo>
                  <a:lnTo>
                    <a:pt x="2446" y="2297"/>
                  </a:lnTo>
                  <a:lnTo>
                    <a:pt x="2520" y="2339"/>
                  </a:lnTo>
                  <a:lnTo>
                    <a:pt x="2439" y="2344"/>
                  </a:lnTo>
                  <a:lnTo>
                    <a:pt x="2479" y="2413"/>
                  </a:lnTo>
                  <a:lnTo>
                    <a:pt x="2481" y="2413"/>
                  </a:lnTo>
                  <a:lnTo>
                    <a:pt x="2885" y="2295"/>
                  </a:lnTo>
                  <a:lnTo>
                    <a:pt x="2897" y="2132"/>
                  </a:lnTo>
                  <a:lnTo>
                    <a:pt x="3037" y="2041"/>
                  </a:lnTo>
                  <a:lnTo>
                    <a:pt x="3393" y="2028"/>
                  </a:lnTo>
                  <a:lnTo>
                    <a:pt x="3437" y="1953"/>
                  </a:lnTo>
                  <a:lnTo>
                    <a:pt x="3679" y="1847"/>
                  </a:lnTo>
                  <a:lnTo>
                    <a:pt x="3864" y="1940"/>
                  </a:lnTo>
                  <a:lnTo>
                    <a:pt x="3875" y="1886"/>
                  </a:lnTo>
                  <a:lnTo>
                    <a:pt x="3972" y="1651"/>
                  </a:lnTo>
                  <a:lnTo>
                    <a:pt x="4120" y="1591"/>
                  </a:lnTo>
                  <a:lnTo>
                    <a:pt x="4069" y="1123"/>
                  </a:lnTo>
                  <a:lnTo>
                    <a:pt x="4109" y="1060"/>
                  </a:lnTo>
                  <a:lnTo>
                    <a:pt x="4111" y="732"/>
                  </a:lnTo>
                  <a:lnTo>
                    <a:pt x="3963" y="670"/>
                  </a:lnTo>
                  <a:lnTo>
                    <a:pt x="3770" y="799"/>
                  </a:lnTo>
                  <a:lnTo>
                    <a:pt x="3700" y="774"/>
                  </a:lnTo>
                  <a:lnTo>
                    <a:pt x="3571" y="515"/>
                  </a:lnTo>
                  <a:lnTo>
                    <a:pt x="3569" y="515"/>
                  </a:lnTo>
                  <a:lnTo>
                    <a:pt x="3568" y="511"/>
                  </a:lnTo>
                  <a:lnTo>
                    <a:pt x="3273" y="513"/>
                  </a:lnTo>
                  <a:lnTo>
                    <a:pt x="3282" y="360"/>
                  </a:lnTo>
                  <a:lnTo>
                    <a:pt x="3192" y="379"/>
                  </a:lnTo>
                  <a:lnTo>
                    <a:pt x="3086" y="483"/>
                  </a:lnTo>
                  <a:lnTo>
                    <a:pt x="3155" y="635"/>
                  </a:lnTo>
                  <a:lnTo>
                    <a:pt x="3091" y="585"/>
                  </a:lnTo>
                  <a:lnTo>
                    <a:pt x="3045" y="464"/>
                  </a:lnTo>
                  <a:lnTo>
                    <a:pt x="2968" y="464"/>
                  </a:lnTo>
                  <a:lnTo>
                    <a:pt x="2968" y="515"/>
                  </a:lnTo>
                  <a:lnTo>
                    <a:pt x="2857" y="524"/>
                  </a:lnTo>
                  <a:lnTo>
                    <a:pt x="2830" y="441"/>
                  </a:lnTo>
                  <a:lnTo>
                    <a:pt x="2747" y="478"/>
                  </a:lnTo>
                  <a:lnTo>
                    <a:pt x="2719" y="409"/>
                  </a:lnTo>
                  <a:close/>
                  <a:moveTo>
                    <a:pt x="3843" y="1813"/>
                  </a:moveTo>
                  <a:lnTo>
                    <a:pt x="3832" y="1869"/>
                  </a:lnTo>
                  <a:lnTo>
                    <a:pt x="3818" y="1862"/>
                  </a:lnTo>
                  <a:lnTo>
                    <a:pt x="3843" y="1813"/>
                  </a:lnTo>
                  <a:close/>
                </a:path>
              </a:pathLst>
            </a:custGeom>
            <a:solidFill>
              <a:schemeClr val="accent1">
                <a:lumMod val="75000"/>
              </a:schemeClr>
            </a:solidFill>
            <a:ln w="12700">
              <a:solidFill>
                <a:schemeClr val="tx1"/>
              </a:solidFill>
              <a:miter lim="800000"/>
              <a:headEnd/>
              <a:tailEnd/>
            </a:ln>
          </p:spPr>
          <p:txBody>
            <a:bodyPr vert="horz" wrap="square" lIns="90000" tIns="45000" rIns="90000" bIns="45000" numCol="1" anchor="ctr" anchorCtr="1" compatLnSpc="1">
              <a:prstTxWarp prst="textNoShape">
                <a:avLst/>
              </a:prstTxWarp>
            </a:bodyPr>
            <a:lstStyle/>
            <a:p>
              <a:pPr fontAlgn="base">
                <a:spcBef>
                  <a:spcPct val="0"/>
                </a:spcBef>
                <a:spcAft>
                  <a:spcPct val="0"/>
                </a:spcAft>
                <a:defRPr/>
              </a:pPr>
              <a:endParaRPr lang="fr-FR" altLang="fr-FR" dirty="0">
                <a:solidFill>
                  <a:srgbClr val="000000"/>
                </a:solidFill>
                <a:latin typeface="Arial"/>
                <a:cs typeface="Arial" pitchFamily="34" charset="0"/>
              </a:endParaRPr>
            </a:p>
          </p:txBody>
        </p:sp>
      </p:grpSp>
      <p:sp>
        <p:nvSpPr>
          <p:cNvPr id="33" name="Espace réservé du texte 17">
            <a:extLst>
              <a:ext uri="{FF2B5EF4-FFF2-40B4-BE49-F238E27FC236}">
                <a16:creationId xmlns:a16="http://schemas.microsoft.com/office/drawing/2014/main" id="{73A7E1A5-0CB9-13F4-DE8B-03D40B27B584}"/>
              </a:ext>
            </a:extLst>
          </p:cNvPr>
          <p:cNvSpPr txBox="1">
            <a:spLocks/>
          </p:cNvSpPr>
          <p:nvPr/>
        </p:nvSpPr>
        <p:spPr>
          <a:xfrm>
            <a:off x="230761" y="294744"/>
            <a:ext cx="11505832" cy="685019"/>
          </a:xfrm>
          <a:prstGeom prst="rect">
            <a:avLst/>
          </a:prstGeom>
        </p:spPr>
        <p:txBody>
          <a:bodyPr vert="horz" lIns="91440" tIns="45720" rIns="91440" bIns="45720" rtlCol="0" anchor="ctr">
            <a:noAutofit/>
          </a:bodyPr>
          <a:lstStyle>
            <a:lvl1pPr marL="228600" indent="-228600" algn="l" defTabSz="914400" rtl="0" eaLnBrk="1" latinLnBrk="0" hangingPunct="1">
              <a:lnSpc>
                <a:spcPct val="114000"/>
              </a:lnSpc>
              <a:spcBef>
                <a:spcPts val="1000"/>
              </a:spcBef>
              <a:buFont typeface="Wingdings" panose="05000000000000000000" pitchFamily="2" charset="2"/>
              <a:buChar char="§"/>
              <a:defRPr sz="2400" kern="1200">
                <a:solidFill>
                  <a:schemeClr val="tx1"/>
                </a:solidFill>
                <a:latin typeface="+mn-lt"/>
                <a:ea typeface="+mn-ea"/>
                <a:cs typeface="+mn-cs"/>
              </a:defRPr>
            </a:lvl1pPr>
            <a:lvl2pPr marL="685800" indent="-228600" algn="l" defTabSz="914400" rtl="0" eaLnBrk="1" latinLnBrk="0" hangingPunct="1">
              <a:lnSpc>
                <a:spcPct val="114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14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14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14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71500" indent="-571500">
              <a:lnSpc>
                <a:spcPct val="90000"/>
              </a:lnSpc>
              <a:spcBef>
                <a:spcPct val="0"/>
              </a:spcBef>
              <a:buFontTx/>
              <a:buBlip>
                <a:blip r:embed="rId3"/>
              </a:buBlip>
            </a:pPr>
            <a:r>
              <a:rPr lang="fr-FR" sz="3200" b="1" cap="small" dirty="0">
                <a:latin typeface="+mj-lt"/>
                <a:ea typeface="+mj-ea"/>
                <a:cs typeface="+mj-cs"/>
              </a:rPr>
              <a:t>1. Le projet Climat-</a:t>
            </a:r>
            <a:r>
              <a:rPr lang="fr-FR" sz="3200" b="1" cap="small" dirty="0" err="1">
                <a:latin typeface="+mj-lt"/>
                <a:ea typeface="+mj-ea"/>
                <a:cs typeface="+mj-cs"/>
              </a:rPr>
              <a:t>culteur</a:t>
            </a:r>
            <a:r>
              <a:rPr lang="fr-FR" sz="3200" b="1" cap="small" dirty="0">
                <a:latin typeface="+mj-lt"/>
                <a:ea typeface="+mj-ea"/>
                <a:cs typeface="+mj-cs"/>
              </a:rPr>
              <a:t> : </a:t>
            </a:r>
          </a:p>
          <a:p>
            <a:pPr marL="0" indent="0">
              <a:lnSpc>
                <a:spcPct val="90000"/>
              </a:lnSpc>
              <a:spcBef>
                <a:spcPct val="0"/>
              </a:spcBef>
              <a:buNone/>
            </a:pPr>
            <a:r>
              <a:rPr lang="fr-FR" sz="3200" b="1" cap="small" dirty="0">
                <a:latin typeface="+mj-lt"/>
                <a:ea typeface="+mj-ea"/>
                <a:cs typeface="+mj-cs"/>
              </a:rPr>
              <a:t>« Atténuation du Changement climatique »</a:t>
            </a:r>
          </a:p>
        </p:txBody>
      </p:sp>
      <p:sp>
        <p:nvSpPr>
          <p:cNvPr id="34" name="Espace réservé du texte 11">
            <a:extLst>
              <a:ext uri="{FF2B5EF4-FFF2-40B4-BE49-F238E27FC236}">
                <a16:creationId xmlns:a16="http://schemas.microsoft.com/office/drawing/2014/main" id="{CB6BF7C8-CA2B-F199-F0D7-1855E60DA4E7}"/>
              </a:ext>
            </a:extLst>
          </p:cNvPr>
          <p:cNvSpPr txBox="1">
            <a:spLocks/>
          </p:cNvSpPr>
          <p:nvPr/>
        </p:nvSpPr>
        <p:spPr>
          <a:xfrm>
            <a:off x="230760" y="6093321"/>
            <a:ext cx="11656440" cy="679101"/>
          </a:xfrm>
          <a:prstGeom prst="rect">
            <a:avLst/>
          </a:prstGeom>
          <a:solidFill>
            <a:schemeClr val="bg1">
              <a:lumMod val="75000"/>
            </a:schemeClr>
          </a:solidFill>
          <a:ln w="38100">
            <a:solidFill>
              <a:schemeClr val="bg1"/>
            </a:solidFill>
          </a:ln>
        </p:spPr>
        <p:txBody>
          <a:bodyPr vert="horz" lIns="91440" tIns="45720" rIns="91440" bIns="45720" rtlCol="0" anchor="ctr">
            <a:noAutofit/>
          </a:bodyPr>
          <a:lstStyle>
            <a:lvl1pPr marL="228600" indent="-228600" algn="l" defTabSz="914400" rtl="0" eaLnBrk="1" latinLnBrk="0" hangingPunct="1">
              <a:lnSpc>
                <a:spcPct val="114000"/>
              </a:lnSpc>
              <a:spcBef>
                <a:spcPts val="1000"/>
              </a:spcBef>
              <a:buFont typeface="Wingdings" panose="05000000000000000000" pitchFamily="2" charset="2"/>
              <a:buChar char="§"/>
              <a:defRPr sz="2400" kern="1200">
                <a:solidFill>
                  <a:schemeClr val="tx1"/>
                </a:solidFill>
                <a:latin typeface="+mn-lt"/>
                <a:ea typeface="+mn-ea"/>
                <a:cs typeface="+mn-cs"/>
              </a:defRPr>
            </a:lvl1pPr>
            <a:lvl2pPr marL="685800" indent="-228600" algn="l" defTabSz="914400" rtl="0" eaLnBrk="1" latinLnBrk="0" hangingPunct="1">
              <a:lnSpc>
                <a:spcPct val="114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14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14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14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Font typeface="Wingdings" panose="05000000000000000000" pitchFamily="2" charset="2"/>
              <a:buNone/>
            </a:pPr>
            <a:r>
              <a:rPr lang="fr-FR" sz="1800" b="1" cap="small" dirty="0"/>
              <a:t>Objectifs :</a:t>
            </a:r>
            <a:r>
              <a:rPr lang="fr-FR" sz="1800" cap="small" dirty="0"/>
              <a:t> </a:t>
            </a:r>
            <a:r>
              <a:rPr lang="fr-FR" sz="1800" dirty="0"/>
              <a:t>sensibiliser les publics, outiller la montée en compétences des conseillers,  proposer aux agriculteurs un accompagnement cohérent à l’échelle de l’exploitation.</a:t>
            </a:r>
          </a:p>
        </p:txBody>
      </p:sp>
      <p:sp>
        <p:nvSpPr>
          <p:cNvPr id="35" name="Espace réservé du texte 36">
            <a:extLst>
              <a:ext uri="{FF2B5EF4-FFF2-40B4-BE49-F238E27FC236}">
                <a16:creationId xmlns:a16="http://schemas.microsoft.com/office/drawing/2014/main" id="{DFD6F957-7A6A-9FCE-1D1A-754D7036D985}"/>
              </a:ext>
            </a:extLst>
          </p:cNvPr>
          <p:cNvSpPr txBox="1">
            <a:spLocks/>
          </p:cNvSpPr>
          <p:nvPr/>
        </p:nvSpPr>
        <p:spPr>
          <a:xfrm>
            <a:off x="5062420" y="1410092"/>
            <a:ext cx="6824780" cy="4427248"/>
          </a:xfrm>
          <a:prstGeom prst="rect">
            <a:avLst/>
          </a:prstGeom>
          <a:solidFill>
            <a:schemeClr val="accent1">
              <a:lumMod val="20000"/>
              <a:lumOff val="80000"/>
            </a:schemeClr>
          </a:solidFill>
        </p:spPr>
        <p:txBody>
          <a:bodyPr>
            <a:noAutofit/>
          </a:bodyPr>
          <a:lstStyle>
            <a:lvl1pPr marL="228600" indent="-228600" algn="l" defTabSz="914400" rtl="0" eaLnBrk="1" latinLnBrk="0" hangingPunct="1">
              <a:lnSpc>
                <a:spcPct val="114000"/>
              </a:lnSpc>
              <a:spcBef>
                <a:spcPts val="1000"/>
              </a:spcBef>
              <a:buFont typeface="Wingdings" panose="05000000000000000000" pitchFamily="2" charset="2"/>
              <a:buChar char="§"/>
              <a:defRPr sz="2400" kern="1200">
                <a:solidFill>
                  <a:schemeClr val="tx1"/>
                </a:solidFill>
                <a:latin typeface="+mn-lt"/>
                <a:ea typeface="+mn-ea"/>
                <a:cs typeface="+mn-cs"/>
              </a:defRPr>
            </a:lvl1pPr>
            <a:lvl2pPr marL="685800" indent="-228600" algn="l" defTabSz="914400" rtl="0" eaLnBrk="1" latinLnBrk="0" hangingPunct="1">
              <a:lnSpc>
                <a:spcPct val="114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14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14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14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2000" cap="small" dirty="0">
                <a:solidFill>
                  <a:schemeClr val="bg2">
                    <a:lumMod val="75000"/>
                  </a:schemeClr>
                </a:solidFill>
              </a:rPr>
              <a:t>Finalité :</a:t>
            </a:r>
            <a:r>
              <a:rPr lang="fr-FR" sz="2000" cap="small" dirty="0"/>
              <a:t> </a:t>
            </a:r>
            <a:r>
              <a:rPr lang="fr-FR" sz="2000" cap="small" dirty="0" err="1"/>
              <a:t>co-construire</a:t>
            </a:r>
            <a:r>
              <a:rPr lang="fr-FR" sz="2000" cap="small" dirty="0"/>
              <a:t> des démarches de progrès Bas Carbone multi-filières</a:t>
            </a:r>
          </a:p>
          <a:p>
            <a:pPr marL="0" indent="0">
              <a:buNone/>
            </a:pPr>
            <a:endParaRPr lang="fr-FR" sz="100" cap="small" dirty="0"/>
          </a:p>
          <a:p>
            <a:r>
              <a:rPr lang="fr-FR" sz="2000" cap="small" dirty="0">
                <a:solidFill>
                  <a:schemeClr val="bg2">
                    <a:lumMod val="75000"/>
                  </a:schemeClr>
                </a:solidFill>
              </a:rPr>
              <a:t>Régions impliquées :</a:t>
            </a:r>
            <a:r>
              <a:rPr lang="fr-FR" sz="2000" cap="small" dirty="0"/>
              <a:t> 7 régions partenaires, porteur Pays de la Loire</a:t>
            </a:r>
          </a:p>
          <a:p>
            <a:pPr marL="0" indent="0">
              <a:buNone/>
            </a:pPr>
            <a:endParaRPr lang="fr-FR" sz="100" cap="small" dirty="0"/>
          </a:p>
          <a:p>
            <a:r>
              <a:rPr lang="fr-FR" sz="2000" cap="small" dirty="0">
                <a:solidFill>
                  <a:schemeClr val="bg2">
                    <a:lumMod val="75000"/>
                  </a:schemeClr>
                </a:solidFill>
              </a:rPr>
              <a:t>Méthodologie :</a:t>
            </a:r>
            <a:r>
              <a:rPr lang="fr-FR" sz="2000" cap="small" dirty="0"/>
              <a:t> capitalisation et mutualisation de références et ressources (reflex) </a:t>
            </a:r>
            <a:r>
              <a:rPr lang="fr-FR" sz="1600" cap="small" dirty="0"/>
              <a:t>– 2021 / 2022</a:t>
            </a:r>
          </a:p>
          <a:p>
            <a:pPr marL="0" indent="0">
              <a:buNone/>
            </a:pPr>
            <a:endParaRPr lang="fr-FR" sz="100" cap="small" dirty="0"/>
          </a:p>
          <a:p>
            <a:r>
              <a:rPr lang="fr-FR" sz="2000" cap="small" dirty="0">
                <a:solidFill>
                  <a:schemeClr val="bg2">
                    <a:lumMod val="75000"/>
                  </a:schemeClr>
                </a:solidFill>
              </a:rPr>
              <a:t>Livrable principal : </a:t>
            </a:r>
            <a:r>
              <a:rPr lang="fr-FR" sz="2000" cap="small" dirty="0"/>
              <a:t>mallette du conseiller </a:t>
            </a:r>
          </a:p>
          <a:p>
            <a:pPr marL="0" indent="0">
              <a:buNone/>
            </a:pPr>
            <a:endParaRPr lang="fr-FR" sz="100" cap="small" dirty="0"/>
          </a:p>
          <a:p>
            <a:r>
              <a:rPr lang="fr-FR" sz="2000" cap="small" dirty="0">
                <a:solidFill>
                  <a:schemeClr val="bg2">
                    <a:lumMod val="75000"/>
                  </a:schemeClr>
                </a:solidFill>
              </a:rPr>
              <a:t>Lien avec le Projet Stratégique : </a:t>
            </a:r>
            <a:r>
              <a:rPr lang="fr-FR" sz="1600" cap="small" dirty="0"/>
              <a:t>DAS 2 </a:t>
            </a:r>
            <a:r>
              <a:rPr lang="fr-FR" sz="2000" cap="small" dirty="0"/>
              <a:t>(Stratégie Bas Carbone des CA) et </a:t>
            </a:r>
            <a:r>
              <a:rPr lang="fr-FR" sz="1600" cap="small" dirty="0"/>
              <a:t>DAS 5 </a:t>
            </a:r>
          </a:p>
        </p:txBody>
      </p:sp>
      <p:pic>
        <p:nvPicPr>
          <p:cNvPr id="3" name="Picture 2" descr="https://extranet-pays-de-la-loire.chambres-agriculture.fr/fileadmin/_processed_/7/a/csm_20201027_Appel_a_projet_France_Agri_Carbone_da2695b0aa.jpg">
            <a:extLst>
              <a:ext uri="{FF2B5EF4-FFF2-40B4-BE49-F238E27FC236}">
                <a16:creationId xmlns:a16="http://schemas.microsoft.com/office/drawing/2014/main" id="{2CB88957-1502-9FF1-54C8-06C7B5373E2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70119" y="86855"/>
            <a:ext cx="1124926" cy="11249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37472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bwMode="auto">
          <a:xfrm>
            <a:off x="5961155" y="3370185"/>
            <a:ext cx="420569" cy="56785"/>
          </a:xfrm>
          <a:prstGeom prst="rect">
            <a:avLst/>
          </a:prstGeom>
          <a:solidFill>
            <a:schemeClr val="bg1"/>
          </a:solidFill>
          <a:ln w="9525" cap="flat" cmpd="sng" algn="ctr">
            <a:noFill/>
            <a:prstDash val="solid"/>
            <a:round/>
            <a:headEnd type="none" w="med" len="med"/>
            <a:tailEnd type="none" w="med" len="med"/>
          </a:ln>
          <a:effectLst/>
        </p:spPr>
        <p:txBody>
          <a:bodyPr vert="horz" wrap="none" lIns="52202" tIns="26102" rIns="52202" bIns="26102" numCol="1" rtlCol="0" anchor="b" anchorCtr="0" compatLnSpc="1">
            <a:prstTxWarp prst="textNoShape">
              <a:avLst/>
            </a:prstTxWarp>
          </a:bodyPr>
          <a:lstStyle/>
          <a:p>
            <a:pPr defTabSz="514350" fontAlgn="base">
              <a:spcBef>
                <a:spcPct val="0"/>
              </a:spcBef>
              <a:spcAft>
                <a:spcPct val="0"/>
              </a:spcAft>
            </a:pPr>
            <a:endParaRPr lang="fr-FR" sz="1013">
              <a:solidFill>
                <a:srgbClr val="000000"/>
              </a:solidFill>
              <a:latin typeface="Verdana" pitchFamily="34" charset="0"/>
            </a:endParaRPr>
          </a:p>
        </p:txBody>
      </p:sp>
      <p:sp>
        <p:nvSpPr>
          <p:cNvPr id="47" name="Rectangle 46"/>
          <p:cNvSpPr/>
          <p:nvPr/>
        </p:nvSpPr>
        <p:spPr bwMode="auto">
          <a:xfrm>
            <a:off x="4933190" y="3486263"/>
            <a:ext cx="56832" cy="559309"/>
          </a:xfrm>
          <a:prstGeom prst="rect">
            <a:avLst/>
          </a:prstGeom>
          <a:solidFill>
            <a:schemeClr val="bg1"/>
          </a:solidFill>
          <a:ln w="9525" cap="flat" cmpd="sng" algn="ctr">
            <a:noFill/>
            <a:prstDash val="solid"/>
            <a:round/>
            <a:headEnd type="none" w="med" len="med"/>
            <a:tailEnd type="none" w="med" len="med"/>
          </a:ln>
          <a:effectLst/>
        </p:spPr>
        <p:txBody>
          <a:bodyPr vert="horz" wrap="none" lIns="52202" tIns="26102" rIns="52202" bIns="26102" numCol="1" rtlCol="0" anchor="b" anchorCtr="0" compatLnSpc="1">
            <a:prstTxWarp prst="textNoShape">
              <a:avLst/>
            </a:prstTxWarp>
          </a:bodyPr>
          <a:lstStyle/>
          <a:p>
            <a:pPr defTabSz="514350" fontAlgn="base">
              <a:spcBef>
                <a:spcPct val="0"/>
              </a:spcBef>
              <a:spcAft>
                <a:spcPct val="0"/>
              </a:spcAft>
            </a:pPr>
            <a:endParaRPr lang="fr-FR" sz="1013">
              <a:solidFill>
                <a:srgbClr val="000000"/>
              </a:solidFill>
              <a:latin typeface="Verdana" pitchFamily="34" charset="0"/>
            </a:endParaRPr>
          </a:p>
        </p:txBody>
      </p:sp>
      <p:sp>
        <p:nvSpPr>
          <p:cNvPr id="46" name="Rectangle 45"/>
          <p:cNvSpPr/>
          <p:nvPr/>
        </p:nvSpPr>
        <p:spPr bwMode="auto">
          <a:xfrm>
            <a:off x="6005537" y="4782229"/>
            <a:ext cx="237401" cy="56785"/>
          </a:xfrm>
          <a:prstGeom prst="rect">
            <a:avLst/>
          </a:prstGeom>
          <a:solidFill>
            <a:schemeClr val="bg1"/>
          </a:solidFill>
          <a:ln w="9525" cap="flat" cmpd="sng" algn="ctr">
            <a:noFill/>
            <a:prstDash val="solid"/>
            <a:round/>
            <a:headEnd type="none" w="med" len="med"/>
            <a:tailEnd type="none" w="med" len="med"/>
          </a:ln>
          <a:effectLst/>
        </p:spPr>
        <p:txBody>
          <a:bodyPr vert="horz" wrap="none" lIns="52202" tIns="26102" rIns="52202" bIns="26102" numCol="1" rtlCol="0" anchor="b" anchorCtr="0" compatLnSpc="1">
            <a:prstTxWarp prst="textNoShape">
              <a:avLst/>
            </a:prstTxWarp>
          </a:bodyPr>
          <a:lstStyle/>
          <a:p>
            <a:pPr defTabSz="514350" fontAlgn="base">
              <a:spcBef>
                <a:spcPct val="0"/>
              </a:spcBef>
              <a:spcAft>
                <a:spcPct val="0"/>
              </a:spcAft>
            </a:pPr>
            <a:endParaRPr lang="fr-FR" sz="1013">
              <a:solidFill>
                <a:srgbClr val="000000"/>
              </a:solidFill>
              <a:latin typeface="Verdana" pitchFamily="34" charset="0"/>
            </a:endParaRPr>
          </a:p>
        </p:txBody>
      </p:sp>
      <p:sp>
        <p:nvSpPr>
          <p:cNvPr id="8" name="ZoneTexte 7">
            <a:extLst>
              <a:ext uri="{FF2B5EF4-FFF2-40B4-BE49-F238E27FC236}">
                <a16:creationId xmlns:a16="http://schemas.microsoft.com/office/drawing/2014/main" id="{CF8B58F3-4877-883E-A451-A4F1A3FC56E5}"/>
              </a:ext>
            </a:extLst>
          </p:cNvPr>
          <p:cNvSpPr txBox="1"/>
          <p:nvPr/>
        </p:nvSpPr>
        <p:spPr>
          <a:xfrm>
            <a:off x="265689" y="42423"/>
            <a:ext cx="10730258" cy="715580"/>
          </a:xfrm>
          <a:prstGeom prst="rect">
            <a:avLst/>
          </a:prstGeom>
        </p:spPr>
        <p:txBody>
          <a:bodyPr vert="horz" lIns="68580" tIns="34290" rIns="68580" bIns="34290" rtlCol="0" anchor="ctr">
            <a:noAutofit/>
          </a:bodyPr>
          <a:lstStyle>
            <a:defPPr>
              <a:defRPr lang="fr-FR"/>
            </a:defPPr>
            <a:lvl1pPr marL="571500" indent="-571500">
              <a:lnSpc>
                <a:spcPct val="90000"/>
              </a:lnSpc>
              <a:spcBef>
                <a:spcPct val="0"/>
              </a:spcBef>
              <a:buFontTx/>
              <a:buBlip>
                <a:blip r:embed="rId3"/>
              </a:buBlip>
              <a:defRPr sz="3200" b="1" cap="small">
                <a:latin typeface="+mj-lt"/>
                <a:ea typeface="+mj-ea"/>
                <a:cs typeface="+mj-cs"/>
              </a:defRPr>
            </a:lvl1pPr>
            <a:lvl2pPr marL="685800" indent="-228600">
              <a:lnSpc>
                <a:spcPct val="114000"/>
              </a:lnSpc>
              <a:spcBef>
                <a:spcPts val="500"/>
              </a:spcBef>
              <a:buFont typeface="Arial" panose="020B0604020202020204" pitchFamily="34" charset="0"/>
              <a:buChar char="•"/>
              <a:defRPr sz="2000"/>
            </a:lvl2pPr>
            <a:lvl3pPr marL="1143000" indent="-228600">
              <a:lnSpc>
                <a:spcPct val="114000"/>
              </a:lnSpc>
              <a:spcBef>
                <a:spcPts val="500"/>
              </a:spcBef>
              <a:buFont typeface="Arial" panose="020B0604020202020204" pitchFamily="34" charset="0"/>
              <a:buChar char="•"/>
            </a:lvl3pPr>
            <a:lvl4pPr marL="1600200" indent="-228600">
              <a:lnSpc>
                <a:spcPct val="114000"/>
              </a:lnSpc>
              <a:spcBef>
                <a:spcPts val="500"/>
              </a:spcBef>
              <a:buFont typeface="Arial" panose="020B0604020202020204" pitchFamily="34" charset="0"/>
              <a:buChar char="•"/>
              <a:defRPr sz="1600"/>
            </a:lvl4pPr>
            <a:lvl5pPr marL="2057400" indent="-228600">
              <a:lnSpc>
                <a:spcPct val="114000"/>
              </a:lnSpc>
              <a:spcBef>
                <a:spcPts val="500"/>
              </a:spcBef>
              <a:buFont typeface="Arial" panose="020B0604020202020204" pitchFamily="34" charset="0"/>
              <a:buChar char="•"/>
              <a:defRPr sz="1600"/>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428625" indent="-428625" defTabSz="685800"/>
            <a:r>
              <a:rPr lang="fr-FR" sz="3000" dirty="0">
                <a:solidFill>
                  <a:srgbClr val="000000"/>
                </a:solidFill>
                <a:latin typeface="Verdana"/>
              </a:rPr>
              <a:t>1. Un parcours de progrès structuré en 4 étapes</a:t>
            </a:r>
          </a:p>
        </p:txBody>
      </p:sp>
      <p:pic>
        <p:nvPicPr>
          <p:cNvPr id="11" name="Image 10">
            <a:extLst>
              <a:ext uri="{FF2B5EF4-FFF2-40B4-BE49-F238E27FC236}">
                <a16:creationId xmlns:a16="http://schemas.microsoft.com/office/drawing/2014/main" id="{2984F383-4F5B-BBE7-CFB3-A72C4D076E9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19343" y="1427608"/>
            <a:ext cx="10276606" cy="4017289"/>
          </a:xfrm>
          <a:prstGeom prst="rect">
            <a:avLst/>
          </a:prstGeom>
        </p:spPr>
      </p:pic>
      <p:sp>
        <p:nvSpPr>
          <p:cNvPr id="13" name="ZoneTexte 12">
            <a:extLst>
              <a:ext uri="{FF2B5EF4-FFF2-40B4-BE49-F238E27FC236}">
                <a16:creationId xmlns:a16="http://schemas.microsoft.com/office/drawing/2014/main" id="{5A0FFC6C-C945-2CB4-A109-0935C70C380D}"/>
              </a:ext>
            </a:extLst>
          </p:cNvPr>
          <p:cNvSpPr txBox="1"/>
          <p:nvPr/>
        </p:nvSpPr>
        <p:spPr>
          <a:xfrm>
            <a:off x="719341" y="603772"/>
            <a:ext cx="10276605" cy="484748"/>
          </a:xfrm>
          <a:prstGeom prst="rect">
            <a:avLst/>
          </a:prstGeom>
          <a:noFill/>
        </p:spPr>
        <p:txBody>
          <a:bodyPr wrap="square" rtlCol="0">
            <a:spAutoFit/>
          </a:bodyPr>
          <a:lstStyle/>
          <a:p>
            <a:pPr defTabSz="685800"/>
            <a:r>
              <a:rPr lang="fr-FR" sz="1350" b="1" dirty="0">
                <a:solidFill>
                  <a:srgbClr val="80BA27">
                    <a:lumMod val="75000"/>
                  </a:srgbClr>
                </a:solidFill>
                <a:latin typeface="Verdana"/>
              </a:rPr>
              <a:t>Page web projet : </a:t>
            </a:r>
            <a:r>
              <a:rPr lang="fr-FR" sz="1200" b="1" dirty="0">
                <a:solidFill>
                  <a:srgbClr val="000000"/>
                </a:solidFill>
                <a:latin typeface="Verdana"/>
              </a:rPr>
              <a:t>https://pays-de-la-loire.chambres-agriculture.fr/innovation-rd/energie-climat/recherche-developpement/projet-climat-culteur/</a:t>
            </a:r>
          </a:p>
        </p:txBody>
      </p:sp>
      <p:sp>
        <p:nvSpPr>
          <p:cNvPr id="2" name="ZoneTexte 1">
            <a:extLst>
              <a:ext uri="{FF2B5EF4-FFF2-40B4-BE49-F238E27FC236}">
                <a16:creationId xmlns:a16="http://schemas.microsoft.com/office/drawing/2014/main" id="{F02AA5BC-9EF5-E5EF-9720-3A08372E8697}"/>
              </a:ext>
            </a:extLst>
          </p:cNvPr>
          <p:cNvSpPr txBox="1"/>
          <p:nvPr/>
        </p:nvSpPr>
        <p:spPr>
          <a:xfrm>
            <a:off x="998052" y="3765917"/>
            <a:ext cx="1584176" cy="338554"/>
          </a:xfrm>
          <a:prstGeom prst="rect">
            <a:avLst/>
          </a:prstGeom>
          <a:solidFill>
            <a:schemeClr val="accent6">
              <a:lumMod val="60000"/>
              <a:lumOff val="40000"/>
            </a:schemeClr>
          </a:solidFill>
        </p:spPr>
        <p:txBody>
          <a:bodyPr wrap="square" rtlCol="0">
            <a:spAutoFit/>
          </a:bodyPr>
          <a:lstStyle/>
          <a:p>
            <a:pPr>
              <a:defRPr/>
            </a:pPr>
            <a:r>
              <a:rPr lang="fr-FR" sz="1600" dirty="0">
                <a:solidFill>
                  <a:prstClr val="black"/>
                </a:solidFill>
                <a:latin typeface="Verdana"/>
                <a:sym typeface="Wingdings"/>
              </a:rPr>
              <a:t></a:t>
            </a:r>
            <a:r>
              <a:rPr lang="fr-FR" sz="1200" dirty="0">
                <a:solidFill>
                  <a:prstClr val="black"/>
                </a:solidFill>
                <a:latin typeface="Verdana"/>
                <a:sym typeface="Wingdings"/>
              </a:rPr>
              <a:t>  S</a:t>
            </a:r>
            <a:r>
              <a:rPr lang="fr-FR" sz="1200" dirty="0">
                <a:solidFill>
                  <a:prstClr val="black"/>
                </a:solidFill>
                <a:latin typeface="Verdana"/>
              </a:rPr>
              <a:t>ensibilisation</a:t>
            </a:r>
          </a:p>
        </p:txBody>
      </p:sp>
      <p:sp>
        <p:nvSpPr>
          <p:cNvPr id="9" name="ZoneTexte 8">
            <a:extLst>
              <a:ext uri="{FF2B5EF4-FFF2-40B4-BE49-F238E27FC236}">
                <a16:creationId xmlns:a16="http://schemas.microsoft.com/office/drawing/2014/main" id="{BBE873EA-900B-F6DB-103F-D84AEEF4886B}"/>
              </a:ext>
            </a:extLst>
          </p:cNvPr>
          <p:cNvSpPr txBox="1"/>
          <p:nvPr/>
        </p:nvSpPr>
        <p:spPr>
          <a:xfrm>
            <a:off x="3267421" y="3157772"/>
            <a:ext cx="1296144" cy="338554"/>
          </a:xfrm>
          <a:prstGeom prst="rect">
            <a:avLst/>
          </a:prstGeom>
          <a:solidFill>
            <a:schemeClr val="accent6">
              <a:lumMod val="60000"/>
              <a:lumOff val="40000"/>
            </a:schemeClr>
          </a:solidFill>
        </p:spPr>
        <p:txBody>
          <a:bodyPr wrap="square" rtlCol="0">
            <a:spAutoFit/>
          </a:bodyPr>
          <a:lstStyle/>
          <a:p>
            <a:pPr>
              <a:defRPr/>
            </a:pPr>
            <a:r>
              <a:rPr lang="fr-FR" sz="1600" dirty="0">
                <a:solidFill>
                  <a:prstClr val="black"/>
                </a:solidFill>
                <a:latin typeface="Verdana"/>
                <a:sym typeface="Wingdings"/>
              </a:rPr>
              <a:t></a:t>
            </a:r>
            <a:r>
              <a:rPr lang="fr-FR" sz="1200" dirty="0">
                <a:solidFill>
                  <a:prstClr val="black"/>
                </a:solidFill>
                <a:latin typeface="Verdana"/>
                <a:sym typeface="Wingdings"/>
              </a:rPr>
              <a:t>  Diagnostic</a:t>
            </a:r>
            <a:endParaRPr lang="fr-FR" sz="1200" dirty="0">
              <a:solidFill>
                <a:prstClr val="black"/>
              </a:solidFill>
              <a:latin typeface="Verdana"/>
            </a:endParaRPr>
          </a:p>
        </p:txBody>
      </p:sp>
      <p:sp>
        <p:nvSpPr>
          <p:cNvPr id="10" name="ZoneTexte 9">
            <a:extLst>
              <a:ext uri="{FF2B5EF4-FFF2-40B4-BE49-F238E27FC236}">
                <a16:creationId xmlns:a16="http://schemas.microsoft.com/office/drawing/2014/main" id="{ECC0B61A-2DAC-5238-91EE-C5DD5924570D}"/>
              </a:ext>
            </a:extLst>
          </p:cNvPr>
          <p:cNvSpPr txBox="1"/>
          <p:nvPr/>
        </p:nvSpPr>
        <p:spPr>
          <a:xfrm>
            <a:off x="5499397" y="2523279"/>
            <a:ext cx="1487082" cy="338554"/>
          </a:xfrm>
          <a:prstGeom prst="rect">
            <a:avLst/>
          </a:prstGeom>
          <a:solidFill>
            <a:schemeClr val="accent6">
              <a:lumMod val="60000"/>
              <a:lumOff val="40000"/>
            </a:schemeClr>
          </a:solidFill>
        </p:spPr>
        <p:txBody>
          <a:bodyPr wrap="square" rtlCol="0">
            <a:spAutoFit/>
          </a:bodyPr>
          <a:lstStyle/>
          <a:p>
            <a:pPr>
              <a:defRPr/>
            </a:pPr>
            <a:r>
              <a:rPr lang="fr-FR" sz="1600" dirty="0">
                <a:solidFill>
                  <a:prstClr val="black"/>
                </a:solidFill>
                <a:latin typeface="Verdana"/>
                <a:sym typeface="Wingdings"/>
              </a:rPr>
              <a:t></a:t>
            </a:r>
            <a:r>
              <a:rPr lang="fr-FR" sz="1200" dirty="0">
                <a:solidFill>
                  <a:prstClr val="black"/>
                </a:solidFill>
                <a:latin typeface="Verdana"/>
                <a:sym typeface="Wingdings"/>
              </a:rPr>
              <a:t>  Plan d’action</a:t>
            </a:r>
            <a:endParaRPr lang="fr-FR" sz="1200" dirty="0">
              <a:solidFill>
                <a:prstClr val="black"/>
              </a:solidFill>
              <a:latin typeface="Verdana"/>
            </a:endParaRPr>
          </a:p>
        </p:txBody>
      </p:sp>
      <p:sp>
        <p:nvSpPr>
          <p:cNvPr id="12" name="ZoneTexte 11">
            <a:extLst>
              <a:ext uri="{FF2B5EF4-FFF2-40B4-BE49-F238E27FC236}">
                <a16:creationId xmlns:a16="http://schemas.microsoft.com/office/drawing/2014/main" id="{123449D4-DE5B-ADF1-A79E-CE3021CA1196}"/>
              </a:ext>
            </a:extLst>
          </p:cNvPr>
          <p:cNvSpPr txBox="1"/>
          <p:nvPr/>
        </p:nvSpPr>
        <p:spPr>
          <a:xfrm>
            <a:off x="7684222" y="1717032"/>
            <a:ext cx="1368152" cy="338554"/>
          </a:xfrm>
          <a:prstGeom prst="rect">
            <a:avLst/>
          </a:prstGeom>
          <a:solidFill>
            <a:schemeClr val="accent6">
              <a:lumMod val="60000"/>
              <a:lumOff val="40000"/>
            </a:schemeClr>
          </a:solidFill>
        </p:spPr>
        <p:txBody>
          <a:bodyPr wrap="square" rtlCol="0">
            <a:spAutoFit/>
          </a:bodyPr>
          <a:lstStyle/>
          <a:p>
            <a:pPr>
              <a:defRPr/>
            </a:pPr>
            <a:r>
              <a:rPr lang="fr-FR" sz="1600" dirty="0">
                <a:solidFill>
                  <a:prstClr val="black"/>
                </a:solidFill>
                <a:latin typeface="Verdana"/>
                <a:sym typeface="Wingdings"/>
              </a:rPr>
              <a:t></a:t>
            </a:r>
            <a:r>
              <a:rPr lang="fr-FR" sz="1200" dirty="0">
                <a:solidFill>
                  <a:prstClr val="black"/>
                </a:solidFill>
                <a:latin typeface="Verdana"/>
                <a:sym typeface="Wingdings"/>
              </a:rPr>
              <a:t>  Valorisation</a:t>
            </a:r>
            <a:endParaRPr lang="fr-FR" sz="1200" dirty="0">
              <a:solidFill>
                <a:prstClr val="black"/>
              </a:solidFill>
              <a:latin typeface="Verdana"/>
            </a:endParaRPr>
          </a:p>
        </p:txBody>
      </p:sp>
      <p:sp>
        <p:nvSpPr>
          <p:cNvPr id="14" name="ZoneTexte 13">
            <a:extLst>
              <a:ext uri="{FF2B5EF4-FFF2-40B4-BE49-F238E27FC236}">
                <a16:creationId xmlns:a16="http://schemas.microsoft.com/office/drawing/2014/main" id="{414EE9C7-6503-1C89-B5C0-6DE60ED6C211}"/>
              </a:ext>
            </a:extLst>
          </p:cNvPr>
          <p:cNvSpPr txBox="1"/>
          <p:nvPr/>
        </p:nvSpPr>
        <p:spPr>
          <a:xfrm>
            <a:off x="719340" y="5563519"/>
            <a:ext cx="10276605" cy="923330"/>
          </a:xfrm>
          <a:prstGeom prst="rect">
            <a:avLst/>
          </a:prstGeom>
          <a:noFill/>
        </p:spPr>
        <p:txBody>
          <a:bodyPr wrap="square" rtlCol="0">
            <a:spAutoFit/>
          </a:bodyPr>
          <a:lstStyle/>
          <a:p>
            <a:pPr marL="285750" indent="-285750">
              <a:buFont typeface="Arial" panose="020B0604020202020204" pitchFamily="34" charset="0"/>
              <a:buChar char="•"/>
              <a:defRPr/>
            </a:pPr>
            <a:r>
              <a:rPr lang="fr-FR" sz="1500" dirty="0">
                <a:solidFill>
                  <a:srgbClr val="94C600">
                    <a:lumMod val="75000"/>
                  </a:srgbClr>
                </a:solidFill>
                <a:latin typeface="Verdana"/>
              </a:rPr>
              <a:t>Un parcours structuré, une démarche système d’exploitation qui s’appuie sur l’existant, adaptable en fonction de l’évolution des besoins.</a:t>
            </a:r>
          </a:p>
          <a:p>
            <a:pPr marL="285750" indent="-285750">
              <a:buFont typeface="Arial" panose="020B0604020202020204" pitchFamily="34" charset="0"/>
              <a:buChar char="•"/>
              <a:defRPr/>
            </a:pPr>
            <a:endParaRPr lang="fr-FR" sz="900" dirty="0">
              <a:solidFill>
                <a:srgbClr val="94C600">
                  <a:lumMod val="75000"/>
                </a:srgbClr>
              </a:solidFill>
              <a:latin typeface="Verdana"/>
            </a:endParaRPr>
          </a:p>
          <a:p>
            <a:pPr marL="285750" indent="-285750">
              <a:buFont typeface="Arial" panose="020B0604020202020204" pitchFamily="34" charset="0"/>
              <a:buChar char="•"/>
              <a:defRPr/>
            </a:pPr>
            <a:r>
              <a:rPr lang="fr-FR" sz="1500" dirty="0">
                <a:solidFill>
                  <a:srgbClr val="94C600">
                    <a:lumMod val="75000"/>
                  </a:srgbClr>
                </a:solidFill>
                <a:latin typeface="Verdana"/>
              </a:rPr>
              <a:t>Un parcours qui valorise la multi-compétence présente dans les Chambres.</a:t>
            </a:r>
          </a:p>
        </p:txBody>
      </p:sp>
    </p:spTree>
    <p:extLst>
      <p:ext uri="{BB962C8B-B14F-4D97-AF65-F5344CB8AC3E}">
        <p14:creationId xmlns:p14="http://schemas.microsoft.com/office/powerpoint/2010/main" val="38550095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bwMode="auto">
          <a:xfrm>
            <a:off x="5961155" y="3370185"/>
            <a:ext cx="420569" cy="56785"/>
          </a:xfrm>
          <a:prstGeom prst="rect">
            <a:avLst/>
          </a:prstGeom>
          <a:solidFill>
            <a:schemeClr val="bg1"/>
          </a:solidFill>
          <a:ln w="9525" cap="flat" cmpd="sng" algn="ctr">
            <a:noFill/>
            <a:prstDash val="solid"/>
            <a:round/>
            <a:headEnd type="none" w="med" len="med"/>
            <a:tailEnd type="none" w="med" len="med"/>
          </a:ln>
          <a:effectLst/>
        </p:spPr>
        <p:txBody>
          <a:bodyPr vert="horz" wrap="none" lIns="52202" tIns="26102" rIns="52202" bIns="26102" numCol="1" rtlCol="0" anchor="b" anchorCtr="0" compatLnSpc="1">
            <a:prstTxWarp prst="textNoShape">
              <a:avLst/>
            </a:prstTxWarp>
          </a:bodyPr>
          <a:lstStyle/>
          <a:p>
            <a:pPr defTabSz="514350" fontAlgn="base">
              <a:spcBef>
                <a:spcPct val="0"/>
              </a:spcBef>
              <a:spcAft>
                <a:spcPct val="0"/>
              </a:spcAft>
            </a:pPr>
            <a:endParaRPr lang="fr-FR" sz="1013">
              <a:solidFill>
                <a:srgbClr val="000000"/>
              </a:solidFill>
              <a:latin typeface="Verdana" pitchFamily="34" charset="0"/>
            </a:endParaRPr>
          </a:p>
        </p:txBody>
      </p:sp>
      <p:sp>
        <p:nvSpPr>
          <p:cNvPr id="47" name="Rectangle 46"/>
          <p:cNvSpPr/>
          <p:nvPr/>
        </p:nvSpPr>
        <p:spPr bwMode="auto">
          <a:xfrm>
            <a:off x="4933190" y="3486263"/>
            <a:ext cx="56832" cy="559309"/>
          </a:xfrm>
          <a:prstGeom prst="rect">
            <a:avLst/>
          </a:prstGeom>
          <a:solidFill>
            <a:schemeClr val="bg1"/>
          </a:solidFill>
          <a:ln w="9525" cap="flat" cmpd="sng" algn="ctr">
            <a:noFill/>
            <a:prstDash val="solid"/>
            <a:round/>
            <a:headEnd type="none" w="med" len="med"/>
            <a:tailEnd type="none" w="med" len="med"/>
          </a:ln>
          <a:effectLst/>
        </p:spPr>
        <p:txBody>
          <a:bodyPr vert="horz" wrap="none" lIns="52202" tIns="26102" rIns="52202" bIns="26102" numCol="1" rtlCol="0" anchor="b" anchorCtr="0" compatLnSpc="1">
            <a:prstTxWarp prst="textNoShape">
              <a:avLst/>
            </a:prstTxWarp>
          </a:bodyPr>
          <a:lstStyle/>
          <a:p>
            <a:pPr defTabSz="514350" fontAlgn="base">
              <a:spcBef>
                <a:spcPct val="0"/>
              </a:spcBef>
              <a:spcAft>
                <a:spcPct val="0"/>
              </a:spcAft>
            </a:pPr>
            <a:endParaRPr lang="fr-FR" sz="1013">
              <a:solidFill>
                <a:srgbClr val="000000"/>
              </a:solidFill>
              <a:latin typeface="Verdana" pitchFamily="34" charset="0"/>
            </a:endParaRPr>
          </a:p>
        </p:txBody>
      </p:sp>
      <p:sp>
        <p:nvSpPr>
          <p:cNvPr id="46" name="Rectangle 45"/>
          <p:cNvSpPr/>
          <p:nvPr/>
        </p:nvSpPr>
        <p:spPr bwMode="auto">
          <a:xfrm>
            <a:off x="6005537" y="4782229"/>
            <a:ext cx="237401" cy="56785"/>
          </a:xfrm>
          <a:prstGeom prst="rect">
            <a:avLst/>
          </a:prstGeom>
          <a:solidFill>
            <a:schemeClr val="bg1"/>
          </a:solidFill>
          <a:ln w="9525" cap="flat" cmpd="sng" algn="ctr">
            <a:noFill/>
            <a:prstDash val="solid"/>
            <a:round/>
            <a:headEnd type="none" w="med" len="med"/>
            <a:tailEnd type="none" w="med" len="med"/>
          </a:ln>
          <a:effectLst/>
        </p:spPr>
        <p:txBody>
          <a:bodyPr vert="horz" wrap="none" lIns="52202" tIns="26102" rIns="52202" bIns="26102" numCol="1" rtlCol="0" anchor="b" anchorCtr="0" compatLnSpc="1">
            <a:prstTxWarp prst="textNoShape">
              <a:avLst/>
            </a:prstTxWarp>
          </a:bodyPr>
          <a:lstStyle/>
          <a:p>
            <a:pPr defTabSz="514350" fontAlgn="base">
              <a:spcBef>
                <a:spcPct val="0"/>
              </a:spcBef>
              <a:spcAft>
                <a:spcPct val="0"/>
              </a:spcAft>
            </a:pPr>
            <a:endParaRPr lang="fr-FR" sz="1013">
              <a:solidFill>
                <a:srgbClr val="000000"/>
              </a:solidFill>
              <a:latin typeface="Verdana" pitchFamily="34" charset="0"/>
            </a:endParaRPr>
          </a:p>
        </p:txBody>
      </p:sp>
      <p:sp>
        <p:nvSpPr>
          <p:cNvPr id="3" name="Espace réservé du texte 17">
            <a:extLst>
              <a:ext uri="{FF2B5EF4-FFF2-40B4-BE49-F238E27FC236}">
                <a16:creationId xmlns:a16="http://schemas.microsoft.com/office/drawing/2014/main" id="{A3DECDBF-4DB5-1A84-7F6D-23C312055C71}"/>
              </a:ext>
            </a:extLst>
          </p:cNvPr>
          <p:cNvSpPr txBox="1">
            <a:spLocks/>
          </p:cNvSpPr>
          <p:nvPr/>
        </p:nvSpPr>
        <p:spPr>
          <a:xfrm>
            <a:off x="209940" y="413949"/>
            <a:ext cx="11588154" cy="685019"/>
          </a:xfrm>
          <a:prstGeom prst="rect">
            <a:avLst/>
          </a:prstGeom>
        </p:spPr>
        <p:txBody>
          <a:bodyPr vert="horz" lIns="68580" tIns="34290" rIns="68580" bIns="34290" rtlCol="0" anchor="ctr">
            <a:noAutofit/>
          </a:bodyPr>
          <a:lstStyle>
            <a:defPPr>
              <a:defRPr lang="fr-FR"/>
            </a:defPPr>
            <a:lvl1pPr marL="428625" indent="-428625" defTabSz="685800">
              <a:lnSpc>
                <a:spcPct val="90000"/>
              </a:lnSpc>
              <a:spcBef>
                <a:spcPct val="0"/>
              </a:spcBef>
              <a:buFontTx/>
              <a:buBlip>
                <a:blip r:embed="rId3"/>
              </a:buBlip>
              <a:defRPr sz="3200" b="1" cap="small">
                <a:solidFill>
                  <a:srgbClr val="000000"/>
                </a:solidFill>
                <a:latin typeface="Verdana"/>
                <a:ea typeface="+mj-ea"/>
                <a:cs typeface="+mj-cs"/>
              </a:defRPr>
            </a:lvl1pPr>
            <a:lvl2pPr marL="685800" indent="-228600">
              <a:lnSpc>
                <a:spcPct val="114000"/>
              </a:lnSpc>
              <a:spcBef>
                <a:spcPts val="500"/>
              </a:spcBef>
              <a:buFont typeface="Arial" panose="020B0604020202020204" pitchFamily="34" charset="0"/>
              <a:buChar char="•"/>
              <a:defRPr sz="2000"/>
            </a:lvl2pPr>
            <a:lvl3pPr marL="1143000" indent="-228600">
              <a:lnSpc>
                <a:spcPct val="114000"/>
              </a:lnSpc>
              <a:spcBef>
                <a:spcPts val="500"/>
              </a:spcBef>
              <a:buFont typeface="Arial" panose="020B0604020202020204" pitchFamily="34" charset="0"/>
              <a:buChar char="•"/>
            </a:lvl3pPr>
            <a:lvl4pPr marL="1600200" indent="-228600">
              <a:lnSpc>
                <a:spcPct val="114000"/>
              </a:lnSpc>
              <a:spcBef>
                <a:spcPts val="500"/>
              </a:spcBef>
              <a:buFont typeface="Arial" panose="020B0604020202020204" pitchFamily="34" charset="0"/>
              <a:buChar char="•"/>
              <a:defRPr sz="1600"/>
            </a:lvl4pPr>
            <a:lvl5pPr marL="2057400" indent="-228600">
              <a:lnSpc>
                <a:spcPct val="114000"/>
              </a:lnSpc>
              <a:spcBef>
                <a:spcPts val="500"/>
              </a:spcBef>
              <a:buFont typeface="Arial" panose="020B0604020202020204" pitchFamily="34" charset="0"/>
              <a:buChar char="•"/>
              <a:defRPr sz="1600"/>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FR" dirty="0"/>
              <a:t> 2. Qu’est-ce que la boîte à outils </a:t>
            </a:r>
            <a:r>
              <a:rPr lang="fr-FR" sz="3000" dirty="0"/>
              <a:t>CLIMACTION ?</a:t>
            </a:r>
          </a:p>
        </p:txBody>
      </p:sp>
      <p:sp>
        <p:nvSpPr>
          <p:cNvPr id="4" name="ZoneTexte 3">
            <a:extLst>
              <a:ext uri="{FF2B5EF4-FFF2-40B4-BE49-F238E27FC236}">
                <a16:creationId xmlns:a16="http://schemas.microsoft.com/office/drawing/2014/main" id="{F8BFE0D8-5BF1-1602-8F84-A2A233C56043}"/>
              </a:ext>
            </a:extLst>
          </p:cNvPr>
          <p:cNvSpPr txBox="1"/>
          <p:nvPr/>
        </p:nvSpPr>
        <p:spPr>
          <a:xfrm>
            <a:off x="783855" y="1413379"/>
            <a:ext cx="10624289" cy="3739485"/>
          </a:xfrm>
          <a:prstGeom prst="rect">
            <a:avLst/>
          </a:prstGeom>
          <a:noFill/>
        </p:spPr>
        <p:txBody>
          <a:bodyPr wrap="square" rtlCol="0">
            <a:spAutoFit/>
          </a:bodyPr>
          <a:lstStyle/>
          <a:p>
            <a:pPr marL="285750" indent="-285750">
              <a:buFont typeface="Wingdings" panose="05000000000000000000" pitchFamily="2" charset="2"/>
              <a:buChar char="Ø"/>
            </a:pPr>
            <a:r>
              <a:rPr lang="fr-FR" dirty="0"/>
              <a:t>C’est un livrable du projet REFLEX Climat-</a:t>
            </a:r>
            <a:r>
              <a:rPr lang="fr-FR" dirty="0" err="1"/>
              <a:t>culteur</a:t>
            </a:r>
            <a:r>
              <a:rPr lang="fr-FR" dirty="0"/>
              <a:t> qui vise à outiller le conseiller dans la phase d’accompagnement au </a:t>
            </a:r>
            <a:r>
              <a:rPr lang="fr-FR" b="1" dirty="0"/>
              <a:t>plan d’action, étape 3 du parcours Climat-</a:t>
            </a:r>
            <a:r>
              <a:rPr lang="fr-FR" b="1" dirty="0" err="1"/>
              <a:t>culteur</a:t>
            </a:r>
            <a:r>
              <a:rPr lang="fr-FR" b="1" dirty="0"/>
              <a:t>.</a:t>
            </a:r>
            <a:endParaRPr lang="fr-FR" dirty="0"/>
          </a:p>
          <a:p>
            <a:pPr marL="285750" indent="-285750">
              <a:buFont typeface="Wingdings" panose="05000000000000000000" pitchFamily="2" charset="2"/>
              <a:buChar char="Ø"/>
            </a:pPr>
            <a:endParaRPr lang="fr-FR" sz="1200" dirty="0"/>
          </a:p>
          <a:p>
            <a:pPr marL="285750" indent="-285750">
              <a:buFont typeface="Wingdings" panose="05000000000000000000" pitchFamily="2" charset="2"/>
              <a:buChar char="Ø"/>
            </a:pPr>
            <a:r>
              <a:rPr lang="fr-FR" dirty="0"/>
              <a:t>C’est un regroupement de différents supports pour appuyer les conseillers et les agriculteurs dans la </a:t>
            </a:r>
            <a:r>
              <a:rPr lang="fr-FR" b="1" dirty="0"/>
              <a:t>construction</a:t>
            </a:r>
            <a:r>
              <a:rPr lang="fr-FR" dirty="0"/>
              <a:t>, la </a:t>
            </a:r>
            <a:r>
              <a:rPr lang="fr-FR" b="1" dirty="0"/>
              <a:t>priorisation</a:t>
            </a:r>
            <a:r>
              <a:rPr lang="fr-FR" dirty="0"/>
              <a:t> et le suivi d’un plan d’action </a:t>
            </a:r>
            <a:r>
              <a:rPr lang="fr-FR" b="1" dirty="0"/>
              <a:t>bas carbone</a:t>
            </a:r>
            <a:r>
              <a:rPr lang="fr-FR" dirty="0"/>
              <a:t>.</a:t>
            </a:r>
          </a:p>
          <a:p>
            <a:pPr marL="285750" indent="-285750">
              <a:buFont typeface="Wingdings" panose="05000000000000000000" pitchFamily="2" charset="2"/>
              <a:buChar char="Ø"/>
            </a:pPr>
            <a:endParaRPr lang="fr-FR" sz="900" dirty="0"/>
          </a:p>
          <a:p>
            <a:pPr marL="285750" indent="-285750">
              <a:buFont typeface="Wingdings" panose="05000000000000000000" pitchFamily="2" charset="2"/>
              <a:buChar char="Ø"/>
            </a:pPr>
            <a:r>
              <a:rPr lang="fr-FR" dirty="0"/>
              <a:t>C’est un </a:t>
            </a:r>
            <a:r>
              <a:rPr lang="fr-FR" b="1" dirty="0"/>
              <a:t>outil d’aide à la décision </a:t>
            </a:r>
            <a:r>
              <a:rPr lang="fr-FR" dirty="0"/>
              <a:t>sur le choix des leviers d’action à mettre en œuvre à l’échelle de l’exploitation.</a:t>
            </a:r>
          </a:p>
          <a:p>
            <a:endParaRPr lang="fr-FR" dirty="0"/>
          </a:p>
          <a:p>
            <a:r>
              <a:rPr lang="fr-FR" dirty="0"/>
              <a:t>La boite à outils </a:t>
            </a:r>
            <a:r>
              <a:rPr lang="fr-FR" dirty="0" err="1"/>
              <a:t>ClimAction</a:t>
            </a:r>
            <a:r>
              <a:rPr lang="fr-FR" dirty="0"/>
              <a:t> recense essentiellement des leviers d’</a:t>
            </a:r>
            <a:r>
              <a:rPr lang="fr-FR" b="1" dirty="0"/>
              <a:t>atténuation</a:t>
            </a:r>
            <a:r>
              <a:rPr lang="fr-FR" dirty="0"/>
              <a:t> (réduction des émissions de gaz à effet de serre et stockage de carbone dans les sols et dans la biomasse). Cependant, elle intègre aussi des leviers d’adaptation pour permettre une approche globale, même si cette première liste n’est pas exhaustive !</a:t>
            </a:r>
          </a:p>
        </p:txBody>
      </p:sp>
      <p:sp>
        <p:nvSpPr>
          <p:cNvPr id="6" name="ZoneTexte 5">
            <a:extLst>
              <a:ext uri="{FF2B5EF4-FFF2-40B4-BE49-F238E27FC236}">
                <a16:creationId xmlns:a16="http://schemas.microsoft.com/office/drawing/2014/main" id="{C60B7738-4D31-B2DE-E6AA-FCCDD919F8C1}"/>
              </a:ext>
            </a:extLst>
          </p:cNvPr>
          <p:cNvSpPr txBox="1"/>
          <p:nvPr/>
        </p:nvSpPr>
        <p:spPr>
          <a:xfrm>
            <a:off x="919946" y="5286332"/>
            <a:ext cx="10878148" cy="1261884"/>
          </a:xfrm>
          <a:prstGeom prst="rect">
            <a:avLst/>
          </a:prstGeom>
          <a:noFill/>
          <a:ln w="19050">
            <a:solidFill>
              <a:schemeClr val="accent1">
                <a:lumMod val="75000"/>
              </a:schemeClr>
            </a:solidFill>
          </a:ln>
        </p:spPr>
        <p:txBody>
          <a:bodyPr wrap="square" rtlCol="0">
            <a:spAutoFit/>
          </a:bodyPr>
          <a:lstStyle/>
          <a:p>
            <a:r>
              <a:rPr lang="fr-FR" sz="1600" b="1" dirty="0">
                <a:solidFill>
                  <a:schemeClr val="accent6">
                    <a:lumMod val="75000"/>
                  </a:schemeClr>
                </a:solidFill>
              </a:rPr>
              <a:t>À qui s'adresse cette boîte à outils ? </a:t>
            </a:r>
            <a:endParaRPr lang="fr-FR" sz="1600" dirty="0">
              <a:solidFill>
                <a:schemeClr val="accent6">
                  <a:lumMod val="75000"/>
                </a:schemeClr>
              </a:solidFill>
            </a:endParaRPr>
          </a:p>
          <a:p>
            <a:endParaRPr lang="fr-FR" sz="400" dirty="0"/>
          </a:p>
          <a:p>
            <a:r>
              <a:rPr lang="fr-FR" sz="1600" dirty="0"/>
              <a:t>À </a:t>
            </a:r>
            <a:r>
              <a:rPr lang="fr-FR" sz="1600" b="1" dirty="0"/>
              <a:t>tous les conseillers </a:t>
            </a:r>
            <a:r>
              <a:rPr lang="fr-FR" sz="1600" dirty="0"/>
              <a:t>des Chambres d'Agriculture qui accompagnent des exploitants dans leurs démarches de progrès / évolutions de pratiques vis-à-vis du changement climatique.</a:t>
            </a:r>
          </a:p>
          <a:p>
            <a:endParaRPr lang="fr-FR" sz="1600" dirty="0"/>
          </a:p>
          <a:p>
            <a:endParaRPr lang="fr-FR" sz="800" dirty="0"/>
          </a:p>
        </p:txBody>
      </p:sp>
      <p:pic>
        <p:nvPicPr>
          <p:cNvPr id="7" name="Image 6">
            <a:extLst>
              <a:ext uri="{FF2B5EF4-FFF2-40B4-BE49-F238E27FC236}">
                <a16:creationId xmlns:a16="http://schemas.microsoft.com/office/drawing/2014/main" id="{0116BF65-7AD3-700D-FFB9-0B3AED8CB58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14583"/>
          <a:stretch/>
        </p:blipFill>
        <p:spPr>
          <a:xfrm>
            <a:off x="5781588" y="6084532"/>
            <a:ext cx="577432" cy="481735"/>
          </a:xfrm>
          <a:prstGeom prst="rect">
            <a:avLst/>
          </a:prstGeom>
        </p:spPr>
      </p:pic>
      <p:pic>
        <p:nvPicPr>
          <p:cNvPr id="15" name="Image 14">
            <a:extLst>
              <a:ext uri="{FF2B5EF4-FFF2-40B4-BE49-F238E27FC236}">
                <a16:creationId xmlns:a16="http://schemas.microsoft.com/office/drawing/2014/main" id="{6AC5EDB1-D7C1-E764-CA70-DCC04EED69A5}"/>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b="15449"/>
          <a:stretch/>
        </p:blipFill>
        <p:spPr>
          <a:xfrm>
            <a:off x="5085524" y="6084532"/>
            <a:ext cx="560137" cy="473210"/>
          </a:xfrm>
          <a:prstGeom prst="rect">
            <a:avLst/>
          </a:prstGeom>
        </p:spPr>
      </p:pic>
      <p:pic>
        <p:nvPicPr>
          <p:cNvPr id="16" name="Image 15">
            <a:extLst>
              <a:ext uri="{FF2B5EF4-FFF2-40B4-BE49-F238E27FC236}">
                <a16:creationId xmlns:a16="http://schemas.microsoft.com/office/drawing/2014/main" id="{B7AFED11-B6CA-33A1-C410-A0D4698C1B0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617663" y="6188535"/>
            <a:ext cx="343943" cy="350243"/>
          </a:xfrm>
          <a:prstGeom prst="rect">
            <a:avLst/>
          </a:prstGeom>
        </p:spPr>
      </p:pic>
      <p:pic>
        <p:nvPicPr>
          <p:cNvPr id="17" name="Image 16">
            <a:extLst>
              <a:ext uri="{FF2B5EF4-FFF2-40B4-BE49-F238E27FC236}">
                <a16:creationId xmlns:a16="http://schemas.microsoft.com/office/drawing/2014/main" id="{1CA48B2D-CEA3-4F98-2D47-84F77273C32A}"/>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b="27739"/>
          <a:stretch/>
        </p:blipFill>
        <p:spPr>
          <a:xfrm>
            <a:off x="3220597" y="6118044"/>
            <a:ext cx="648244" cy="449303"/>
          </a:xfrm>
          <a:prstGeom prst="rect">
            <a:avLst/>
          </a:prstGeom>
        </p:spPr>
      </p:pic>
      <p:pic>
        <p:nvPicPr>
          <p:cNvPr id="18" name="Image 17">
            <a:extLst>
              <a:ext uri="{FF2B5EF4-FFF2-40B4-BE49-F238E27FC236}">
                <a16:creationId xmlns:a16="http://schemas.microsoft.com/office/drawing/2014/main" id="{72E5968E-A1F9-F13F-49D8-6B159E7DE609}"/>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b="28218"/>
          <a:stretch/>
        </p:blipFill>
        <p:spPr>
          <a:xfrm>
            <a:off x="1727350" y="6156974"/>
            <a:ext cx="642016" cy="413366"/>
          </a:xfrm>
          <a:prstGeom prst="rect">
            <a:avLst/>
          </a:prstGeom>
        </p:spPr>
      </p:pic>
      <p:pic>
        <p:nvPicPr>
          <p:cNvPr id="19" name="Picture 2" descr="19,563 Mouton Dessin Imágenes y Fotos - 123RF">
            <a:extLst>
              <a:ext uri="{FF2B5EF4-FFF2-40B4-BE49-F238E27FC236}">
                <a16:creationId xmlns:a16="http://schemas.microsoft.com/office/drawing/2014/main" id="{AB436E1B-73A3-884C-D2E8-A183B8678FA5}"/>
              </a:ext>
            </a:extLst>
          </p:cNvPr>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19457" t="18089" r="18472" b="43155"/>
          <a:stretch/>
        </p:blipFill>
        <p:spPr bwMode="auto">
          <a:xfrm>
            <a:off x="2520560" y="6224285"/>
            <a:ext cx="495673" cy="309484"/>
          </a:xfrm>
          <a:prstGeom prst="rect">
            <a:avLst/>
          </a:prstGeom>
          <a:noFill/>
          <a:extLst>
            <a:ext uri="{909E8E84-426E-40DD-AFC4-6F175D3DCCD1}">
              <a14:hiddenFill xmlns:a14="http://schemas.microsoft.com/office/drawing/2010/main">
                <a:solidFill>
                  <a:srgbClr val="FFFFFF"/>
                </a:solidFill>
              </a14:hiddenFill>
            </a:ext>
          </a:extLst>
        </p:spPr>
      </p:pic>
      <p:pic>
        <p:nvPicPr>
          <p:cNvPr id="20" name="Image 19" descr="Animal, chicken, farm, rooster">
            <a:extLst>
              <a:ext uri="{FF2B5EF4-FFF2-40B4-BE49-F238E27FC236}">
                <a16:creationId xmlns:a16="http://schemas.microsoft.com/office/drawing/2014/main" id="{E746D296-9AD9-8AA0-5675-0696F1166079}"/>
              </a:ext>
            </a:extLst>
          </p:cNvPr>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073205" y="6254193"/>
            <a:ext cx="263497" cy="279576"/>
          </a:xfrm>
          <a:prstGeom prst="rect">
            <a:avLst/>
          </a:prstGeom>
          <a:noFill/>
          <a:ln>
            <a:noFill/>
          </a:ln>
        </p:spPr>
      </p:pic>
    </p:spTree>
    <p:extLst>
      <p:ext uri="{BB962C8B-B14F-4D97-AF65-F5344CB8AC3E}">
        <p14:creationId xmlns:p14="http://schemas.microsoft.com/office/powerpoint/2010/main" val="1985685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83869" y="215976"/>
            <a:ext cx="10585749" cy="706090"/>
          </a:xfrm>
        </p:spPr>
        <p:txBody>
          <a:bodyPr vert="horz" lIns="68580" tIns="34290" rIns="68580" bIns="34290" rtlCol="0" anchor="ctr">
            <a:noAutofit/>
          </a:bodyPr>
          <a:lstStyle/>
          <a:p>
            <a:pPr marL="428625" indent="-428625" defTabSz="685800"/>
            <a:r>
              <a:rPr lang="fr-FR" cap="small" dirty="0">
                <a:solidFill>
                  <a:srgbClr val="000000"/>
                </a:solidFill>
                <a:latin typeface="Verdana"/>
              </a:rPr>
              <a:t> 2. Contenu de la boite à outils </a:t>
            </a:r>
            <a:r>
              <a:rPr lang="fr-FR" cap="small" dirty="0" err="1">
                <a:solidFill>
                  <a:srgbClr val="000000"/>
                </a:solidFill>
                <a:latin typeface="Verdana"/>
              </a:rPr>
              <a:t>ClimAction</a:t>
            </a:r>
            <a:endParaRPr lang="fr-FR" cap="small" dirty="0">
              <a:solidFill>
                <a:srgbClr val="000000"/>
              </a:solidFill>
              <a:latin typeface="Verdana"/>
            </a:endParaRPr>
          </a:p>
        </p:txBody>
      </p:sp>
      <p:pic>
        <p:nvPicPr>
          <p:cNvPr id="6" name="Picture 2" descr="https://extranet-pays-de-la-loire.chambres-agriculture.fr/fileadmin/_processed_/7/a/csm_20201027_Appel_a_projet_France_Agri_Carbone_da2695b0a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2644" y="5547952"/>
            <a:ext cx="934636" cy="976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à coins arrondis 3">
            <a:extLst>
              <a:ext uri="{FF2B5EF4-FFF2-40B4-BE49-F238E27FC236}">
                <a16:creationId xmlns:a16="http://schemas.microsoft.com/office/drawing/2014/main" id="{49C0651C-AB67-4DDC-A49F-0E4ADCDC9AC9}"/>
              </a:ext>
            </a:extLst>
          </p:cNvPr>
          <p:cNvSpPr/>
          <p:nvPr/>
        </p:nvSpPr>
        <p:spPr bwMode="auto">
          <a:xfrm>
            <a:off x="3080829" y="3483311"/>
            <a:ext cx="2574550" cy="1512168"/>
          </a:xfrm>
          <a:prstGeom prst="roundRect">
            <a:avLst/>
          </a:prstGeom>
          <a:solidFill>
            <a:srgbClr val="80BA27"/>
          </a:solidFill>
          <a:ln w="9525" cap="flat" cmpd="sng" algn="ctr">
            <a:solidFill>
              <a:schemeClr val="accent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endParaRPr lang="fr-FR" sz="1400" b="1" dirty="0">
              <a:solidFill>
                <a:schemeClr val="bg1"/>
              </a:solidFill>
            </a:endParaRPr>
          </a:p>
          <a:p>
            <a:pPr algn="ctr" fontAlgn="base">
              <a:spcBef>
                <a:spcPct val="0"/>
              </a:spcBef>
              <a:spcAft>
                <a:spcPct val="0"/>
              </a:spcAft>
            </a:pPr>
            <a:r>
              <a:rPr lang="fr-FR" b="1" dirty="0">
                <a:solidFill>
                  <a:schemeClr val="bg1"/>
                </a:solidFill>
              </a:rPr>
              <a:t>Un fichier Excel d’aide au choix et suivi des actions</a:t>
            </a:r>
          </a:p>
          <a:p>
            <a:pPr algn="ctr" fontAlgn="base">
              <a:spcBef>
                <a:spcPct val="0"/>
              </a:spcBef>
              <a:spcAft>
                <a:spcPct val="0"/>
              </a:spcAft>
            </a:pPr>
            <a:endParaRPr lang="fr-FR" baseline="-25000" dirty="0">
              <a:solidFill>
                <a:schemeClr val="bg1"/>
              </a:solidFill>
              <a:latin typeface="Arial" charset="0"/>
            </a:endParaRPr>
          </a:p>
        </p:txBody>
      </p:sp>
      <p:sp>
        <p:nvSpPr>
          <p:cNvPr id="9" name="Rectangle à coins arrondis 8">
            <a:extLst>
              <a:ext uri="{FF2B5EF4-FFF2-40B4-BE49-F238E27FC236}">
                <a16:creationId xmlns:a16="http://schemas.microsoft.com/office/drawing/2014/main" id="{195D9306-A14A-4D18-BC25-B149C9B2B7D2}"/>
              </a:ext>
            </a:extLst>
          </p:cNvPr>
          <p:cNvSpPr/>
          <p:nvPr/>
        </p:nvSpPr>
        <p:spPr bwMode="auto">
          <a:xfrm>
            <a:off x="5991936" y="3483312"/>
            <a:ext cx="2570066" cy="1512167"/>
          </a:xfrm>
          <a:prstGeom prst="roundRect">
            <a:avLst/>
          </a:prstGeom>
          <a:solidFill>
            <a:srgbClr val="008E96"/>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endParaRPr lang="fr-FR" sz="1200" b="1" dirty="0">
              <a:solidFill>
                <a:schemeClr val="bg1"/>
              </a:solidFill>
            </a:endParaRPr>
          </a:p>
          <a:p>
            <a:pPr algn="ctr" fontAlgn="base">
              <a:spcBef>
                <a:spcPct val="0"/>
              </a:spcBef>
              <a:spcAft>
                <a:spcPct val="0"/>
              </a:spcAft>
            </a:pPr>
            <a:endParaRPr lang="fr-FR" sz="1000" b="1" dirty="0">
              <a:solidFill>
                <a:schemeClr val="bg1"/>
              </a:solidFill>
            </a:endParaRPr>
          </a:p>
          <a:p>
            <a:pPr algn="ctr" fontAlgn="base">
              <a:spcBef>
                <a:spcPct val="0"/>
              </a:spcBef>
              <a:spcAft>
                <a:spcPct val="0"/>
              </a:spcAft>
            </a:pPr>
            <a:r>
              <a:rPr lang="fr-FR" b="1" dirty="0">
                <a:solidFill>
                  <a:schemeClr val="bg1"/>
                </a:solidFill>
              </a:rPr>
              <a:t>Un fichier Excel de références par levier</a:t>
            </a:r>
          </a:p>
        </p:txBody>
      </p:sp>
      <p:sp>
        <p:nvSpPr>
          <p:cNvPr id="10" name="Rectangle à coins arrondis 10">
            <a:extLst>
              <a:ext uri="{FF2B5EF4-FFF2-40B4-BE49-F238E27FC236}">
                <a16:creationId xmlns:a16="http://schemas.microsoft.com/office/drawing/2014/main" id="{9A585849-7CB9-4858-B30A-C2C73741B70A}"/>
              </a:ext>
            </a:extLst>
          </p:cNvPr>
          <p:cNvSpPr/>
          <p:nvPr/>
        </p:nvSpPr>
        <p:spPr bwMode="auto">
          <a:xfrm>
            <a:off x="5971110" y="1659245"/>
            <a:ext cx="2574550" cy="1512168"/>
          </a:xfrm>
          <a:prstGeom prst="roundRect">
            <a:avLst/>
          </a:prstGeom>
          <a:solidFill>
            <a:schemeClr val="accent6">
              <a:lumMod val="60000"/>
              <a:lumOff val="4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endParaRPr lang="fr-FR" sz="900" b="1" dirty="0">
              <a:solidFill>
                <a:schemeClr val="bg1"/>
              </a:solidFill>
            </a:endParaRPr>
          </a:p>
          <a:p>
            <a:pPr algn="ctr"/>
            <a:r>
              <a:rPr lang="fr-FR" b="1" dirty="0">
                <a:solidFill>
                  <a:schemeClr val="bg1"/>
                </a:solidFill>
              </a:rPr>
              <a:t>Un livret pédagogique « C’est bon pour le climat »</a:t>
            </a:r>
          </a:p>
          <a:p>
            <a:pPr algn="ctr" fontAlgn="base">
              <a:spcBef>
                <a:spcPct val="0"/>
              </a:spcBef>
              <a:spcAft>
                <a:spcPct val="0"/>
              </a:spcAft>
            </a:pPr>
            <a:endParaRPr lang="fr-FR" baseline="-25000" dirty="0">
              <a:solidFill>
                <a:schemeClr val="bg1"/>
              </a:solidFill>
              <a:latin typeface="Arial" charset="0"/>
            </a:endParaRPr>
          </a:p>
        </p:txBody>
      </p:sp>
      <p:sp>
        <p:nvSpPr>
          <p:cNvPr id="11" name="Rectangle à coins arrondis 11">
            <a:extLst>
              <a:ext uri="{FF2B5EF4-FFF2-40B4-BE49-F238E27FC236}">
                <a16:creationId xmlns:a16="http://schemas.microsoft.com/office/drawing/2014/main" id="{56F90134-B895-42A8-8D2F-C687C08054C9}"/>
              </a:ext>
            </a:extLst>
          </p:cNvPr>
          <p:cNvSpPr/>
          <p:nvPr/>
        </p:nvSpPr>
        <p:spPr bwMode="auto">
          <a:xfrm>
            <a:off x="3050721" y="1663299"/>
            <a:ext cx="2574550" cy="1532997"/>
          </a:xfrm>
          <a:prstGeom prst="roundRect">
            <a:avLst/>
          </a:prstGeom>
          <a:solidFill>
            <a:schemeClr val="bg2"/>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endParaRPr lang="fr-FR" sz="900" b="1" dirty="0">
              <a:solidFill>
                <a:schemeClr val="bg1"/>
              </a:solidFill>
            </a:endParaRPr>
          </a:p>
          <a:p>
            <a:pPr algn="ctr"/>
            <a:r>
              <a:rPr lang="fr-FR" b="1" dirty="0">
                <a:solidFill>
                  <a:schemeClr val="bg1"/>
                </a:solidFill>
              </a:rPr>
              <a:t>Un diaporama et un mode d’emploi de la BAO</a:t>
            </a:r>
          </a:p>
          <a:p>
            <a:pPr algn="ctr" fontAlgn="base">
              <a:spcBef>
                <a:spcPct val="0"/>
              </a:spcBef>
              <a:spcAft>
                <a:spcPct val="0"/>
              </a:spcAft>
            </a:pPr>
            <a:endParaRPr lang="fr-FR" baseline="-25000" dirty="0">
              <a:solidFill>
                <a:schemeClr val="bg1"/>
              </a:solidFill>
              <a:latin typeface="Arial" charset="0"/>
            </a:endParaRPr>
          </a:p>
        </p:txBody>
      </p:sp>
      <p:pic>
        <p:nvPicPr>
          <p:cNvPr id="8" name="Image 7">
            <a:hlinkClick r:id="rId3"/>
            <a:extLst>
              <a:ext uri="{FF2B5EF4-FFF2-40B4-BE49-F238E27FC236}">
                <a16:creationId xmlns:a16="http://schemas.microsoft.com/office/drawing/2014/main" id="{B9500F52-4FE7-8776-94BB-42E9731E1C8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60546" y="5446909"/>
            <a:ext cx="1619250" cy="571500"/>
          </a:xfrm>
          <a:prstGeom prst="rect">
            <a:avLst/>
          </a:prstGeom>
        </p:spPr>
      </p:pic>
      <p:sp>
        <p:nvSpPr>
          <p:cNvPr id="12" name="ZoneTexte 11">
            <a:extLst>
              <a:ext uri="{FF2B5EF4-FFF2-40B4-BE49-F238E27FC236}">
                <a16:creationId xmlns:a16="http://schemas.microsoft.com/office/drawing/2014/main" id="{85A934BD-4BF1-9836-6A88-9F3B259293C6}"/>
              </a:ext>
            </a:extLst>
          </p:cNvPr>
          <p:cNvSpPr txBox="1"/>
          <p:nvPr/>
        </p:nvSpPr>
        <p:spPr>
          <a:xfrm>
            <a:off x="1992932" y="5572875"/>
            <a:ext cx="6552728" cy="369332"/>
          </a:xfrm>
          <a:prstGeom prst="rect">
            <a:avLst/>
          </a:prstGeom>
          <a:noFill/>
        </p:spPr>
        <p:txBody>
          <a:bodyPr wrap="square" rtlCol="0">
            <a:spAutoFit/>
          </a:bodyPr>
          <a:lstStyle/>
          <a:p>
            <a:r>
              <a:rPr lang="fr-FR" dirty="0"/>
              <a:t>Lien vers la boîte à outils sur Opéra connaissances :</a:t>
            </a:r>
          </a:p>
        </p:txBody>
      </p:sp>
    </p:spTree>
    <p:extLst>
      <p:ext uri="{BB962C8B-B14F-4D97-AF65-F5344CB8AC3E}">
        <p14:creationId xmlns:p14="http://schemas.microsoft.com/office/powerpoint/2010/main" val="1780003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0" grpId="0" animBg="1"/>
      <p:bldP spid="1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83869" y="215976"/>
            <a:ext cx="10585749" cy="706090"/>
          </a:xfrm>
        </p:spPr>
        <p:txBody>
          <a:bodyPr vert="horz" lIns="68580" tIns="34290" rIns="68580" bIns="34290" rtlCol="0" anchor="ctr">
            <a:noAutofit/>
          </a:bodyPr>
          <a:lstStyle/>
          <a:p>
            <a:pPr marL="428625" indent="-428625" defTabSz="685800"/>
            <a:r>
              <a:rPr lang="fr-FR" cap="small" dirty="0">
                <a:solidFill>
                  <a:srgbClr val="000000"/>
                </a:solidFill>
                <a:latin typeface="Verdana"/>
              </a:rPr>
              <a:t> 3. Usages de la boite à outils </a:t>
            </a:r>
            <a:r>
              <a:rPr lang="fr-FR" cap="small" dirty="0" err="1">
                <a:solidFill>
                  <a:srgbClr val="000000"/>
                </a:solidFill>
                <a:latin typeface="Verdana"/>
              </a:rPr>
              <a:t>ClimAction</a:t>
            </a:r>
            <a:endParaRPr lang="fr-FR" cap="small" dirty="0">
              <a:solidFill>
                <a:srgbClr val="000000"/>
              </a:solidFill>
              <a:latin typeface="Verdana"/>
            </a:endParaRPr>
          </a:p>
        </p:txBody>
      </p:sp>
      <p:pic>
        <p:nvPicPr>
          <p:cNvPr id="6" name="Picture 2" descr="https://extranet-pays-de-la-loire.chambres-agriculture.fr/fileadmin/_processed_/7/a/csm_20201027_Appel_a_projet_France_Agri_Carbone_da2695b0a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2644" y="5547952"/>
            <a:ext cx="934636" cy="976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ZoneTexte 2">
            <a:extLst>
              <a:ext uri="{FF2B5EF4-FFF2-40B4-BE49-F238E27FC236}">
                <a16:creationId xmlns:a16="http://schemas.microsoft.com/office/drawing/2014/main" id="{24ED74C7-5312-0E2E-C3CA-2DFED46890D8}"/>
              </a:ext>
            </a:extLst>
          </p:cNvPr>
          <p:cNvSpPr txBox="1"/>
          <p:nvPr/>
        </p:nvSpPr>
        <p:spPr>
          <a:xfrm>
            <a:off x="1296464" y="1258385"/>
            <a:ext cx="9773154" cy="2277547"/>
          </a:xfrm>
          <a:prstGeom prst="rect">
            <a:avLst/>
          </a:prstGeom>
          <a:noFill/>
          <a:ln>
            <a:solidFill>
              <a:schemeClr val="tx2">
                <a:lumMod val="75000"/>
              </a:schemeClr>
            </a:solidFill>
          </a:ln>
        </p:spPr>
        <p:txBody>
          <a:bodyPr wrap="square" rtlCol="0">
            <a:spAutoFit/>
          </a:bodyPr>
          <a:lstStyle>
            <a:defPPr>
              <a:defRPr lang="fr-FR"/>
            </a:defPPr>
            <a:lvl1pPr>
              <a:defRPr sz="1400" b="1">
                <a:solidFill>
                  <a:schemeClr val="accent6">
                    <a:lumMod val="75000"/>
                  </a:schemeClr>
                </a:solidFill>
              </a:defRPr>
            </a:lvl1pPr>
          </a:lstStyle>
          <a:p>
            <a:r>
              <a:rPr lang="fr-FR" dirty="0">
                <a:solidFill>
                  <a:schemeClr val="accent1">
                    <a:lumMod val="75000"/>
                  </a:schemeClr>
                </a:solidFill>
              </a:rPr>
              <a:t>Accompagner les agriculteurs :</a:t>
            </a:r>
          </a:p>
          <a:p>
            <a:endParaRPr lang="fr-FR" sz="600" dirty="0"/>
          </a:p>
          <a:p>
            <a:pPr marL="285750" indent="-285750">
              <a:buFontTx/>
              <a:buChar char="-"/>
            </a:pPr>
            <a:r>
              <a:rPr lang="fr-FR" b="0" dirty="0">
                <a:solidFill>
                  <a:schemeClr val="tx1"/>
                </a:solidFill>
              </a:rPr>
              <a:t>Aider les exploitants à </a:t>
            </a:r>
            <a:r>
              <a:rPr lang="fr-FR" dirty="0">
                <a:solidFill>
                  <a:schemeClr val="tx1"/>
                </a:solidFill>
              </a:rPr>
              <a:t>identifier les leviers </a:t>
            </a:r>
            <a:r>
              <a:rPr lang="fr-FR" b="0" dirty="0">
                <a:solidFill>
                  <a:schemeClr val="tx1"/>
                </a:solidFill>
              </a:rPr>
              <a:t>d'un plan d'action Bas Carbone.</a:t>
            </a:r>
          </a:p>
          <a:p>
            <a:pPr marL="285750" indent="-285750">
              <a:buFontTx/>
              <a:buChar char="-"/>
            </a:pPr>
            <a:endParaRPr lang="fr-FR" sz="600" b="0" dirty="0">
              <a:solidFill>
                <a:schemeClr val="tx1"/>
              </a:solidFill>
            </a:endParaRPr>
          </a:p>
          <a:p>
            <a:pPr marL="285750" indent="-285750">
              <a:buFontTx/>
              <a:buChar char="-"/>
            </a:pPr>
            <a:r>
              <a:rPr lang="fr-FR" dirty="0">
                <a:solidFill>
                  <a:schemeClr val="tx1"/>
                </a:solidFill>
              </a:rPr>
              <a:t>Évaluer</a:t>
            </a:r>
            <a:r>
              <a:rPr lang="fr-FR" b="0" dirty="0">
                <a:solidFill>
                  <a:schemeClr val="tx1"/>
                </a:solidFill>
              </a:rPr>
              <a:t> la faisabilité des leviers et  </a:t>
            </a:r>
            <a:r>
              <a:rPr lang="fr-FR" dirty="0">
                <a:solidFill>
                  <a:schemeClr val="tx1"/>
                </a:solidFill>
              </a:rPr>
              <a:t>prioriser les actions </a:t>
            </a:r>
            <a:r>
              <a:rPr lang="fr-FR" b="0" dirty="0">
                <a:solidFill>
                  <a:schemeClr val="tx1"/>
                </a:solidFill>
              </a:rPr>
              <a:t>en fonction des enjeux, atouts, contraintes, moyens et environnement de l’exploitation.</a:t>
            </a:r>
          </a:p>
          <a:p>
            <a:endParaRPr lang="fr-FR" sz="600" b="0" dirty="0">
              <a:solidFill>
                <a:schemeClr val="tx1"/>
              </a:solidFill>
            </a:endParaRPr>
          </a:p>
          <a:p>
            <a:pPr marL="285750" indent="-285750">
              <a:buFontTx/>
              <a:buChar char="-"/>
            </a:pPr>
            <a:r>
              <a:rPr lang="fr-FR" dirty="0">
                <a:solidFill>
                  <a:schemeClr val="tx1"/>
                </a:solidFill>
              </a:rPr>
              <a:t>Sensibiliser</a:t>
            </a:r>
            <a:r>
              <a:rPr lang="fr-FR" b="0" dirty="0">
                <a:solidFill>
                  <a:schemeClr val="tx1"/>
                </a:solidFill>
              </a:rPr>
              <a:t> les exploitants aux offres d'accompagnement multi-compétences des Chambres d'Agriculture, et </a:t>
            </a:r>
            <a:r>
              <a:rPr lang="fr-FR" sz="1800" dirty="0">
                <a:solidFill>
                  <a:schemeClr val="tx1"/>
                </a:solidFill>
                <a:latin typeface="Calibri" panose="020F0502020204030204" pitchFamily="34" charset="0"/>
                <a:ea typeface="Calibri" panose="020F0502020204030204" pitchFamily="34" charset="0"/>
                <a:cs typeface="Times New Roman" panose="02020603050405020304" pitchFamily="18" charset="0"/>
              </a:rPr>
              <a:t>mettre en relation </a:t>
            </a:r>
            <a:r>
              <a:rPr lang="fr-FR" sz="1800" b="0" dirty="0">
                <a:solidFill>
                  <a:schemeClr val="tx1"/>
                </a:solidFill>
                <a:latin typeface="Calibri" panose="020F0502020204030204" pitchFamily="34" charset="0"/>
                <a:ea typeface="Calibri" panose="020F0502020204030204" pitchFamily="34" charset="0"/>
                <a:cs typeface="Times New Roman" panose="02020603050405020304" pitchFamily="18" charset="0"/>
              </a:rPr>
              <a:t>avec les conseiller. pouvant accompagner à la mise en œuvre de leviers spécifiques (énergie, agroforesterie, alimentation, gestion du troupeau, cultures et agronomie…).</a:t>
            </a:r>
            <a:endParaRPr lang="fr-FR" b="0" dirty="0">
              <a:solidFill>
                <a:schemeClr val="tx1"/>
              </a:solidFill>
            </a:endParaRPr>
          </a:p>
        </p:txBody>
      </p:sp>
      <p:sp>
        <p:nvSpPr>
          <p:cNvPr id="4" name="ZoneTexte 3">
            <a:extLst>
              <a:ext uri="{FF2B5EF4-FFF2-40B4-BE49-F238E27FC236}">
                <a16:creationId xmlns:a16="http://schemas.microsoft.com/office/drawing/2014/main" id="{B2A70F64-2DF4-D29B-E782-679031BDABB0}"/>
              </a:ext>
            </a:extLst>
          </p:cNvPr>
          <p:cNvSpPr txBox="1"/>
          <p:nvPr/>
        </p:nvSpPr>
        <p:spPr>
          <a:xfrm>
            <a:off x="1305619" y="3779935"/>
            <a:ext cx="9749706" cy="1446550"/>
          </a:xfrm>
          <a:prstGeom prst="rect">
            <a:avLst/>
          </a:prstGeom>
          <a:noFill/>
          <a:ln>
            <a:solidFill>
              <a:schemeClr val="tx2">
                <a:lumMod val="75000"/>
              </a:schemeClr>
            </a:solidFill>
          </a:ln>
        </p:spPr>
        <p:txBody>
          <a:bodyPr wrap="square" rtlCol="0">
            <a:spAutoFit/>
          </a:bodyPr>
          <a:lstStyle>
            <a:defPPr>
              <a:defRPr lang="fr-FR"/>
            </a:defPPr>
            <a:lvl1pPr>
              <a:defRPr sz="1400" b="1">
                <a:solidFill>
                  <a:schemeClr val="accent6">
                    <a:lumMod val="75000"/>
                  </a:schemeClr>
                </a:solidFill>
              </a:defRPr>
            </a:lvl1pPr>
          </a:lstStyle>
          <a:p>
            <a:r>
              <a:rPr lang="fr-FR" dirty="0">
                <a:solidFill>
                  <a:schemeClr val="accent1">
                    <a:lumMod val="75000"/>
                  </a:schemeClr>
                </a:solidFill>
              </a:rPr>
              <a:t>Faire de la veille pédagogique :</a:t>
            </a:r>
          </a:p>
          <a:p>
            <a:endParaRPr lang="fr-FR" sz="600" dirty="0"/>
          </a:p>
          <a:p>
            <a:pPr marL="285750" indent="-285750">
              <a:buFontTx/>
              <a:buChar char="-"/>
            </a:pPr>
            <a:r>
              <a:rPr lang="fr-FR" b="0" dirty="0">
                <a:solidFill>
                  <a:schemeClr val="tx1"/>
                </a:solidFill>
              </a:rPr>
              <a:t>Appréhender, s’approprier et transmettre le champ des leviers d’atténuation possibles, dans une approche globale du système d’exploitation.</a:t>
            </a:r>
          </a:p>
          <a:p>
            <a:endParaRPr lang="fr-FR" sz="600" b="0" dirty="0">
              <a:solidFill>
                <a:schemeClr val="tx1"/>
              </a:solidFill>
            </a:endParaRPr>
          </a:p>
          <a:p>
            <a:pPr marL="285750" indent="-285750">
              <a:buFontTx/>
              <a:buChar char="-"/>
            </a:pPr>
            <a:r>
              <a:rPr lang="fr-FR" b="0" dirty="0">
                <a:solidFill>
                  <a:schemeClr val="tx1"/>
                </a:solidFill>
              </a:rPr>
              <a:t>Trouver des références et se documenter sur les différents leviers d’action.</a:t>
            </a:r>
          </a:p>
          <a:p>
            <a:pPr marL="285750" indent="-285750">
              <a:buFontTx/>
              <a:buChar char="-"/>
            </a:pPr>
            <a:endParaRPr lang="fr-FR" sz="600" b="0" dirty="0">
              <a:solidFill>
                <a:schemeClr val="tx1"/>
              </a:solidFill>
            </a:endParaRPr>
          </a:p>
          <a:p>
            <a:pPr marL="285750" indent="-285750">
              <a:buFontTx/>
              <a:buChar char="-"/>
            </a:pPr>
            <a:r>
              <a:rPr lang="fr-FR" b="0" dirty="0">
                <a:solidFill>
                  <a:schemeClr val="tx1"/>
                </a:solidFill>
              </a:rPr>
              <a:t>Préparer une intervention en format collectif ou individuel.</a:t>
            </a:r>
          </a:p>
        </p:txBody>
      </p:sp>
      <p:sp>
        <p:nvSpPr>
          <p:cNvPr id="5" name="ZoneTexte 4">
            <a:extLst>
              <a:ext uri="{FF2B5EF4-FFF2-40B4-BE49-F238E27FC236}">
                <a16:creationId xmlns:a16="http://schemas.microsoft.com/office/drawing/2014/main" id="{FA5CE27B-E983-FACC-7492-E1CFCD100C07}"/>
              </a:ext>
            </a:extLst>
          </p:cNvPr>
          <p:cNvSpPr txBox="1"/>
          <p:nvPr/>
        </p:nvSpPr>
        <p:spPr>
          <a:xfrm>
            <a:off x="1328402" y="5474449"/>
            <a:ext cx="9749706" cy="615553"/>
          </a:xfrm>
          <a:prstGeom prst="rect">
            <a:avLst/>
          </a:prstGeom>
          <a:noFill/>
          <a:ln>
            <a:solidFill>
              <a:schemeClr val="tx2">
                <a:lumMod val="75000"/>
              </a:schemeClr>
            </a:solidFill>
          </a:ln>
        </p:spPr>
        <p:txBody>
          <a:bodyPr wrap="square" rtlCol="0">
            <a:spAutoFit/>
          </a:bodyPr>
          <a:lstStyle>
            <a:defPPr>
              <a:defRPr lang="fr-FR"/>
            </a:defPPr>
            <a:lvl1pPr>
              <a:defRPr sz="1400" b="1">
                <a:solidFill>
                  <a:schemeClr val="accent6">
                    <a:lumMod val="75000"/>
                  </a:schemeClr>
                </a:solidFill>
              </a:defRPr>
            </a:lvl1pPr>
          </a:lstStyle>
          <a:p>
            <a:r>
              <a:rPr lang="fr-FR" dirty="0">
                <a:solidFill>
                  <a:schemeClr val="accent1">
                    <a:lumMod val="75000"/>
                  </a:schemeClr>
                </a:solidFill>
              </a:rPr>
              <a:t>Décider :</a:t>
            </a:r>
            <a:r>
              <a:rPr lang="fr-FR" dirty="0"/>
              <a:t> </a:t>
            </a:r>
            <a:r>
              <a:rPr lang="fr-FR" b="0" dirty="0" err="1">
                <a:solidFill>
                  <a:schemeClr val="tx1"/>
                </a:solidFill>
              </a:rPr>
              <a:t>ClimAction</a:t>
            </a:r>
            <a:r>
              <a:rPr lang="fr-FR" b="0" dirty="0">
                <a:solidFill>
                  <a:schemeClr val="tx1"/>
                </a:solidFill>
              </a:rPr>
              <a:t> donne des indicateurs reliés à chaque levier d’action, permettant d’évaluer l’intérêt de leur mise en œuvre et leur faisabilité dans le contexte de l’exploitation.  </a:t>
            </a:r>
          </a:p>
          <a:p>
            <a:endParaRPr lang="fr-FR" sz="600" dirty="0"/>
          </a:p>
        </p:txBody>
      </p:sp>
    </p:spTree>
    <p:extLst>
      <p:ext uri="{BB962C8B-B14F-4D97-AF65-F5344CB8AC3E}">
        <p14:creationId xmlns:p14="http://schemas.microsoft.com/office/powerpoint/2010/main" val="33172680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s://extranet-pays-de-la-loire.chambres-agriculture.fr/fileadmin/_processed_/7/a/csm_20201027_Appel_a_projet_France_Agri_Carbone_da2695b0a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2644" y="5547952"/>
            <a:ext cx="934636" cy="976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Espace réservé du texte 17">
            <a:extLst>
              <a:ext uri="{FF2B5EF4-FFF2-40B4-BE49-F238E27FC236}">
                <a16:creationId xmlns:a16="http://schemas.microsoft.com/office/drawing/2014/main" id="{07E0FA5A-F223-735E-E8FD-2041C1B03D47}"/>
              </a:ext>
            </a:extLst>
          </p:cNvPr>
          <p:cNvSpPr txBox="1">
            <a:spLocks/>
          </p:cNvSpPr>
          <p:nvPr/>
        </p:nvSpPr>
        <p:spPr>
          <a:xfrm>
            <a:off x="162644" y="257991"/>
            <a:ext cx="10397904" cy="685019"/>
          </a:xfrm>
          <a:prstGeom prst="rect">
            <a:avLst/>
          </a:prstGeom>
        </p:spPr>
        <p:txBody>
          <a:bodyPr vert="horz" lIns="68580" tIns="34290" rIns="68580" bIns="34290" rtlCol="0" anchor="ctr">
            <a:noAutofit/>
          </a:bodyPr>
          <a:lstStyle>
            <a:lvl1pPr marL="428625" indent="-428625" defTabSz="685800">
              <a:lnSpc>
                <a:spcPct val="90000"/>
              </a:lnSpc>
              <a:spcBef>
                <a:spcPct val="0"/>
              </a:spcBef>
              <a:buFontTx/>
              <a:buBlip>
                <a:blip r:embed="rId3"/>
              </a:buBlip>
              <a:defRPr sz="3200" b="1" cap="small">
                <a:solidFill>
                  <a:srgbClr val="000000"/>
                </a:solidFill>
                <a:latin typeface="Verdana"/>
                <a:ea typeface="+mj-ea"/>
                <a:cs typeface="+mj-cs"/>
              </a:defRPr>
            </a:lvl1pPr>
            <a:lvl2pPr marL="685800" indent="-228600" algn="l" defTabSz="914400" rtl="0" eaLnBrk="1" latinLnBrk="0" hangingPunct="1">
              <a:lnSpc>
                <a:spcPct val="114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14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14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14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 3. Comment utiliser la BAO CLIMACTION ?</a:t>
            </a:r>
          </a:p>
        </p:txBody>
      </p:sp>
      <p:sp>
        <p:nvSpPr>
          <p:cNvPr id="10" name="Rectangle à coins arrondis 7">
            <a:extLst>
              <a:ext uri="{FF2B5EF4-FFF2-40B4-BE49-F238E27FC236}">
                <a16:creationId xmlns:a16="http://schemas.microsoft.com/office/drawing/2014/main" id="{E12CD66C-B24D-D371-5E10-15CD56D45D71}"/>
              </a:ext>
            </a:extLst>
          </p:cNvPr>
          <p:cNvSpPr/>
          <p:nvPr/>
        </p:nvSpPr>
        <p:spPr bwMode="auto">
          <a:xfrm>
            <a:off x="1991544" y="1400821"/>
            <a:ext cx="7920880" cy="1249290"/>
          </a:xfrm>
          <a:prstGeom prst="roundRect">
            <a:avLst/>
          </a:prstGeom>
          <a:solidFill>
            <a:schemeClr val="bg2"/>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r>
              <a:rPr lang="fr-FR" sz="2200" b="1" dirty="0">
                <a:solidFill>
                  <a:schemeClr val="bg1"/>
                </a:solidFill>
              </a:rPr>
              <a:t>Diaporama et mode d’emploi</a:t>
            </a:r>
          </a:p>
          <a:p>
            <a:pPr algn="ctr"/>
            <a:r>
              <a:rPr lang="fr-FR" sz="2200" b="1" dirty="0">
                <a:solidFill>
                  <a:schemeClr val="bg1"/>
                </a:solidFill>
              </a:rPr>
              <a:t>=&gt; Aide à l’appropriation de la boîte à outils par le conseiller</a:t>
            </a:r>
          </a:p>
          <a:p>
            <a:pPr algn="ctr"/>
            <a:endParaRPr lang="fr-FR" sz="2200" b="1" dirty="0">
              <a:solidFill>
                <a:schemeClr val="bg1"/>
              </a:solidFill>
            </a:endParaRPr>
          </a:p>
          <a:p>
            <a:pPr algn="ctr"/>
            <a:endParaRPr lang="fr-FR" sz="2200" b="1" dirty="0">
              <a:solidFill>
                <a:schemeClr val="bg1"/>
              </a:solidFill>
            </a:endParaRPr>
          </a:p>
        </p:txBody>
      </p:sp>
      <p:pic>
        <p:nvPicPr>
          <p:cNvPr id="11" name="Image 10" descr="Icône Vidéo, lecture, mono dans SnipIcons Mono">
            <a:hlinkClick r:id="rId4"/>
            <a:extLst>
              <a:ext uri="{FF2B5EF4-FFF2-40B4-BE49-F238E27FC236}">
                <a16:creationId xmlns:a16="http://schemas.microsoft.com/office/drawing/2014/main" id="{5035CF81-0EB9-60F0-D79A-5617EFD79938}"/>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11100" b="9788"/>
          <a:stretch/>
        </p:blipFill>
        <p:spPr bwMode="auto">
          <a:xfrm>
            <a:off x="3071664" y="2977686"/>
            <a:ext cx="1152128" cy="902628"/>
          </a:xfrm>
          <a:prstGeom prst="rect">
            <a:avLst/>
          </a:prstGeom>
          <a:noFill/>
          <a:extLst>
            <a:ext uri="{909E8E84-426E-40DD-AFC4-6F175D3DCCD1}">
              <a14:hiddenFill xmlns:a14="http://schemas.microsoft.com/office/drawing/2010/main">
                <a:solidFill>
                  <a:srgbClr val="FFFFFF"/>
                </a:solidFill>
              </a14:hiddenFill>
            </a:ext>
          </a:extLst>
        </p:spPr>
      </p:pic>
      <p:sp>
        <p:nvSpPr>
          <p:cNvPr id="12" name="ZoneTexte 11">
            <a:extLst>
              <a:ext uri="{FF2B5EF4-FFF2-40B4-BE49-F238E27FC236}">
                <a16:creationId xmlns:a16="http://schemas.microsoft.com/office/drawing/2014/main" id="{87ABCB70-36FF-370E-C00E-542FCB3F4C0C}"/>
              </a:ext>
            </a:extLst>
          </p:cNvPr>
          <p:cNvSpPr txBox="1"/>
          <p:nvPr/>
        </p:nvSpPr>
        <p:spPr>
          <a:xfrm>
            <a:off x="4704287" y="3223444"/>
            <a:ext cx="4968552" cy="369332"/>
          </a:xfrm>
          <a:prstGeom prst="rect">
            <a:avLst/>
          </a:prstGeom>
          <a:noFill/>
        </p:spPr>
        <p:txBody>
          <a:bodyPr wrap="square" rtlCol="0">
            <a:spAutoFit/>
          </a:bodyPr>
          <a:lstStyle/>
          <a:p>
            <a:r>
              <a:rPr lang="fr-FR" dirty="0"/>
              <a:t>Icône cliquable de lien vers le tuto vidéo.</a:t>
            </a:r>
          </a:p>
        </p:txBody>
      </p:sp>
      <p:pic>
        <p:nvPicPr>
          <p:cNvPr id="13" name="Graphique 12" descr="Création de récits avec un remplissage uni">
            <a:hlinkClick r:id="rId6"/>
            <a:extLst>
              <a:ext uri="{FF2B5EF4-FFF2-40B4-BE49-F238E27FC236}">
                <a16:creationId xmlns:a16="http://schemas.microsoft.com/office/drawing/2014/main" id="{3D9B51C9-74A2-03D1-7AAD-BE4455EF22E8}"/>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071665" y="4174831"/>
            <a:ext cx="1249289" cy="1249289"/>
          </a:xfrm>
          <a:prstGeom prst="rect">
            <a:avLst/>
          </a:prstGeom>
        </p:spPr>
      </p:pic>
      <p:sp>
        <p:nvSpPr>
          <p:cNvPr id="14" name="ZoneTexte 13">
            <a:extLst>
              <a:ext uri="{FF2B5EF4-FFF2-40B4-BE49-F238E27FC236}">
                <a16:creationId xmlns:a16="http://schemas.microsoft.com/office/drawing/2014/main" id="{4B565FF1-9CA2-1FAC-7C81-8662E6E60942}"/>
              </a:ext>
            </a:extLst>
          </p:cNvPr>
          <p:cNvSpPr txBox="1"/>
          <p:nvPr/>
        </p:nvSpPr>
        <p:spPr>
          <a:xfrm>
            <a:off x="4704287" y="4535441"/>
            <a:ext cx="4968552" cy="646331"/>
          </a:xfrm>
          <a:prstGeom prst="rect">
            <a:avLst/>
          </a:prstGeom>
          <a:noFill/>
        </p:spPr>
        <p:txBody>
          <a:bodyPr wrap="square" rtlCol="0">
            <a:spAutoFit/>
          </a:bodyPr>
          <a:lstStyle/>
          <a:p>
            <a:r>
              <a:rPr lang="fr-FR" dirty="0"/>
              <a:t>Icône cliquable de lien vers le mode d’emploi format </a:t>
            </a:r>
            <a:r>
              <a:rPr lang="fr-FR" dirty="0" err="1"/>
              <a:t>pdf</a:t>
            </a:r>
            <a:r>
              <a:rPr lang="fr-FR" dirty="0"/>
              <a:t>.</a:t>
            </a:r>
          </a:p>
        </p:txBody>
      </p:sp>
    </p:spTree>
    <p:extLst>
      <p:ext uri="{BB962C8B-B14F-4D97-AF65-F5344CB8AC3E}">
        <p14:creationId xmlns:p14="http://schemas.microsoft.com/office/powerpoint/2010/main" val="39419718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s://extranet-pays-de-la-loire.chambres-agriculture.fr/fileadmin/_processed_/7/a/csm_20201027_Appel_a_projet_France_Agri_Carbone_da2695b0a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2644" y="5547952"/>
            <a:ext cx="934636" cy="976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Espace réservé du texte 17">
            <a:extLst>
              <a:ext uri="{FF2B5EF4-FFF2-40B4-BE49-F238E27FC236}">
                <a16:creationId xmlns:a16="http://schemas.microsoft.com/office/drawing/2014/main" id="{07E0FA5A-F223-735E-E8FD-2041C1B03D47}"/>
              </a:ext>
            </a:extLst>
          </p:cNvPr>
          <p:cNvSpPr txBox="1">
            <a:spLocks/>
          </p:cNvSpPr>
          <p:nvPr/>
        </p:nvSpPr>
        <p:spPr>
          <a:xfrm>
            <a:off x="162644" y="257991"/>
            <a:ext cx="10397904" cy="685019"/>
          </a:xfrm>
          <a:prstGeom prst="rect">
            <a:avLst/>
          </a:prstGeom>
        </p:spPr>
        <p:txBody>
          <a:bodyPr vert="horz" lIns="68580" tIns="34290" rIns="68580" bIns="34290" rtlCol="0" anchor="ctr">
            <a:noAutofit/>
          </a:bodyPr>
          <a:lstStyle>
            <a:lvl1pPr marL="428625" indent="-428625" defTabSz="685800">
              <a:lnSpc>
                <a:spcPct val="90000"/>
              </a:lnSpc>
              <a:spcBef>
                <a:spcPct val="0"/>
              </a:spcBef>
              <a:buFontTx/>
              <a:buBlip>
                <a:blip r:embed="rId3"/>
              </a:buBlip>
              <a:defRPr sz="3200" b="1" cap="small">
                <a:solidFill>
                  <a:srgbClr val="000000"/>
                </a:solidFill>
                <a:latin typeface="Verdana"/>
                <a:ea typeface="+mj-ea"/>
                <a:cs typeface="+mj-cs"/>
              </a:defRPr>
            </a:lvl1pPr>
            <a:lvl2pPr marL="685800" indent="-228600" algn="l" defTabSz="914400" rtl="0" eaLnBrk="1" latinLnBrk="0" hangingPunct="1">
              <a:lnSpc>
                <a:spcPct val="114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14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14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14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 3. Comment utiliser la BAO CLIMACTION ?</a:t>
            </a:r>
          </a:p>
        </p:txBody>
      </p:sp>
      <p:sp>
        <p:nvSpPr>
          <p:cNvPr id="2" name="Rectangle à coins arrondis 9">
            <a:extLst>
              <a:ext uri="{FF2B5EF4-FFF2-40B4-BE49-F238E27FC236}">
                <a16:creationId xmlns:a16="http://schemas.microsoft.com/office/drawing/2014/main" id="{517945D3-B0F3-6E96-3B3A-D6F48F579C3C}"/>
              </a:ext>
            </a:extLst>
          </p:cNvPr>
          <p:cNvSpPr/>
          <p:nvPr/>
        </p:nvSpPr>
        <p:spPr bwMode="auto">
          <a:xfrm>
            <a:off x="1097279" y="1342801"/>
            <a:ext cx="9726703" cy="576064"/>
          </a:xfrm>
          <a:prstGeom prst="roundRect">
            <a:avLst/>
          </a:prstGeom>
          <a:solidFill>
            <a:schemeClr val="accent6">
              <a:lumMod val="40000"/>
              <a:lumOff val="6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r>
              <a:rPr lang="fr-FR" sz="2200" b="1" dirty="0">
                <a:solidFill>
                  <a:schemeClr val="bg1"/>
                </a:solidFill>
              </a:rPr>
              <a:t>Livret pédagogique « C’est bon pour le climat »</a:t>
            </a:r>
            <a:endParaRPr lang="fr-FR" sz="2200" baseline="-25000" dirty="0">
              <a:solidFill>
                <a:schemeClr val="bg1"/>
              </a:solidFill>
              <a:latin typeface="Arial" charset="0"/>
            </a:endParaRPr>
          </a:p>
        </p:txBody>
      </p:sp>
      <p:sp>
        <p:nvSpPr>
          <p:cNvPr id="3" name="ZoneTexte 2">
            <a:extLst>
              <a:ext uri="{FF2B5EF4-FFF2-40B4-BE49-F238E27FC236}">
                <a16:creationId xmlns:a16="http://schemas.microsoft.com/office/drawing/2014/main" id="{F50670F0-7B23-833E-EE1C-2342F3E74FA9}"/>
              </a:ext>
            </a:extLst>
          </p:cNvPr>
          <p:cNvSpPr txBox="1"/>
          <p:nvPr/>
        </p:nvSpPr>
        <p:spPr>
          <a:xfrm>
            <a:off x="1097280" y="2221221"/>
            <a:ext cx="9726703" cy="3077766"/>
          </a:xfrm>
          <a:prstGeom prst="rect">
            <a:avLst/>
          </a:prstGeom>
          <a:noFill/>
        </p:spPr>
        <p:txBody>
          <a:bodyPr wrap="square" rtlCol="0">
            <a:spAutoFit/>
          </a:bodyPr>
          <a:lstStyle/>
          <a:p>
            <a:pPr marL="285750" indent="-285750">
              <a:buFont typeface="Wingdings" panose="05000000000000000000" pitchFamily="2" charset="2"/>
              <a:buChar char="Ø"/>
            </a:pPr>
            <a:r>
              <a:rPr lang="fr-FR" dirty="0"/>
              <a:t>Outil de </a:t>
            </a:r>
            <a:r>
              <a:rPr lang="fr-FR" b="1" dirty="0"/>
              <a:t>sensibilisation</a:t>
            </a:r>
            <a:r>
              <a:rPr lang="fr-FR" dirty="0"/>
              <a:t> récapitulant les pratiques positives pour le climat mais aussi pour l’économie.</a:t>
            </a:r>
          </a:p>
          <a:p>
            <a:pPr marL="171450" indent="-171450">
              <a:buFont typeface="Wingdings" panose="05000000000000000000" pitchFamily="2" charset="2"/>
              <a:buChar char="Ø"/>
            </a:pPr>
            <a:endParaRPr lang="fr-FR" sz="800" dirty="0"/>
          </a:p>
          <a:p>
            <a:pPr marL="285750" indent="-285750">
              <a:buFont typeface="Wingdings" panose="05000000000000000000" pitchFamily="2" charset="2"/>
              <a:buChar char="Ø"/>
            </a:pPr>
            <a:r>
              <a:rPr lang="fr-FR" dirty="0"/>
              <a:t>Illustre l’</a:t>
            </a:r>
            <a:r>
              <a:rPr lang="fr-FR" b="1" dirty="0"/>
              <a:t>impact</a:t>
            </a:r>
            <a:r>
              <a:rPr lang="fr-FR" dirty="0"/>
              <a:t> de plusieurs leviers d’atténuation.</a:t>
            </a:r>
          </a:p>
          <a:p>
            <a:pPr marL="171450" indent="-171450">
              <a:buFont typeface="Wingdings" panose="05000000000000000000" pitchFamily="2" charset="2"/>
              <a:buChar char="Ø"/>
            </a:pPr>
            <a:endParaRPr lang="fr-FR" sz="800" dirty="0"/>
          </a:p>
          <a:p>
            <a:pPr marL="285750" indent="-285750">
              <a:buFont typeface="Wingdings" panose="05000000000000000000" pitchFamily="2" charset="2"/>
              <a:buChar char="Ø"/>
            </a:pPr>
            <a:r>
              <a:rPr lang="fr-FR" dirty="0"/>
              <a:t>Usages : </a:t>
            </a:r>
          </a:p>
          <a:p>
            <a:r>
              <a:rPr lang="fr-FR" dirty="0"/>
              <a:t>    - support </a:t>
            </a:r>
            <a:r>
              <a:rPr lang="fr-FR" b="1" dirty="0"/>
              <a:t>de discussion </a:t>
            </a:r>
            <a:r>
              <a:rPr lang="fr-FR" dirty="0"/>
              <a:t>avec l’exploitant pour évaluer l’intérêt des leviers ; </a:t>
            </a:r>
          </a:p>
          <a:p>
            <a:endParaRPr lang="fr-FR" sz="800" dirty="0"/>
          </a:p>
          <a:p>
            <a:r>
              <a:rPr lang="fr-FR" dirty="0"/>
              <a:t>    - support </a:t>
            </a:r>
            <a:r>
              <a:rPr lang="fr-FR" b="1" dirty="0"/>
              <a:t>pédagogique</a:t>
            </a:r>
            <a:r>
              <a:rPr lang="fr-FR" dirty="0"/>
              <a:t> (formation, journée technique, temps d’analyse des pratiques…) pour introduire et illustrer le sujet du carbone avec un premier panel de réponses; </a:t>
            </a:r>
          </a:p>
          <a:p>
            <a:endParaRPr lang="fr-FR" sz="800" dirty="0"/>
          </a:p>
          <a:p>
            <a:r>
              <a:rPr lang="fr-FR" dirty="0"/>
              <a:t>    - support de </a:t>
            </a:r>
            <a:r>
              <a:rPr lang="fr-FR" b="1" dirty="0"/>
              <a:t>sensibilisation</a:t>
            </a:r>
            <a:endParaRPr lang="fr-FR" dirty="0"/>
          </a:p>
        </p:txBody>
      </p:sp>
      <p:sp>
        <p:nvSpPr>
          <p:cNvPr id="7" name="ZoneTexte 6">
            <a:extLst>
              <a:ext uri="{FF2B5EF4-FFF2-40B4-BE49-F238E27FC236}">
                <a16:creationId xmlns:a16="http://schemas.microsoft.com/office/drawing/2014/main" id="{8D881F43-465E-B2FB-4E64-410DED3CF13C}"/>
              </a:ext>
            </a:extLst>
          </p:cNvPr>
          <p:cNvSpPr txBox="1"/>
          <p:nvPr/>
        </p:nvSpPr>
        <p:spPr>
          <a:xfrm>
            <a:off x="2322174" y="6155340"/>
            <a:ext cx="4161659" cy="369332"/>
          </a:xfrm>
          <a:prstGeom prst="rect">
            <a:avLst/>
          </a:prstGeom>
          <a:noFill/>
        </p:spPr>
        <p:txBody>
          <a:bodyPr wrap="square" rtlCol="0">
            <a:spAutoFit/>
          </a:bodyPr>
          <a:lstStyle/>
          <a:p>
            <a:r>
              <a:rPr lang="fr-FR" b="1" i="1" dirty="0">
                <a:solidFill>
                  <a:schemeClr val="accent1">
                    <a:lumMod val="75000"/>
                  </a:schemeClr>
                </a:solidFill>
              </a:rPr>
              <a:t>Lien de téléchargement </a:t>
            </a:r>
            <a:r>
              <a:rPr lang="fr-FR" b="1" i="1" dirty="0" err="1">
                <a:solidFill>
                  <a:schemeClr val="accent1">
                    <a:lumMod val="75000"/>
                  </a:schemeClr>
                </a:solidFill>
              </a:rPr>
              <a:t>pdf</a:t>
            </a:r>
            <a:r>
              <a:rPr lang="fr-FR" b="1" i="1" dirty="0">
                <a:solidFill>
                  <a:schemeClr val="accent1">
                    <a:lumMod val="75000"/>
                  </a:schemeClr>
                </a:solidFill>
              </a:rPr>
              <a:t> : </a:t>
            </a:r>
          </a:p>
        </p:txBody>
      </p:sp>
      <p:pic>
        <p:nvPicPr>
          <p:cNvPr id="8" name="Graphique 7" descr="Télécharger avec un remplissage uni">
            <a:hlinkClick r:id="rId4"/>
            <a:extLst>
              <a:ext uri="{FF2B5EF4-FFF2-40B4-BE49-F238E27FC236}">
                <a16:creationId xmlns:a16="http://schemas.microsoft.com/office/drawing/2014/main" id="{8B195643-172C-EEC6-8166-3E8809313B0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528048" y="5663785"/>
            <a:ext cx="914400" cy="914400"/>
          </a:xfrm>
          <a:prstGeom prst="rect">
            <a:avLst/>
          </a:prstGeom>
        </p:spPr>
      </p:pic>
    </p:spTree>
    <p:extLst>
      <p:ext uri="{BB962C8B-B14F-4D97-AF65-F5344CB8AC3E}">
        <p14:creationId xmlns:p14="http://schemas.microsoft.com/office/powerpoint/2010/main" val="24839478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s://extranet-pays-de-la-loire.chambres-agriculture.fr/fileadmin/_processed_/7/a/csm_20201027_Appel_a_projet_France_Agri_Carbone_da2695b0a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2644" y="5547952"/>
            <a:ext cx="934636" cy="976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Espace réservé du texte 17">
            <a:extLst>
              <a:ext uri="{FF2B5EF4-FFF2-40B4-BE49-F238E27FC236}">
                <a16:creationId xmlns:a16="http://schemas.microsoft.com/office/drawing/2014/main" id="{07E0FA5A-F223-735E-E8FD-2041C1B03D47}"/>
              </a:ext>
            </a:extLst>
          </p:cNvPr>
          <p:cNvSpPr txBox="1">
            <a:spLocks/>
          </p:cNvSpPr>
          <p:nvPr/>
        </p:nvSpPr>
        <p:spPr>
          <a:xfrm>
            <a:off x="162644" y="257991"/>
            <a:ext cx="10397904" cy="685019"/>
          </a:xfrm>
          <a:prstGeom prst="rect">
            <a:avLst/>
          </a:prstGeom>
        </p:spPr>
        <p:txBody>
          <a:bodyPr vert="horz" lIns="68580" tIns="34290" rIns="68580" bIns="34290" rtlCol="0" anchor="ctr">
            <a:noAutofit/>
          </a:bodyPr>
          <a:lstStyle>
            <a:lvl1pPr marL="428625" indent="-428625" defTabSz="685800">
              <a:lnSpc>
                <a:spcPct val="90000"/>
              </a:lnSpc>
              <a:spcBef>
                <a:spcPct val="0"/>
              </a:spcBef>
              <a:buFontTx/>
              <a:buBlip>
                <a:blip r:embed="rId3"/>
              </a:buBlip>
              <a:defRPr sz="3200" b="1" cap="small">
                <a:solidFill>
                  <a:srgbClr val="000000"/>
                </a:solidFill>
                <a:latin typeface="Verdana"/>
                <a:ea typeface="+mj-ea"/>
                <a:cs typeface="+mj-cs"/>
              </a:defRPr>
            </a:lvl1pPr>
            <a:lvl2pPr marL="685800" indent="-228600" algn="l" defTabSz="914400" rtl="0" eaLnBrk="1" latinLnBrk="0" hangingPunct="1">
              <a:lnSpc>
                <a:spcPct val="114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14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14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14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 3. Comment utiliser la BAO CLIMACTION ?</a:t>
            </a:r>
          </a:p>
        </p:txBody>
      </p:sp>
      <p:sp>
        <p:nvSpPr>
          <p:cNvPr id="4" name="Rectangle à coins arrondis 9">
            <a:extLst>
              <a:ext uri="{FF2B5EF4-FFF2-40B4-BE49-F238E27FC236}">
                <a16:creationId xmlns:a16="http://schemas.microsoft.com/office/drawing/2014/main" id="{7002CACF-97B5-99C0-0C24-968628ECCFCD}"/>
              </a:ext>
            </a:extLst>
          </p:cNvPr>
          <p:cNvSpPr/>
          <p:nvPr/>
        </p:nvSpPr>
        <p:spPr bwMode="auto">
          <a:xfrm>
            <a:off x="943885" y="1296128"/>
            <a:ext cx="10190280" cy="504056"/>
          </a:xfrm>
          <a:prstGeom prst="roundRect">
            <a:avLst/>
          </a:prstGeom>
          <a:solidFill>
            <a:srgbClr val="008E96"/>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r>
              <a:rPr lang="fr-FR" sz="2200" b="1" dirty="0">
                <a:solidFill>
                  <a:schemeClr val="bg1"/>
                </a:solidFill>
              </a:rPr>
              <a:t>Un Fichier Excel de références par levier</a:t>
            </a:r>
          </a:p>
          <a:p>
            <a:pPr algn="ctr" fontAlgn="base">
              <a:spcBef>
                <a:spcPct val="0"/>
              </a:spcBef>
              <a:spcAft>
                <a:spcPct val="0"/>
              </a:spcAft>
            </a:pPr>
            <a:endParaRPr lang="fr-FR" sz="2200" b="1" dirty="0">
              <a:solidFill>
                <a:schemeClr val="bg1"/>
              </a:solidFill>
            </a:endParaRPr>
          </a:p>
        </p:txBody>
      </p:sp>
      <p:sp>
        <p:nvSpPr>
          <p:cNvPr id="5" name="ZoneTexte 11">
            <a:extLst>
              <a:ext uri="{FF2B5EF4-FFF2-40B4-BE49-F238E27FC236}">
                <a16:creationId xmlns:a16="http://schemas.microsoft.com/office/drawing/2014/main" id="{6FD356E1-DABF-6AD6-D3C3-69FD9F76BB40}"/>
              </a:ext>
            </a:extLst>
          </p:cNvPr>
          <p:cNvSpPr txBox="1"/>
          <p:nvPr/>
        </p:nvSpPr>
        <p:spPr>
          <a:xfrm>
            <a:off x="682472" y="1990720"/>
            <a:ext cx="10591542" cy="1338828"/>
          </a:xfrm>
          <a:prstGeom prst="rect">
            <a:avLst/>
          </a:prstGeom>
          <a:noFill/>
        </p:spPr>
        <p:txBody>
          <a:bodyPr wrap="square" rtlCol="0">
            <a:spAutoFit/>
          </a:bodyPr>
          <a:lstStyle>
            <a:defPPr>
              <a:defRPr lang="fr-FR"/>
            </a:defPPr>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marL="285750" indent="-285750">
              <a:buFont typeface="Wingdings" panose="05000000000000000000" pitchFamily="2" charset="2"/>
              <a:buChar char="Ø"/>
              <a:defRPr/>
            </a:pPr>
            <a:r>
              <a:rPr lang="fr-FR" dirty="0">
                <a:solidFill>
                  <a:prstClr val="black"/>
                </a:solidFill>
                <a:latin typeface="Verdana"/>
              </a:rPr>
              <a:t>Pour évaluer la </a:t>
            </a:r>
            <a:r>
              <a:rPr lang="fr-FR" b="1" dirty="0">
                <a:solidFill>
                  <a:prstClr val="black"/>
                </a:solidFill>
                <a:latin typeface="Verdana"/>
              </a:rPr>
              <a:t>faisabilité</a:t>
            </a:r>
            <a:r>
              <a:rPr lang="fr-FR" dirty="0">
                <a:solidFill>
                  <a:prstClr val="black"/>
                </a:solidFill>
                <a:latin typeface="Verdana"/>
              </a:rPr>
              <a:t> d’un levier dans le contexte de l'exploitation accompagnée. </a:t>
            </a:r>
          </a:p>
          <a:p>
            <a:pPr>
              <a:defRPr/>
            </a:pPr>
            <a:endParaRPr lang="fr-FR" sz="900" dirty="0">
              <a:solidFill>
                <a:prstClr val="black"/>
              </a:solidFill>
              <a:latin typeface="Verdana"/>
            </a:endParaRPr>
          </a:p>
          <a:p>
            <a:pPr marL="285750" indent="-285750">
              <a:buFont typeface="Wingdings" panose="05000000000000000000" pitchFamily="2" charset="2"/>
              <a:buChar char="Ø"/>
              <a:defRPr/>
            </a:pPr>
            <a:r>
              <a:rPr lang="fr-FR" dirty="0">
                <a:solidFill>
                  <a:prstClr val="black"/>
                </a:solidFill>
                <a:latin typeface="Verdana"/>
              </a:rPr>
              <a:t>9 onglets : 7 onglets parcours par filière + 1 onglet Eau + 1 </a:t>
            </a:r>
            <a:r>
              <a:rPr lang="fr-FR" b="1" dirty="0">
                <a:solidFill>
                  <a:prstClr val="black"/>
                </a:solidFill>
                <a:latin typeface="Verdana"/>
              </a:rPr>
              <a:t>onglet récapitulatif </a:t>
            </a:r>
            <a:r>
              <a:rPr lang="fr-FR" dirty="0">
                <a:solidFill>
                  <a:prstClr val="black"/>
                </a:solidFill>
                <a:latin typeface="Verdana"/>
              </a:rPr>
              <a:t>listant les leviers en colonnes :</a:t>
            </a:r>
          </a:p>
          <a:p>
            <a:pPr>
              <a:defRPr/>
            </a:pPr>
            <a:endParaRPr lang="fr-FR" dirty="0">
              <a:solidFill>
                <a:prstClr val="black"/>
              </a:solidFill>
              <a:latin typeface="Verdana"/>
            </a:endParaRPr>
          </a:p>
        </p:txBody>
      </p:sp>
      <p:pic>
        <p:nvPicPr>
          <p:cNvPr id="10" name="Picture 3">
            <a:extLst>
              <a:ext uri="{FF2B5EF4-FFF2-40B4-BE49-F238E27FC236}">
                <a16:creationId xmlns:a16="http://schemas.microsoft.com/office/drawing/2014/main" id="{48F3BF01-5FDB-CAFF-3BC6-AFF7BF296C8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1" y="3455252"/>
            <a:ext cx="9144001" cy="6608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4">
            <a:extLst>
              <a:ext uri="{FF2B5EF4-FFF2-40B4-BE49-F238E27FC236}">
                <a16:creationId xmlns:a16="http://schemas.microsoft.com/office/drawing/2014/main" id="{3903A322-1821-D657-FF4F-5F63783ED48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56175" y="4332099"/>
            <a:ext cx="3681395" cy="21386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5">
            <a:extLst>
              <a:ext uri="{FF2B5EF4-FFF2-40B4-BE49-F238E27FC236}">
                <a16:creationId xmlns:a16="http://schemas.microsoft.com/office/drawing/2014/main" id="{5592020E-9FD5-D766-EAAA-9E0D9A5DB10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37569" y="4332099"/>
            <a:ext cx="5331378" cy="21386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635268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s://extranet-pays-de-la-loire.chambres-agriculture.fr/fileadmin/_processed_/7/a/csm_20201027_Appel_a_projet_France_Agri_Carbone_da2695b0a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2644" y="5547952"/>
            <a:ext cx="934636" cy="976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ZoneTexte 3">
            <a:extLst>
              <a:ext uri="{FF2B5EF4-FFF2-40B4-BE49-F238E27FC236}">
                <a16:creationId xmlns:a16="http://schemas.microsoft.com/office/drawing/2014/main" id="{2C4D26D8-19A6-C6A2-98F3-7109C489DDDF}"/>
              </a:ext>
            </a:extLst>
          </p:cNvPr>
          <p:cNvSpPr txBox="1"/>
          <p:nvPr/>
        </p:nvSpPr>
        <p:spPr>
          <a:xfrm>
            <a:off x="629962" y="333328"/>
            <a:ext cx="10639313" cy="576064"/>
          </a:xfrm>
          <a:prstGeom prst="rect">
            <a:avLst/>
          </a:prstGeom>
        </p:spPr>
        <p:txBody>
          <a:bodyPr vert="horz" lIns="68580" tIns="34290" rIns="68580" bIns="34290" rtlCol="0" anchor="ctr">
            <a:noAutofit/>
          </a:bodyPr>
          <a:lstStyle>
            <a:defPPr>
              <a:defRPr lang="fr-FR"/>
            </a:defPPr>
            <a:lvl1pPr marL="428625" indent="-428625" defTabSz="685800">
              <a:lnSpc>
                <a:spcPct val="90000"/>
              </a:lnSpc>
              <a:spcBef>
                <a:spcPct val="0"/>
              </a:spcBef>
              <a:buFontTx/>
              <a:buBlip>
                <a:blip r:embed="rId3"/>
              </a:buBlip>
              <a:defRPr sz="3200" b="1" cap="small">
                <a:solidFill>
                  <a:srgbClr val="000000"/>
                </a:solidFill>
                <a:latin typeface="Verdana"/>
                <a:ea typeface="+mj-ea"/>
                <a:cs typeface="+mj-cs"/>
              </a:defRPr>
            </a:lvl1pPr>
            <a:lvl2pPr marL="685800" indent="-228600">
              <a:lnSpc>
                <a:spcPct val="114000"/>
              </a:lnSpc>
              <a:spcBef>
                <a:spcPts val="500"/>
              </a:spcBef>
              <a:buFont typeface="Arial" panose="020B0604020202020204" pitchFamily="34" charset="0"/>
              <a:buChar char="•"/>
              <a:defRPr sz="2000"/>
            </a:lvl2pPr>
            <a:lvl3pPr marL="1143000" indent="-228600">
              <a:lnSpc>
                <a:spcPct val="114000"/>
              </a:lnSpc>
              <a:spcBef>
                <a:spcPts val="500"/>
              </a:spcBef>
              <a:buFont typeface="Arial" panose="020B0604020202020204" pitchFamily="34" charset="0"/>
              <a:buChar char="•"/>
            </a:lvl3pPr>
            <a:lvl4pPr marL="1600200" indent="-228600">
              <a:lnSpc>
                <a:spcPct val="114000"/>
              </a:lnSpc>
              <a:spcBef>
                <a:spcPts val="500"/>
              </a:spcBef>
              <a:buFont typeface="Arial" panose="020B0604020202020204" pitchFamily="34" charset="0"/>
              <a:buChar char="•"/>
              <a:defRPr sz="1600"/>
            </a:lvl4pPr>
            <a:lvl5pPr marL="2057400" indent="-228600">
              <a:lnSpc>
                <a:spcPct val="114000"/>
              </a:lnSpc>
              <a:spcBef>
                <a:spcPts val="500"/>
              </a:spcBef>
              <a:buFont typeface="Arial" panose="020B0604020202020204" pitchFamily="34" charset="0"/>
              <a:buChar char="•"/>
              <a:defRPr sz="1600"/>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FR" dirty="0"/>
              <a:t>Exemple Onglet Parcours Volailles </a:t>
            </a:r>
          </a:p>
        </p:txBody>
      </p:sp>
      <p:pic>
        <p:nvPicPr>
          <p:cNvPr id="5" name="Image 4">
            <a:extLst>
              <a:ext uri="{FF2B5EF4-FFF2-40B4-BE49-F238E27FC236}">
                <a16:creationId xmlns:a16="http://schemas.microsoft.com/office/drawing/2014/main" id="{107A48B4-5FCC-ECE7-1727-5E7842BF8061}"/>
              </a:ext>
            </a:extLst>
          </p:cNvPr>
          <p:cNvPicPr>
            <a:picLocks noChangeAspect="1"/>
          </p:cNvPicPr>
          <p:nvPr/>
        </p:nvPicPr>
        <p:blipFill>
          <a:blip r:embed="rId4"/>
          <a:stretch>
            <a:fillRect/>
          </a:stretch>
        </p:blipFill>
        <p:spPr>
          <a:xfrm>
            <a:off x="162644" y="1570710"/>
            <a:ext cx="11326523" cy="5287290"/>
          </a:xfrm>
          <a:prstGeom prst="rect">
            <a:avLst/>
          </a:prstGeom>
        </p:spPr>
      </p:pic>
      <p:sp>
        <p:nvSpPr>
          <p:cNvPr id="10" name="ZoneTexte 9">
            <a:extLst>
              <a:ext uri="{FF2B5EF4-FFF2-40B4-BE49-F238E27FC236}">
                <a16:creationId xmlns:a16="http://schemas.microsoft.com/office/drawing/2014/main" id="{FE0C2347-A306-E65E-A5DE-326FDF3EBE02}"/>
              </a:ext>
            </a:extLst>
          </p:cNvPr>
          <p:cNvSpPr txBox="1"/>
          <p:nvPr/>
        </p:nvSpPr>
        <p:spPr>
          <a:xfrm>
            <a:off x="1247887" y="1174129"/>
            <a:ext cx="3625327" cy="276999"/>
          </a:xfrm>
          <a:prstGeom prst="rect">
            <a:avLst/>
          </a:prstGeom>
          <a:noFill/>
          <a:ln w="19050">
            <a:solidFill>
              <a:srgbClr val="FF0000"/>
            </a:solidFill>
          </a:ln>
        </p:spPr>
        <p:txBody>
          <a:bodyPr wrap="square" rtlCol="0">
            <a:spAutoFit/>
          </a:bodyPr>
          <a:lstStyle/>
          <a:p>
            <a:pPr algn="ctr">
              <a:defRPr/>
            </a:pPr>
            <a:r>
              <a:rPr lang="fr-FR" sz="1200" b="1" dirty="0">
                <a:solidFill>
                  <a:srgbClr val="FF0000"/>
                </a:solidFill>
                <a:latin typeface="Verdana"/>
              </a:rPr>
              <a:t>Nom du levier avec Code Climat-</a:t>
            </a:r>
            <a:r>
              <a:rPr lang="fr-FR" sz="1200" b="1" dirty="0" err="1">
                <a:solidFill>
                  <a:srgbClr val="FF0000"/>
                </a:solidFill>
                <a:latin typeface="Verdana"/>
              </a:rPr>
              <a:t>culteur</a:t>
            </a:r>
            <a:endParaRPr lang="fr-FR" sz="1200" b="1" dirty="0">
              <a:solidFill>
                <a:srgbClr val="FF0000"/>
              </a:solidFill>
              <a:latin typeface="Verdana"/>
            </a:endParaRPr>
          </a:p>
        </p:txBody>
      </p:sp>
      <p:cxnSp>
        <p:nvCxnSpPr>
          <p:cNvPr id="11" name="Connecteur droit avec flèche 10">
            <a:extLst>
              <a:ext uri="{FF2B5EF4-FFF2-40B4-BE49-F238E27FC236}">
                <a16:creationId xmlns:a16="http://schemas.microsoft.com/office/drawing/2014/main" id="{C530A384-F44C-981C-BFC2-AD0E8A8CFFFF}"/>
              </a:ext>
            </a:extLst>
          </p:cNvPr>
          <p:cNvCxnSpPr>
            <a:cxnSpLocks/>
            <a:stCxn id="12" idx="0"/>
          </p:cNvCxnSpPr>
          <p:nvPr/>
        </p:nvCxnSpPr>
        <p:spPr bwMode="auto">
          <a:xfrm flipV="1">
            <a:off x="1663498" y="1425556"/>
            <a:ext cx="0" cy="145154"/>
          </a:xfrm>
          <a:prstGeom prst="straightConnector1">
            <a:avLst/>
          </a:prstGeom>
          <a:solidFill>
            <a:schemeClr val="accent1"/>
          </a:solidFill>
          <a:ln w="19050" cap="flat" cmpd="sng" algn="ctr">
            <a:solidFill>
              <a:srgbClr val="FF0000"/>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2" name="Ellipse 11">
            <a:extLst>
              <a:ext uri="{FF2B5EF4-FFF2-40B4-BE49-F238E27FC236}">
                <a16:creationId xmlns:a16="http://schemas.microsoft.com/office/drawing/2014/main" id="{6DC3B65E-D664-6F51-7527-6DAA06059DD8}"/>
              </a:ext>
            </a:extLst>
          </p:cNvPr>
          <p:cNvSpPr/>
          <p:nvPr/>
        </p:nvSpPr>
        <p:spPr bwMode="auto">
          <a:xfrm>
            <a:off x="1358092" y="1570710"/>
            <a:ext cx="610812" cy="430524"/>
          </a:xfrm>
          <a:prstGeom prst="ellipse">
            <a:avLst/>
          </a:prstGeom>
          <a:noFill/>
          <a:ln w="190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defRPr/>
            </a:pPr>
            <a:endParaRPr lang="fr-FR" baseline="-25000">
              <a:solidFill>
                <a:prstClr val="black"/>
              </a:solidFill>
              <a:latin typeface="Arial" charset="0"/>
            </a:endParaRPr>
          </a:p>
        </p:txBody>
      </p:sp>
      <p:cxnSp>
        <p:nvCxnSpPr>
          <p:cNvPr id="14" name="Connecteur droit avec flèche 13">
            <a:extLst>
              <a:ext uri="{FF2B5EF4-FFF2-40B4-BE49-F238E27FC236}">
                <a16:creationId xmlns:a16="http://schemas.microsoft.com/office/drawing/2014/main" id="{D2C82246-8219-BDFF-0574-FA05155A0502}"/>
              </a:ext>
            </a:extLst>
          </p:cNvPr>
          <p:cNvCxnSpPr>
            <a:cxnSpLocks/>
            <a:stCxn id="15" idx="0"/>
          </p:cNvCxnSpPr>
          <p:nvPr/>
        </p:nvCxnSpPr>
        <p:spPr bwMode="auto">
          <a:xfrm flipV="1">
            <a:off x="3775164" y="1425556"/>
            <a:ext cx="0" cy="145154"/>
          </a:xfrm>
          <a:prstGeom prst="straightConnector1">
            <a:avLst/>
          </a:prstGeom>
          <a:solidFill>
            <a:schemeClr val="accent1"/>
          </a:solidFill>
          <a:ln w="19050" cap="flat" cmpd="sng" algn="ctr">
            <a:solidFill>
              <a:srgbClr val="FF0000"/>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 name="Ellipse 14">
            <a:extLst>
              <a:ext uri="{FF2B5EF4-FFF2-40B4-BE49-F238E27FC236}">
                <a16:creationId xmlns:a16="http://schemas.microsoft.com/office/drawing/2014/main" id="{F807B56C-3134-ABB5-F9B4-5AD087C60431}"/>
              </a:ext>
            </a:extLst>
          </p:cNvPr>
          <p:cNvSpPr/>
          <p:nvPr/>
        </p:nvSpPr>
        <p:spPr bwMode="auto">
          <a:xfrm>
            <a:off x="3469758" y="1570710"/>
            <a:ext cx="610812" cy="430524"/>
          </a:xfrm>
          <a:prstGeom prst="ellipse">
            <a:avLst/>
          </a:prstGeom>
          <a:noFill/>
          <a:ln w="190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defRPr/>
            </a:pPr>
            <a:endParaRPr lang="fr-FR" baseline="-25000">
              <a:solidFill>
                <a:prstClr val="black"/>
              </a:solidFill>
              <a:latin typeface="Arial" charset="0"/>
            </a:endParaRPr>
          </a:p>
        </p:txBody>
      </p:sp>
      <p:sp>
        <p:nvSpPr>
          <p:cNvPr id="16" name="Rectangle 15">
            <a:extLst>
              <a:ext uri="{FF2B5EF4-FFF2-40B4-BE49-F238E27FC236}">
                <a16:creationId xmlns:a16="http://schemas.microsoft.com/office/drawing/2014/main" id="{9152735E-48B4-29C3-2A62-E927100E5A5E}"/>
              </a:ext>
            </a:extLst>
          </p:cNvPr>
          <p:cNvSpPr/>
          <p:nvPr/>
        </p:nvSpPr>
        <p:spPr bwMode="auto">
          <a:xfrm>
            <a:off x="7100047" y="1925618"/>
            <a:ext cx="4389120" cy="4932381"/>
          </a:xfrm>
          <a:prstGeom prst="rect">
            <a:avLst/>
          </a:prstGeom>
          <a:noFill/>
          <a:ln w="222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defRPr/>
            </a:pPr>
            <a:endParaRPr lang="fr-FR" baseline="-25000">
              <a:solidFill>
                <a:prstClr val="black"/>
              </a:solidFill>
              <a:latin typeface="Arial" charset="0"/>
            </a:endParaRPr>
          </a:p>
        </p:txBody>
      </p:sp>
      <p:sp>
        <p:nvSpPr>
          <p:cNvPr id="17" name="ZoneTexte 16">
            <a:extLst>
              <a:ext uri="{FF2B5EF4-FFF2-40B4-BE49-F238E27FC236}">
                <a16:creationId xmlns:a16="http://schemas.microsoft.com/office/drawing/2014/main" id="{5DEACE4A-13CA-61BD-9B92-48DE5409A2AB}"/>
              </a:ext>
            </a:extLst>
          </p:cNvPr>
          <p:cNvSpPr txBox="1"/>
          <p:nvPr/>
        </p:nvSpPr>
        <p:spPr>
          <a:xfrm>
            <a:off x="3232188" y="3532366"/>
            <a:ext cx="3719532" cy="369332"/>
          </a:xfrm>
          <a:prstGeom prst="rect">
            <a:avLst/>
          </a:prstGeom>
          <a:noFill/>
        </p:spPr>
        <p:txBody>
          <a:bodyPr wrap="square" rtlCol="0">
            <a:spAutoFit/>
          </a:bodyPr>
          <a:lstStyle/>
          <a:p>
            <a:pPr>
              <a:defRPr/>
            </a:pPr>
            <a:r>
              <a:rPr lang="fr-FR" b="1" dirty="0">
                <a:solidFill>
                  <a:srgbClr val="FF0000"/>
                </a:solidFill>
                <a:latin typeface="Verdana"/>
              </a:rPr>
              <a:t>Fiches en liens cliquables</a:t>
            </a:r>
          </a:p>
        </p:txBody>
      </p:sp>
      <p:cxnSp>
        <p:nvCxnSpPr>
          <p:cNvPr id="18" name="Connecteur droit avec flèche 17">
            <a:extLst>
              <a:ext uri="{FF2B5EF4-FFF2-40B4-BE49-F238E27FC236}">
                <a16:creationId xmlns:a16="http://schemas.microsoft.com/office/drawing/2014/main" id="{E328C08B-F290-4BA7-4602-5A8172BA6C56}"/>
              </a:ext>
            </a:extLst>
          </p:cNvPr>
          <p:cNvCxnSpPr/>
          <p:nvPr/>
        </p:nvCxnSpPr>
        <p:spPr bwMode="auto">
          <a:xfrm>
            <a:off x="6637468" y="3733433"/>
            <a:ext cx="462579" cy="0"/>
          </a:xfrm>
          <a:prstGeom prst="straightConnector1">
            <a:avLst/>
          </a:prstGeom>
          <a:solidFill>
            <a:schemeClr val="accent1"/>
          </a:solidFill>
          <a:ln w="19050"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18803637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s://extranet-pays-de-la-loire.chambres-agriculture.fr/fileadmin/_processed_/7/a/csm_20201027_Appel_a_projet_France_Agri_Carbone_da2695b0a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2644" y="5547952"/>
            <a:ext cx="934636" cy="976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Espace réservé du texte 17">
            <a:extLst>
              <a:ext uri="{FF2B5EF4-FFF2-40B4-BE49-F238E27FC236}">
                <a16:creationId xmlns:a16="http://schemas.microsoft.com/office/drawing/2014/main" id="{07E0FA5A-F223-735E-E8FD-2041C1B03D47}"/>
              </a:ext>
            </a:extLst>
          </p:cNvPr>
          <p:cNvSpPr txBox="1">
            <a:spLocks/>
          </p:cNvSpPr>
          <p:nvPr/>
        </p:nvSpPr>
        <p:spPr>
          <a:xfrm>
            <a:off x="162644" y="257991"/>
            <a:ext cx="10397904" cy="685019"/>
          </a:xfrm>
          <a:prstGeom prst="rect">
            <a:avLst/>
          </a:prstGeom>
        </p:spPr>
        <p:txBody>
          <a:bodyPr vert="horz" lIns="68580" tIns="34290" rIns="68580" bIns="34290" rtlCol="0" anchor="ctr">
            <a:noAutofit/>
          </a:bodyPr>
          <a:lstStyle>
            <a:lvl1pPr marL="428625" indent="-428625" defTabSz="685800">
              <a:lnSpc>
                <a:spcPct val="90000"/>
              </a:lnSpc>
              <a:spcBef>
                <a:spcPct val="0"/>
              </a:spcBef>
              <a:buFontTx/>
              <a:buBlip>
                <a:blip r:embed="rId3"/>
              </a:buBlip>
              <a:defRPr sz="3200" b="1" cap="small">
                <a:solidFill>
                  <a:srgbClr val="000000"/>
                </a:solidFill>
                <a:latin typeface="Verdana"/>
                <a:ea typeface="+mj-ea"/>
                <a:cs typeface="+mj-cs"/>
              </a:defRPr>
            </a:lvl1pPr>
            <a:lvl2pPr marL="685800" indent="-228600" algn="l" defTabSz="914400" rtl="0" eaLnBrk="1" latinLnBrk="0" hangingPunct="1">
              <a:lnSpc>
                <a:spcPct val="114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14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14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14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 3. Comment utiliser la BAO CLIMACTION ?</a:t>
            </a:r>
          </a:p>
        </p:txBody>
      </p:sp>
      <p:sp>
        <p:nvSpPr>
          <p:cNvPr id="2" name="Rectangle à coins arrondis 8">
            <a:extLst>
              <a:ext uri="{FF2B5EF4-FFF2-40B4-BE49-F238E27FC236}">
                <a16:creationId xmlns:a16="http://schemas.microsoft.com/office/drawing/2014/main" id="{01B9904D-502B-169D-C9B1-7F0F867F535A}"/>
              </a:ext>
            </a:extLst>
          </p:cNvPr>
          <p:cNvSpPr/>
          <p:nvPr/>
        </p:nvSpPr>
        <p:spPr bwMode="auto">
          <a:xfrm>
            <a:off x="860611" y="1433299"/>
            <a:ext cx="9961581" cy="504056"/>
          </a:xfrm>
          <a:prstGeom prst="roundRect">
            <a:avLst/>
          </a:prstGeom>
          <a:solidFill>
            <a:srgbClr val="80BA27"/>
          </a:solidFill>
          <a:ln w="9525" cap="flat" cmpd="sng" algn="ctr">
            <a:solidFill>
              <a:schemeClr val="accent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r>
              <a:rPr lang="fr-FR" sz="2200" b="1" dirty="0">
                <a:solidFill>
                  <a:schemeClr val="bg1"/>
                </a:solidFill>
              </a:rPr>
              <a:t>Fichier Excel OAD (aide au choix et au suivi des actions)</a:t>
            </a:r>
          </a:p>
          <a:p>
            <a:pPr algn="ctr" fontAlgn="base">
              <a:spcBef>
                <a:spcPct val="0"/>
              </a:spcBef>
              <a:spcAft>
                <a:spcPct val="0"/>
              </a:spcAft>
            </a:pPr>
            <a:endParaRPr lang="fr-FR" sz="2200" b="1" dirty="0">
              <a:solidFill>
                <a:schemeClr val="bg1"/>
              </a:solidFill>
            </a:endParaRPr>
          </a:p>
        </p:txBody>
      </p:sp>
      <p:sp>
        <p:nvSpPr>
          <p:cNvPr id="3" name="Chevron 10">
            <a:extLst>
              <a:ext uri="{FF2B5EF4-FFF2-40B4-BE49-F238E27FC236}">
                <a16:creationId xmlns:a16="http://schemas.microsoft.com/office/drawing/2014/main" id="{E5D11AF8-3604-7879-AED6-DDF2CD7D8081}"/>
              </a:ext>
            </a:extLst>
          </p:cNvPr>
          <p:cNvSpPr/>
          <p:nvPr/>
        </p:nvSpPr>
        <p:spPr>
          <a:xfrm>
            <a:off x="1631504" y="3551578"/>
            <a:ext cx="2160240" cy="746760"/>
          </a:xfrm>
          <a:prstGeom prst="chevron">
            <a:avLst/>
          </a:prstGeom>
          <a:solidFill>
            <a:schemeClr val="bg1">
              <a:lumMod val="95000"/>
            </a:schemeClr>
          </a:solidFill>
          <a:ln w="38100">
            <a:solidFill>
              <a:schemeClr val="accent1">
                <a:lumMod val="75000"/>
              </a:schemeClr>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fr-FR" sz="1400" b="1" dirty="0">
                <a:solidFill>
                  <a:sysClr val="windowText" lastClr="000000"/>
                </a:solidFill>
              </a:rPr>
              <a:t>Choisir mes actions</a:t>
            </a:r>
          </a:p>
        </p:txBody>
      </p:sp>
      <p:sp>
        <p:nvSpPr>
          <p:cNvPr id="7" name="Chevron 12">
            <a:extLst>
              <a:ext uri="{FF2B5EF4-FFF2-40B4-BE49-F238E27FC236}">
                <a16:creationId xmlns:a16="http://schemas.microsoft.com/office/drawing/2014/main" id="{12F3ED93-5902-106B-1A95-3A2003B338F5}"/>
              </a:ext>
            </a:extLst>
          </p:cNvPr>
          <p:cNvSpPr/>
          <p:nvPr/>
        </p:nvSpPr>
        <p:spPr>
          <a:xfrm>
            <a:off x="3841801" y="3577938"/>
            <a:ext cx="2874702" cy="713014"/>
          </a:xfrm>
          <a:prstGeom prst="chevron">
            <a:avLst/>
          </a:prstGeom>
          <a:solidFill>
            <a:schemeClr val="bg1">
              <a:lumMod val="95000"/>
            </a:schemeClr>
          </a:solidFill>
          <a:ln w="38100">
            <a:solidFill>
              <a:srgbClr val="990033"/>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fr-FR" sz="1400" b="1" dirty="0">
                <a:solidFill>
                  <a:sysClr val="windowText" lastClr="000000"/>
                </a:solidFill>
              </a:rPr>
              <a:t>Élaborer mon plan d'action</a:t>
            </a:r>
          </a:p>
        </p:txBody>
      </p:sp>
      <p:sp>
        <p:nvSpPr>
          <p:cNvPr id="8" name="ZoneTexte 7">
            <a:extLst>
              <a:ext uri="{FF2B5EF4-FFF2-40B4-BE49-F238E27FC236}">
                <a16:creationId xmlns:a16="http://schemas.microsoft.com/office/drawing/2014/main" id="{66FEDB31-2DF8-0A5F-7970-5E0B635A9487}"/>
              </a:ext>
            </a:extLst>
          </p:cNvPr>
          <p:cNvSpPr txBox="1"/>
          <p:nvPr/>
        </p:nvSpPr>
        <p:spPr>
          <a:xfrm>
            <a:off x="911424" y="2153403"/>
            <a:ext cx="9910768" cy="923330"/>
          </a:xfrm>
          <a:prstGeom prst="rect">
            <a:avLst/>
          </a:prstGeom>
          <a:noFill/>
        </p:spPr>
        <p:txBody>
          <a:bodyPr wrap="square" rtlCol="0">
            <a:spAutoFit/>
          </a:bodyPr>
          <a:lstStyle/>
          <a:p>
            <a:pPr marL="285750" indent="-285750">
              <a:buFont typeface="Wingdings" panose="05000000000000000000" pitchFamily="2" charset="2"/>
              <a:buChar char="Ø"/>
            </a:pPr>
            <a:r>
              <a:rPr lang="fr-FR" dirty="0"/>
              <a:t>Pour appréhender le </a:t>
            </a:r>
            <a:r>
              <a:rPr lang="fr-FR" b="1" dirty="0"/>
              <a:t>champ des possibles</a:t>
            </a:r>
            <a:r>
              <a:rPr lang="fr-FR" dirty="0"/>
              <a:t>, en donnant une vue d'ensemble des leviers d’atténuation disponibles pour l'exploitant à l'échelle de son système d'exploitation. 3 onglets en plus de l’onglet « Accueil » :</a:t>
            </a:r>
          </a:p>
        </p:txBody>
      </p:sp>
      <p:sp>
        <p:nvSpPr>
          <p:cNvPr id="13" name="ZoneTexte 12">
            <a:extLst>
              <a:ext uri="{FF2B5EF4-FFF2-40B4-BE49-F238E27FC236}">
                <a16:creationId xmlns:a16="http://schemas.microsoft.com/office/drawing/2014/main" id="{6A6FC6DE-D367-4504-922B-DEC8BBCE6ACC}"/>
              </a:ext>
            </a:extLst>
          </p:cNvPr>
          <p:cNvSpPr txBox="1"/>
          <p:nvPr/>
        </p:nvSpPr>
        <p:spPr>
          <a:xfrm>
            <a:off x="1343472" y="4773183"/>
            <a:ext cx="9046672" cy="1046440"/>
          </a:xfrm>
          <a:prstGeom prst="rect">
            <a:avLst/>
          </a:prstGeom>
          <a:noFill/>
        </p:spPr>
        <p:txBody>
          <a:bodyPr wrap="square" rtlCol="0">
            <a:spAutoFit/>
          </a:bodyPr>
          <a:lstStyle/>
          <a:p>
            <a:pPr marL="285750" indent="-285750">
              <a:buFont typeface="Wingdings" panose="05000000000000000000" pitchFamily="2" charset="2"/>
              <a:buChar char="Ø"/>
            </a:pPr>
            <a:r>
              <a:rPr lang="fr-FR" dirty="0"/>
              <a:t>Des leviers </a:t>
            </a:r>
            <a:r>
              <a:rPr lang="fr-FR" b="1" dirty="0"/>
              <a:t>cohérents</a:t>
            </a:r>
            <a:r>
              <a:rPr lang="fr-FR" dirty="0"/>
              <a:t> avec ceux proposés par les outils de diagnostic existants : CAP2ER, GEEP, </a:t>
            </a:r>
            <a:r>
              <a:rPr lang="fr-FR" dirty="0" err="1"/>
              <a:t>CarbonExtract</a:t>
            </a:r>
            <a:r>
              <a:rPr lang="fr-FR" dirty="0"/>
              <a:t>…</a:t>
            </a:r>
          </a:p>
          <a:p>
            <a:endParaRPr lang="fr-FR" sz="800" dirty="0"/>
          </a:p>
          <a:p>
            <a:r>
              <a:rPr lang="fr-FR" dirty="0">
                <a:solidFill>
                  <a:schemeClr val="accent1">
                    <a:lumMod val="75000"/>
                  </a:schemeClr>
                </a:solidFill>
              </a:rPr>
              <a:t>L’approche </a:t>
            </a:r>
            <a:r>
              <a:rPr lang="fr-FR" b="1" dirty="0">
                <a:solidFill>
                  <a:schemeClr val="accent1">
                    <a:lumMod val="75000"/>
                  </a:schemeClr>
                </a:solidFill>
              </a:rPr>
              <a:t>système</a:t>
            </a:r>
            <a:r>
              <a:rPr lang="fr-FR" dirty="0">
                <a:solidFill>
                  <a:schemeClr val="accent1">
                    <a:lumMod val="75000"/>
                  </a:schemeClr>
                </a:solidFill>
              </a:rPr>
              <a:t> et </a:t>
            </a:r>
            <a:r>
              <a:rPr lang="fr-FR" b="1" dirty="0">
                <a:solidFill>
                  <a:schemeClr val="accent1">
                    <a:lumMod val="75000"/>
                  </a:schemeClr>
                </a:solidFill>
              </a:rPr>
              <a:t>poly-ateliers</a:t>
            </a:r>
            <a:r>
              <a:rPr lang="fr-FR" dirty="0">
                <a:solidFill>
                  <a:schemeClr val="accent1">
                    <a:lumMod val="75000"/>
                  </a:schemeClr>
                </a:solidFill>
              </a:rPr>
              <a:t> en plus !</a:t>
            </a:r>
          </a:p>
        </p:txBody>
      </p:sp>
      <p:sp>
        <p:nvSpPr>
          <p:cNvPr id="14" name="Chevron 9">
            <a:extLst>
              <a:ext uri="{FF2B5EF4-FFF2-40B4-BE49-F238E27FC236}">
                <a16:creationId xmlns:a16="http://schemas.microsoft.com/office/drawing/2014/main" id="{2095202E-04D5-B025-8A9A-AF77707D339A}"/>
              </a:ext>
            </a:extLst>
          </p:cNvPr>
          <p:cNvSpPr/>
          <p:nvPr/>
        </p:nvSpPr>
        <p:spPr>
          <a:xfrm>
            <a:off x="6766560" y="3544192"/>
            <a:ext cx="3174464" cy="746760"/>
          </a:xfrm>
          <a:prstGeom prst="chevron">
            <a:avLst/>
          </a:prstGeom>
          <a:solidFill>
            <a:schemeClr val="bg1">
              <a:lumMod val="95000"/>
            </a:schemeClr>
          </a:solidFill>
          <a:ln w="38100">
            <a:solidFill>
              <a:srgbClr val="FFC000"/>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fr-FR" sz="1400" b="1" dirty="0">
                <a:solidFill>
                  <a:sysClr val="windowText" lastClr="000000"/>
                </a:solidFill>
              </a:rPr>
              <a:t>Mettre en œuvre mon plan d’action</a:t>
            </a:r>
          </a:p>
        </p:txBody>
      </p:sp>
    </p:spTree>
    <p:extLst>
      <p:ext uri="{BB962C8B-B14F-4D97-AF65-F5344CB8AC3E}">
        <p14:creationId xmlns:p14="http://schemas.microsoft.com/office/powerpoint/2010/main" val="20517921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s://extranet-pays-de-la-loire.chambres-agriculture.fr/fileadmin/_processed_/7/a/csm_20201027_Appel_a_projet_France_Agri_Carbone_da2695b0a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2644" y="5547952"/>
            <a:ext cx="934636" cy="976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à coins arrondis 8">
            <a:extLst>
              <a:ext uri="{FF2B5EF4-FFF2-40B4-BE49-F238E27FC236}">
                <a16:creationId xmlns:a16="http://schemas.microsoft.com/office/drawing/2014/main" id="{01B9904D-502B-169D-C9B1-7F0F867F535A}"/>
              </a:ext>
            </a:extLst>
          </p:cNvPr>
          <p:cNvSpPr/>
          <p:nvPr/>
        </p:nvSpPr>
        <p:spPr bwMode="auto">
          <a:xfrm>
            <a:off x="860611" y="335860"/>
            <a:ext cx="9961581" cy="504056"/>
          </a:xfrm>
          <a:prstGeom prst="roundRect">
            <a:avLst/>
          </a:prstGeom>
          <a:solidFill>
            <a:srgbClr val="80BA27"/>
          </a:solidFill>
          <a:ln w="9525" cap="flat" cmpd="sng" algn="ctr">
            <a:solidFill>
              <a:schemeClr val="accent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r>
              <a:rPr lang="fr-FR" sz="2200" b="1" dirty="0">
                <a:solidFill>
                  <a:schemeClr val="bg1"/>
                </a:solidFill>
              </a:rPr>
              <a:t>Fichier Excel OAD (aide au choix et au suivi des actions)</a:t>
            </a:r>
          </a:p>
          <a:p>
            <a:pPr algn="ctr" fontAlgn="base">
              <a:spcBef>
                <a:spcPct val="0"/>
              </a:spcBef>
              <a:spcAft>
                <a:spcPct val="0"/>
              </a:spcAft>
            </a:pPr>
            <a:endParaRPr lang="fr-FR" sz="2200" b="1" dirty="0">
              <a:solidFill>
                <a:schemeClr val="bg1"/>
              </a:solidFill>
            </a:endParaRPr>
          </a:p>
        </p:txBody>
      </p:sp>
      <p:sp>
        <p:nvSpPr>
          <p:cNvPr id="3" name="Chevron 10">
            <a:extLst>
              <a:ext uri="{FF2B5EF4-FFF2-40B4-BE49-F238E27FC236}">
                <a16:creationId xmlns:a16="http://schemas.microsoft.com/office/drawing/2014/main" id="{E5D11AF8-3604-7879-AED6-DDF2CD7D8081}"/>
              </a:ext>
            </a:extLst>
          </p:cNvPr>
          <p:cNvSpPr/>
          <p:nvPr/>
        </p:nvSpPr>
        <p:spPr>
          <a:xfrm>
            <a:off x="953772" y="1462167"/>
            <a:ext cx="2160240" cy="746760"/>
          </a:xfrm>
          <a:prstGeom prst="chevron">
            <a:avLst/>
          </a:prstGeom>
          <a:solidFill>
            <a:schemeClr val="bg1">
              <a:lumMod val="95000"/>
            </a:schemeClr>
          </a:solidFill>
          <a:ln w="38100">
            <a:solidFill>
              <a:schemeClr val="accent1">
                <a:lumMod val="75000"/>
              </a:schemeClr>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fr-FR" sz="1400" b="1" dirty="0">
                <a:solidFill>
                  <a:sysClr val="windowText" lastClr="000000"/>
                </a:solidFill>
              </a:rPr>
              <a:t>Choisir mes actions</a:t>
            </a:r>
          </a:p>
        </p:txBody>
      </p:sp>
      <p:sp>
        <p:nvSpPr>
          <p:cNvPr id="4" name="ZoneTexte 3">
            <a:extLst>
              <a:ext uri="{FF2B5EF4-FFF2-40B4-BE49-F238E27FC236}">
                <a16:creationId xmlns:a16="http://schemas.microsoft.com/office/drawing/2014/main" id="{03F5484B-BF4B-3EDC-882A-7F5DC9C1FC4A}"/>
              </a:ext>
            </a:extLst>
          </p:cNvPr>
          <p:cNvSpPr txBox="1"/>
          <p:nvPr/>
        </p:nvSpPr>
        <p:spPr>
          <a:xfrm>
            <a:off x="3549920" y="1264697"/>
            <a:ext cx="7272271" cy="369332"/>
          </a:xfrm>
          <a:prstGeom prst="rect">
            <a:avLst/>
          </a:prstGeom>
          <a:noFill/>
          <a:ln w="22225">
            <a:noFill/>
          </a:ln>
        </p:spPr>
        <p:txBody>
          <a:bodyPr wrap="square" rtlCol="0">
            <a:spAutoFit/>
          </a:bodyPr>
          <a:lstStyle/>
          <a:p>
            <a:r>
              <a:rPr lang="fr-FR" dirty="0"/>
              <a:t>Des leviers classés en 10 thématiques :</a:t>
            </a:r>
          </a:p>
        </p:txBody>
      </p:sp>
      <p:sp>
        <p:nvSpPr>
          <p:cNvPr id="5" name="Rectangle à coins arrondis 29">
            <a:extLst>
              <a:ext uri="{FF2B5EF4-FFF2-40B4-BE49-F238E27FC236}">
                <a16:creationId xmlns:a16="http://schemas.microsoft.com/office/drawing/2014/main" id="{B6E6C992-9D29-FD35-6B8D-0065B45B8067}"/>
              </a:ext>
            </a:extLst>
          </p:cNvPr>
          <p:cNvSpPr/>
          <p:nvPr/>
        </p:nvSpPr>
        <p:spPr>
          <a:xfrm>
            <a:off x="3441402" y="2471916"/>
            <a:ext cx="3024336" cy="463550"/>
          </a:xfrm>
          <a:prstGeom prst="roundRect">
            <a:avLst/>
          </a:prstGeom>
          <a:solidFill>
            <a:srgbClr val="99CCFF"/>
          </a:solidFill>
          <a:ln>
            <a:solidFill>
              <a:srgbClr val="0066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r>
              <a:rPr lang="fr-FR" sz="1100" b="1" dirty="0">
                <a:solidFill>
                  <a:srgbClr val="000000"/>
                </a:solidFill>
                <a:ea typeface="Times New Roman"/>
                <a:cs typeface="Times New Roman"/>
              </a:rPr>
              <a:t>CONSOMMATIONS &amp; ÉNERGIES RENOUVELABLES </a:t>
            </a:r>
            <a:endParaRPr lang="fr-FR" sz="1200" dirty="0">
              <a:latin typeface="Times New Roman"/>
              <a:ea typeface="Times New Roman"/>
            </a:endParaRPr>
          </a:p>
        </p:txBody>
      </p:sp>
      <p:sp>
        <p:nvSpPr>
          <p:cNvPr id="10" name="Rectangle à coins arrondis 30">
            <a:extLst>
              <a:ext uri="{FF2B5EF4-FFF2-40B4-BE49-F238E27FC236}">
                <a16:creationId xmlns:a16="http://schemas.microsoft.com/office/drawing/2014/main" id="{E9194FE1-4C8B-5822-852E-6BDD88E736F5}"/>
              </a:ext>
            </a:extLst>
          </p:cNvPr>
          <p:cNvSpPr/>
          <p:nvPr/>
        </p:nvSpPr>
        <p:spPr>
          <a:xfrm>
            <a:off x="7401842" y="2471719"/>
            <a:ext cx="2880321" cy="457200"/>
          </a:xfrm>
          <a:prstGeom prst="round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fr-FR" sz="1100" b="1" dirty="0">
                <a:solidFill>
                  <a:srgbClr val="000000"/>
                </a:solidFill>
                <a:ea typeface="Times New Roman"/>
                <a:cs typeface="Times New Roman"/>
              </a:rPr>
              <a:t>CARBURANTS AGRICOLES</a:t>
            </a:r>
            <a:endParaRPr lang="fr-FR" sz="1200" dirty="0">
              <a:latin typeface="Times New Roman"/>
              <a:ea typeface="Times New Roman"/>
            </a:endParaRPr>
          </a:p>
        </p:txBody>
      </p:sp>
      <p:sp>
        <p:nvSpPr>
          <p:cNvPr id="11" name="Rectangle à coins arrondis 31">
            <a:extLst>
              <a:ext uri="{FF2B5EF4-FFF2-40B4-BE49-F238E27FC236}">
                <a16:creationId xmlns:a16="http://schemas.microsoft.com/office/drawing/2014/main" id="{37135E81-E506-7310-6E5B-A147583A31A4}"/>
              </a:ext>
            </a:extLst>
          </p:cNvPr>
          <p:cNvSpPr/>
          <p:nvPr/>
        </p:nvSpPr>
        <p:spPr>
          <a:xfrm>
            <a:off x="3446672" y="3207747"/>
            <a:ext cx="3019066" cy="504056"/>
          </a:xfrm>
          <a:prstGeom prst="roundRect">
            <a:avLst/>
          </a:prstGeom>
          <a:solidFill>
            <a:srgbClr val="FFC000"/>
          </a:solidFill>
          <a:ln>
            <a:solidFill>
              <a:srgbClr val="FF993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fr-FR" sz="1100" b="1">
                <a:solidFill>
                  <a:srgbClr val="000000"/>
                </a:solidFill>
                <a:ea typeface="Times New Roman"/>
                <a:cs typeface="Times New Roman"/>
              </a:rPr>
              <a:t>CONDUITE DES CULTURES</a:t>
            </a:r>
            <a:endParaRPr lang="fr-FR" sz="1200">
              <a:latin typeface="Times New Roman"/>
              <a:ea typeface="Times New Roman"/>
            </a:endParaRPr>
          </a:p>
        </p:txBody>
      </p:sp>
      <p:sp>
        <p:nvSpPr>
          <p:cNvPr id="12" name="Rectangle à coins arrondis 32">
            <a:extLst>
              <a:ext uri="{FF2B5EF4-FFF2-40B4-BE49-F238E27FC236}">
                <a16:creationId xmlns:a16="http://schemas.microsoft.com/office/drawing/2014/main" id="{ED246336-25E6-E127-9E7C-0CD0DB7BD641}"/>
              </a:ext>
            </a:extLst>
          </p:cNvPr>
          <p:cNvSpPr/>
          <p:nvPr/>
        </p:nvSpPr>
        <p:spPr>
          <a:xfrm>
            <a:off x="7401841" y="3266100"/>
            <a:ext cx="2880321" cy="445703"/>
          </a:xfrm>
          <a:prstGeom prst="roundRect">
            <a:avLst/>
          </a:prstGeom>
          <a:solidFill>
            <a:srgbClr val="00B050"/>
          </a:solid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fr-FR" sz="1100" b="1">
                <a:solidFill>
                  <a:srgbClr val="000000"/>
                </a:solidFill>
                <a:ea typeface="Times New Roman"/>
                <a:cs typeface="Times New Roman"/>
              </a:rPr>
              <a:t>SYSTEME D'EXPLOITATION </a:t>
            </a:r>
            <a:endParaRPr lang="fr-FR" sz="1200">
              <a:latin typeface="Times New Roman"/>
              <a:ea typeface="Times New Roman"/>
            </a:endParaRPr>
          </a:p>
        </p:txBody>
      </p:sp>
      <p:sp>
        <p:nvSpPr>
          <p:cNvPr id="15" name="Rectangle à coins arrondis 33">
            <a:extLst>
              <a:ext uri="{FF2B5EF4-FFF2-40B4-BE49-F238E27FC236}">
                <a16:creationId xmlns:a16="http://schemas.microsoft.com/office/drawing/2014/main" id="{4495068C-D803-E6D8-C2D4-CBBFD26D81C5}"/>
              </a:ext>
            </a:extLst>
          </p:cNvPr>
          <p:cNvSpPr/>
          <p:nvPr/>
        </p:nvSpPr>
        <p:spPr>
          <a:xfrm>
            <a:off x="3446672" y="4005118"/>
            <a:ext cx="3019066" cy="499845"/>
          </a:xfrm>
          <a:prstGeom prst="roundRect">
            <a:avLst/>
          </a:prstGeom>
          <a:solidFill>
            <a:schemeClr val="accent6">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r>
              <a:rPr lang="fr-FR" sz="1100" b="1">
                <a:solidFill>
                  <a:srgbClr val="000000"/>
                </a:solidFill>
                <a:ea typeface="Times New Roman"/>
                <a:cs typeface="Times New Roman"/>
              </a:rPr>
              <a:t>BATIMENTS AGRICOLES</a:t>
            </a:r>
            <a:endParaRPr lang="fr-FR" sz="1200">
              <a:latin typeface="Times New Roman"/>
              <a:ea typeface="Times New Roman"/>
            </a:endParaRPr>
          </a:p>
        </p:txBody>
      </p:sp>
      <p:sp>
        <p:nvSpPr>
          <p:cNvPr id="16" name="Rectangle à coins arrondis 34">
            <a:extLst>
              <a:ext uri="{FF2B5EF4-FFF2-40B4-BE49-F238E27FC236}">
                <a16:creationId xmlns:a16="http://schemas.microsoft.com/office/drawing/2014/main" id="{3B49C751-EAD5-9C93-CB55-F8EE94212245}"/>
              </a:ext>
            </a:extLst>
          </p:cNvPr>
          <p:cNvSpPr/>
          <p:nvPr/>
        </p:nvSpPr>
        <p:spPr>
          <a:xfrm>
            <a:off x="7401840" y="4005117"/>
            <a:ext cx="2880322" cy="499845"/>
          </a:xfrm>
          <a:prstGeom prst="roundRect">
            <a:avLst/>
          </a:prstGeom>
          <a:solidFill>
            <a:srgbClr val="92D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fr-FR" sz="1100" b="1" dirty="0">
                <a:solidFill>
                  <a:srgbClr val="000000"/>
                </a:solidFill>
                <a:ea typeface="Times New Roman"/>
                <a:cs typeface="Times New Roman"/>
              </a:rPr>
              <a:t>AGROFORESTERIE ET HAIES</a:t>
            </a:r>
            <a:endParaRPr lang="fr-FR" sz="1200" dirty="0">
              <a:latin typeface="Times New Roman"/>
              <a:ea typeface="Times New Roman"/>
            </a:endParaRPr>
          </a:p>
        </p:txBody>
      </p:sp>
      <p:sp>
        <p:nvSpPr>
          <p:cNvPr id="17" name="Rectangle à coins arrondis 36">
            <a:extLst>
              <a:ext uri="{FF2B5EF4-FFF2-40B4-BE49-F238E27FC236}">
                <a16:creationId xmlns:a16="http://schemas.microsoft.com/office/drawing/2014/main" id="{8EAC7B43-8754-6C8B-33C7-AEEEF5F67E9C}"/>
              </a:ext>
            </a:extLst>
          </p:cNvPr>
          <p:cNvSpPr/>
          <p:nvPr/>
        </p:nvSpPr>
        <p:spPr>
          <a:xfrm>
            <a:off x="3446672" y="4791923"/>
            <a:ext cx="3019066" cy="565172"/>
          </a:xfrm>
          <a:prstGeom prst="roundRect">
            <a:avLst/>
          </a:prstGeom>
          <a:solidFill>
            <a:srgbClr val="CCCCFF"/>
          </a:solidFill>
          <a:ln>
            <a:solidFill>
              <a:srgbClr val="9999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fr-FR" sz="1100" b="1" dirty="0">
                <a:solidFill>
                  <a:srgbClr val="000000"/>
                </a:solidFill>
                <a:ea typeface="Times New Roman"/>
                <a:cs typeface="Times New Roman"/>
              </a:rPr>
              <a:t>GESTION, STOCKAGE ET ÉPANDAGE </a:t>
            </a:r>
            <a:endParaRPr lang="fr-FR" sz="1200" dirty="0">
              <a:latin typeface="Times New Roman"/>
              <a:ea typeface="Times New Roman"/>
            </a:endParaRPr>
          </a:p>
          <a:p>
            <a:pPr algn="ctr"/>
            <a:r>
              <a:rPr lang="fr-FR" sz="1100" b="1" dirty="0">
                <a:solidFill>
                  <a:srgbClr val="000000"/>
                </a:solidFill>
                <a:ea typeface="Times New Roman"/>
                <a:cs typeface="Times New Roman"/>
              </a:rPr>
              <a:t>DES EFFLUENTS</a:t>
            </a:r>
            <a:endParaRPr lang="fr-FR" sz="1200" dirty="0">
              <a:latin typeface="Times New Roman"/>
              <a:ea typeface="Times New Roman"/>
            </a:endParaRPr>
          </a:p>
        </p:txBody>
      </p:sp>
      <p:sp>
        <p:nvSpPr>
          <p:cNvPr id="18" name="Rectangle à coins arrondis 37">
            <a:extLst>
              <a:ext uri="{FF2B5EF4-FFF2-40B4-BE49-F238E27FC236}">
                <a16:creationId xmlns:a16="http://schemas.microsoft.com/office/drawing/2014/main" id="{1FF25257-C18F-5207-D1FA-7D889A754383}"/>
              </a:ext>
            </a:extLst>
          </p:cNvPr>
          <p:cNvSpPr/>
          <p:nvPr/>
        </p:nvSpPr>
        <p:spPr>
          <a:xfrm>
            <a:off x="7401841" y="4747721"/>
            <a:ext cx="2880320" cy="476250"/>
          </a:xfrm>
          <a:prstGeom prst="roundRect">
            <a:avLst/>
          </a:prstGeom>
          <a:solidFill>
            <a:srgbClr val="990033">
              <a:alpha val="36000"/>
            </a:srgb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fr-FR" sz="1100" b="1">
                <a:solidFill>
                  <a:srgbClr val="000000"/>
                </a:solidFill>
                <a:ea typeface="Times New Roman"/>
                <a:cs typeface="Times New Roman"/>
              </a:rPr>
              <a:t>GESTION DU TROUPEAU (RUMINANTS)</a:t>
            </a:r>
            <a:endParaRPr lang="fr-FR" sz="1200">
              <a:latin typeface="Times New Roman"/>
              <a:ea typeface="Times New Roman"/>
            </a:endParaRPr>
          </a:p>
        </p:txBody>
      </p:sp>
      <p:sp>
        <p:nvSpPr>
          <p:cNvPr id="19" name="Rectangle à coins arrondis 38">
            <a:extLst>
              <a:ext uri="{FF2B5EF4-FFF2-40B4-BE49-F238E27FC236}">
                <a16:creationId xmlns:a16="http://schemas.microsoft.com/office/drawing/2014/main" id="{B5CD9331-E39A-0A0C-7E68-D0B9AB80FA09}"/>
              </a:ext>
            </a:extLst>
          </p:cNvPr>
          <p:cNvSpPr/>
          <p:nvPr/>
        </p:nvSpPr>
        <p:spPr>
          <a:xfrm>
            <a:off x="3446672" y="5604745"/>
            <a:ext cx="3019066" cy="495300"/>
          </a:xfrm>
          <a:prstGeom prst="roundRect">
            <a:avLst/>
          </a:prstGeom>
          <a:solidFill>
            <a:srgbClr val="990033">
              <a:alpha val="15000"/>
            </a:srgb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fr-FR" sz="1100" b="1">
                <a:solidFill>
                  <a:srgbClr val="000000"/>
                </a:solidFill>
                <a:ea typeface="Times New Roman"/>
                <a:cs typeface="Times New Roman"/>
              </a:rPr>
              <a:t>ALIMENTATION (RUMINANTS) </a:t>
            </a:r>
            <a:endParaRPr lang="fr-FR" sz="1200">
              <a:latin typeface="Times New Roman"/>
              <a:ea typeface="Times New Roman"/>
            </a:endParaRPr>
          </a:p>
        </p:txBody>
      </p:sp>
      <p:sp>
        <p:nvSpPr>
          <p:cNvPr id="20" name="Rectangle à coins arrondis 39">
            <a:extLst>
              <a:ext uri="{FF2B5EF4-FFF2-40B4-BE49-F238E27FC236}">
                <a16:creationId xmlns:a16="http://schemas.microsoft.com/office/drawing/2014/main" id="{61D82051-98E4-1DB1-2F43-517BDA1A693F}"/>
              </a:ext>
            </a:extLst>
          </p:cNvPr>
          <p:cNvSpPr/>
          <p:nvPr/>
        </p:nvSpPr>
        <p:spPr>
          <a:xfrm>
            <a:off x="7401840" y="5580236"/>
            <a:ext cx="2880322" cy="495300"/>
          </a:xfrm>
          <a:prstGeom prst="roundRect">
            <a:avLst/>
          </a:prstGeom>
          <a:solidFill>
            <a:srgbClr val="990033">
              <a:alpha val="15000"/>
            </a:srgb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fr-FR" sz="1100" b="1" dirty="0">
                <a:solidFill>
                  <a:srgbClr val="000000"/>
                </a:solidFill>
                <a:ea typeface="Times New Roman"/>
                <a:cs typeface="Times New Roman"/>
              </a:rPr>
              <a:t>ALIMENTATION (MONOGASTRIQUES) </a:t>
            </a:r>
          </a:p>
        </p:txBody>
      </p:sp>
      <p:sp>
        <p:nvSpPr>
          <p:cNvPr id="21" name="Rectangle 20">
            <a:extLst>
              <a:ext uri="{FF2B5EF4-FFF2-40B4-BE49-F238E27FC236}">
                <a16:creationId xmlns:a16="http://schemas.microsoft.com/office/drawing/2014/main" id="{06EC1AE1-DFCF-6400-6020-0A509BB2B971}"/>
              </a:ext>
            </a:extLst>
          </p:cNvPr>
          <p:cNvSpPr/>
          <p:nvPr/>
        </p:nvSpPr>
        <p:spPr>
          <a:xfrm>
            <a:off x="3549921" y="1839595"/>
            <a:ext cx="6732240" cy="369332"/>
          </a:xfrm>
          <a:prstGeom prst="rect">
            <a:avLst/>
          </a:prstGeom>
        </p:spPr>
        <p:txBody>
          <a:bodyPr wrap="square">
            <a:spAutoFit/>
          </a:bodyPr>
          <a:lstStyle/>
          <a:p>
            <a:r>
              <a:rPr lang="fr-FR" dirty="0">
                <a:solidFill>
                  <a:srgbClr val="FF0000"/>
                </a:solidFill>
              </a:rPr>
              <a:t>Bien « Activer le contenu » à l’ouverture du fichier.</a:t>
            </a:r>
          </a:p>
        </p:txBody>
      </p:sp>
    </p:spTree>
    <p:extLst>
      <p:ext uri="{BB962C8B-B14F-4D97-AF65-F5344CB8AC3E}">
        <p14:creationId xmlns:p14="http://schemas.microsoft.com/office/powerpoint/2010/main" val="18958994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s://extranet-pays-de-la-loire.chambres-agriculture.fr/fileadmin/_processed_/7/a/csm_20201027_Appel_a_projet_France_Agri_Carbone_da2695b0a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2644" y="5547952"/>
            <a:ext cx="934636" cy="976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à coins arrondis 8">
            <a:extLst>
              <a:ext uri="{FF2B5EF4-FFF2-40B4-BE49-F238E27FC236}">
                <a16:creationId xmlns:a16="http://schemas.microsoft.com/office/drawing/2014/main" id="{01B9904D-502B-169D-C9B1-7F0F867F535A}"/>
              </a:ext>
            </a:extLst>
          </p:cNvPr>
          <p:cNvSpPr/>
          <p:nvPr/>
        </p:nvSpPr>
        <p:spPr bwMode="auto">
          <a:xfrm>
            <a:off x="763792" y="333328"/>
            <a:ext cx="9961581" cy="504056"/>
          </a:xfrm>
          <a:prstGeom prst="roundRect">
            <a:avLst/>
          </a:prstGeom>
          <a:solidFill>
            <a:srgbClr val="80BA27"/>
          </a:solidFill>
          <a:ln w="9525" cap="flat" cmpd="sng" algn="ctr">
            <a:solidFill>
              <a:schemeClr val="accent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r>
              <a:rPr lang="fr-FR" sz="2200" b="1" dirty="0">
                <a:solidFill>
                  <a:schemeClr val="bg1"/>
                </a:solidFill>
              </a:rPr>
              <a:t>Fichier Excel OAD (aide au choix et au suivi des actions)</a:t>
            </a:r>
          </a:p>
          <a:p>
            <a:pPr algn="ctr" fontAlgn="base">
              <a:spcBef>
                <a:spcPct val="0"/>
              </a:spcBef>
              <a:spcAft>
                <a:spcPct val="0"/>
              </a:spcAft>
            </a:pPr>
            <a:endParaRPr lang="fr-FR" sz="2200" b="1" dirty="0">
              <a:solidFill>
                <a:schemeClr val="bg1"/>
              </a:solidFill>
            </a:endParaRPr>
          </a:p>
        </p:txBody>
      </p:sp>
      <p:sp>
        <p:nvSpPr>
          <p:cNvPr id="8" name="ZoneTexte 7">
            <a:extLst>
              <a:ext uri="{FF2B5EF4-FFF2-40B4-BE49-F238E27FC236}">
                <a16:creationId xmlns:a16="http://schemas.microsoft.com/office/drawing/2014/main" id="{66FEDB31-2DF8-0A5F-7970-5E0B635A9487}"/>
              </a:ext>
            </a:extLst>
          </p:cNvPr>
          <p:cNvSpPr txBox="1"/>
          <p:nvPr/>
        </p:nvSpPr>
        <p:spPr>
          <a:xfrm>
            <a:off x="814605" y="1346579"/>
            <a:ext cx="9910768" cy="784830"/>
          </a:xfrm>
          <a:prstGeom prst="rect">
            <a:avLst/>
          </a:prstGeom>
          <a:noFill/>
        </p:spPr>
        <p:txBody>
          <a:bodyPr wrap="square" rtlCol="0">
            <a:spAutoFit/>
          </a:bodyPr>
          <a:lstStyle/>
          <a:p>
            <a:pPr marL="285750" indent="-285750">
              <a:buFont typeface="Wingdings" panose="05000000000000000000" pitchFamily="2" charset="2"/>
              <a:buChar char="Ø"/>
            </a:pPr>
            <a:r>
              <a:rPr lang="fr-FR" dirty="0"/>
              <a:t>Remplir l’onglet d’accueil en complétant les cases jaunes puis :</a:t>
            </a:r>
          </a:p>
          <a:p>
            <a:endParaRPr lang="fr-FR" sz="900" dirty="0"/>
          </a:p>
          <a:p>
            <a:r>
              <a:rPr lang="fr-FR" dirty="0"/>
              <a:t> 1/ Cocher une ou plusieurs productions : </a:t>
            </a:r>
          </a:p>
        </p:txBody>
      </p:sp>
      <p:pic>
        <p:nvPicPr>
          <p:cNvPr id="4" name="Image 3">
            <a:extLst>
              <a:ext uri="{FF2B5EF4-FFF2-40B4-BE49-F238E27FC236}">
                <a16:creationId xmlns:a16="http://schemas.microsoft.com/office/drawing/2014/main" id="{D4476B43-9FC8-0649-2CB6-8ADBCCDB748E}"/>
              </a:ext>
            </a:extLst>
          </p:cNvPr>
          <p:cNvPicPr>
            <a:picLocks noChangeAspect="1"/>
          </p:cNvPicPr>
          <p:nvPr/>
        </p:nvPicPr>
        <p:blipFill>
          <a:blip r:embed="rId3"/>
          <a:stretch>
            <a:fillRect/>
          </a:stretch>
        </p:blipFill>
        <p:spPr>
          <a:xfrm>
            <a:off x="1644575" y="2172148"/>
            <a:ext cx="8580120" cy="4084320"/>
          </a:xfrm>
          <a:prstGeom prst="rect">
            <a:avLst/>
          </a:prstGeom>
        </p:spPr>
      </p:pic>
      <p:cxnSp>
        <p:nvCxnSpPr>
          <p:cNvPr id="10" name="Connecteur droit avec flèche 9">
            <a:extLst>
              <a:ext uri="{FF2B5EF4-FFF2-40B4-BE49-F238E27FC236}">
                <a16:creationId xmlns:a16="http://schemas.microsoft.com/office/drawing/2014/main" id="{CF11759C-1C4F-EEBF-D6C7-F2EFF3D0DCEE}"/>
              </a:ext>
            </a:extLst>
          </p:cNvPr>
          <p:cNvCxnSpPr/>
          <p:nvPr/>
        </p:nvCxnSpPr>
        <p:spPr>
          <a:xfrm flipH="1">
            <a:off x="3334871" y="2054711"/>
            <a:ext cx="1151068" cy="3775934"/>
          </a:xfrm>
          <a:prstGeom prst="straightConnector1">
            <a:avLst/>
          </a:prstGeom>
          <a:ln w="19050">
            <a:tailEnd type="triangle"/>
          </a:ln>
        </p:spPr>
        <p:style>
          <a:lnRef idx="1">
            <a:schemeClr val="accent6"/>
          </a:lnRef>
          <a:fillRef idx="0">
            <a:schemeClr val="accent6"/>
          </a:fillRef>
          <a:effectRef idx="0">
            <a:schemeClr val="accent6"/>
          </a:effectRef>
          <a:fontRef idx="minor">
            <a:schemeClr val="tx1"/>
          </a:fontRef>
        </p:style>
      </p:cxnSp>
      <p:cxnSp>
        <p:nvCxnSpPr>
          <p:cNvPr id="11" name="Connecteur droit avec flèche 10">
            <a:extLst>
              <a:ext uri="{FF2B5EF4-FFF2-40B4-BE49-F238E27FC236}">
                <a16:creationId xmlns:a16="http://schemas.microsoft.com/office/drawing/2014/main" id="{FBFE032D-44F1-A0F7-13C9-490953912806}"/>
              </a:ext>
            </a:extLst>
          </p:cNvPr>
          <p:cNvCxnSpPr>
            <a:cxnSpLocks/>
          </p:cNvCxnSpPr>
          <p:nvPr/>
        </p:nvCxnSpPr>
        <p:spPr>
          <a:xfrm>
            <a:off x="4485939" y="2054711"/>
            <a:ext cx="4270786" cy="3816673"/>
          </a:xfrm>
          <a:prstGeom prst="straightConnector1">
            <a:avLst/>
          </a:prstGeom>
          <a:ln w="19050">
            <a:tailEnd type="triangle"/>
          </a:ln>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29734097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s://extranet-pays-de-la-loire.chambres-agriculture.fr/fileadmin/_processed_/7/a/csm_20201027_Appel_a_projet_France_Agri_Carbone_da2695b0a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2644" y="5547952"/>
            <a:ext cx="934636" cy="976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à coins arrondis 8">
            <a:extLst>
              <a:ext uri="{FF2B5EF4-FFF2-40B4-BE49-F238E27FC236}">
                <a16:creationId xmlns:a16="http://schemas.microsoft.com/office/drawing/2014/main" id="{01B9904D-502B-169D-C9B1-7F0F867F535A}"/>
              </a:ext>
            </a:extLst>
          </p:cNvPr>
          <p:cNvSpPr/>
          <p:nvPr/>
        </p:nvSpPr>
        <p:spPr bwMode="auto">
          <a:xfrm>
            <a:off x="763792" y="333328"/>
            <a:ext cx="9961581" cy="504056"/>
          </a:xfrm>
          <a:prstGeom prst="roundRect">
            <a:avLst/>
          </a:prstGeom>
          <a:solidFill>
            <a:srgbClr val="80BA27"/>
          </a:solidFill>
          <a:ln w="9525" cap="flat" cmpd="sng" algn="ctr">
            <a:solidFill>
              <a:schemeClr val="accent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fontAlgn="base">
              <a:spcBef>
                <a:spcPct val="0"/>
              </a:spcBef>
              <a:spcAft>
                <a:spcPct val="0"/>
              </a:spcAft>
            </a:pPr>
            <a:r>
              <a:rPr lang="fr-FR" sz="2200" b="1" dirty="0">
                <a:solidFill>
                  <a:schemeClr val="bg1"/>
                </a:solidFill>
              </a:rPr>
              <a:t>Fichier Excel OAD (aide au choix et au suivi des actions)</a:t>
            </a:r>
          </a:p>
          <a:p>
            <a:pPr algn="ctr" fontAlgn="base">
              <a:spcBef>
                <a:spcPct val="0"/>
              </a:spcBef>
              <a:spcAft>
                <a:spcPct val="0"/>
              </a:spcAft>
            </a:pPr>
            <a:endParaRPr lang="fr-FR" sz="2200" b="1" dirty="0">
              <a:solidFill>
                <a:schemeClr val="bg1"/>
              </a:solidFill>
            </a:endParaRPr>
          </a:p>
        </p:txBody>
      </p:sp>
      <p:sp>
        <p:nvSpPr>
          <p:cNvPr id="8" name="ZoneTexte 7">
            <a:extLst>
              <a:ext uri="{FF2B5EF4-FFF2-40B4-BE49-F238E27FC236}">
                <a16:creationId xmlns:a16="http://schemas.microsoft.com/office/drawing/2014/main" id="{66FEDB31-2DF8-0A5F-7970-5E0B635A9487}"/>
              </a:ext>
            </a:extLst>
          </p:cNvPr>
          <p:cNvSpPr txBox="1"/>
          <p:nvPr/>
        </p:nvSpPr>
        <p:spPr>
          <a:xfrm>
            <a:off x="814605" y="1346579"/>
            <a:ext cx="9910768" cy="369332"/>
          </a:xfrm>
          <a:prstGeom prst="rect">
            <a:avLst/>
          </a:prstGeom>
          <a:noFill/>
        </p:spPr>
        <p:txBody>
          <a:bodyPr wrap="square" rtlCol="0">
            <a:spAutoFit/>
          </a:bodyPr>
          <a:lstStyle/>
          <a:p>
            <a:r>
              <a:rPr lang="fr-FR" dirty="0"/>
              <a:t>2/ Cocher un ou plusieurs objectifs : </a:t>
            </a:r>
          </a:p>
        </p:txBody>
      </p:sp>
      <p:pic>
        <p:nvPicPr>
          <p:cNvPr id="3" name="Image 2">
            <a:extLst>
              <a:ext uri="{FF2B5EF4-FFF2-40B4-BE49-F238E27FC236}">
                <a16:creationId xmlns:a16="http://schemas.microsoft.com/office/drawing/2014/main" id="{84C15B83-31A6-F542-6341-D988665E908B}"/>
              </a:ext>
            </a:extLst>
          </p:cNvPr>
          <p:cNvPicPr>
            <a:picLocks noChangeAspect="1"/>
          </p:cNvPicPr>
          <p:nvPr/>
        </p:nvPicPr>
        <p:blipFill rotWithShape="1">
          <a:blip r:embed="rId3"/>
          <a:srcRect l="55793" t="35385" r="12931" b="17846"/>
          <a:stretch/>
        </p:blipFill>
        <p:spPr bwMode="auto">
          <a:xfrm>
            <a:off x="1494631" y="1968649"/>
            <a:ext cx="9515406" cy="4001845"/>
          </a:xfrm>
          <a:prstGeom prst="rect">
            <a:avLst/>
          </a:prstGeom>
          <a:ln>
            <a:noFill/>
          </a:ln>
          <a:extLst>
            <a:ext uri="{53640926-AAD7-44D8-BBD7-CCE9431645EC}">
              <a14:shadowObscured xmlns:a14="http://schemas.microsoft.com/office/drawing/2010/main"/>
            </a:ext>
          </a:extLst>
        </p:spPr>
      </p:pic>
      <p:sp>
        <p:nvSpPr>
          <p:cNvPr id="5" name="ZoneTexte 4">
            <a:extLst>
              <a:ext uri="{FF2B5EF4-FFF2-40B4-BE49-F238E27FC236}">
                <a16:creationId xmlns:a16="http://schemas.microsoft.com/office/drawing/2014/main" id="{7D945C29-82DD-F733-FE7D-C48D99C66C84}"/>
              </a:ext>
            </a:extLst>
          </p:cNvPr>
          <p:cNvSpPr txBox="1"/>
          <p:nvPr/>
        </p:nvSpPr>
        <p:spPr>
          <a:xfrm>
            <a:off x="1772225" y="2847176"/>
            <a:ext cx="243668" cy="276999"/>
          </a:xfrm>
          <a:prstGeom prst="rect">
            <a:avLst/>
          </a:prstGeom>
          <a:noFill/>
        </p:spPr>
        <p:txBody>
          <a:bodyPr wrap="square" rtlCol="0">
            <a:spAutoFit/>
          </a:bodyPr>
          <a:lstStyle/>
          <a:p>
            <a:r>
              <a:rPr lang="fr-FR" sz="1200" b="1" dirty="0">
                <a:solidFill>
                  <a:srgbClr val="FF0000"/>
                </a:solidFill>
              </a:rPr>
              <a:t>x</a:t>
            </a:r>
          </a:p>
        </p:txBody>
      </p:sp>
      <p:sp>
        <p:nvSpPr>
          <p:cNvPr id="7" name="ZoneTexte 6">
            <a:extLst>
              <a:ext uri="{FF2B5EF4-FFF2-40B4-BE49-F238E27FC236}">
                <a16:creationId xmlns:a16="http://schemas.microsoft.com/office/drawing/2014/main" id="{AA4683B4-D94B-FEAD-307A-7B064F872089}"/>
              </a:ext>
            </a:extLst>
          </p:cNvPr>
          <p:cNvSpPr txBox="1"/>
          <p:nvPr/>
        </p:nvSpPr>
        <p:spPr>
          <a:xfrm>
            <a:off x="1772225" y="5144045"/>
            <a:ext cx="243668" cy="276999"/>
          </a:xfrm>
          <a:prstGeom prst="rect">
            <a:avLst/>
          </a:prstGeom>
          <a:noFill/>
        </p:spPr>
        <p:txBody>
          <a:bodyPr wrap="square" rtlCol="0">
            <a:spAutoFit/>
          </a:bodyPr>
          <a:lstStyle/>
          <a:p>
            <a:r>
              <a:rPr lang="fr-FR" sz="1200" b="1" dirty="0">
                <a:solidFill>
                  <a:srgbClr val="FF0000"/>
                </a:solidFill>
              </a:rPr>
              <a:t>x</a:t>
            </a:r>
          </a:p>
        </p:txBody>
      </p:sp>
    </p:spTree>
    <p:extLst>
      <p:ext uri="{BB962C8B-B14F-4D97-AF65-F5344CB8AC3E}">
        <p14:creationId xmlns:p14="http://schemas.microsoft.com/office/powerpoint/2010/main" val="4700458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9234A833-0AF5-8049-982E-11AD879A9ABC}"/>
              </a:ext>
            </a:extLst>
          </p:cNvPr>
          <p:cNvSpPr txBox="1"/>
          <p:nvPr/>
        </p:nvSpPr>
        <p:spPr>
          <a:xfrm>
            <a:off x="2831888" y="275842"/>
            <a:ext cx="8399095" cy="646331"/>
          </a:xfrm>
          <a:prstGeom prst="rect">
            <a:avLst/>
          </a:prstGeom>
          <a:noFill/>
          <a:ln w="31750">
            <a:solidFill>
              <a:schemeClr val="accent1">
                <a:lumMod val="75000"/>
              </a:schemeClr>
            </a:solidFill>
          </a:ln>
        </p:spPr>
        <p:txBody>
          <a:bodyPr wrap="square" rtlCol="0">
            <a:spAutoFit/>
          </a:bodyPr>
          <a:lstStyle/>
          <a:p>
            <a:pPr>
              <a:defRPr/>
            </a:pPr>
            <a:r>
              <a:rPr lang="fr-FR" dirty="0">
                <a:solidFill>
                  <a:prstClr val="black"/>
                </a:solidFill>
                <a:latin typeface="Verdana"/>
              </a:rPr>
              <a:t>En fonction des productions et objectifs cochés en accueil, les leviers d’atténuation correspondants se cochent et </a:t>
            </a:r>
            <a:r>
              <a:rPr lang="fr-FR" dirty="0" err="1">
                <a:solidFill>
                  <a:prstClr val="black"/>
                </a:solidFill>
                <a:latin typeface="Verdana"/>
              </a:rPr>
              <a:t>surbrillent</a:t>
            </a:r>
            <a:r>
              <a:rPr lang="fr-FR" dirty="0">
                <a:solidFill>
                  <a:prstClr val="black"/>
                </a:solidFill>
                <a:latin typeface="Verdana"/>
              </a:rPr>
              <a:t>. </a:t>
            </a:r>
          </a:p>
        </p:txBody>
      </p:sp>
      <p:sp>
        <p:nvSpPr>
          <p:cNvPr id="5" name="ZoneTexte 4">
            <a:extLst>
              <a:ext uri="{FF2B5EF4-FFF2-40B4-BE49-F238E27FC236}">
                <a16:creationId xmlns:a16="http://schemas.microsoft.com/office/drawing/2014/main" id="{2440CA4D-D361-1907-C860-E033A3149A86}"/>
              </a:ext>
            </a:extLst>
          </p:cNvPr>
          <p:cNvSpPr txBox="1"/>
          <p:nvPr/>
        </p:nvSpPr>
        <p:spPr>
          <a:xfrm>
            <a:off x="588883" y="1267317"/>
            <a:ext cx="10642100" cy="646331"/>
          </a:xfrm>
          <a:prstGeom prst="rect">
            <a:avLst/>
          </a:prstGeom>
          <a:noFill/>
        </p:spPr>
        <p:txBody>
          <a:bodyPr wrap="square" rtlCol="0">
            <a:spAutoFit/>
          </a:bodyPr>
          <a:lstStyle/>
          <a:p>
            <a:r>
              <a:rPr lang="fr-FR" dirty="0">
                <a:solidFill>
                  <a:schemeClr val="tx2"/>
                </a:solidFill>
              </a:rPr>
              <a:t>Tous les leviers peuvent être cochés/décochés manuellement pour sélectionner ceux qui semblent pertinents pour le système d’exploitation étudié.</a:t>
            </a:r>
          </a:p>
        </p:txBody>
      </p:sp>
      <p:sp>
        <p:nvSpPr>
          <p:cNvPr id="6" name="Chevron 8">
            <a:extLst>
              <a:ext uri="{FF2B5EF4-FFF2-40B4-BE49-F238E27FC236}">
                <a16:creationId xmlns:a16="http://schemas.microsoft.com/office/drawing/2014/main" id="{27732A30-5C64-803A-2A6F-D765C0B1F6CC}"/>
              </a:ext>
            </a:extLst>
          </p:cNvPr>
          <p:cNvSpPr/>
          <p:nvPr/>
        </p:nvSpPr>
        <p:spPr>
          <a:xfrm>
            <a:off x="593165" y="225628"/>
            <a:ext cx="2160240" cy="746760"/>
          </a:xfrm>
          <a:prstGeom prst="chevron">
            <a:avLst/>
          </a:prstGeom>
          <a:solidFill>
            <a:schemeClr val="bg1">
              <a:lumMod val="95000"/>
            </a:schemeClr>
          </a:solidFill>
          <a:ln w="38100">
            <a:solidFill>
              <a:schemeClr val="accent1">
                <a:lumMod val="75000"/>
              </a:schemeClr>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defRPr/>
            </a:pPr>
            <a:r>
              <a:rPr lang="fr-FR" sz="1400" b="1" dirty="0">
                <a:solidFill>
                  <a:sysClr val="windowText" lastClr="000000"/>
                </a:solidFill>
                <a:latin typeface="Verdana"/>
              </a:rPr>
              <a:t>1. Choisir mes actions</a:t>
            </a:r>
          </a:p>
        </p:txBody>
      </p:sp>
      <p:pic>
        <p:nvPicPr>
          <p:cNvPr id="7" name="Image 6">
            <a:extLst>
              <a:ext uri="{FF2B5EF4-FFF2-40B4-BE49-F238E27FC236}">
                <a16:creationId xmlns:a16="http://schemas.microsoft.com/office/drawing/2014/main" id="{E3A7EAC1-AEFC-938A-F17F-41525373AD9F}"/>
              </a:ext>
            </a:extLst>
          </p:cNvPr>
          <p:cNvPicPr>
            <a:picLocks noChangeAspect="1"/>
          </p:cNvPicPr>
          <p:nvPr/>
        </p:nvPicPr>
        <p:blipFill rotWithShape="1">
          <a:blip r:embed="rId2"/>
          <a:srcRect t="18539" b="6600"/>
          <a:stretch/>
        </p:blipFill>
        <p:spPr>
          <a:xfrm>
            <a:off x="588883" y="2053978"/>
            <a:ext cx="10753470" cy="4528180"/>
          </a:xfrm>
          <a:prstGeom prst="rect">
            <a:avLst/>
          </a:prstGeom>
        </p:spPr>
      </p:pic>
    </p:spTree>
    <p:extLst>
      <p:ext uri="{BB962C8B-B14F-4D97-AF65-F5344CB8AC3E}">
        <p14:creationId xmlns:p14="http://schemas.microsoft.com/office/powerpoint/2010/main" val="33636606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E365D2D2-4DD7-880F-BE01-BD94C93CC755}"/>
              </a:ext>
            </a:extLst>
          </p:cNvPr>
          <p:cNvSpPr txBox="1"/>
          <p:nvPr/>
        </p:nvSpPr>
        <p:spPr>
          <a:xfrm>
            <a:off x="2831888" y="275842"/>
            <a:ext cx="8399095" cy="646331"/>
          </a:xfrm>
          <a:prstGeom prst="rect">
            <a:avLst/>
          </a:prstGeom>
          <a:noFill/>
          <a:ln w="31750">
            <a:solidFill>
              <a:schemeClr val="accent1">
                <a:lumMod val="75000"/>
              </a:schemeClr>
            </a:solidFill>
          </a:ln>
        </p:spPr>
        <p:txBody>
          <a:bodyPr wrap="square" rtlCol="0">
            <a:spAutoFit/>
          </a:bodyPr>
          <a:lstStyle/>
          <a:p>
            <a:pPr>
              <a:defRPr/>
            </a:pPr>
            <a:r>
              <a:rPr lang="fr-FR" dirty="0">
                <a:solidFill>
                  <a:prstClr val="black"/>
                </a:solidFill>
                <a:latin typeface="Verdana"/>
              </a:rPr>
              <a:t>En fonction des productions et objectifs cochés en accueil, les leviers d’atténuation correspondants se cochent et </a:t>
            </a:r>
            <a:r>
              <a:rPr lang="fr-FR" dirty="0" err="1">
                <a:solidFill>
                  <a:prstClr val="black"/>
                </a:solidFill>
                <a:latin typeface="Verdana"/>
              </a:rPr>
              <a:t>surbrillent</a:t>
            </a:r>
            <a:r>
              <a:rPr lang="fr-FR" dirty="0">
                <a:solidFill>
                  <a:prstClr val="black"/>
                </a:solidFill>
                <a:latin typeface="Verdana"/>
              </a:rPr>
              <a:t>. </a:t>
            </a:r>
          </a:p>
        </p:txBody>
      </p:sp>
      <p:sp>
        <p:nvSpPr>
          <p:cNvPr id="5" name="Chevron 8">
            <a:extLst>
              <a:ext uri="{FF2B5EF4-FFF2-40B4-BE49-F238E27FC236}">
                <a16:creationId xmlns:a16="http://schemas.microsoft.com/office/drawing/2014/main" id="{E2C67ABA-1C64-4B41-CFF4-2FD480E45678}"/>
              </a:ext>
            </a:extLst>
          </p:cNvPr>
          <p:cNvSpPr/>
          <p:nvPr/>
        </p:nvSpPr>
        <p:spPr>
          <a:xfrm>
            <a:off x="593165" y="225628"/>
            <a:ext cx="2160240" cy="746760"/>
          </a:xfrm>
          <a:prstGeom prst="chevron">
            <a:avLst/>
          </a:prstGeom>
          <a:solidFill>
            <a:schemeClr val="bg1">
              <a:lumMod val="95000"/>
            </a:schemeClr>
          </a:solidFill>
          <a:ln w="38100">
            <a:solidFill>
              <a:schemeClr val="accent1">
                <a:lumMod val="75000"/>
              </a:schemeClr>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defRPr/>
            </a:pPr>
            <a:r>
              <a:rPr lang="fr-FR" sz="1400" b="1" dirty="0">
                <a:solidFill>
                  <a:sysClr val="windowText" lastClr="000000"/>
                </a:solidFill>
                <a:latin typeface="Verdana"/>
              </a:rPr>
              <a:t>1. Choisir mes actions</a:t>
            </a:r>
          </a:p>
        </p:txBody>
      </p:sp>
      <p:sp>
        <p:nvSpPr>
          <p:cNvPr id="6" name="ZoneTexte 5">
            <a:extLst>
              <a:ext uri="{FF2B5EF4-FFF2-40B4-BE49-F238E27FC236}">
                <a16:creationId xmlns:a16="http://schemas.microsoft.com/office/drawing/2014/main" id="{AF2019D5-4E5B-F029-4D6F-C07BE03FA844}"/>
              </a:ext>
            </a:extLst>
          </p:cNvPr>
          <p:cNvSpPr txBox="1"/>
          <p:nvPr/>
        </p:nvSpPr>
        <p:spPr>
          <a:xfrm>
            <a:off x="1081801" y="1431632"/>
            <a:ext cx="8712968" cy="646331"/>
          </a:xfrm>
          <a:prstGeom prst="rect">
            <a:avLst/>
          </a:prstGeom>
          <a:noFill/>
        </p:spPr>
        <p:txBody>
          <a:bodyPr wrap="square" rtlCol="0">
            <a:spAutoFit/>
          </a:bodyPr>
          <a:lstStyle>
            <a:defPPr>
              <a:defRPr lang="fr-FR"/>
            </a:defPPr>
            <a:lvl1pPr>
              <a:defRPr>
                <a:solidFill>
                  <a:schemeClr val="tx2"/>
                </a:solidFill>
              </a:defRPr>
            </a:lvl1pPr>
          </a:lstStyle>
          <a:p>
            <a:r>
              <a:rPr lang="fr-FR" dirty="0"/>
              <a:t>On peut aussi cocher la thématique, ce qui cochera automatiquement tous les leviers associés.</a:t>
            </a:r>
          </a:p>
        </p:txBody>
      </p:sp>
      <p:pic>
        <p:nvPicPr>
          <p:cNvPr id="7" name="Image 6">
            <a:extLst>
              <a:ext uri="{FF2B5EF4-FFF2-40B4-BE49-F238E27FC236}">
                <a16:creationId xmlns:a16="http://schemas.microsoft.com/office/drawing/2014/main" id="{C4FFA672-1631-AC89-6349-D0547291FDDE}"/>
              </a:ext>
            </a:extLst>
          </p:cNvPr>
          <p:cNvPicPr/>
          <p:nvPr/>
        </p:nvPicPr>
        <p:blipFill rotWithShape="1">
          <a:blip r:embed="rId2"/>
          <a:srcRect l="8546" t="30202" r="22584" b="34352"/>
          <a:stretch/>
        </p:blipFill>
        <p:spPr bwMode="auto">
          <a:xfrm>
            <a:off x="1333829" y="2537208"/>
            <a:ext cx="8208912" cy="2520280"/>
          </a:xfrm>
          <a:prstGeom prst="rect">
            <a:avLst/>
          </a:prstGeom>
          <a:ln>
            <a:noFill/>
          </a:ln>
          <a:extLst>
            <a:ext uri="{53640926-AAD7-44D8-BBD7-CCE9431645EC}">
              <a14:shadowObscured xmlns:a14="http://schemas.microsoft.com/office/drawing/2010/main"/>
            </a:ext>
          </a:extLst>
        </p:spPr>
      </p:pic>
      <p:sp>
        <p:nvSpPr>
          <p:cNvPr id="8" name="ZoneTexte 7">
            <a:extLst>
              <a:ext uri="{FF2B5EF4-FFF2-40B4-BE49-F238E27FC236}">
                <a16:creationId xmlns:a16="http://schemas.microsoft.com/office/drawing/2014/main" id="{C4E57793-4845-4A14-23C5-474F20BD626C}"/>
              </a:ext>
            </a:extLst>
          </p:cNvPr>
          <p:cNvSpPr txBox="1"/>
          <p:nvPr/>
        </p:nvSpPr>
        <p:spPr>
          <a:xfrm>
            <a:off x="1081801" y="5628907"/>
            <a:ext cx="8712968" cy="646331"/>
          </a:xfrm>
          <a:prstGeom prst="rect">
            <a:avLst/>
          </a:prstGeom>
          <a:noFill/>
        </p:spPr>
        <p:txBody>
          <a:bodyPr wrap="square" rtlCol="0">
            <a:spAutoFit/>
          </a:bodyPr>
          <a:lstStyle>
            <a:defPPr>
              <a:defRPr lang="fr-FR"/>
            </a:defPPr>
            <a:lvl1pPr>
              <a:defRPr>
                <a:solidFill>
                  <a:schemeClr val="tx2"/>
                </a:solidFill>
              </a:defRPr>
            </a:lvl1pPr>
          </a:lstStyle>
          <a:p>
            <a:r>
              <a:rPr lang="fr-FR" dirty="0"/>
              <a:t>Ou encore cocher des leviers préalablement identifiés dans un diagnostic (ex : CAP2ER®, GEEP®, </a:t>
            </a:r>
            <a:r>
              <a:rPr lang="fr-FR" dirty="0" err="1"/>
              <a:t>CarbonExtract</a:t>
            </a:r>
            <a:r>
              <a:rPr lang="fr-FR" dirty="0"/>
              <a:t>®…). </a:t>
            </a:r>
          </a:p>
        </p:txBody>
      </p:sp>
    </p:spTree>
    <p:extLst>
      <p:ext uri="{BB962C8B-B14F-4D97-AF65-F5344CB8AC3E}">
        <p14:creationId xmlns:p14="http://schemas.microsoft.com/office/powerpoint/2010/main" val="35649946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Image 36">
            <a:extLst>
              <a:ext uri="{FF2B5EF4-FFF2-40B4-BE49-F238E27FC236}">
                <a16:creationId xmlns:a16="http://schemas.microsoft.com/office/drawing/2014/main" id="{48DD2E07-2DD6-72D9-1AE5-685BF8AD911A}"/>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b="4968"/>
          <a:stretch/>
        </p:blipFill>
        <p:spPr>
          <a:xfrm>
            <a:off x="1097280" y="1045757"/>
            <a:ext cx="9380849" cy="4945542"/>
          </a:xfrm>
          <a:prstGeom prst="rect">
            <a:avLst/>
          </a:prstGeom>
        </p:spPr>
      </p:pic>
      <p:pic>
        <p:nvPicPr>
          <p:cNvPr id="6" name="Picture 2" descr="https://extranet-pays-de-la-loire.chambres-agriculture.fr/fileadmin/_processed_/7/a/csm_20201027_Appel_a_projet_France_Agri_Carbone_da2695b0aa.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2644" y="5547952"/>
            <a:ext cx="934636" cy="976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a:extLst>
              <a:ext uri="{FF2B5EF4-FFF2-40B4-BE49-F238E27FC236}">
                <a16:creationId xmlns:a16="http://schemas.microsoft.com/office/drawing/2014/main" id="{52EAC872-A36C-1F17-1844-6E68B5BE5536}"/>
              </a:ext>
            </a:extLst>
          </p:cNvPr>
          <p:cNvSpPr/>
          <p:nvPr/>
        </p:nvSpPr>
        <p:spPr bwMode="auto">
          <a:xfrm>
            <a:off x="1524000" y="6153068"/>
            <a:ext cx="9144000" cy="36004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fr-FR" baseline="-25000">
              <a:latin typeface="Arial" charset="0"/>
            </a:endParaRPr>
          </a:p>
        </p:txBody>
      </p:sp>
      <p:sp>
        <p:nvSpPr>
          <p:cNvPr id="10" name="Rectangle 9">
            <a:extLst>
              <a:ext uri="{FF2B5EF4-FFF2-40B4-BE49-F238E27FC236}">
                <a16:creationId xmlns:a16="http://schemas.microsoft.com/office/drawing/2014/main" id="{4172E4A9-2B89-A784-F4B1-FF45D1DDCFB6}"/>
              </a:ext>
            </a:extLst>
          </p:cNvPr>
          <p:cNvSpPr/>
          <p:nvPr/>
        </p:nvSpPr>
        <p:spPr bwMode="auto">
          <a:xfrm>
            <a:off x="1847528" y="332656"/>
            <a:ext cx="8496944" cy="1008112"/>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fr-FR" baseline="-25000">
              <a:latin typeface="Arial" charset="0"/>
            </a:endParaRPr>
          </a:p>
        </p:txBody>
      </p:sp>
      <p:sp>
        <p:nvSpPr>
          <p:cNvPr id="7" name="ZoneTexte 6">
            <a:extLst>
              <a:ext uri="{FF2B5EF4-FFF2-40B4-BE49-F238E27FC236}">
                <a16:creationId xmlns:a16="http://schemas.microsoft.com/office/drawing/2014/main" id="{26575C45-3452-4B13-D04C-CA13DEED7ECD}"/>
              </a:ext>
            </a:extLst>
          </p:cNvPr>
          <p:cNvSpPr txBox="1"/>
          <p:nvPr/>
        </p:nvSpPr>
        <p:spPr>
          <a:xfrm>
            <a:off x="3575720" y="231194"/>
            <a:ext cx="7092280" cy="646331"/>
          </a:xfrm>
          <a:prstGeom prst="rect">
            <a:avLst/>
          </a:prstGeom>
          <a:noFill/>
          <a:ln w="31750">
            <a:solidFill>
              <a:srgbClr val="990033"/>
            </a:solidFill>
          </a:ln>
        </p:spPr>
        <p:txBody>
          <a:bodyPr wrap="square" rtlCol="0">
            <a:spAutoFit/>
          </a:bodyPr>
          <a:lstStyle/>
          <a:p>
            <a:pPr>
              <a:defRPr/>
            </a:pPr>
            <a:r>
              <a:rPr lang="fr-FR" dirty="0">
                <a:solidFill>
                  <a:prstClr val="black"/>
                </a:solidFill>
                <a:latin typeface="Verdana"/>
              </a:rPr>
              <a:t>Les leviers cochés dans l’onglet « Choisir mes actions » se reportent automatiquement</a:t>
            </a:r>
          </a:p>
        </p:txBody>
      </p:sp>
      <p:sp>
        <p:nvSpPr>
          <p:cNvPr id="8" name="Chevron 12">
            <a:extLst>
              <a:ext uri="{FF2B5EF4-FFF2-40B4-BE49-F238E27FC236}">
                <a16:creationId xmlns:a16="http://schemas.microsoft.com/office/drawing/2014/main" id="{A1FEFCC3-F591-8686-1816-AE293E78D083}"/>
              </a:ext>
            </a:extLst>
          </p:cNvPr>
          <p:cNvSpPr/>
          <p:nvPr/>
        </p:nvSpPr>
        <p:spPr>
          <a:xfrm>
            <a:off x="502605" y="165620"/>
            <a:ext cx="2689846" cy="713014"/>
          </a:xfrm>
          <a:prstGeom prst="chevron">
            <a:avLst/>
          </a:prstGeom>
          <a:solidFill>
            <a:schemeClr val="bg1">
              <a:lumMod val="95000"/>
            </a:schemeClr>
          </a:solidFill>
          <a:ln w="38100">
            <a:solidFill>
              <a:srgbClr val="990033"/>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defRPr/>
            </a:pPr>
            <a:r>
              <a:rPr lang="fr-FR" sz="1400" b="1" dirty="0">
                <a:solidFill>
                  <a:sysClr val="windowText" lastClr="000000"/>
                </a:solidFill>
                <a:latin typeface="Verdana"/>
              </a:rPr>
              <a:t>2. Élaborer mon plan d'action</a:t>
            </a:r>
          </a:p>
        </p:txBody>
      </p:sp>
      <p:sp>
        <p:nvSpPr>
          <p:cNvPr id="13" name="ZoneTexte 12">
            <a:extLst>
              <a:ext uri="{FF2B5EF4-FFF2-40B4-BE49-F238E27FC236}">
                <a16:creationId xmlns:a16="http://schemas.microsoft.com/office/drawing/2014/main" id="{9E927A80-FAD9-CD16-4232-94A6EA731641}"/>
              </a:ext>
            </a:extLst>
          </p:cNvPr>
          <p:cNvSpPr txBox="1"/>
          <p:nvPr/>
        </p:nvSpPr>
        <p:spPr>
          <a:xfrm>
            <a:off x="8637664" y="6030442"/>
            <a:ext cx="2289851" cy="646331"/>
          </a:xfrm>
          <a:prstGeom prst="rect">
            <a:avLst/>
          </a:prstGeom>
          <a:noFill/>
          <a:ln w="19050">
            <a:solidFill>
              <a:srgbClr val="FF0000"/>
            </a:solidFill>
          </a:ln>
        </p:spPr>
        <p:txBody>
          <a:bodyPr wrap="square" rtlCol="0">
            <a:spAutoFit/>
          </a:bodyPr>
          <a:lstStyle>
            <a:defPPr>
              <a:defRPr lang="fr-FR"/>
            </a:defPPr>
            <a:lvl1pPr algn="ctr">
              <a:defRPr sz="1400">
                <a:solidFill>
                  <a:srgbClr val="FF0000"/>
                </a:solidFill>
              </a:defRPr>
            </a:lvl1pPr>
          </a:lstStyle>
          <a:p>
            <a:r>
              <a:rPr lang="fr-FR" sz="1200" dirty="0"/>
              <a:t>Impact travail : augmentation, diminution, pas/peu d’impact</a:t>
            </a:r>
          </a:p>
        </p:txBody>
      </p:sp>
      <p:sp>
        <p:nvSpPr>
          <p:cNvPr id="14" name="ZoneTexte 13">
            <a:extLst>
              <a:ext uri="{FF2B5EF4-FFF2-40B4-BE49-F238E27FC236}">
                <a16:creationId xmlns:a16="http://schemas.microsoft.com/office/drawing/2014/main" id="{669AC954-9A5C-AA85-29F3-DA654DAD5B89}"/>
              </a:ext>
            </a:extLst>
          </p:cNvPr>
          <p:cNvSpPr txBox="1"/>
          <p:nvPr/>
        </p:nvSpPr>
        <p:spPr>
          <a:xfrm>
            <a:off x="4447831" y="6036312"/>
            <a:ext cx="2047675" cy="646331"/>
          </a:xfrm>
          <a:prstGeom prst="rect">
            <a:avLst/>
          </a:prstGeom>
          <a:noFill/>
          <a:ln w="19050">
            <a:solidFill>
              <a:srgbClr val="FF0000"/>
            </a:solidFill>
          </a:ln>
        </p:spPr>
        <p:txBody>
          <a:bodyPr wrap="square" rtlCol="0">
            <a:spAutoFit/>
          </a:bodyPr>
          <a:lstStyle>
            <a:defPPr>
              <a:defRPr lang="fr-FR"/>
            </a:defPPr>
            <a:lvl1pPr algn="ctr">
              <a:defRPr sz="1400">
                <a:solidFill>
                  <a:srgbClr val="FF0000"/>
                </a:solidFill>
              </a:defRPr>
            </a:lvl1pPr>
          </a:lstStyle>
          <a:p>
            <a:r>
              <a:rPr lang="fr-FR" sz="1200" dirty="0"/>
              <a:t>Gain économique (source biblio) associé au levier d’action</a:t>
            </a:r>
          </a:p>
        </p:txBody>
      </p:sp>
      <p:sp>
        <p:nvSpPr>
          <p:cNvPr id="23" name="ZoneTexte 22">
            <a:extLst>
              <a:ext uri="{FF2B5EF4-FFF2-40B4-BE49-F238E27FC236}">
                <a16:creationId xmlns:a16="http://schemas.microsoft.com/office/drawing/2014/main" id="{C24AB109-27C6-7808-1103-479C62A19A6C}"/>
              </a:ext>
            </a:extLst>
          </p:cNvPr>
          <p:cNvSpPr txBox="1"/>
          <p:nvPr/>
        </p:nvSpPr>
        <p:spPr>
          <a:xfrm>
            <a:off x="6691134" y="6036312"/>
            <a:ext cx="1743730" cy="646331"/>
          </a:xfrm>
          <a:prstGeom prst="rect">
            <a:avLst/>
          </a:prstGeom>
          <a:noFill/>
          <a:ln w="19050">
            <a:solidFill>
              <a:srgbClr val="FF0000"/>
            </a:solidFill>
          </a:ln>
        </p:spPr>
        <p:txBody>
          <a:bodyPr wrap="square" rtlCol="0">
            <a:spAutoFit/>
          </a:bodyPr>
          <a:lstStyle>
            <a:defPPr>
              <a:defRPr lang="fr-FR"/>
            </a:defPPr>
            <a:lvl1pPr algn="ctr">
              <a:defRPr sz="1400">
                <a:solidFill>
                  <a:srgbClr val="FF0000"/>
                </a:solidFill>
              </a:defRPr>
            </a:lvl1pPr>
          </a:lstStyle>
          <a:p>
            <a:r>
              <a:rPr lang="fr-FR" sz="1200" dirty="0"/>
              <a:t>Investissement nécessaire (non, oui, lequel)</a:t>
            </a:r>
          </a:p>
        </p:txBody>
      </p:sp>
      <p:sp>
        <p:nvSpPr>
          <p:cNvPr id="24" name="ZoneTexte 23">
            <a:extLst>
              <a:ext uri="{FF2B5EF4-FFF2-40B4-BE49-F238E27FC236}">
                <a16:creationId xmlns:a16="http://schemas.microsoft.com/office/drawing/2014/main" id="{2CCDF45C-C28D-EDEC-C0FE-53057FDEFC21}"/>
              </a:ext>
            </a:extLst>
          </p:cNvPr>
          <p:cNvSpPr txBox="1"/>
          <p:nvPr/>
        </p:nvSpPr>
        <p:spPr>
          <a:xfrm>
            <a:off x="2517231" y="6036312"/>
            <a:ext cx="1629834" cy="646331"/>
          </a:xfrm>
          <a:prstGeom prst="rect">
            <a:avLst/>
          </a:prstGeom>
          <a:noFill/>
          <a:ln w="19050">
            <a:solidFill>
              <a:srgbClr val="FF0000"/>
            </a:solidFill>
          </a:ln>
        </p:spPr>
        <p:txBody>
          <a:bodyPr wrap="square" rtlCol="0">
            <a:spAutoFit/>
          </a:bodyPr>
          <a:lstStyle>
            <a:defPPr>
              <a:defRPr lang="fr-FR"/>
            </a:defPPr>
            <a:lvl1pPr algn="ctr">
              <a:defRPr sz="1400">
                <a:solidFill>
                  <a:srgbClr val="FF0000"/>
                </a:solidFill>
              </a:defRPr>
            </a:lvl1pPr>
          </a:lstStyle>
          <a:p>
            <a:r>
              <a:rPr lang="fr-FR" sz="1200" dirty="0"/>
              <a:t>Gain GES (source biblio) associé au levier d’action</a:t>
            </a:r>
          </a:p>
        </p:txBody>
      </p:sp>
      <p:sp>
        <p:nvSpPr>
          <p:cNvPr id="25" name="Ellipse 24">
            <a:extLst>
              <a:ext uri="{FF2B5EF4-FFF2-40B4-BE49-F238E27FC236}">
                <a16:creationId xmlns:a16="http://schemas.microsoft.com/office/drawing/2014/main" id="{795AAC55-AFAF-D663-1863-7CEBC4579908}"/>
              </a:ext>
            </a:extLst>
          </p:cNvPr>
          <p:cNvSpPr/>
          <p:nvPr/>
        </p:nvSpPr>
        <p:spPr bwMode="auto">
          <a:xfrm>
            <a:off x="5303911" y="1420916"/>
            <a:ext cx="576064" cy="405505"/>
          </a:xfrm>
          <a:prstGeom prst="ellipse">
            <a:avLst/>
          </a:prstGeom>
          <a:noFill/>
          <a:ln w="190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fr-FR" baseline="-25000">
              <a:latin typeface="Arial" charset="0"/>
            </a:endParaRPr>
          </a:p>
        </p:txBody>
      </p:sp>
      <p:cxnSp>
        <p:nvCxnSpPr>
          <p:cNvPr id="26" name="Connecteur droit avec flèche 25">
            <a:extLst>
              <a:ext uri="{FF2B5EF4-FFF2-40B4-BE49-F238E27FC236}">
                <a16:creationId xmlns:a16="http://schemas.microsoft.com/office/drawing/2014/main" id="{59BDEC3F-9D38-8AA3-2634-EED3C268037B}"/>
              </a:ext>
            </a:extLst>
          </p:cNvPr>
          <p:cNvCxnSpPr>
            <a:cxnSpLocks/>
            <a:stCxn id="25" idx="4"/>
            <a:endCxn id="24" idx="0"/>
          </p:cNvCxnSpPr>
          <p:nvPr/>
        </p:nvCxnSpPr>
        <p:spPr bwMode="auto">
          <a:xfrm flipH="1">
            <a:off x="3332148" y="1826421"/>
            <a:ext cx="2259795" cy="4209891"/>
          </a:xfrm>
          <a:prstGeom prst="straightConnector1">
            <a:avLst/>
          </a:prstGeom>
          <a:solidFill>
            <a:schemeClr val="accent1"/>
          </a:solidFill>
          <a:ln w="19050"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8" name="Ellipse 27">
            <a:extLst>
              <a:ext uri="{FF2B5EF4-FFF2-40B4-BE49-F238E27FC236}">
                <a16:creationId xmlns:a16="http://schemas.microsoft.com/office/drawing/2014/main" id="{E7553FD9-4F80-78FA-F7D0-400474D17556}"/>
              </a:ext>
            </a:extLst>
          </p:cNvPr>
          <p:cNvSpPr/>
          <p:nvPr/>
        </p:nvSpPr>
        <p:spPr bwMode="auto">
          <a:xfrm>
            <a:off x="6841082" y="1507474"/>
            <a:ext cx="920965" cy="355753"/>
          </a:xfrm>
          <a:prstGeom prst="ellipse">
            <a:avLst/>
          </a:prstGeom>
          <a:noFill/>
          <a:ln w="190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fr-FR" baseline="-25000">
              <a:latin typeface="Arial" charset="0"/>
            </a:endParaRPr>
          </a:p>
        </p:txBody>
      </p:sp>
      <p:cxnSp>
        <p:nvCxnSpPr>
          <p:cNvPr id="29" name="Connecteur droit avec flèche 28">
            <a:extLst>
              <a:ext uri="{FF2B5EF4-FFF2-40B4-BE49-F238E27FC236}">
                <a16:creationId xmlns:a16="http://schemas.microsoft.com/office/drawing/2014/main" id="{C291A4B7-BE8C-1806-8446-C4C4873924BD}"/>
              </a:ext>
            </a:extLst>
          </p:cNvPr>
          <p:cNvCxnSpPr>
            <a:cxnSpLocks/>
            <a:endCxn id="14" idx="0"/>
          </p:cNvCxnSpPr>
          <p:nvPr/>
        </p:nvCxnSpPr>
        <p:spPr bwMode="auto">
          <a:xfrm flipH="1">
            <a:off x="5471669" y="1863227"/>
            <a:ext cx="1777054" cy="4173085"/>
          </a:xfrm>
          <a:prstGeom prst="straightConnector1">
            <a:avLst/>
          </a:prstGeom>
          <a:solidFill>
            <a:schemeClr val="accent1"/>
          </a:solidFill>
          <a:ln w="19050"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2" name="Ellipse 31">
            <a:extLst>
              <a:ext uri="{FF2B5EF4-FFF2-40B4-BE49-F238E27FC236}">
                <a16:creationId xmlns:a16="http://schemas.microsoft.com/office/drawing/2014/main" id="{A9EB06E0-14FE-706D-F53A-AC8B485B3B04}"/>
              </a:ext>
            </a:extLst>
          </p:cNvPr>
          <p:cNvSpPr/>
          <p:nvPr/>
        </p:nvSpPr>
        <p:spPr bwMode="auto">
          <a:xfrm>
            <a:off x="7877275" y="1522845"/>
            <a:ext cx="828542" cy="405505"/>
          </a:xfrm>
          <a:prstGeom prst="ellipse">
            <a:avLst/>
          </a:prstGeom>
          <a:noFill/>
          <a:ln w="190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fr-FR" baseline="-25000">
              <a:latin typeface="Arial" charset="0"/>
            </a:endParaRPr>
          </a:p>
        </p:txBody>
      </p:sp>
      <p:cxnSp>
        <p:nvCxnSpPr>
          <p:cNvPr id="33" name="Connecteur droit avec flèche 32">
            <a:extLst>
              <a:ext uri="{FF2B5EF4-FFF2-40B4-BE49-F238E27FC236}">
                <a16:creationId xmlns:a16="http://schemas.microsoft.com/office/drawing/2014/main" id="{7D908668-4C14-B14E-9DA7-9D67E7A7B255}"/>
              </a:ext>
            </a:extLst>
          </p:cNvPr>
          <p:cNvCxnSpPr>
            <a:cxnSpLocks/>
            <a:stCxn id="32" idx="4"/>
            <a:endCxn id="23" idx="0"/>
          </p:cNvCxnSpPr>
          <p:nvPr/>
        </p:nvCxnSpPr>
        <p:spPr bwMode="auto">
          <a:xfrm flipH="1">
            <a:off x="7562999" y="1928350"/>
            <a:ext cx="728547" cy="4107962"/>
          </a:xfrm>
          <a:prstGeom prst="straightConnector1">
            <a:avLst/>
          </a:prstGeom>
          <a:solidFill>
            <a:schemeClr val="accent1"/>
          </a:solidFill>
          <a:ln w="19050"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1" name="Ellipse 40">
            <a:extLst>
              <a:ext uri="{FF2B5EF4-FFF2-40B4-BE49-F238E27FC236}">
                <a16:creationId xmlns:a16="http://schemas.microsoft.com/office/drawing/2014/main" id="{A3DCBA1A-992C-60F8-5F5A-92C9D08A487C}"/>
              </a:ext>
            </a:extLst>
          </p:cNvPr>
          <p:cNvSpPr/>
          <p:nvPr/>
        </p:nvSpPr>
        <p:spPr bwMode="auto">
          <a:xfrm>
            <a:off x="8853666" y="1502537"/>
            <a:ext cx="786787" cy="405505"/>
          </a:xfrm>
          <a:prstGeom prst="ellipse">
            <a:avLst/>
          </a:prstGeom>
          <a:noFill/>
          <a:ln w="190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fr-FR" baseline="-25000">
              <a:latin typeface="Arial" charset="0"/>
            </a:endParaRPr>
          </a:p>
        </p:txBody>
      </p:sp>
      <p:cxnSp>
        <p:nvCxnSpPr>
          <p:cNvPr id="42" name="Connecteur droit avec flèche 41">
            <a:extLst>
              <a:ext uri="{FF2B5EF4-FFF2-40B4-BE49-F238E27FC236}">
                <a16:creationId xmlns:a16="http://schemas.microsoft.com/office/drawing/2014/main" id="{E7985469-ECAF-5CFA-BACA-1CA6FDFBF17D}"/>
              </a:ext>
            </a:extLst>
          </p:cNvPr>
          <p:cNvCxnSpPr>
            <a:cxnSpLocks/>
            <a:endCxn id="13" idx="0"/>
          </p:cNvCxnSpPr>
          <p:nvPr/>
        </p:nvCxnSpPr>
        <p:spPr bwMode="auto">
          <a:xfrm>
            <a:off x="9177701" y="1904991"/>
            <a:ext cx="604889" cy="4125451"/>
          </a:xfrm>
          <a:prstGeom prst="straightConnector1">
            <a:avLst/>
          </a:prstGeom>
          <a:solidFill>
            <a:schemeClr val="accent1"/>
          </a:solidFill>
          <a:ln w="19050"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2905794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23" grpId="0" animBg="1"/>
      <p:bldP spid="2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hevron 12">
            <a:extLst>
              <a:ext uri="{FF2B5EF4-FFF2-40B4-BE49-F238E27FC236}">
                <a16:creationId xmlns:a16="http://schemas.microsoft.com/office/drawing/2014/main" id="{922EA2F8-5AA2-CD83-885A-B113EF6E36C3}"/>
              </a:ext>
            </a:extLst>
          </p:cNvPr>
          <p:cNvSpPr/>
          <p:nvPr/>
        </p:nvSpPr>
        <p:spPr>
          <a:xfrm>
            <a:off x="502605" y="165620"/>
            <a:ext cx="2689846" cy="713014"/>
          </a:xfrm>
          <a:prstGeom prst="chevron">
            <a:avLst/>
          </a:prstGeom>
          <a:solidFill>
            <a:schemeClr val="bg1">
              <a:lumMod val="95000"/>
            </a:schemeClr>
          </a:solidFill>
          <a:ln w="38100">
            <a:solidFill>
              <a:srgbClr val="990033"/>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defRPr/>
            </a:pPr>
            <a:r>
              <a:rPr lang="fr-FR" sz="1400" b="1" dirty="0">
                <a:solidFill>
                  <a:sysClr val="windowText" lastClr="000000"/>
                </a:solidFill>
                <a:latin typeface="Verdana"/>
              </a:rPr>
              <a:t>2. Élaborer mon plan d'action</a:t>
            </a:r>
          </a:p>
        </p:txBody>
      </p:sp>
      <p:sp>
        <p:nvSpPr>
          <p:cNvPr id="5" name="ZoneTexte 4">
            <a:extLst>
              <a:ext uri="{FF2B5EF4-FFF2-40B4-BE49-F238E27FC236}">
                <a16:creationId xmlns:a16="http://schemas.microsoft.com/office/drawing/2014/main" id="{4A663E96-2E75-AEBE-907D-E5BBA4F67E4F}"/>
              </a:ext>
            </a:extLst>
          </p:cNvPr>
          <p:cNvSpPr txBox="1"/>
          <p:nvPr/>
        </p:nvSpPr>
        <p:spPr>
          <a:xfrm>
            <a:off x="3451854" y="359257"/>
            <a:ext cx="7811402" cy="369332"/>
          </a:xfrm>
          <a:prstGeom prst="rect">
            <a:avLst/>
          </a:prstGeom>
          <a:noFill/>
          <a:ln w="31750">
            <a:solidFill>
              <a:srgbClr val="990033"/>
            </a:solidFill>
          </a:ln>
        </p:spPr>
        <p:txBody>
          <a:bodyPr wrap="square" rtlCol="0">
            <a:spAutoFit/>
          </a:bodyPr>
          <a:lstStyle/>
          <a:p>
            <a:pPr>
              <a:defRPr/>
            </a:pPr>
            <a:r>
              <a:rPr lang="fr-FR" dirty="0">
                <a:solidFill>
                  <a:prstClr val="black"/>
                </a:solidFill>
                <a:latin typeface="Verdana"/>
              </a:rPr>
              <a:t>Filtrer pour faciliter la lecture, puis remplir les cases jaunes !</a:t>
            </a:r>
          </a:p>
        </p:txBody>
      </p:sp>
      <p:pic>
        <p:nvPicPr>
          <p:cNvPr id="6" name="Image 5">
            <a:extLst>
              <a:ext uri="{FF2B5EF4-FFF2-40B4-BE49-F238E27FC236}">
                <a16:creationId xmlns:a16="http://schemas.microsoft.com/office/drawing/2014/main" id="{EB18E19E-831E-D540-17DA-A352ACB52835}"/>
              </a:ext>
            </a:extLst>
          </p:cNvPr>
          <p:cNvPicPr>
            <a:picLocks noChangeAspect="1"/>
          </p:cNvPicPr>
          <p:nvPr/>
        </p:nvPicPr>
        <p:blipFill rotWithShape="1">
          <a:blip r:embed="rId2"/>
          <a:srcRect t="25067" b="4810"/>
          <a:stretch/>
        </p:blipFill>
        <p:spPr>
          <a:xfrm>
            <a:off x="1524000" y="1501653"/>
            <a:ext cx="9144000" cy="3606843"/>
          </a:xfrm>
          <a:prstGeom prst="rect">
            <a:avLst/>
          </a:prstGeom>
        </p:spPr>
      </p:pic>
      <p:pic>
        <p:nvPicPr>
          <p:cNvPr id="7" name="Image 6">
            <a:extLst>
              <a:ext uri="{FF2B5EF4-FFF2-40B4-BE49-F238E27FC236}">
                <a16:creationId xmlns:a16="http://schemas.microsoft.com/office/drawing/2014/main" id="{666C3865-F171-5406-60D3-A3A883F4CB55}"/>
              </a:ext>
            </a:extLst>
          </p:cNvPr>
          <p:cNvPicPr>
            <a:picLocks noChangeAspect="1"/>
          </p:cNvPicPr>
          <p:nvPr/>
        </p:nvPicPr>
        <p:blipFill rotWithShape="1">
          <a:blip r:embed="rId3"/>
          <a:srcRect l="18080" t="43916" r="64794" b="10510"/>
          <a:stretch/>
        </p:blipFill>
        <p:spPr bwMode="auto">
          <a:xfrm>
            <a:off x="2136148" y="2070328"/>
            <a:ext cx="1570601" cy="2350339"/>
          </a:xfrm>
          <a:prstGeom prst="rect">
            <a:avLst/>
          </a:prstGeom>
          <a:ln>
            <a:noFill/>
          </a:ln>
          <a:extLst>
            <a:ext uri="{53640926-AAD7-44D8-BBD7-CCE9431645EC}">
              <a14:shadowObscured xmlns:a14="http://schemas.microsoft.com/office/drawing/2010/main"/>
            </a:ext>
          </a:extLst>
        </p:spPr>
      </p:pic>
      <p:sp>
        <p:nvSpPr>
          <p:cNvPr id="8" name="Ellipse 7">
            <a:extLst>
              <a:ext uri="{FF2B5EF4-FFF2-40B4-BE49-F238E27FC236}">
                <a16:creationId xmlns:a16="http://schemas.microsoft.com/office/drawing/2014/main" id="{1CEDD414-9D17-0E94-031E-0A555EE3AA6D}"/>
              </a:ext>
            </a:extLst>
          </p:cNvPr>
          <p:cNvSpPr/>
          <p:nvPr/>
        </p:nvSpPr>
        <p:spPr bwMode="auto">
          <a:xfrm>
            <a:off x="2279576" y="4077072"/>
            <a:ext cx="563612" cy="216024"/>
          </a:xfrm>
          <a:prstGeom prst="ellipse">
            <a:avLst/>
          </a:prstGeom>
          <a:noFill/>
          <a:ln w="190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fr-FR" sz="1200" baseline="-25000">
              <a:latin typeface="Arial" charset="0"/>
            </a:endParaRPr>
          </a:p>
        </p:txBody>
      </p:sp>
      <p:sp>
        <p:nvSpPr>
          <p:cNvPr id="9" name="Ellipse 8">
            <a:extLst>
              <a:ext uri="{FF2B5EF4-FFF2-40B4-BE49-F238E27FC236}">
                <a16:creationId xmlns:a16="http://schemas.microsoft.com/office/drawing/2014/main" id="{1AC852D7-867B-29D8-DE95-165B228A7C76}"/>
              </a:ext>
            </a:extLst>
          </p:cNvPr>
          <p:cNvSpPr/>
          <p:nvPr/>
        </p:nvSpPr>
        <p:spPr bwMode="auto">
          <a:xfrm>
            <a:off x="4647235" y="2147413"/>
            <a:ext cx="322560" cy="220674"/>
          </a:xfrm>
          <a:prstGeom prst="ellipse">
            <a:avLst/>
          </a:prstGeom>
          <a:noFill/>
          <a:ln w="190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fr-FR" sz="1200" baseline="-25000">
              <a:latin typeface="Arial" charset="0"/>
            </a:endParaRPr>
          </a:p>
        </p:txBody>
      </p:sp>
      <p:cxnSp>
        <p:nvCxnSpPr>
          <p:cNvPr id="10" name="Connecteur droit avec flèche 9">
            <a:extLst>
              <a:ext uri="{FF2B5EF4-FFF2-40B4-BE49-F238E27FC236}">
                <a16:creationId xmlns:a16="http://schemas.microsoft.com/office/drawing/2014/main" id="{48F8B2D9-079F-0E1B-95CF-F1EB336BB48C}"/>
              </a:ext>
            </a:extLst>
          </p:cNvPr>
          <p:cNvCxnSpPr>
            <a:cxnSpLocks/>
            <a:endCxn id="8" idx="6"/>
          </p:cNvCxnSpPr>
          <p:nvPr/>
        </p:nvCxnSpPr>
        <p:spPr bwMode="auto">
          <a:xfrm flipH="1">
            <a:off x="2843188" y="2367992"/>
            <a:ext cx="1910026" cy="1817093"/>
          </a:xfrm>
          <a:prstGeom prst="straightConnector1">
            <a:avLst/>
          </a:prstGeom>
          <a:solidFill>
            <a:schemeClr val="accent1"/>
          </a:solidFill>
          <a:ln w="19050" cap="flat" cmpd="sng" algn="ctr">
            <a:solidFill>
              <a:srgbClr val="FF0000"/>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 name="ZoneTexte 10">
            <a:extLst>
              <a:ext uri="{FF2B5EF4-FFF2-40B4-BE49-F238E27FC236}">
                <a16:creationId xmlns:a16="http://schemas.microsoft.com/office/drawing/2014/main" id="{50E0BD7D-7774-39D7-F2E7-BD1BCA1594B1}"/>
              </a:ext>
            </a:extLst>
          </p:cNvPr>
          <p:cNvSpPr txBox="1"/>
          <p:nvPr/>
        </p:nvSpPr>
        <p:spPr>
          <a:xfrm>
            <a:off x="1847528" y="5594424"/>
            <a:ext cx="1688734" cy="646331"/>
          </a:xfrm>
          <a:prstGeom prst="rect">
            <a:avLst/>
          </a:prstGeom>
          <a:noFill/>
          <a:ln w="19050">
            <a:solidFill>
              <a:srgbClr val="FF0000"/>
            </a:solidFill>
          </a:ln>
        </p:spPr>
        <p:txBody>
          <a:bodyPr wrap="square" rtlCol="0">
            <a:spAutoFit/>
          </a:bodyPr>
          <a:lstStyle>
            <a:defPPr>
              <a:defRPr lang="fr-FR"/>
            </a:defPPr>
            <a:lvl1pPr algn="ctr">
              <a:defRPr sz="1400">
                <a:solidFill>
                  <a:srgbClr val="FF0000"/>
                </a:solidFill>
              </a:defRPr>
            </a:lvl1pPr>
          </a:lstStyle>
          <a:p>
            <a:r>
              <a:rPr lang="fr-FR" sz="1200" dirty="0"/>
              <a:t>Filtrer en décochant les cases vides</a:t>
            </a:r>
          </a:p>
        </p:txBody>
      </p:sp>
      <p:cxnSp>
        <p:nvCxnSpPr>
          <p:cNvPr id="12" name="Connecteur droit avec flèche 11">
            <a:extLst>
              <a:ext uri="{FF2B5EF4-FFF2-40B4-BE49-F238E27FC236}">
                <a16:creationId xmlns:a16="http://schemas.microsoft.com/office/drawing/2014/main" id="{148F5108-E932-313C-888D-A0EDA32D9BD2}"/>
              </a:ext>
            </a:extLst>
          </p:cNvPr>
          <p:cNvCxnSpPr>
            <a:cxnSpLocks/>
            <a:endCxn id="11" idx="0"/>
          </p:cNvCxnSpPr>
          <p:nvPr/>
        </p:nvCxnSpPr>
        <p:spPr bwMode="auto">
          <a:xfrm>
            <a:off x="2549629" y="4300418"/>
            <a:ext cx="142266" cy="1294006"/>
          </a:xfrm>
          <a:prstGeom prst="straightConnector1">
            <a:avLst/>
          </a:prstGeom>
          <a:solidFill>
            <a:schemeClr val="accent1"/>
          </a:solidFill>
          <a:ln w="19050" cap="flat" cmpd="sng" algn="ctr">
            <a:solidFill>
              <a:srgbClr val="FF0000"/>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3" name="ZoneTexte 12">
            <a:extLst>
              <a:ext uri="{FF2B5EF4-FFF2-40B4-BE49-F238E27FC236}">
                <a16:creationId xmlns:a16="http://schemas.microsoft.com/office/drawing/2014/main" id="{A2A8F86E-56F9-992B-2B9E-5D028B4B2ADE}"/>
              </a:ext>
            </a:extLst>
          </p:cNvPr>
          <p:cNvSpPr txBox="1"/>
          <p:nvPr/>
        </p:nvSpPr>
        <p:spPr>
          <a:xfrm>
            <a:off x="7176121" y="5594424"/>
            <a:ext cx="3232509" cy="646331"/>
          </a:xfrm>
          <a:prstGeom prst="rect">
            <a:avLst/>
          </a:prstGeom>
          <a:noFill/>
          <a:ln w="19050">
            <a:solidFill>
              <a:srgbClr val="FF0000"/>
            </a:solidFill>
          </a:ln>
        </p:spPr>
        <p:txBody>
          <a:bodyPr wrap="square" rtlCol="0">
            <a:spAutoFit/>
          </a:bodyPr>
          <a:lstStyle>
            <a:defPPr>
              <a:defRPr lang="fr-FR"/>
            </a:defPPr>
            <a:lvl1pPr algn="ctr">
              <a:defRPr sz="1400">
                <a:solidFill>
                  <a:srgbClr val="FF0000"/>
                </a:solidFill>
              </a:defRPr>
            </a:lvl1pPr>
          </a:lstStyle>
          <a:p>
            <a:pPr>
              <a:defRPr/>
            </a:pPr>
            <a:r>
              <a:rPr lang="fr-FR" sz="1200" dirty="0">
                <a:latin typeface="Verdana"/>
              </a:rPr>
              <a:t>Priorité à affecter dans le plan d’action avec la liste déroulante : faible – moyenne - élevée</a:t>
            </a:r>
          </a:p>
        </p:txBody>
      </p:sp>
      <p:sp>
        <p:nvSpPr>
          <p:cNvPr id="14" name="ZoneTexte 13">
            <a:extLst>
              <a:ext uri="{FF2B5EF4-FFF2-40B4-BE49-F238E27FC236}">
                <a16:creationId xmlns:a16="http://schemas.microsoft.com/office/drawing/2014/main" id="{F5F0A68E-5EBD-964E-711C-7BC3CCB09D4E}"/>
              </a:ext>
            </a:extLst>
          </p:cNvPr>
          <p:cNvSpPr txBox="1"/>
          <p:nvPr/>
        </p:nvSpPr>
        <p:spPr>
          <a:xfrm>
            <a:off x="3647729" y="5594424"/>
            <a:ext cx="3384376" cy="830997"/>
          </a:xfrm>
          <a:prstGeom prst="rect">
            <a:avLst/>
          </a:prstGeom>
          <a:noFill/>
          <a:ln w="19050">
            <a:solidFill>
              <a:srgbClr val="FF0000"/>
            </a:solidFill>
          </a:ln>
        </p:spPr>
        <p:txBody>
          <a:bodyPr wrap="square" rtlCol="0">
            <a:spAutoFit/>
          </a:bodyPr>
          <a:lstStyle>
            <a:defPPr>
              <a:defRPr lang="fr-FR"/>
            </a:defPPr>
            <a:lvl1pPr algn="ctr">
              <a:defRPr sz="1400">
                <a:solidFill>
                  <a:srgbClr val="FF0000"/>
                </a:solidFill>
              </a:defRPr>
            </a:lvl1pPr>
          </a:lstStyle>
          <a:p>
            <a:r>
              <a:rPr lang="fr-FR" sz="1200" dirty="0"/>
              <a:t>Gain GES estimé par le conseiller : simulation expert ou autre si le gain repère semble peu réaliste au regard du contexte de l’exploitation</a:t>
            </a:r>
          </a:p>
        </p:txBody>
      </p:sp>
      <p:sp>
        <p:nvSpPr>
          <p:cNvPr id="15" name="Ellipse 14">
            <a:extLst>
              <a:ext uri="{FF2B5EF4-FFF2-40B4-BE49-F238E27FC236}">
                <a16:creationId xmlns:a16="http://schemas.microsoft.com/office/drawing/2014/main" id="{E5A2C18A-A11E-4F3B-1172-0A81E4C725D0}"/>
              </a:ext>
            </a:extLst>
          </p:cNvPr>
          <p:cNvSpPr/>
          <p:nvPr/>
        </p:nvSpPr>
        <p:spPr bwMode="auto">
          <a:xfrm>
            <a:off x="6004123" y="1624652"/>
            <a:ext cx="576064" cy="580213"/>
          </a:xfrm>
          <a:prstGeom prst="ellipse">
            <a:avLst/>
          </a:prstGeom>
          <a:noFill/>
          <a:ln w="190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fr-FR" sz="1200" baseline="-25000">
              <a:latin typeface="Arial" charset="0"/>
            </a:endParaRPr>
          </a:p>
        </p:txBody>
      </p:sp>
      <p:sp>
        <p:nvSpPr>
          <p:cNvPr id="16" name="Ellipse 15">
            <a:extLst>
              <a:ext uri="{FF2B5EF4-FFF2-40B4-BE49-F238E27FC236}">
                <a16:creationId xmlns:a16="http://schemas.microsoft.com/office/drawing/2014/main" id="{39C62E29-935B-0683-EECA-FE34194A1968}"/>
              </a:ext>
            </a:extLst>
          </p:cNvPr>
          <p:cNvSpPr/>
          <p:nvPr/>
        </p:nvSpPr>
        <p:spPr bwMode="auto">
          <a:xfrm>
            <a:off x="9048328" y="1667236"/>
            <a:ext cx="576064" cy="501624"/>
          </a:xfrm>
          <a:prstGeom prst="ellipse">
            <a:avLst/>
          </a:prstGeom>
          <a:noFill/>
          <a:ln w="190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fr-FR" sz="1200" baseline="-25000">
              <a:latin typeface="Arial" charset="0"/>
            </a:endParaRPr>
          </a:p>
        </p:txBody>
      </p:sp>
      <p:cxnSp>
        <p:nvCxnSpPr>
          <p:cNvPr id="17" name="Connecteur droit avec flèche 16">
            <a:extLst>
              <a:ext uri="{FF2B5EF4-FFF2-40B4-BE49-F238E27FC236}">
                <a16:creationId xmlns:a16="http://schemas.microsoft.com/office/drawing/2014/main" id="{607B90A3-DE43-8B88-56F8-603A4CEE1127}"/>
              </a:ext>
            </a:extLst>
          </p:cNvPr>
          <p:cNvCxnSpPr>
            <a:cxnSpLocks/>
            <a:endCxn id="14" idx="0"/>
          </p:cNvCxnSpPr>
          <p:nvPr/>
        </p:nvCxnSpPr>
        <p:spPr bwMode="auto">
          <a:xfrm flipH="1">
            <a:off x="5339917" y="2208490"/>
            <a:ext cx="912782" cy="3385934"/>
          </a:xfrm>
          <a:prstGeom prst="straightConnector1">
            <a:avLst/>
          </a:prstGeom>
          <a:solidFill>
            <a:schemeClr val="accent1"/>
          </a:solidFill>
          <a:ln w="19050" cap="flat" cmpd="sng" algn="ctr">
            <a:solidFill>
              <a:srgbClr val="FF0000"/>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 name="Connecteur droit avec flèche 17">
            <a:extLst>
              <a:ext uri="{FF2B5EF4-FFF2-40B4-BE49-F238E27FC236}">
                <a16:creationId xmlns:a16="http://schemas.microsoft.com/office/drawing/2014/main" id="{93B400F9-9CC7-8915-AF9E-0E8014EB51D2}"/>
              </a:ext>
            </a:extLst>
          </p:cNvPr>
          <p:cNvCxnSpPr>
            <a:endCxn id="13" idx="0"/>
          </p:cNvCxnSpPr>
          <p:nvPr/>
        </p:nvCxnSpPr>
        <p:spPr bwMode="auto">
          <a:xfrm flipH="1">
            <a:off x="8792376" y="2153248"/>
            <a:ext cx="556437" cy="3441176"/>
          </a:xfrm>
          <a:prstGeom prst="straightConnector1">
            <a:avLst/>
          </a:prstGeom>
          <a:solidFill>
            <a:schemeClr val="accent1"/>
          </a:solidFill>
          <a:ln w="19050" cap="flat" cmpd="sng" algn="ctr">
            <a:solidFill>
              <a:srgbClr val="FF0000"/>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3722939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1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CA8CB15F-FE3D-8879-E8A0-CFC67A476A9C}"/>
              </a:ext>
            </a:extLst>
          </p:cNvPr>
          <p:cNvSpPr txBox="1"/>
          <p:nvPr/>
        </p:nvSpPr>
        <p:spPr>
          <a:xfrm>
            <a:off x="3406858" y="240977"/>
            <a:ext cx="7490637" cy="646331"/>
          </a:xfrm>
          <a:prstGeom prst="rect">
            <a:avLst/>
          </a:prstGeom>
          <a:noFill/>
          <a:ln w="31750">
            <a:solidFill>
              <a:srgbClr val="FFC000"/>
            </a:solidFill>
          </a:ln>
        </p:spPr>
        <p:txBody>
          <a:bodyPr wrap="square" rtlCol="0">
            <a:spAutoFit/>
          </a:bodyPr>
          <a:lstStyle/>
          <a:p>
            <a:r>
              <a:rPr lang="fr-FR" dirty="0"/>
              <a:t>Les leviers priorisés « élevée » dans l’onglet 2 se reportent automatiquement en cliquant sur le bouton « Plan d’action »</a:t>
            </a:r>
          </a:p>
        </p:txBody>
      </p:sp>
      <p:sp>
        <p:nvSpPr>
          <p:cNvPr id="5" name="Chevron 21">
            <a:extLst>
              <a:ext uri="{FF2B5EF4-FFF2-40B4-BE49-F238E27FC236}">
                <a16:creationId xmlns:a16="http://schemas.microsoft.com/office/drawing/2014/main" id="{3479AF97-E8AB-90ED-6DD3-99BAFBD83A56}"/>
              </a:ext>
            </a:extLst>
          </p:cNvPr>
          <p:cNvSpPr/>
          <p:nvPr/>
        </p:nvSpPr>
        <p:spPr>
          <a:xfrm>
            <a:off x="444867" y="203546"/>
            <a:ext cx="2808312" cy="746760"/>
          </a:xfrm>
          <a:prstGeom prst="chevron">
            <a:avLst/>
          </a:prstGeom>
          <a:solidFill>
            <a:schemeClr val="bg1">
              <a:lumMod val="95000"/>
            </a:schemeClr>
          </a:solidFill>
          <a:ln w="38100">
            <a:solidFill>
              <a:srgbClr val="FFC000"/>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fr-FR" sz="1400" b="1" dirty="0">
                <a:solidFill>
                  <a:sysClr val="windowText" lastClr="000000"/>
                </a:solidFill>
              </a:rPr>
              <a:t>3. Mettre en œuvre mon plan d’action</a:t>
            </a:r>
          </a:p>
        </p:txBody>
      </p:sp>
      <p:pic>
        <p:nvPicPr>
          <p:cNvPr id="13" name="Image 12">
            <a:extLst>
              <a:ext uri="{FF2B5EF4-FFF2-40B4-BE49-F238E27FC236}">
                <a16:creationId xmlns:a16="http://schemas.microsoft.com/office/drawing/2014/main" id="{3F9E1321-F09B-7C10-8D51-30163BF20CD0}"/>
              </a:ext>
            </a:extLst>
          </p:cNvPr>
          <p:cNvPicPr>
            <a:picLocks noChangeAspect="1"/>
          </p:cNvPicPr>
          <p:nvPr/>
        </p:nvPicPr>
        <p:blipFill>
          <a:blip r:embed="rId2"/>
          <a:stretch>
            <a:fillRect/>
          </a:stretch>
        </p:blipFill>
        <p:spPr>
          <a:xfrm>
            <a:off x="1397520" y="1204474"/>
            <a:ext cx="9005125" cy="5603323"/>
          </a:xfrm>
          <a:prstGeom prst="rect">
            <a:avLst/>
          </a:prstGeom>
        </p:spPr>
      </p:pic>
      <p:sp>
        <p:nvSpPr>
          <p:cNvPr id="14" name="ZoneTexte 13">
            <a:extLst>
              <a:ext uri="{FF2B5EF4-FFF2-40B4-BE49-F238E27FC236}">
                <a16:creationId xmlns:a16="http://schemas.microsoft.com/office/drawing/2014/main" id="{BB7A8303-01E7-142C-5957-7A4D5B0B691E}"/>
              </a:ext>
            </a:extLst>
          </p:cNvPr>
          <p:cNvSpPr txBox="1"/>
          <p:nvPr/>
        </p:nvSpPr>
        <p:spPr>
          <a:xfrm>
            <a:off x="1190774" y="2648051"/>
            <a:ext cx="2212088" cy="307777"/>
          </a:xfrm>
          <a:prstGeom prst="rect">
            <a:avLst/>
          </a:prstGeom>
          <a:noFill/>
          <a:ln w="19050">
            <a:noFill/>
          </a:ln>
        </p:spPr>
        <p:txBody>
          <a:bodyPr wrap="square" rtlCol="0">
            <a:spAutoFit/>
          </a:bodyPr>
          <a:lstStyle>
            <a:defPPr>
              <a:defRPr lang="fr-FR"/>
            </a:defPPr>
            <a:lvl1pPr algn="ctr">
              <a:defRPr sz="1400">
                <a:solidFill>
                  <a:srgbClr val="FF0000"/>
                </a:solidFill>
              </a:defRPr>
            </a:lvl1pPr>
          </a:lstStyle>
          <a:p>
            <a:r>
              <a:rPr lang="fr-FR" dirty="0"/>
              <a:t>Onglet imprimable</a:t>
            </a:r>
            <a:endParaRPr lang="fr-FR" sz="1100" dirty="0"/>
          </a:p>
        </p:txBody>
      </p:sp>
      <p:sp>
        <p:nvSpPr>
          <p:cNvPr id="15" name="Ellipse 14">
            <a:extLst>
              <a:ext uri="{FF2B5EF4-FFF2-40B4-BE49-F238E27FC236}">
                <a16:creationId xmlns:a16="http://schemas.microsoft.com/office/drawing/2014/main" id="{C75BA3F7-ECF2-5EA2-00DC-1FE58B30A64D}"/>
              </a:ext>
            </a:extLst>
          </p:cNvPr>
          <p:cNvSpPr/>
          <p:nvPr/>
        </p:nvSpPr>
        <p:spPr bwMode="auto">
          <a:xfrm>
            <a:off x="1970348" y="2412267"/>
            <a:ext cx="936104" cy="258488"/>
          </a:xfrm>
          <a:prstGeom prst="ellipse">
            <a:avLst/>
          </a:prstGeom>
          <a:noFill/>
          <a:ln w="158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fr-FR" baseline="-25000">
              <a:latin typeface="Arial" charset="0"/>
            </a:endParaRPr>
          </a:p>
        </p:txBody>
      </p:sp>
      <p:sp>
        <p:nvSpPr>
          <p:cNvPr id="16" name="ZoneTexte 15">
            <a:extLst>
              <a:ext uri="{FF2B5EF4-FFF2-40B4-BE49-F238E27FC236}">
                <a16:creationId xmlns:a16="http://schemas.microsoft.com/office/drawing/2014/main" id="{B89979B4-BE04-88E8-55AD-782D71129BEB}"/>
              </a:ext>
            </a:extLst>
          </p:cNvPr>
          <p:cNvSpPr txBox="1"/>
          <p:nvPr/>
        </p:nvSpPr>
        <p:spPr>
          <a:xfrm>
            <a:off x="5286326" y="4240769"/>
            <a:ext cx="2016224" cy="738664"/>
          </a:xfrm>
          <a:prstGeom prst="rect">
            <a:avLst/>
          </a:prstGeom>
          <a:noFill/>
          <a:ln w="19050">
            <a:solidFill>
              <a:srgbClr val="FF0000"/>
            </a:solidFill>
          </a:ln>
        </p:spPr>
        <p:txBody>
          <a:bodyPr wrap="square" rtlCol="0">
            <a:spAutoFit/>
          </a:bodyPr>
          <a:lstStyle>
            <a:defPPr>
              <a:defRPr lang="fr-FR"/>
            </a:defPPr>
            <a:lvl1pPr algn="ctr">
              <a:defRPr sz="1400">
                <a:solidFill>
                  <a:srgbClr val="FF0000"/>
                </a:solidFill>
              </a:defRPr>
            </a:lvl1pPr>
          </a:lstStyle>
          <a:p>
            <a:r>
              <a:rPr lang="fr-FR" dirty="0"/>
              <a:t>L’offre de service régionale s’affiche automatiquement</a:t>
            </a:r>
            <a:endParaRPr lang="fr-FR" sz="1100" dirty="0"/>
          </a:p>
        </p:txBody>
      </p:sp>
      <p:cxnSp>
        <p:nvCxnSpPr>
          <p:cNvPr id="17" name="Connecteur droit avec flèche 16">
            <a:extLst>
              <a:ext uri="{FF2B5EF4-FFF2-40B4-BE49-F238E27FC236}">
                <a16:creationId xmlns:a16="http://schemas.microsoft.com/office/drawing/2014/main" id="{F786985D-294E-AA00-C3DC-463403A1C778}"/>
              </a:ext>
            </a:extLst>
          </p:cNvPr>
          <p:cNvCxnSpPr/>
          <p:nvPr/>
        </p:nvCxnSpPr>
        <p:spPr bwMode="auto">
          <a:xfrm flipV="1">
            <a:off x="6357706" y="3664705"/>
            <a:ext cx="0" cy="576064"/>
          </a:xfrm>
          <a:prstGeom prst="straightConnector1">
            <a:avLst/>
          </a:prstGeom>
          <a:solidFill>
            <a:schemeClr val="accent1"/>
          </a:solidFill>
          <a:ln w="15875" cap="flat" cmpd="sng" algn="ctr">
            <a:solidFill>
              <a:srgbClr val="FF0000"/>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 name="ZoneTexte 17">
            <a:extLst>
              <a:ext uri="{FF2B5EF4-FFF2-40B4-BE49-F238E27FC236}">
                <a16:creationId xmlns:a16="http://schemas.microsoft.com/office/drawing/2014/main" id="{08D134EA-7662-8F93-AFF8-3245D2DE9E82}"/>
              </a:ext>
            </a:extLst>
          </p:cNvPr>
          <p:cNvSpPr txBox="1"/>
          <p:nvPr/>
        </p:nvSpPr>
        <p:spPr>
          <a:xfrm>
            <a:off x="7917963" y="4888579"/>
            <a:ext cx="2324416" cy="523220"/>
          </a:xfrm>
          <a:prstGeom prst="rect">
            <a:avLst/>
          </a:prstGeom>
          <a:noFill/>
          <a:ln w="19050">
            <a:solidFill>
              <a:srgbClr val="FF0000"/>
            </a:solidFill>
          </a:ln>
        </p:spPr>
        <p:txBody>
          <a:bodyPr wrap="square" rtlCol="0">
            <a:spAutoFit/>
          </a:bodyPr>
          <a:lstStyle>
            <a:defPPr>
              <a:defRPr lang="fr-FR"/>
            </a:defPPr>
            <a:lvl1pPr algn="ctr">
              <a:defRPr sz="1400">
                <a:solidFill>
                  <a:srgbClr val="FF0000"/>
                </a:solidFill>
              </a:defRPr>
            </a:lvl1pPr>
          </a:lstStyle>
          <a:p>
            <a:r>
              <a:rPr lang="fr-FR" dirty="0"/>
              <a:t>Colonnes à compléter avec les interlocuteurs</a:t>
            </a:r>
            <a:endParaRPr lang="fr-FR" sz="1100" dirty="0"/>
          </a:p>
        </p:txBody>
      </p:sp>
      <p:cxnSp>
        <p:nvCxnSpPr>
          <p:cNvPr id="19" name="Connecteur droit avec flèche 18">
            <a:extLst>
              <a:ext uri="{FF2B5EF4-FFF2-40B4-BE49-F238E27FC236}">
                <a16:creationId xmlns:a16="http://schemas.microsoft.com/office/drawing/2014/main" id="{9FE8AAF9-E931-2116-A632-31564CCDEE43}"/>
              </a:ext>
            </a:extLst>
          </p:cNvPr>
          <p:cNvCxnSpPr/>
          <p:nvPr/>
        </p:nvCxnSpPr>
        <p:spPr bwMode="auto">
          <a:xfrm flipH="1">
            <a:off x="5691105" y="887308"/>
            <a:ext cx="2796866" cy="1524959"/>
          </a:xfrm>
          <a:prstGeom prst="straightConnector1">
            <a:avLst/>
          </a:prstGeom>
          <a:solidFill>
            <a:schemeClr val="accent1"/>
          </a:solidFill>
          <a:ln w="12700" cap="flat" cmpd="sng" algn="ctr">
            <a:solidFill>
              <a:srgbClr val="FF0000"/>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7170" name="ZoneTexte 5" descr="Plan d'action ">
            <a:extLst>
              <a:ext uri="{FF2B5EF4-FFF2-40B4-BE49-F238E27FC236}">
                <a16:creationId xmlns:a16="http://schemas.microsoft.com/office/drawing/2014/main" id="{04935879-19C8-0D4B-F3C2-958F39FDB03D}"/>
              </a:ext>
            </a:extLst>
          </p:cNvPr>
          <p:cNvPicPr>
            <a:picLocks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2438400" y="1295400"/>
            <a:ext cx="3856038" cy="952500"/>
          </a:xfrm>
          <a:prstGeom prst="rect">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miter lim="800000"/>
                <a:headEnd/>
                <a:tailEnd/>
              </a14:hiddenLine>
            </a:ext>
          </a:extLst>
        </p:spPr>
      </p:pic>
    </p:spTree>
    <p:extLst>
      <p:ext uri="{BB962C8B-B14F-4D97-AF65-F5344CB8AC3E}">
        <p14:creationId xmlns:p14="http://schemas.microsoft.com/office/powerpoint/2010/main" val="226731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animBg="1"/>
      <p:bldP spid="16" grpId="0" animBg="1"/>
      <p:bldP spid="1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423B8C1-5D44-7C76-73DF-B0FFC4927D58}"/>
              </a:ext>
            </a:extLst>
          </p:cNvPr>
          <p:cNvSpPr>
            <a:spLocks noGrp="1"/>
          </p:cNvSpPr>
          <p:nvPr>
            <p:ph type="title"/>
          </p:nvPr>
        </p:nvSpPr>
        <p:spPr/>
        <p:txBody>
          <a:bodyPr vert="horz" lIns="68580" tIns="34290" rIns="68580" bIns="34290" rtlCol="0" anchor="ctr">
            <a:noAutofit/>
          </a:bodyPr>
          <a:lstStyle/>
          <a:p>
            <a:pPr marL="428625" indent="-428625" defTabSz="685800"/>
            <a:r>
              <a:rPr lang="fr-FR" cap="small" dirty="0">
                <a:solidFill>
                  <a:srgbClr val="000000"/>
                </a:solidFill>
                <a:latin typeface="Verdana"/>
              </a:rPr>
              <a:t>  4. Liens utiles</a:t>
            </a:r>
            <a:br>
              <a:rPr lang="fr-FR" cap="small" dirty="0">
                <a:solidFill>
                  <a:srgbClr val="000000"/>
                </a:solidFill>
                <a:latin typeface="Verdana"/>
              </a:rPr>
            </a:br>
            <a:endParaRPr lang="fr-FR" cap="small" dirty="0">
              <a:solidFill>
                <a:srgbClr val="000000"/>
              </a:solidFill>
              <a:latin typeface="Verdana"/>
            </a:endParaRPr>
          </a:p>
        </p:txBody>
      </p:sp>
      <p:sp>
        <p:nvSpPr>
          <p:cNvPr id="4" name="ZoneTexte 3">
            <a:extLst>
              <a:ext uri="{FF2B5EF4-FFF2-40B4-BE49-F238E27FC236}">
                <a16:creationId xmlns:a16="http://schemas.microsoft.com/office/drawing/2014/main" id="{D199ED3C-3FCB-6415-377E-355FF376415F}"/>
              </a:ext>
            </a:extLst>
          </p:cNvPr>
          <p:cNvSpPr txBox="1"/>
          <p:nvPr/>
        </p:nvSpPr>
        <p:spPr>
          <a:xfrm>
            <a:off x="740608" y="1455169"/>
            <a:ext cx="7056784" cy="1754326"/>
          </a:xfrm>
          <a:prstGeom prst="rect">
            <a:avLst/>
          </a:prstGeom>
          <a:noFill/>
        </p:spPr>
        <p:txBody>
          <a:bodyPr wrap="square" rtlCol="0">
            <a:spAutoFit/>
          </a:bodyPr>
          <a:lstStyle/>
          <a:p>
            <a:r>
              <a:rPr lang="fr-FR" dirty="0"/>
              <a:t>Les livrables du projet Climat-</a:t>
            </a:r>
            <a:r>
              <a:rPr lang="fr-FR" dirty="0" err="1"/>
              <a:t>culteur</a:t>
            </a:r>
            <a:r>
              <a:rPr lang="fr-FR" dirty="0"/>
              <a:t> :</a:t>
            </a:r>
          </a:p>
          <a:p>
            <a:pPr marL="285750" indent="-285750">
              <a:buFontTx/>
              <a:buChar char="-"/>
            </a:pPr>
            <a:r>
              <a:rPr lang="fr-FR" dirty="0"/>
              <a:t>Le </a:t>
            </a:r>
            <a:r>
              <a:rPr lang="fr-FR" dirty="0">
                <a:hlinkClick r:id="rId2"/>
              </a:rPr>
              <a:t>référentiel « bibliothèque » carbone</a:t>
            </a:r>
            <a:endParaRPr lang="fr-FR" dirty="0"/>
          </a:p>
          <a:p>
            <a:pPr marL="285750" indent="-285750">
              <a:buFontTx/>
              <a:buChar char="-"/>
            </a:pPr>
            <a:r>
              <a:rPr lang="fr-FR" dirty="0"/>
              <a:t>Le </a:t>
            </a:r>
            <a:r>
              <a:rPr lang="fr-FR" dirty="0">
                <a:hlinkClick r:id="rId3"/>
              </a:rPr>
              <a:t>référentiel vidéos </a:t>
            </a:r>
            <a:endParaRPr lang="fr-FR" dirty="0"/>
          </a:p>
          <a:p>
            <a:pPr marL="285750" indent="-285750">
              <a:buFontTx/>
              <a:buChar char="-"/>
            </a:pPr>
            <a:r>
              <a:rPr lang="fr-FR" dirty="0"/>
              <a:t>Le livret de fiches descriptives des outils (32 fiches)</a:t>
            </a:r>
          </a:p>
          <a:p>
            <a:pPr marL="285750" indent="-285750">
              <a:buFontTx/>
              <a:buChar char="-"/>
            </a:pPr>
            <a:r>
              <a:rPr lang="fr-FR" dirty="0"/>
              <a:t>Le </a:t>
            </a:r>
            <a:r>
              <a:rPr lang="fr-FR" dirty="0">
                <a:hlinkClick r:id="rId4"/>
              </a:rPr>
              <a:t>ClimatQuizz</a:t>
            </a:r>
            <a:endParaRPr lang="fr-FR" dirty="0"/>
          </a:p>
          <a:p>
            <a:endParaRPr lang="fr-FR" dirty="0"/>
          </a:p>
        </p:txBody>
      </p:sp>
      <p:sp>
        <p:nvSpPr>
          <p:cNvPr id="5" name="ZoneTexte 4">
            <a:extLst>
              <a:ext uri="{FF2B5EF4-FFF2-40B4-BE49-F238E27FC236}">
                <a16:creationId xmlns:a16="http://schemas.microsoft.com/office/drawing/2014/main" id="{80B1E417-76C4-DD30-9C6B-A65C83257C9C}"/>
              </a:ext>
            </a:extLst>
          </p:cNvPr>
          <p:cNvSpPr txBox="1"/>
          <p:nvPr/>
        </p:nvSpPr>
        <p:spPr>
          <a:xfrm>
            <a:off x="740608" y="3209495"/>
            <a:ext cx="8123256" cy="2585323"/>
          </a:xfrm>
          <a:prstGeom prst="rect">
            <a:avLst/>
          </a:prstGeom>
          <a:noFill/>
        </p:spPr>
        <p:txBody>
          <a:bodyPr wrap="square" rtlCol="0">
            <a:spAutoFit/>
          </a:bodyPr>
          <a:lstStyle/>
          <a:p>
            <a:r>
              <a:rPr lang="fr-FR" dirty="0"/>
              <a:t>La page Opéra connaissance Climat-</a:t>
            </a:r>
            <a:r>
              <a:rPr lang="fr-FR" dirty="0" err="1"/>
              <a:t>culteur</a:t>
            </a:r>
            <a:r>
              <a:rPr lang="fr-FR" dirty="0"/>
              <a:t> avec tous les livrables:</a:t>
            </a:r>
          </a:p>
          <a:p>
            <a:r>
              <a:rPr lang="fr-FR" dirty="0">
                <a:hlinkClick r:id="rId5"/>
              </a:rPr>
              <a:t>https://opera-connaissances.chambres-agriculture.fr/index.php?lvl=cmspage&amp;pageid=6&amp;id_rubrique=2871</a:t>
            </a:r>
            <a:endParaRPr lang="fr-FR" dirty="0"/>
          </a:p>
          <a:p>
            <a:endParaRPr lang="fr-FR" dirty="0"/>
          </a:p>
          <a:p>
            <a:r>
              <a:rPr lang="fr-FR" dirty="0"/>
              <a:t>La page projet Climat-</a:t>
            </a:r>
            <a:r>
              <a:rPr lang="fr-FR" dirty="0" err="1"/>
              <a:t>culteur</a:t>
            </a:r>
            <a:r>
              <a:rPr lang="fr-FR" dirty="0"/>
              <a:t> sur le site de la Chambre d’agriculture des Pays de la Loire : </a:t>
            </a:r>
            <a:r>
              <a:rPr lang="fr-FR" dirty="0">
                <a:hlinkClick r:id="rId6"/>
              </a:rPr>
              <a:t>https://rd-pays-de-la-loire.chambres-agriculture.fr/projets/detail-du-projet/climat-culteur</a:t>
            </a:r>
            <a:endParaRPr lang="fr-FR" dirty="0"/>
          </a:p>
          <a:p>
            <a:endParaRPr lang="fr-FR" dirty="0"/>
          </a:p>
          <a:p>
            <a:endParaRPr lang="fr-FR" dirty="0"/>
          </a:p>
        </p:txBody>
      </p:sp>
      <p:pic>
        <p:nvPicPr>
          <p:cNvPr id="6" name="Graphique 5" descr="Télécharger avec un remplissage uni">
            <a:hlinkClick r:id="rId7"/>
            <a:extLst>
              <a:ext uri="{FF2B5EF4-FFF2-40B4-BE49-F238E27FC236}">
                <a16:creationId xmlns:a16="http://schemas.microsoft.com/office/drawing/2014/main" id="{FD1BE1E6-8B91-7729-B794-25E03CD003AD}"/>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7196176" y="1942989"/>
            <a:ext cx="601216" cy="601216"/>
          </a:xfrm>
          <a:prstGeom prst="rect">
            <a:avLst/>
          </a:prstGeom>
        </p:spPr>
      </p:pic>
    </p:spTree>
    <p:extLst>
      <p:ext uri="{BB962C8B-B14F-4D97-AF65-F5344CB8AC3E}">
        <p14:creationId xmlns:p14="http://schemas.microsoft.com/office/powerpoint/2010/main" val="936789807"/>
      </p:ext>
    </p:extLst>
  </p:cSld>
  <p:clrMapOvr>
    <a:masterClrMapping/>
  </p:clrMapOvr>
</p:sld>
</file>

<file path=ppt/theme/theme1.xml><?xml version="1.0" encoding="utf-8"?>
<a:theme xmlns:a="http://schemas.openxmlformats.org/drawingml/2006/main" name="APCA_V4">
  <a:themeElements>
    <a:clrScheme name="Chambragri">
      <a:dk1>
        <a:srgbClr val="000000"/>
      </a:dk1>
      <a:lt1>
        <a:srgbClr val="FFFFFF"/>
      </a:lt1>
      <a:dk2>
        <a:srgbClr val="E41B1B"/>
      </a:dk2>
      <a:lt2>
        <a:srgbClr val="F6A30D"/>
      </a:lt2>
      <a:accent1>
        <a:srgbClr val="80BA27"/>
      </a:accent1>
      <a:accent2>
        <a:srgbClr val="BA834B"/>
      </a:accent2>
      <a:accent3>
        <a:srgbClr val="009C46"/>
      </a:accent3>
      <a:accent4>
        <a:srgbClr val="ED6B1C"/>
      </a:accent4>
      <a:accent5>
        <a:srgbClr val="008E96"/>
      </a:accent5>
      <a:accent6>
        <a:srgbClr val="E94F2D"/>
      </a:accent6>
      <a:hlink>
        <a:srgbClr val="505050"/>
      </a:hlink>
      <a:folHlink>
        <a:srgbClr val="A0A0A0"/>
      </a:folHlink>
    </a:clrScheme>
    <a:fontScheme name="Chambagri">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APCA_V4" id="{0CBBDABC-D257-42FF-ABF0-F640E900CD05}" vid="{97DA5C92-51CD-442F-8C04-E24AE513E8D9}"/>
    </a:ext>
  </a:extLst>
</a:theme>
</file>

<file path=ppt/theme/theme2.xml><?xml version="1.0" encoding="utf-8"?>
<a:theme xmlns:a="http://schemas.openxmlformats.org/drawingml/2006/main" name="1_Modèle par défaut">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Modèle par défaut">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fr-FR" altLang="fr-FR" sz="1800" b="0" i="0" u="none" strike="noStrike" cap="none" normalizeH="0" baseline="-2500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fr-FR" altLang="fr-FR" sz="1800" b="0" i="0" u="none" strike="noStrike" cap="none" normalizeH="0" baseline="-25000" smtClean="0">
            <a:ln>
              <a:noFill/>
            </a:ln>
            <a:solidFill>
              <a:schemeClr val="tx1"/>
            </a:solidFill>
            <a:effectLst/>
            <a:latin typeface="Arial" charset="0"/>
          </a:defRPr>
        </a:defPPr>
      </a:lstStyle>
    </a:lnDef>
  </a:objectDefaults>
  <a:extraClrSchemeLst>
    <a:extraClrScheme>
      <a:clrScheme name="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odèle par défau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odèle par défau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odèle par défau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odèle par défau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odèle par défau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odèle par défau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odèle par défau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odèle par défau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odèle par défau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odèle par défau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odèle par défau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Thème Office">
  <a:themeElements>
    <a:clrScheme name="Chambragri">
      <a:dk1>
        <a:srgbClr val="000000"/>
      </a:dk1>
      <a:lt1>
        <a:srgbClr val="FFFFFF"/>
      </a:lt1>
      <a:dk2>
        <a:srgbClr val="E41B1B"/>
      </a:dk2>
      <a:lt2>
        <a:srgbClr val="F6A30D"/>
      </a:lt2>
      <a:accent1>
        <a:srgbClr val="80BA27"/>
      </a:accent1>
      <a:accent2>
        <a:srgbClr val="BA834B"/>
      </a:accent2>
      <a:accent3>
        <a:srgbClr val="009C46"/>
      </a:accent3>
      <a:accent4>
        <a:srgbClr val="ED6B1C"/>
      </a:accent4>
      <a:accent5>
        <a:srgbClr val="008E96"/>
      </a:accent5>
      <a:accent6>
        <a:srgbClr val="E94F2D"/>
      </a:accent6>
      <a:hlink>
        <a:srgbClr val="505050"/>
      </a:hlink>
      <a:folHlink>
        <a:srgbClr val="A0A0A0"/>
      </a:folHlink>
    </a:clrScheme>
    <a:fontScheme name="Chambagri">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APCA_V4</Template>
  <TotalTime>4844</TotalTime>
  <Words>1472</Words>
  <Application>Microsoft Office PowerPoint</Application>
  <PresentationFormat>Grand écran</PresentationFormat>
  <Paragraphs>179</Paragraphs>
  <Slides>21</Slides>
  <Notes>6</Notes>
  <HiddenSlides>0</HiddenSlides>
  <MMClips>0</MMClips>
  <ScaleCrop>false</ScaleCrop>
  <HeadingPairs>
    <vt:vector size="6" baseType="variant">
      <vt:variant>
        <vt:lpstr>Polices utilisées</vt:lpstr>
      </vt:variant>
      <vt:variant>
        <vt:i4>6</vt:i4>
      </vt:variant>
      <vt:variant>
        <vt:lpstr>Thème</vt:lpstr>
      </vt:variant>
      <vt:variant>
        <vt:i4>2</vt:i4>
      </vt:variant>
      <vt:variant>
        <vt:lpstr>Titres des diapositives</vt:lpstr>
      </vt:variant>
      <vt:variant>
        <vt:i4>21</vt:i4>
      </vt:variant>
    </vt:vector>
  </HeadingPairs>
  <TitlesOfParts>
    <vt:vector size="29" baseType="lpstr">
      <vt:lpstr>Arial</vt:lpstr>
      <vt:lpstr>Calibri</vt:lpstr>
      <vt:lpstr>Helvetica</vt:lpstr>
      <vt:lpstr>Times New Roman</vt:lpstr>
      <vt:lpstr>Verdana</vt:lpstr>
      <vt:lpstr>Wingdings</vt:lpstr>
      <vt:lpstr>APCA_V4</vt:lpstr>
      <vt:lpstr>1_Modèle par défaut</vt:lpstr>
      <vt:lpstr>PRÉSENTATION DE LA BOITE À OUTILS CLIMACTION</vt:lpstr>
      <vt:lpstr>Présentation de la boîte à outils CLIMACTION</vt:lpstr>
      <vt:lpstr>Présentation PowerPoint</vt:lpstr>
      <vt:lpstr>Présentation PowerPoint</vt:lpstr>
      <vt:lpstr>Présentation PowerPoint</vt:lpstr>
      <vt:lpstr> 2. Contenu de la boite à outils ClimAction</vt:lpstr>
      <vt:lpstr> 3. Usages de la boite à outils ClimAction</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  4. Liens utiles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nadine robion</dc:creator>
  <cp:lastModifiedBy>Melanie LOUBAUD BERSON</cp:lastModifiedBy>
  <cp:revision>133</cp:revision>
  <dcterms:created xsi:type="dcterms:W3CDTF">2021-11-04T09:58:09Z</dcterms:created>
  <dcterms:modified xsi:type="dcterms:W3CDTF">2026-01-19T10:02:54Z</dcterms:modified>
</cp:coreProperties>
</file>